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456" r:id="rId3"/>
    <p:sldId id="457" r:id="rId4"/>
    <p:sldId id="503" r:id="rId5"/>
    <p:sldId id="489" r:id="rId6"/>
    <p:sldId id="458" r:id="rId7"/>
    <p:sldId id="459" r:id="rId8"/>
    <p:sldId id="504" r:id="rId9"/>
    <p:sldId id="461" r:id="rId10"/>
    <p:sldId id="462" r:id="rId11"/>
    <p:sldId id="494" r:id="rId12"/>
    <p:sldId id="490" r:id="rId13"/>
    <p:sldId id="491" r:id="rId14"/>
    <p:sldId id="460" r:id="rId15"/>
    <p:sldId id="495" r:id="rId16"/>
    <p:sldId id="478" r:id="rId17"/>
    <p:sldId id="496" r:id="rId18"/>
    <p:sldId id="479" r:id="rId19"/>
    <p:sldId id="497" r:id="rId20"/>
    <p:sldId id="480" r:id="rId21"/>
    <p:sldId id="506" r:id="rId22"/>
    <p:sldId id="505" r:id="rId23"/>
    <p:sldId id="470" r:id="rId24"/>
    <p:sldId id="471" r:id="rId25"/>
    <p:sldId id="498" r:id="rId26"/>
    <p:sldId id="472" r:id="rId27"/>
    <p:sldId id="499" r:id="rId28"/>
    <p:sldId id="500" r:id="rId29"/>
    <p:sldId id="502" r:id="rId30"/>
    <p:sldId id="477" r:id="rId31"/>
    <p:sldId id="396" r:id="rId32"/>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A54"/>
    <a:srgbClr val="0CA1C9"/>
    <a:srgbClr val="B9B9B9"/>
    <a:srgbClr val="197EC6"/>
    <a:srgbClr val="006699"/>
    <a:srgbClr val="3B797E"/>
    <a:srgbClr val="28475F"/>
    <a:srgbClr val="0033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2" autoAdjust="0"/>
    <p:restoredTop sz="78777" autoAdjust="0"/>
  </p:normalViewPr>
  <p:slideViewPr>
    <p:cSldViewPr showGuides="1">
      <p:cViewPr>
        <p:scale>
          <a:sx n="83" d="100"/>
          <a:sy n="83" d="100"/>
        </p:scale>
        <p:origin x="2656" y="520"/>
      </p:cViewPr>
      <p:guideLst>
        <p:guide orient="horz" pos="2160"/>
        <p:guide pos="2880"/>
      </p:guideLst>
    </p:cSldViewPr>
  </p:slideViewPr>
  <p:outlineViewPr>
    <p:cViewPr>
      <p:scale>
        <a:sx n="33" d="100"/>
        <a:sy n="33" d="100"/>
      </p:scale>
      <p:origin x="0" y="-10684"/>
    </p:cViewPr>
  </p:outlineViewPr>
  <p:notesTextViewPr>
    <p:cViewPr>
      <p:scale>
        <a:sx n="125" d="100"/>
        <a:sy n="125" d="100"/>
      </p:scale>
      <p:origin x="0" y="0"/>
    </p:cViewPr>
  </p:notesTextViewPr>
  <p:notesViewPr>
    <p:cSldViewPr>
      <p:cViewPr varScale="1">
        <p:scale>
          <a:sx n="48" d="100"/>
          <a:sy n="48" d="100"/>
        </p:scale>
        <p:origin x="2764" y="3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440" tIns="45720" rIns="91440" bIns="45720" rtlCol="0"/>
          <a:lstStyle>
            <a:lvl1pPr algn="r">
              <a:defRPr sz="1200"/>
            </a:lvl1pPr>
          </a:lstStyle>
          <a:p>
            <a:fld id="{EEF8CAF1-A52E-4CE0-936F-2EF96831695C}" type="datetimeFigureOut">
              <a:rPr lang="zh-CN" altLang="en-US" smtClean="0"/>
              <a:t>2017/9/11</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88194F4E-40F4-4C70-9A36-5D01B444D1DC}" type="slidenum">
              <a:rPr lang="zh-CN" altLang="en-US" smtClean="0"/>
              <a:t>‹#›</a:t>
            </a:fld>
            <a:endParaRPr lang="zh-CN" altLang="en-US"/>
          </a:p>
        </p:txBody>
      </p:sp>
    </p:spTree>
    <p:extLst>
      <p:ext uri="{BB962C8B-B14F-4D97-AF65-F5344CB8AC3E}">
        <p14:creationId xmlns:p14="http://schemas.microsoft.com/office/powerpoint/2010/main" val="180902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8E2E362-6A50-4047-B83D-450B0D5E65AB}" type="datetimeFigureOut">
              <a:rPr lang="zh-CN" altLang="en-US" smtClean="0"/>
              <a:t>2017/9/11</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EB47890-5446-4662-AB75-3CEB6FA02C87}" type="slidenum">
              <a:rPr lang="zh-CN" altLang="en-US" smtClean="0"/>
              <a:t>‹#›</a:t>
            </a:fld>
            <a:endParaRPr lang="zh-CN" altLang="en-US"/>
          </a:p>
        </p:txBody>
      </p:sp>
    </p:spTree>
    <p:extLst>
      <p:ext uri="{BB962C8B-B14F-4D97-AF65-F5344CB8AC3E}">
        <p14:creationId xmlns:p14="http://schemas.microsoft.com/office/powerpoint/2010/main" val="3591656364"/>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[START]Thank you for the introduction, and Aloha everyone</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Today I’m going to talk about our work </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Gain without Pain: Accurate </a:t>
            </a:r>
            <a:r>
              <a:rPr lang="en-US" altLang="zh-CN" sz="1600" kern="1200" dirty="0" err="1" smtClean="0">
                <a:solidFill>
                  <a:schemeClr val="tx1"/>
                </a:solidFill>
                <a:effectLst/>
                <a:latin typeface="+mn-lt"/>
                <a:ea typeface="+mn-ea"/>
                <a:cs typeface="+mn-cs"/>
              </a:rPr>
              <a:t>WiFi</a:t>
            </a:r>
            <a:r>
              <a:rPr lang="en-US" altLang="zh-CN" sz="1600" kern="1200" dirty="0" smtClean="0">
                <a:solidFill>
                  <a:schemeClr val="tx1"/>
                </a:solidFill>
                <a:effectLst/>
                <a:latin typeface="+mn-lt"/>
                <a:ea typeface="+mn-ea"/>
                <a:cs typeface="+mn-cs"/>
              </a:rPr>
              <a:t>-based Localization using Fingerprint Spatial Gradient</a:t>
            </a:r>
            <a:endParaRPr lang="zh-CN" altLang="zh-CN"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a:t>
            </a:fld>
            <a:endParaRPr lang="zh-CN" altLang="en-US"/>
          </a:p>
        </p:txBody>
      </p:sp>
    </p:spTree>
    <p:extLst>
      <p:ext uri="{BB962C8B-B14F-4D97-AF65-F5344CB8AC3E}">
        <p14:creationId xmlns:p14="http://schemas.microsoft.com/office/powerpoint/2010/main" val="286516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Based on this insight, we propose and leverage the FSG form, as shown in the figure, for a specific location, the FSG profile describes the fingerprint similarity trend between the fingerprint of that location and several of its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locations. Specifically, the FSG profile for a location </a:t>
            </a:r>
            <a:r>
              <a:rPr lang="en-US" altLang="zh-CN" sz="1600" kern="1200" dirty="0" err="1" smtClean="0">
                <a:solidFill>
                  <a:schemeClr val="tx1"/>
                </a:solidFill>
                <a:effectLst/>
                <a:latin typeface="+mn-lt"/>
                <a:ea typeface="+mn-ea"/>
                <a:cs typeface="+mn-cs"/>
              </a:rPr>
              <a:t>l_i</a:t>
            </a:r>
            <a:r>
              <a:rPr lang="en-US" altLang="zh-CN" sz="1600" kern="1200" dirty="0" smtClean="0">
                <a:solidFill>
                  <a:schemeClr val="tx1"/>
                </a:solidFill>
                <a:effectLst/>
                <a:latin typeface="+mn-lt"/>
                <a:ea typeface="+mn-ea"/>
                <a:cs typeface="+mn-cs"/>
              </a:rPr>
              <a:t> is defined as the formula above. Where the X-coordinate is the physical distance to the current location and the Y-coordinate is the fingerprint distance, note that we select two locations from the same distance, and put them at different sides from the current location, so in</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theory</a:t>
            </a:r>
            <a:r>
              <a:rPr lang="en-US" altLang="zh-CN" sz="1600" kern="1200" dirty="0" smtClean="0">
                <a:solidFill>
                  <a:schemeClr val="tx1"/>
                </a:solidFill>
                <a:effectLst/>
                <a:latin typeface="+mn-lt"/>
                <a:ea typeface="+mn-ea"/>
                <a:cs typeface="+mn-cs"/>
              </a:rPr>
              <a:t> the FSG profile exhibits a “V-” like shape as the fingerprint would first decrease to zero and then increase</a:t>
            </a:r>
            <a:r>
              <a:rPr lang="zh-CN" altLang="zh-CN" dirty="0" smtClean="0">
                <a:effectLst/>
              </a:rPr>
              <a:t> </a:t>
            </a:r>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10</a:t>
            </a:fld>
            <a:endParaRPr lang="zh-CN" altLang="en-US"/>
          </a:p>
        </p:txBody>
      </p:sp>
    </p:spTree>
    <p:extLst>
      <p:ext uri="{BB962C8B-B14F-4D97-AF65-F5344CB8AC3E}">
        <p14:creationId xmlns:p14="http://schemas.microsoft.com/office/powerpoint/2010/main" val="2839328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a:t>
            </a:r>
            <a:r>
              <a:rPr lang="en-US" altLang="zh-CN" baseline="0" dirty="0" smtClean="0"/>
              <a:t>hese</a:t>
            </a:r>
            <a:r>
              <a:rPr lang="zh-CN" altLang="en-US" baseline="0" dirty="0" smtClean="0"/>
              <a:t> </a:t>
            </a:r>
            <a:r>
              <a:rPr lang="en-US" altLang="zh-CN" baseline="0" dirty="0" smtClean="0"/>
              <a:t>are</a:t>
            </a:r>
            <a:r>
              <a:rPr lang="zh-CN" altLang="en-US" baseline="0" dirty="0" smtClean="0"/>
              <a:t> </a:t>
            </a:r>
            <a:r>
              <a:rPr lang="en-US" altLang="zh-CN" baseline="0" dirty="0" smtClean="0"/>
              <a:t>three</a:t>
            </a:r>
            <a:r>
              <a:rPr lang="zh-CN" altLang="en-US" baseline="0" dirty="0" smtClean="0"/>
              <a:t> </a:t>
            </a:r>
            <a:r>
              <a:rPr lang="en-US" altLang="zh-CN" baseline="0" dirty="0" smtClean="0"/>
              <a:t>FSG</a:t>
            </a:r>
            <a:r>
              <a:rPr lang="zh-CN" altLang="en-US" baseline="0" dirty="0" smtClean="0"/>
              <a:t> </a:t>
            </a:r>
            <a:r>
              <a:rPr lang="en-US" altLang="zh-CN" baseline="0" dirty="0" smtClean="0"/>
              <a:t>profiles</a:t>
            </a:r>
            <a:r>
              <a:rPr lang="zh-CN" altLang="en-US" baseline="0" dirty="0" smtClean="0"/>
              <a:t> </a:t>
            </a:r>
            <a:r>
              <a:rPr lang="en-US" altLang="zh-CN" baseline="0" dirty="0" smtClean="0"/>
              <a:t>from</a:t>
            </a:r>
            <a:r>
              <a:rPr lang="zh-CN" altLang="en-US" baseline="0" dirty="0" smtClean="0"/>
              <a:t> </a:t>
            </a:r>
            <a:r>
              <a:rPr lang="en-US" altLang="zh-CN" baseline="0" dirty="0" smtClean="0"/>
              <a:t>different</a:t>
            </a:r>
            <a:r>
              <a:rPr lang="zh-CN" altLang="en-US" baseline="0" dirty="0" smtClean="0"/>
              <a:t> </a:t>
            </a:r>
            <a:r>
              <a:rPr lang="en-US" altLang="zh-CN" baseline="0" dirty="0" smtClean="0"/>
              <a:t>locations</a:t>
            </a:r>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11</a:t>
            </a:fld>
            <a:endParaRPr lang="zh-CN" altLang="en-US"/>
          </a:p>
        </p:txBody>
      </p:sp>
    </p:spTree>
    <p:extLst>
      <p:ext uri="{BB962C8B-B14F-4D97-AF65-F5344CB8AC3E}">
        <p14:creationId xmlns:p14="http://schemas.microsoft.com/office/powerpoint/2010/main" val="120044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The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advantage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of</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the</a:t>
            </a:r>
            <a:r>
              <a:rPr lang="zh-CN" altLang="en-US"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FSG is</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it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exploits the spatial constraints among multiple fingerprints from a set of elected multiple nearby locations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The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FSG</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thus turns out to be more stable than</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the</a:t>
            </a:r>
            <a:r>
              <a:rPr lang="zh-CN" altLang="en-US" sz="1600" kern="1200" dirty="0" smtClean="0">
                <a:solidFill>
                  <a:schemeClr val="tx1"/>
                </a:solidFill>
                <a:effectLst/>
                <a:latin typeface="+mn-lt"/>
                <a:ea typeface="+mn-ea"/>
                <a:cs typeface="+mn-cs"/>
              </a:rPr>
              <a:t> </a:t>
            </a:r>
            <a:r>
              <a:rPr lang="en-US" altLang="zh-CN" sz="1600" kern="1200" dirty="0" err="1" smtClean="0">
                <a:solidFill>
                  <a:schemeClr val="tx1"/>
                </a:solidFill>
                <a:effectLst/>
                <a:latin typeface="+mn-lt"/>
                <a:ea typeface="+mn-ea"/>
                <a:cs typeface="+mn-cs"/>
              </a:rPr>
              <a:t>absoulte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individual</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RSS</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fingerprints</a:t>
            </a:r>
            <a:r>
              <a:rPr lang="zh-CN" altLang="en-US"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over time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The rationale is that certain spatial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relationships would be more stable than individual RSS fingerprints</a:t>
            </a:r>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12</a:t>
            </a:fld>
            <a:endParaRPr lang="zh-CN" altLang="en-US"/>
          </a:p>
        </p:txBody>
      </p:sp>
    </p:spTree>
    <p:extLst>
      <p:ext uri="{BB962C8B-B14F-4D97-AF65-F5344CB8AC3E}">
        <p14:creationId xmlns:p14="http://schemas.microsoft.com/office/powerpoint/2010/main" val="30540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And we design a system named </a:t>
            </a:r>
            <a:r>
              <a:rPr lang="en-US" altLang="zh-CN" sz="1600" kern="1200" dirty="0" err="1" smtClean="0">
                <a:solidFill>
                  <a:schemeClr val="tx1"/>
                </a:solidFill>
                <a:effectLst/>
                <a:latin typeface="+mn-lt"/>
                <a:ea typeface="+mn-ea"/>
                <a:cs typeface="+mn-cs"/>
              </a:rPr>
              <a:t>ViVi</a:t>
            </a:r>
            <a:r>
              <a:rPr lang="en-US" altLang="zh-CN" sz="1600" kern="1200" dirty="0" smtClean="0">
                <a:solidFill>
                  <a:schemeClr val="tx1"/>
                </a:solidFill>
                <a:effectLst/>
                <a:latin typeface="+mn-lt"/>
                <a:ea typeface="+mn-ea"/>
                <a:cs typeface="+mn-cs"/>
              </a:rPr>
              <a:t> using FSG instead of traditional RSS fingerprints to indoor locate. Compared with other indoor localization systems, </a:t>
            </a:r>
            <a:r>
              <a:rPr lang="en-US" altLang="zh-CN" sz="1600" kern="1200" dirty="0" err="1" smtClean="0">
                <a:solidFill>
                  <a:schemeClr val="tx1"/>
                </a:solidFill>
                <a:effectLst/>
                <a:latin typeface="+mn-lt"/>
                <a:ea typeface="+mn-ea"/>
                <a:cs typeface="+mn-cs"/>
              </a:rPr>
              <a:t>ViVi</a:t>
            </a:r>
            <a:r>
              <a:rPr lang="en-US" altLang="zh-CN" sz="1600" kern="1200" dirty="0" smtClean="0">
                <a:solidFill>
                  <a:schemeClr val="tx1"/>
                </a:solidFill>
                <a:effectLst/>
                <a:latin typeface="+mn-lt"/>
                <a:ea typeface="+mn-ea"/>
                <a:cs typeface="+mn-cs"/>
              </a:rPr>
              <a:t> is what we say Gain without Pains,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[CLICK]the system’s inputs are no more than traditional RSS fingerprints but it can mitigate fingerprints spatial ambiguity and temporal instability,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[CLICK]the core contributions lie in the introduction of an FSG profiling module along with an FSG comparison module, and the two modules can also be computed within constant time.</a:t>
            </a:r>
            <a:endParaRPr lang="zh-CN" altLang="zh-CN" sz="16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B47890-5446-4662-AB75-3CEB6FA02C87}" type="slidenum">
              <a:rPr lang="zh-CN" altLang="en-US" smtClean="0"/>
              <a:t>13</a:t>
            </a:fld>
            <a:endParaRPr lang="zh-CN" altLang="en-US"/>
          </a:p>
        </p:txBody>
      </p:sp>
    </p:spTree>
    <p:extLst>
      <p:ext uri="{BB962C8B-B14F-4D97-AF65-F5344CB8AC3E}">
        <p14:creationId xmlns:p14="http://schemas.microsoft.com/office/powerpoint/2010/main" val="1926844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Now, we have define and understand the advantage of the FSG, there are still three challenges remains there, first, to construct each locations’ FSG profile, we need to consider the fingerprints from the nearby locations, so how to select the most useful nearby points? Second, in the FSG comparing stage, how to compare two FSG profiles? Last but not the least, when a user upload just one single query fingerprint, how to locate according to the fingerprint?</a:t>
            </a:r>
            <a:endParaRPr lang="zh-CN" altLang="zh-CN" sz="1600" kern="1200" dirty="0" smtClean="0">
              <a:solidFill>
                <a:schemeClr val="tx1"/>
              </a:solidFill>
              <a:effectLst/>
              <a:latin typeface="+mn-lt"/>
              <a:ea typeface="+mn-ea"/>
              <a:cs typeface="+mn-cs"/>
            </a:endParaRPr>
          </a:p>
          <a:p>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14</a:t>
            </a:fld>
            <a:endParaRPr lang="zh-CN" altLang="en-US"/>
          </a:p>
        </p:txBody>
      </p:sp>
    </p:spTree>
    <p:extLst>
      <p:ext uri="{BB962C8B-B14F-4D97-AF65-F5344CB8AC3E}">
        <p14:creationId xmlns:p14="http://schemas.microsoft.com/office/powerpoint/2010/main" val="860642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Let’s think about the first challenge: How to select the nearby points</a:t>
            </a:r>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15</a:t>
            </a:fld>
            <a:endParaRPr lang="zh-CN" altLang="en-US"/>
          </a:p>
        </p:txBody>
      </p:sp>
    </p:spTree>
    <p:extLst>
      <p:ext uri="{BB962C8B-B14F-4D97-AF65-F5344CB8AC3E}">
        <p14:creationId xmlns:p14="http://schemas.microsoft.com/office/powerpoint/2010/main" val="125006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The principle we select the nearby locations is to make the FSG profile more stable and distinctive</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We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design</a:t>
            </a:r>
            <a:r>
              <a:rPr lang="zh-CN" altLang="en-US" sz="1600" kern="1200" baseline="0" dirty="0" smtClean="0">
                <a:solidFill>
                  <a:schemeClr val="tx1"/>
                </a:solidFill>
                <a:effectLst/>
                <a:latin typeface="+mn-lt"/>
                <a:ea typeface="+mn-ea"/>
                <a:cs typeface="+mn-cs"/>
              </a:rPr>
              <a:t> </a:t>
            </a:r>
            <a:r>
              <a:rPr lang="en-US" altLang="zh-CN" sz="1600" kern="1200" baseline="0" dirty="0" err="1" smtClean="0">
                <a:solidFill>
                  <a:schemeClr val="tx1"/>
                </a:solidFill>
                <a:effectLst/>
                <a:latin typeface="+mn-lt"/>
                <a:ea typeface="+mn-ea"/>
                <a:cs typeface="+mn-cs"/>
              </a:rPr>
              <a:t>Miniming</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Local</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Gradient</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and</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Maximizing</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Global</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Gradient</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methods</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But recalling the key insight of FSG is to exploit spatial fingerprint relationships that are stable over time, we propose another method for FSG profiling by choosing a set of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fingerprints that optimize the spatial stability (</a:t>
            </a:r>
            <a:r>
              <a:rPr lang="en-US" altLang="zh-CN" sz="1600" kern="1200" dirty="0" err="1" smtClean="0">
                <a:solidFill>
                  <a:schemeClr val="tx1"/>
                </a:solidFill>
                <a:effectLst/>
                <a:latin typeface="+mn-lt"/>
                <a:ea typeface="+mn-ea"/>
                <a:cs typeface="+mn-cs"/>
              </a:rPr>
              <a:t>OptSS</a:t>
            </a:r>
            <a:r>
              <a:rPr lang="en-US" altLang="zh-CN" sz="1600" kern="1200" dirty="0" smtClean="0">
                <a:solidFill>
                  <a:schemeClr val="tx1"/>
                </a:solidFill>
                <a:effectLst/>
                <a:latin typeface="+mn-lt"/>
                <a:ea typeface="+mn-ea"/>
                <a:cs typeface="+mn-cs"/>
              </a:rPr>
              <a:t>) in terms of fingerprint similarity. Just as shown in the right figure, at each distance range, we select two locations which enjoy the smallest fingerprint distance variances with target locations.</a:t>
            </a:r>
            <a:endParaRPr lang="zh-CN" altLang="zh-CN" sz="16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16</a:t>
            </a:fld>
            <a:endParaRPr lang="zh-CN" altLang="en-US"/>
          </a:p>
        </p:txBody>
      </p:sp>
    </p:spTree>
    <p:extLst>
      <p:ext uri="{BB962C8B-B14F-4D97-AF65-F5344CB8AC3E}">
        <p14:creationId xmlns:p14="http://schemas.microsoft.com/office/powerpoint/2010/main" val="1615731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17</a:t>
            </a:fld>
            <a:endParaRPr lang="zh-CN" altLang="en-US"/>
          </a:p>
        </p:txBody>
      </p:sp>
    </p:spTree>
    <p:extLst>
      <p:ext uri="{BB962C8B-B14F-4D97-AF65-F5344CB8AC3E}">
        <p14:creationId xmlns:p14="http://schemas.microsoft.com/office/powerpoint/2010/main" val="979892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Then let’s think about how to compare two FSG profiles, our goal is to explore proper similarity measures to recognize the FSG profiles from the same locations and </a:t>
            </a:r>
            <a:r>
              <a:rPr lang="en-US" altLang="zh-CN" sz="1600" kern="1200" dirty="0" err="1" smtClean="0">
                <a:solidFill>
                  <a:schemeClr val="tx1"/>
                </a:solidFill>
                <a:effectLst/>
                <a:latin typeface="+mn-lt"/>
                <a:ea typeface="+mn-ea"/>
                <a:cs typeface="+mn-cs"/>
              </a:rPr>
              <a:t>disrecognize</a:t>
            </a:r>
            <a:r>
              <a:rPr lang="en-US" altLang="zh-CN" sz="1600" kern="1200" dirty="0" smtClean="0">
                <a:solidFill>
                  <a:schemeClr val="tx1"/>
                </a:solidFill>
                <a:effectLst/>
                <a:latin typeface="+mn-lt"/>
                <a:ea typeface="+mn-ea"/>
                <a:cs typeface="+mn-cs"/>
              </a:rPr>
              <a:t> those of different locations. just as explained before, a FSG profile can be viewed as a point set in the space when treating the physical distance as X-coordinate and the fingerprint distance as Y-coordinate for each neighbor, comparison of two FSG profiles can thus be solved by shape matching techniques. There are three comparing methods we considered, cosine similarity, turning function distance and discrete </a:t>
            </a:r>
            <a:r>
              <a:rPr lang="en-US" altLang="zh-CN" sz="1600" kern="1200" dirty="0" err="1" smtClean="0">
                <a:solidFill>
                  <a:schemeClr val="tx1"/>
                </a:solidFill>
                <a:effectLst/>
                <a:latin typeface="+mn-lt"/>
                <a:ea typeface="+mn-ea"/>
                <a:cs typeface="+mn-cs"/>
              </a:rPr>
              <a:t>frechet</a:t>
            </a:r>
            <a:r>
              <a:rPr lang="en-US" altLang="zh-CN" sz="1600" kern="1200" dirty="0" smtClean="0">
                <a:solidFill>
                  <a:schemeClr val="tx1"/>
                </a:solidFill>
                <a:effectLst/>
                <a:latin typeface="+mn-lt"/>
                <a:ea typeface="+mn-ea"/>
                <a:cs typeface="+mn-cs"/>
              </a:rPr>
              <a:t> distance(walking dog distance), the performance of the three methods will compare in the experiments chapter.</a:t>
            </a:r>
            <a:endParaRPr lang="zh-CN" altLang="zh-CN" sz="16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B47890-5446-4662-AB75-3CEB6FA02C87}" type="slidenum">
              <a:rPr lang="zh-CN" altLang="en-US" smtClean="0"/>
              <a:t>18</a:t>
            </a:fld>
            <a:endParaRPr lang="zh-CN" altLang="en-US"/>
          </a:p>
        </p:txBody>
      </p:sp>
    </p:spTree>
    <p:extLst>
      <p:ext uri="{BB962C8B-B14F-4D97-AF65-F5344CB8AC3E}">
        <p14:creationId xmlns:p14="http://schemas.microsoft.com/office/powerpoint/2010/main" val="636527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The last but not the least is how t</a:t>
            </a:r>
            <a:r>
              <a:rPr lang="en-US" altLang="zh-CN" sz="1600" kern="1200" dirty="0" smtClean="0">
                <a:solidFill>
                  <a:schemeClr val="tx1"/>
                </a:solidFill>
                <a:effectLst/>
                <a:latin typeface="+mn-lt"/>
                <a:ea typeface="+mn-ea"/>
                <a:cs typeface="+mn-cs"/>
              </a:rPr>
              <a:t>o</a:t>
            </a:r>
            <a:r>
              <a:rPr lang="en-US" altLang="zh-CN" sz="1600" kern="1200" dirty="0" smtClean="0">
                <a:solidFill>
                  <a:schemeClr val="tx1"/>
                </a:solidFill>
                <a:effectLst/>
                <a:latin typeface="+mn-lt"/>
                <a:ea typeface="+mn-ea"/>
                <a:cs typeface="+mn-cs"/>
              </a:rPr>
              <a:t> profile a query fingerprint. </a:t>
            </a:r>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19</a:t>
            </a:fld>
            <a:endParaRPr lang="zh-CN" altLang="en-US"/>
          </a:p>
        </p:txBody>
      </p:sp>
    </p:spTree>
    <p:extLst>
      <p:ext uri="{BB962C8B-B14F-4D97-AF65-F5344CB8AC3E}">
        <p14:creationId xmlns:p14="http://schemas.microsoft.com/office/powerpoint/2010/main" val="49246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[START]The proliferation of various location-based ubiquitous applications fosters the demand for accurate localization services to be available everywhere, such as indoor location, indoor navigation and user’s mobile tracking.</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Numerous techniques have been developed during the past decades based on </a:t>
            </a:r>
            <a:r>
              <a:rPr lang="en-US" altLang="zh-CN" sz="1600" kern="1200" dirty="0" err="1" smtClean="0">
                <a:solidFill>
                  <a:schemeClr val="tx1"/>
                </a:solidFill>
                <a:effectLst/>
                <a:latin typeface="+mn-lt"/>
                <a:ea typeface="+mn-ea"/>
                <a:cs typeface="+mn-cs"/>
              </a:rPr>
              <a:t>WiFi</a:t>
            </a:r>
            <a:r>
              <a:rPr lang="en-US" altLang="zh-CN" sz="1600" kern="1200" dirty="0" smtClean="0">
                <a:solidFill>
                  <a:schemeClr val="tx1"/>
                </a:solidFill>
                <a:effectLst/>
                <a:latin typeface="+mn-lt"/>
                <a:ea typeface="+mn-ea"/>
                <a:cs typeface="+mn-cs"/>
              </a:rPr>
              <a:t>, RFID, visual images and acoustic signals. </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[CLICK]Among various approaches, </a:t>
            </a:r>
            <a:r>
              <a:rPr lang="en-US" altLang="zh-CN" sz="1600" kern="1200" dirty="0" err="1" smtClean="0">
                <a:solidFill>
                  <a:schemeClr val="tx1"/>
                </a:solidFill>
                <a:effectLst/>
                <a:latin typeface="+mn-lt"/>
                <a:ea typeface="+mn-ea"/>
                <a:cs typeface="+mn-cs"/>
              </a:rPr>
              <a:t>WiFi</a:t>
            </a:r>
            <a:r>
              <a:rPr lang="en-US" altLang="zh-CN" sz="1600" kern="1200" dirty="0" smtClean="0">
                <a:solidFill>
                  <a:schemeClr val="tx1"/>
                </a:solidFill>
                <a:effectLst/>
                <a:latin typeface="+mn-lt"/>
                <a:ea typeface="+mn-ea"/>
                <a:cs typeface="+mn-cs"/>
              </a:rPr>
              <a:t> fingerprint-based indoor localization has become one of the most attractive solutions due to </a:t>
            </a:r>
            <a:r>
              <a:rPr lang="en-US" altLang="zh-CN" sz="1600" kern="1200" dirty="0" err="1" smtClean="0">
                <a:solidFill>
                  <a:schemeClr val="tx1"/>
                </a:solidFill>
                <a:effectLst/>
                <a:latin typeface="+mn-lt"/>
                <a:ea typeface="+mn-ea"/>
                <a:cs typeface="+mn-cs"/>
              </a:rPr>
              <a:t>WiFi</a:t>
            </a:r>
            <a:r>
              <a:rPr lang="en-US" altLang="zh-CN" sz="1600" kern="1200" dirty="0" smtClean="0">
                <a:solidFill>
                  <a:schemeClr val="tx1"/>
                </a:solidFill>
                <a:effectLst/>
                <a:latin typeface="+mn-lt"/>
                <a:ea typeface="+mn-ea"/>
                <a:cs typeface="+mn-cs"/>
              </a:rPr>
              <a:t> devices are ubiquitous, cheap and does not require user to wear any devices.</a:t>
            </a:r>
            <a:r>
              <a:rPr lang="zh-CN"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2</a:t>
            </a:fld>
            <a:endParaRPr lang="zh-CN" altLang="en-US"/>
          </a:p>
        </p:txBody>
      </p:sp>
    </p:spTree>
    <p:extLst>
      <p:ext uri="{BB962C8B-B14F-4D97-AF65-F5344CB8AC3E}">
        <p14:creationId xmlns:p14="http://schemas.microsoft.com/office/powerpoint/2010/main" val="2219732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The above FSG profiling task is completed in the offline training phase, based upon an ordinary radio map. In the online localization phase, the FSG profile of a query fingerprint is not fixed and depends on the specific targeted reference point. For example, when comparing a query fingerprint </a:t>
            </a:r>
            <a:r>
              <a:rPr lang="en-US" altLang="zh-CN" sz="1600" kern="1200" dirty="0" err="1" smtClean="0">
                <a:solidFill>
                  <a:schemeClr val="tx1"/>
                </a:solidFill>
                <a:effectLst/>
                <a:latin typeface="+mn-lt"/>
                <a:ea typeface="+mn-ea"/>
                <a:cs typeface="+mn-cs"/>
              </a:rPr>
              <a:t>f_q</a:t>
            </a:r>
            <a:r>
              <a:rPr lang="en-US" altLang="zh-CN" sz="1600" kern="1200" dirty="0" smtClean="0">
                <a:solidFill>
                  <a:schemeClr val="tx1"/>
                </a:solidFill>
                <a:effectLst/>
                <a:latin typeface="+mn-lt"/>
                <a:ea typeface="+mn-ea"/>
                <a:cs typeface="+mn-cs"/>
              </a:rPr>
              <a:t> from unknown location </a:t>
            </a:r>
            <a:r>
              <a:rPr lang="en-US" altLang="zh-CN" sz="1600" kern="1200" dirty="0" err="1" smtClean="0">
                <a:solidFill>
                  <a:schemeClr val="tx1"/>
                </a:solidFill>
                <a:effectLst/>
                <a:latin typeface="+mn-lt"/>
                <a:ea typeface="+mn-ea"/>
                <a:cs typeface="+mn-cs"/>
              </a:rPr>
              <a:t>l_q</a:t>
            </a:r>
            <a:r>
              <a:rPr lang="en-US" altLang="zh-CN" sz="1600" kern="1200" dirty="0" smtClean="0">
                <a:solidFill>
                  <a:schemeClr val="tx1"/>
                </a:solidFill>
                <a:effectLst/>
                <a:latin typeface="+mn-lt"/>
                <a:ea typeface="+mn-ea"/>
                <a:cs typeface="+mn-cs"/>
              </a:rPr>
              <a:t> against a specific candidate reference location </a:t>
            </a:r>
            <a:r>
              <a:rPr lang="en-US" altLang="zh-CN" sz="1600" kern="1200" dirty="0" err="1" smtClean="0">
                <a:solidFill>
                  <a:schemeClr val="tx1"/>
                </a:solidFill>
                <a:effectLst/>
                <a:latin typeface="+mn-lt"/>
                <a:ea typeface="+mn-ea"/>
                <a:cs typeface="+mn-cs"/>
              </a:rPr>
              <a:t>l_c</a:t>
            </a:r>
            <a:r>
              <a:rPr lang="en-US" altLang="zh-CN" sz="1600" kern="1200" dirty="0" smtClean="0">
                <a:solidFill>
                  <a:schemeClr val="tx1"/>
                </a:solidFill>
                <a:effectLst/>
                <a:latin typeface="+mn-lt"/>
                <a:ea typeface="+mn-ea"/>
                <a:cs typeface="+mn-cs"/>
              </a:rPr>
              <a:t>. If the FSG profile of the candidate </a:t>
            </a:r>
            <a:r>
              <a:rPr lang="en-US" altLang="zh-CN" sz="1600" kern="1200" dirty="0" err="1" smtClean="0">
                <a:solidFill>
                  <a:schemeClr val="tx1"/>
                </a:solidFill>
                <a:effectLst/>
                <a:latin typeface="+mn-lt"/>
                <a:ea typeface="+mn-ea"/>
                <a:cs typeface="+mn-cs"/>
              </a:rPr>
              <a:t>l_C</a:t>
            </a:r>
            <a:r>
              <a:rPr lang="en-US" altLang="zh-CN" sz="1600" kern="1200" dirty="0" smtClean="0">
                <a:solidFill>
                  <a:schemeClr val="tx1"/>
                </a:solidFill>
                <a:effectLst/>
                <a:latin typeface="+mn-lt"/>
                <a:ea typeface="+mn-ea"/>
                <a:cs typeface="+mn-cs"/>
              </a:rPr>
              <a:t> is </a:t>
            </a:r>
            <a:r>
              <a:rPr lang="en-US" altLang="zh-CN" sz="1600" kern="1200" dirty="0" err="1" smtClean="0">
                <a:solidFill>
                  <a:schemeClr val="tx1"/>
                </a:solidFill>
                <a:effectLst/>
                <a:latin typeface="+mn-lt"/>
                <a:ea typeface="+mn-ea"/>
                <a:cs typeface="+mn-cs"/>
              </a:rPr>
              <a:t>g_c</a:t>
            </a:r>
            <a:r>
              <a:rPr lang="en-US" altLang="zh-CN" sz="1600" kern="1200" dirty="0" smtClean="0">
                <a:solidFill>
                  <a:schemeClr val="tx1"/>
                </a:solidFill>
                <a:effectLst/>
                <a:latin typeface="+mn-lt"/>
                <a:ea typeface="+mn-ea"/>
                <a:cs typeface="+mn-cs"/>
              </a:rPr>
              <a:t> and</a:t>
            </a:r>
            <a:r>
              <a:rPr lang="zh-CN" altLang="en-US"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the FSG for the query turns out to be </a:t>
            </a:r>
            <a:r>
              <a:rPr lang="en-US" altLang="zh-CN" sz="1600" kern="1200" dirty="0" err="1" smtClean="0">
                <a:solidFill>
                  <a:schemeClr val="tx1"/>
                </a:solidFill>
                <a:effectLst/>
                <a:latin typeface="+mn-lt"/>
                <a:ea typeface="+mn-ea"/>
                <a:cs typeface="+mn-cs"/>
              </a:rPr>
              <a:t>g_q</a:t>
            </a:r>
            <a:r>
              <a:rPr lang="en-US" altLang="zh-CN" sz="1600" kern="1200" dirty="0" smtClean="0">
                <a:solidFill>
                  <a:schemeClr val="tx1"/>
                </a:solidFill>
                <a:effectLst/>
                <a:latin typeface="+mn-lt"/>
                <a:ea typeface="+mn-ea"/>
                <a:cs typeface="+mn-cs"/>
              </a:rPr>
              <a:t>. Note that beside the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point set N(</a:t>
            </a:r>
            <a:r>
              <a:rPr lang="en-US" altLang="zh-CN" sz="1600" kern="1200" dirty="0" err="1" smtClean="0">
                <a:solidFill>
                  <a:schemeClr val="tx1"/>
                </a:solidFill>
                <a:effectLst/>
                <a:latin typeface="+mn-lt"/>
                <a:ea typeface="+mn-ea"/>
                <a:cs typeface="+mn-cs"/>
              </a:rPr>
              <a:t>lC</a:t>
            </a:r>
            <a:r>
              <a:rPr lang="en-US" altLang="zh-CN" sz="1600" kern="1200" dirty="0" smtClean="0">
                <a:solidFill>
                  <a:schemeClr val="tx1"/>
                </a:solidFill>
                <a:effectLst/>
                <a:latin typeface="+mn-lt"/>
                <a:ea typeface="+mn-ea"/>
                <a:cs typeface="+mn-cs"/>
              </a:rPr>
              <a:t>),we also substitute the candidate location coordinates into the query location for FSG profiling. Provided the reference FSG profile, each query FSG profile can be generated in constant time without the need of searching for spatial </a:t>
            </a:r>
            <a:r>
              <a:rPr lang="en-US" altLang="zh-CN" sz="1600" kern="1200" dirty="0" err="1" smtClean="0">
                <a:solidFill>
                  <a:schemeClr val="tx1"/>
                </a:solidFill>
                <a:effectLst/>
                <a:latin typeface="+mn-lt"/>
                <a:ea typeface="+mn-ea"/>
                <a:cs typeface="+mn-cs"/>
              </a:rPr>
              <a:t>neighbours</a:t>
            </a:r>
            <a:r>
              <a:rPr lang="zh-CN" altLang="zh-CN" dirty="0" smtClean="0">
                <a:effectLst/>
              </a:rPr>
              <a:t> </a:t>
            </a:r>
          </a:p>
        </p:txBody>
      </p:sp>
      <p:sp>
        <p:nvSpPr>
          <p:cNvPr id="4" name="灯片编号占位符 3"/>
          <p:cNvSpPr>
            <a:spLocks noGrp="1"/>
          </p:cNvSpPr>
          <p:nvPr>
            <p:ph type="sldNum" sz="quarter" idx="10"/>
          </p:nvPr>
        </p:nvSpPr>
        <p:spPr/>
        <p:txBody>
          <a:bodyPr/>
          <a:lstStyle/>
          <a:p>
            <a:fld id="{2EB47890-5446-4662-AB75-3CEB6FA02C87}" type="slidenum">
              <a:rPr lang="zh-CN" altLang="en-US" smtClean="0"/>
              <a:t>20</a:t>
            </a:fld>
            <a:endParaRPr lang="zh-CN" altLang="en-US"/>
          </a:p>
        </p:txBody>
      </p:sp>
    </p:spTree>
    <p:extLst>
      <p:ext uri="{BB962C8B-B14F-4D97-AF65-F5344CB8AC3E}">
        <p14:creationId xmlns:p14="http://schemas.microsoft.com/office/powerpoint/2010/main" val="135811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The key advantage by doing so is that when the query fingerprint comes from the same location with the reference one, the generated FSG profiles tend to be similar. In contrast, if the fingerprint is from a different location, the FSG profiles will be significantly different since the constructed query FSG profile does not exhibit similar spatial patterns. It is because the query fingerprint does not necessarily hold similar gradients with the reference location’s </a:t>
            </a:r>
            <a:r>
              <a:rPr lang="en-US" altLang="zh-CN" sz="1600" kern="1200" dirty="0" err="1" smtClean="0">
                <a:solidFill>
                  <a:schemeClr val="tx1"/>
                </a:solidFill>
                <a:effectLst/>
                <a:latin typeface="+mn-lt"/>
                <a:ea typeface="+mn-ea"/>
                <a:cs typeface="+mn-cs"/>
              </a:rPr>
              <a:t>neighouring</a:t>
            </a:r>
            <a:r>
              <a:rPr lang="en-US" altLang="zh-CN" sz="1600" kern="1200" dirty="0" smtClean="0">
                <a:solidFill>
                  <a:schemeClr val="tx1"/>
                </a:solidFill>
                <a:effectLst/>
                <a:latin typeface="+mn-lt"/>
                <a:ea typeface="+mn-ea"/>
                <a:cs typeface="+mn-cs"/>
              </a:rPr>
              <a:t> fingerprints even if itself is similar to the reference fingerprint (Two fingerprints that are both similar to a third one are not necessarily similar to each other). </a:t>
            </a:r>
            <a:endParaRPr lang="zh-CN" altLang="en-US" sz="16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B47890-5446-4662-AB75-3CEB6FA02C87}" type="slidenum">
              <a:rPr lang="zh-CN" altLang="en-US" smtClean="0"/>
              <a:t>21</a:t>
            </a:fld>
            <a:endParaRPr lang="zh-CN" altLang="en-US"/>
          </a:p>
        </p:txBody>
      </p:sp>
    </p:spTree>
    <p:extLst>
      <p:ext uri="{BB962C8B-B14F-4D97-AF65-F5344CB8AC3E}">
        <p14:creationId xmlns:p14="http://schemas.microsoft.com/office/powerpoint/2010/main" val="1022616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As in left</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figure</a:t>
            </a:r>
            <a:r>
              <a:rPr lang="en-US" altLang="zh-CN" sz="1600" kern="1200" dirty="0" smtClean="0">
                <a:solidFill>
                  <a:schemeClr val="tx1"/>
                </a:solidFill>
                <a:effectLst/>
                <a:latin typeface="+mn-lt"/>
                <a:ea typeface="+mn-ea"/>
                <a:cs typeface="+mn-cs"/>
              </a:rPr>
              <a:t> when comparing with different queries collected from the same locations, the generated querying FSG profiles appear to be consistently similar to the reference one. In contrast, as indicated by the</a:t>
            </a:r>
            <a:r>
              <a:rPr lang="zh-CN" altLang="en-US" sz="1600" kern="1200" smtClean="0">
                <a:solidFill>
                  <a:schemeClr val="tx1"/>
                </a:solidFill>
                <a:effectLst/>
                <a:latin typeface="+mn-lt"/>
                <a:ea typeface="+mn-ea"/>
                <a:cs typeface="+mn-cs"/>
              </a:rPr>
              <a:t> </a:t>
            </a:r>
            <a:r>
              <a:rPr lang="en-US" altLang="zh-CN" sz="1600" kern="1200" smtClean="0">
                <a:solidFill>
                  <a:schemeClr val="tx1"/>
                </a:solidFill>
                <a:effectLst/>
                <a:latin typeface="+mn-lt"/>
                <a:ea typeface="+mn-ea"/>
                <a:cs typeface="+mn-cs"/>
              </a:rPr>
              <a:t>middle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figure</a:t>
            </a:r>
            <a:r>
              <a:rPr lang="en-US" altLang="zh-CN" sz="1600" kern="1200" dirty="0" smtClean="0">
                <a:solidFill>
                  <a:schemeClr val="tx1"/>
                </a:solidFill>
                <a:effectLst/>
                <a:latin typeface="+mn-lt"/>
                <a:ea typeface="+mn-ea"/>
                <a:cs typeface="+mn-cs"/>
              </a:rPr>
              <a:t>, different patterns appear in the FSG profiles of queries from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locations only 1-meter away. Such chaotic differences are further significantly increased when matching queries from locations that are 2-meter away, as shown</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in</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the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right</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figure</a:t>
            </a:r>
            <a:r>
              <a:rPr lang="en-US" altLang="zh-CN" sz="1600" kern="1200" dirty="0" smtClean="0">
                <a:solidFill>
                  <a:schemeClr val="tx1"/>
                </a:solidFill>
                <a:effectLst/>
                <a:latin typeface="+mn-lt"/>
                <a:ea typeface="+mn-ea"/>
                <a:cs typeface="+mn-cs"/>
              </a:rPr>
              <a:t>. Form</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these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we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can</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see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spatial</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distinctive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of</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FSG</a:t>
            </a:r>
            <a:endParaRPr lang="zh-CN" altLang="zh-CN" sz="16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B47890-5446-4662-AB75-3CEB6FA02C87}" type="slidenum">
              <a:rPr lang="zh-CN" altLang="en-US" smtClean="0"/>
              <a:t>22</a:t>
            </a:fld>
            <a:endParaRPr lang="zh-CN" altLang="en-US"/>
          </a:p>
        </p:txBody>
      </p:sp>
    </p:spTree>
    <p:extLst>
      <p:ext uri="{BB962C8B-B14F-4D97-AF65-F5344CB8AC3E}">
        <p14:creationId xmlns:p14="http://schemas.microsoft.com/office/powerpoint/2010/main" val="433962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23</a:t>
            </a:fld>
            <a:endParaRPr lang="zh-CN" altLang="en-US"/>
          </a:p>
        </p:txBody>
      </p:sp>
    </p:spTree>
    <p:extLst>
      <p:ext uri="{BB962C8B-B14F-4D97-AF65-F5344CB8AC3E}">
        <p14:creationId xmlns:p14="http://schemas.microsoft.com/office/powerpoint/2010/main" val="2449441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We prototype </a:t>
            </a:r>
            <a:r>
              <a:rPr lang="en-US" altLang="zh-CN" sz="1600" kern="1200" dirty="0" err="1" smtClean="0">
                <a:solidFill>
                  <a:schemeClr val="tx1"/>
                </a:solidFill>
                <a:effectLst/>
                <a:latin typeface="+mn-lt"/>
                <a:ea typeface="+mn-ea"/>
                <a:cs typeface="+mn-cs"/>
              </a:rPr>
              <a:t>ViVi</a:t>
            </a:r>
            <a:r>
              <a:rPr lang="en-US" altLang="zh-CN" sz="1600" kern="1200" dirty="0" smtClean="0">
                <a:solidFill>
                  <a:schemeClr val="tx1"/>
                </a:solidFill>
                <a:effectLst/>
                <a:latin typeface="+mn-lt"/>
                <a:ea typeface="+mn-ea"/>
                <a:cs typeface="+mn-cs"/>
              </a:rPr>
              <a:t> on 4 different smartphones and conduct experiments in 3 different building with the implementation of four different state-of-the-art approaches as comparison, the data collection details are summarized in the Table. When collecting fingerprints for training, we employ a typical sampling frequency for 1HZ and at each location we collect 60 fingerprints and use the average fingerprint as the representative</a:t>
            </a:r>
            <a:r>
              <a:rPr lang="zh-CN" altLang="zh-CN" dirty="0" smtClean="0">
                <a:effectLst/>
              </a:rPr>
              <a:t> </a:t>
            </a:r>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24</a:t>
            </a:fld>
            <a:endParaRPr lang="zh-CN" altLang="en-US"/>
          </a:p>
        </p:txBody>
      </p:sp>
    </p:spTree>
    <p:extLst>
      <p:ext uri="{BB962C8B-B14F-4D97-AF65-F5344CB8AC3E}">
        <p14:creationId xmlns:p14="http://schemas.microsoft.com/office/powerpoint/2010/main" val="69895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These figures show the floor plans of different experimental areas. Although the three buildings are similar on building structure, the user behavior patterns are pretty different. For example, there are many people in the office building in daytime, which will be almost empty in the night. The classroom building are crowded or empty to different extents depending on the course schedule. While there are a reasonable number of users in the academic building most of the time.</a:t>
            </a:r>
            <a:r>
              <a:rPr lang="zh-CN" altLang="zh-CN" dirty="0" smtClean="0">
                <a:effectLst/>
              </a:rPr>
              <a:t> </a:t>
            </a:r>
            <a:endParaRPr lang="en-US" altLang="zh-CN" baseline="0"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25</a:t>
            </a:fld>
            <a:endParaRPr lang="zh-CN" altLang="en-US"/>
          </a:p>
        </p:txBody>
      </p:sp>
    </p:spTree>
    <p:extLst>
      <p:ext uri="{BB962C8B-B14F-4D97-AF65-F5344CB8AC3E}">
        <p14:creationId xmlns:p14="http://schemas.microsoft.com/office/powerpoint/2010/main" val="1230072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We first explore the best FSG profiling approach and the best FSG similarity metric. We integrate the results of different phones from all experimental areas for evaluation. As shown in the two figures, the combination of </a:t>
                </a:r>
                <a:r>
                  <a:rPr lang="en-US" altLang="zh-CN" sz="1600" kern="1200" dirty="0" err="1" smtClean="0">
                    <a:solidFill>
                      <a:schemeClr val="tx1"/>
                    </a:solidFill>
                    <a:effectLst/>
                    <a:latin typeface="+mn-lt"/>
                    <a:ea typeface="+mn-ea"/>
                    <a:cs typeface="+mn-cs"/>
                  </a:rPr>
                  <a:t>OptSS</a:t>
                </a:r>
                <a:r>
                  <a:rPr lang="en-US" altLang="zh-CN" sz="1600" kern="1200" dirty="0" smtClean="0">
                    <a:solidFill>
                      <a:schemeClr val="tx1"/>
                    </a:solidFill>
                    <a:effectLst/>
                    <a:latin typeface="+mn-lt"/>
                    <a:ea typeface="+mn-ea"/>
                    <a:cs typeface="+mn-cs"/>
                  </a:rPr>
                  <a:t> and CS yields the best performance with mean accuracy of 3.6m</a:t>
                </a:r>
                <a:endParaRPr lang="zh-CN" altLang="zh-CN" sz="160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dirty="0" smtClean="0"/>
                  <a:t>[Start]. Let’s first see the overall performance on velocity</a:t>
                </a:r>
                <a:r>
                  <a:rPr lang="en-US" altLang="zh-CN" baseline="0" dirty="0" smtClean="0"/>
                  <a:t> tracking. We compare our system with other two methods. The Max PLCR uses the maximum path length change rate of all links as the velocity; and the Single PLCR uses path length change rate of an arbitrary link.</a:t>
                </a:r>
                <a:r>
                  <a:rPr lang="zh-CN" altLang="en-US" baseline="0" dirty="0" smtClean="0"/>
                  <a:t> </a:t>
                </a:r>
                <a:r>
                  <a:rPr lang="en-US" altLang="zh-CN" baseline="0" dirty="0" smtClean="0"/>
                  <a:t>It shows that our system achieves the highest estimation accuracy, with a median error of 11%, for velocity magnitude.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 Our system further enables estimation of velocity direction. In conclusion, our system </a:t>
                </a:r>
                <a:r>
                  <a:rPr lang="en-US" altLang="zh-CN" dirty="0" smtClean="0"/>
                  <a:t>achieves a 80-percentile error of </a:t>
                </a:r>
                <a:r>
                  <a:rPr lang="en-US" altLang="zh-CN" b="0" i="0" smtClean="0">
                    <a:solidFill>
                      <a:srgbClr val="C00000"/>
                    </a:solidFill>
                    <a:latin typeface="Cambria Math" panose="02040503050406030204" pitchFamily="18" charset="0"/>
                  </a:rPr>
                  <a:t>20</a:t>
                </a:r>
                <a:r>
                  <a:rPr lang="en-US" altLang="zh-CN" b="0" i="0" smtClean="0">
                    <a:solidFill>
                      <a:srgbClr val="C00000"/>
                    </a:solidFill>
                    <a:latin typeface="Cambria Math" panose="02040503050406030204" pitchFamily="18" charset="0"/>
                    <a:ea typeface="Cambria Math" panose="02040503050406030204" pitchFamily="18" charset="0"/>
                  </a:rPr>
                  <a:t>°</a:t>
                </a:r>
                <a:r>
                  <a:rPr lang="zh-CN" altLang="en-US" dirty="0" smtClean="0"/>
                  <a:t> </a:t>
                </a:r>
                <a:r>
                  <a:rPr lang="en-US" altLang="zh-CN" dirty="0" smtClean="0"/>
                  <a:t>for velocity direction.</a:t>
                </a:r>
                <a:endParaRPr lang="zh-CN" altLang="en-US" dirty="0"/>
              </a:p>
              <a:p>
                <a:endParaRPr lang="en-US" altLang="zh-CN" baseline="0" dirty="0" smtClean="0"/>
              </a:p>
            </p:txBody>
          </p:sp>
        </mc:Fallback>
      </mc:AlternateContent>
      <p:sp>
        <p:nvSpPr>
          <p:cNvPr id="4" name="灯片编号占位符 3"/>
          <p:cNvSpPr>
            <a:spLocks noGrp="1"/>
          </p:cNvSpPr>
          <p:nvPr>
            <p:ph type="sldNum" sz="quarter" idx="10"/>
          </p:nvPr>
        </p:nvSpPr>
        <p:spPr/>
        <p:txBody>
          <a:bodyPr/>
          <a:lstStyle/>
          <a:p>
            <a:fld id="{2EB47890-5446-4662-AB75-3CEB6FA02C87}" type="slidenum">
              <a:rPr lang="zh-CN" altLang="en-US" smtClean="0"/>
              <a:t>26</a:t>
            </a:fld>
            <a:endParaRPr lang="zh-CN" altLang="en-US"/>
          </a:p>
        </p:txBody>
      </p:sp>
    </p:spTree>
    <p:extLst>
      <p:ext uri="{BB962C8B-B14F-4D97-AF65-F5344CB8AC3E}">
        <p14:creationId xmlns:p14="http://schemas.microsoft.com/office/powerpoint/2010/main" val="221364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We evaluate the performance in three different experimental floors as illustrated before. As seen </a:t>
                </a:r>
                <a:r>
                  <a:rPr lang="en-US" altLang="zh-CN" sz="1600" kern="1200" dirty="0" err="1" smtClean="0">
                    <a:solidFill>
                      <a:schemeClr val="tx1"/>
                    </a:solidFill>
                    <a:effectLst/>
                    <a:latin typeface="+mn-lt"/>
                    <a:ea typeface="+mn-ea"/>
                    <a:cs typeface="+mn-cs"/>
                  </a:rPr>
                  <a:t>ViVi</a:t>
                </a:r>
                <a:r>
                  <a:rPr lang="en-US" altLang="zh-CN" sz="1600" kern="1200" dirty="0" smtClean="0">
                    <a:solidFill>
                      <a:schemeClr val="tx1"/>
                    </a:solidFill>
                    <a:effectLst/>
                    <a:latin typeface="+mn-lt"/>
                    <a:ea typeface="+mn-ea"/>
                    <a:cs typeface="+mn-cs"/>
                  </a:rPr>
                  <a:t> yields an average accuracy of 3.3m in the academic building, 4.3m in the office building and 3.8m in the classroom building. The result also demonstrate the denser sample locations in smaller areas yield better accuracy, which confirms with various previous works</a:t>
                </a:r>
                <a:endParaRPr lang="zh-CN" altLang="zh-CN" sz="1600" kern="1200" dirty="0" smtClean="0">
                  <a:solidFill>
                    <a:schemeClr val="tx1"/>
                  </a:solidFill>
                  <a:effectLst/>
                  <a:latin typeface="+mn-lt"/>
                  <a:ea typeface="+mn-ea"/>
                  <a:cs typeface="+mn-cs"/>
                </a:endParaRPr>
              </a:p>
              <a:p>
                <a:endParaRPr lang="en-US" altLang="zh-CN" baseline="0" dirty="0" smtClean="0"/>
              </a:p>
            </p:txBody>
          </p:sp>
        </mc:Choice>
        <mc:Fallback xmlns="">
          <p:sp>
            <p:nvSpPr>
              <p:cNvPr id="3" name="备注占位符 2"/>
              <p:cNvSpPr>
                <a:spLocks noGrp="1"/>
              </p:cNvSpPr>
              <p:nvPr>
                <p:ph type="body" idx="1"/>
              </p:nvPr>
            </p:nvSpPr>
            <p:spPr/>
            <p:txBody>
              <a:bodyPr/>
              <a:lstStyle/>
              <a:p>
                <a:r>
                  <a:rPr lang="en-US" altLang="zh-CN" dirty="0" smtClean="0"/>
                  <a:t>[Start]. Let’s first see the overall performance on velocity</a:t>
                </a:r>
                <a:r>
                  <a:rPr lang="en-US" altLang="zh-CN" baseline="0" dirty="0" smtClean="0"/>
                  <a:t> tracking. We compare our system with other two methods. The Max PLCR uses the maximum path length change rate of all links as the velocity; and the Single PLCR uses path length change rate of an arbitrary link.</a:t>
                </a:r>
                <a:r>
                  <a:rPr lang="zh-CN" altLang="en-US" baseline="0" dirty="0" smtClean="0"/>
                  <a:t> </a:t>
                </a:r>
                <a:r>
                  <a:rPr lang="en-US" altLang="zh-CN" baseline="0" dirty="0" smtClean="0"/>
                  <a:t>It shows that our system achieves the highest estimation accuracy, with a median error of 11%, for velocity magnitude.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 Our system further enables estimation of velocity direction. In conclusion, our system </a:t>
                </a:r>
                <a:r>
                  <a:rPr lang="en-US" altLang="zh-CN" dirty="0" smtClean="0"/>
                  <a:t>achieves a 80-percentile error of </a:t>
                </a:r>
                <a:r>
                  <a:rPr lang="en-US" altLang="zh-CN" b="0" i="0" smtClean="0">
                    <a:solidFill>
                      <a:srgbClr val="C00000"/>
                    </a:solidFill>
                    <a:latin typeface="Cambria Math" panose="02040503050406030204" pitchFamily="18" charset="0"/>
                  </a:rPr>
                  <a:t>20</a:t>
                </a:r>
                <a:r>
                  <a:rPr lang="en-US" altLang="zh-CN" b="0" i="0" smtClean="0">
                    <a:solidFill>
                      <a:srgbClr val="C00000"/>
                    </a:solidFill>
                    <a:latin typeface="Cambria Math" panose="02040503050406030204" pitchFamily="18" charset="0"/>
                    <a:ea typeface="Cambria Math" panose="02040503050406030204" pitchFamily="18" charset="0"/>
                  </a:rPr>
                  <a:t>°</a:t>
                </a:r>
                <a:r>
                  <a:rPr lang="zh-CN" altLang="en-US" dirty="0" smtClean="0"/>
                  <a:t> </a:t>
                </a:r>
                <a:r>
                  <a:rPr lang="en-US" altLang="zh-CN" dirty="0" smtClean="0"/>
                  <a:t>for velocity direction.</a:t>
                </a:r>
                <a:endParaRPr lang="zh-CN" altLang="en-US" dirty="0"/>
              </a:p>
              <a:p>
                <a:endParaRPr lang="en-US" altLang="zh-CN" baseline="0" dirty="0" smtClean="0"/>
              </a:p>
            </p:txBody>
          </p:sp>
        </mc:Fallback>
      </mc:AlternateContent>
      <p:sp>
        <p:nvSpPr>
          <p:cNvPr id="4" name="灯片编号占位符 3"/>
          <p:cNvSpPr>
            <a:spLocks noGrp="1"/>
          </p:cNvSpPr>
          <p:nvPr>
            <p:ph type="sldNum" sz="quarter" idx="10"/>
          </p:nvPr>
        </p:nvSpPr>
        <p:spPr/>
        <p:txBody>
          <a:bodyPr/>
          <a:lstStyle/>
          <a:p>
            <a:fld id="{2EB47890-5446-4662-AB75-3CEB6FA02C87}" type="slidenum">
              <a:rPr lang="zh-CN" altLang="en-US" smtClean="0"/>
              <a:t>27</a:t>
            </a:fld>
            <a:endParaRPr lang="zh-CN" altLang="en-US"/>
          </a:p>
        </p:txBody>
      </p:sp>
    </p:spTree>
    <p:extLst>
      <p:ext uri="{BB962C8B-B14F-4D97-AF65-F5344CB8AC3E}">
        <p14:creationId xmlns:p14="http://schemas.microsoft.com/office/powerpoint/2010/main" val="24105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As shown, </a:t>
                </a:r>
                <a:r>
                  <a:rPr lang="en-US" altLang="zh-CN" sz="1600" kern="1200" dirty="0" err="1" smtClean="0">
                    <a:solidFill>
                      <a:schemeClr val="tx1"/>
                    </a:solidFill>
                    <a:effectLst/>
                    <a:latin typeface="+mn-lt"/>
                    <a:ea typeface="+mn-ea"/>
                    <a:cs typeface="+mn-cs"/>
                  </a:rPr>
                  <a:t>ViVi</a:t>
                </a:r>
                <a:r>
                  <a:rPr lang="en-US" altLang="zh-CN" sz="1600" kern="1200" dirty="0" smtClean="0">
                    <a:solidFill>
                      <a:schemeClr val="tx1"/>
                    </a:solidFill>
                    <a:effectLst/>
                    <a:latin typeface="+mn-lt"/>
                    <a:ea typeface="+mn-ea"/>
                    <a:cs typeface="+mn-cs"/>
                  </a:rPr>
                  <a:t> achieves the best performance among all comparative systems. The average accuracy outperforms Horus by 18.2%, GIFT by about 21.7% and exceeds TW-KNN by 25.0% and </a:t>
                </a:r>
                <a:r>
                  <a:rPr lang="en-US" altLang="zh-CN" sz="1600" kern="1200" dirty="0" err="1" smtClean="0">
                    <a:solidFill>
                      <a:schemeClr val="tx1"/>
                    </a:solidFill>
                    <a:effectLst/>
                    <a:latin typeface="+mn-lt"/>
                    <a:ea typeface="+mn-ea"/>
                    <a:cs typeface="+mn-cs"/>
                  </a:rPr>
                  <a:t>KLDiv</a:t>
                </a:r>
                <a:r>
                  <a:rPr lang="en-US" altLang="zh-CN" sz="1600" kern="1200" dirty="0" smtClean="0">
                    <a:solidFill>
                      <a:schemeClr val="tx1"/>
                    </a:solidFill>
                    <a:effectLst/>
                    <a:latin typeface="+mn-lt"/>
                    <a:ea typeface="+mn-ea"/>
                    <a:cs typeface="+mn-cs"/>
                  </a:rPr>
                  <a:t> both by 30.8%. </a:t>
                </a:r>
                <a:endParaRPr lang="zh-CN" altLang="zh-CN"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And our work can combine TW and Horus, because in the FSG profiling we just use traditional fingerprints and Euler distance, and as shown in the figure, when we use TW fingerprint, the performance is better.</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The encouraging performance gains are achieved without introducing any extra costs. Further improvements could be obtained by </a:t>
                </a:r>
                <a:r>
                  <a:rPr lang="en-US" altLang="zh-CN" sz="1600" kern="1200" dirty="0" smtClean="0">
                    <a:solidFill>
                      <a:schemeClr val="tx1"/>
                    </a:solidFill>
                    <a:effectLst/>
                    <a:latin typeface="+mn-lt"/>
                    <a:ea typeface="+mn-ea"/>
                    <a:cs typeface="+mn-cs"/>
                  </a:rPr>
                  <a:t>combining</a:t>
                </a:r>
                <a:r>
                  <a:rPr lang="en-US" altLang="zh-CN" sz="1600" kern="1200" dirty="0" smtClean="0">
                    <a:solidFill>
                      <a:schemeClr val="tx1"/>
                    </a:solidFill>
                    <a:effectLst/>
                    <a:latin typeface="+mn-lt"/>
                    <a:ea typeface="+mn-ea"/>
                    <a:cs typeface="+mn-cs"/>
                  </a:rPr>
                  <a:t> more enhanced techniques.</a:t>
                </a:r>
                <a:endParaRPr lang="zh-CN" altLang="zh-CN" sz="1600" kern="1200" dirty="0" smtClean="0">
                  <a:solidFill>
                    <a:schemeClr val="tx1"/>
                  </a:solidFill>
                  <a:effectLst/>
                  <a:latin typeface="+mn-lt"/>
                  <a:ea typeface="+mn-ea"/>
                  <a:cs typeface="+mn-cs"/>
                </a:endParaRPr>
              </a:p>
              <a:p>
                <a:endParaRPr lang="en-US" altLang="zh-CN" baseline="0" dirty="0" smtClean="0"/>
              </a:p>
            </p:txBody>
          </p:sp>
        </mc:Choice>
        <mc:Fallback xmlns="">
          <p:sp>
            <p:nvSpPr>
              <p:cNvPr id="3" name="备注占位符 2"/>
              <p:cNvSpPr>
                <a:spLocks noGrp="1"/>
              </p:cNvSpPr>
              <p:nvPr>
                <p:ph type="body" idx="1"/>
              </p:nvPr>
            </p:nvSpPr>
            <p:spPr/>
            <p:txBody>
              <a:bodyPr/>
              <a:lstStyle/>
              <a:p>
                <a:r>
                  <a:rPr lang="en-US" altLang="zh-CN" dirty="0" smtClean="0"/>
                  <a:t>[Start]. Let’s first see the overall performance on velocity</a:t>
                </a:r>
                <a:r>
                  <a:rPr lang="en-US" altLang="zh-CN" baseline="0" dirty="0" smtClean="0"/>
                  <a:t> tracking. We compare our system with other two methods. The Max PLCR uses the maximum path length change rate of all links as the velocity; and the Single PLCR uses path length change rate of an arbitrary link.</a:t>
                </a:r>
                <a:r>
                  <a:rPr lang="zh-CN" altLang="en-US" baseline="0" dirty="0" smtClean="0"/>
                  <a:t> </a:t>
                </a:r>
                <a:r>
                  <a:rPr lang="en-US" altLang="zh-CN" baseline="0" dirty="0" smtClean="0"/>
                  <a:t>It shows that our system achieves the highest estimation accuracy, with a median error of 11%, for velocity magnitude.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 Our system further enables estimation of velocity direction. In conclusion, our system </a:t>
                </a:r>
                <a:r>
                  <a:rPr lang="en-US" altLang="zh-CN" dirty="0" smtClean="0"/>
                  <a:t>achieves a 80-percentile error of </a:t>
                </a:r>
                <a:r>
                  <a:rPr lang="en-US" altLang="zh-CN" b="0" i="0" smtClean="0">
                    <a:solidFill>
                      <a:srgbClr val="C00000"/>
                    </a:solidFill>
                    <a:latin typeface="Cambria Math" panose="02040503050406030204" pitchFamily="18" charset="0"/>
                  </a:rPr>
                  <a:t>20</a:t>
                </a:r>
                <a:r>
                  <a:rPr lang="en-US" altLang="zh-CN" b="0" i="0" smtClean="0">
                    <a:solidFill>
                      <a:srgbClr val="C00000"/>
                    </a:solidFill>
                    <a:latin typeface="Cambria Math" panose="02040503050406030204" pitchFamily="18" charset="0"/>
                    <a:ea typeface="Cambria Math" panose="02040503050406030204" pitchFamily="18" charset="0"/>
                  </a:rPr>
                  <a:t>°</a:t>
                </a:r>
                <a:r>
                  <a:rPr lang="zh-CN" altLang="en-US" dirty="0" smtClean="0"/>
                  <a:t> </a:t>
                </a:r>
                <a:r>
                  <a:rPr lang="en-US" altLang="zh-CN" dirty="0" smtClean="0"/>
                  <a:t>for velocity direction.</a:t>
                </a:r>
                <a:endParaRPr lang="zh-CN" altLang="en-US" dirty="0"/>
              </a:p>
              <a:p>
                <a:endParaRPr lang="en-US" altLang="zh-CN" baseline="0" dirty="0" smtClean="0"/>
              </a:p>
            </p:txBody>
          </p:sp>
        </mc:Fallback>
      </mc:AlternateContent>
      <p:sp>
        <p:nvSpPr>
          <p:cNvPr id="4" name="灯片编号占位符 3"/>
          <p:cNvSpPr>
            <a:spLocks noGrp="1"/>
          </p:cNvSpPr>
          <p:nvPr>
            <p:ph type="sldNum" sz="quarter" idx="10"/>
          </p:nvPr>
        </p:nvSpPr>
        <p:spPr/>
        <p:txBody>
          <a:bodyPr/>
          <a:lstStyle/>
          <a:p>
            <a:fld id="{2EB47890-5446-4662-AB75-3CEB6FA02C87}" type="slidenum">
              <a:rPr lang="zh-CN" altLang="en-US" smtClean="0"/>
              <a:t>28</a:t>
            </a:fld>
            <a:endParaRPr lang="zh-CN" altLang="en-US"/>
          </a:p>
        </p:txBody>
      </p:sp>
    </p:spTree>
    <p:extLst>
      <p:ext uri="{BB962C8B-B14F-4D97-AF65-F5344CB8AC3E}">
        <p14:creationId xmlns:p14="http://schemas.microsoft.com/office/powerpoint/2010/main" val="52150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We randomly select one query fingerprint from a set of queries and </a:t>
                </a:r>
                <a:r>
                  <a:rPr lang="en-US" altLang="zh-CN" sz="1600" kern="1200" dirty="0" err="1" smtClean="0">
                    <a:solidFill>
                      <a:schemeClr val="tx1"/>
                    </a:solidFill>
                    <a:effectLst/>
                    <a:latin typeface="+mn-lt"/>
                    <a:ea typeface="+mn-ea"/>
                    <a:cs typeface="+mn-cs"/>
                  </a:rPr>
                  <a:t>ViVi</a:t>
                </a:r>
                <a:r>
                  <a:rPr lang="en-US" altLang="zh-CN" sz="1600" kern="1200" dirty="0" smtClean="0">
                    <a:solidFill>
                      <a:schemeClr val="tx1"/>
                    </a:solidFill>
                    <a:effectLst/>
                    <a:latin typeface="+mn-lt"/>
                    <a:ea typeface="+mn-ea"/>
                    <a:cs typeface="+mn-cs"/>
                  </a:rPr>
                  <a:t> returns the locate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results</a:t>
                </a:r>
                <a:r>
                  <a:rPr lang="en-US" altLang="zh-CN" sz="1600" kern="1200" dirty="0" smtClean="0">
                    <a:solidFill>
                      <a:schemeClr val="tx1"/>
                    </a:solidFill>
                    <a:effectLst/>
                    <a:latin typeface="+mn-lt"/>
                    <a:ea typeface="+mn-ea"/>
                    <a:cs typeface="+mn-cs"/>
                  </a:rPr>
                  <a:t>. Then we average the time delays for 1000 such queries. For each comparative method, we run the same process and calculate the average running time. The average query delay of </a:t>
                </a:r>
                <a:r>
                  <a:rPr lang="en-US" altLang="zh-CN" sz="1600" kern="1200" dirty="0" err="1" smtClean="0">
                    <a:solidFill>
                      <a:schemeClr val="tx1"/>
                    </a:solidFill>
                    <a:effectLst/>
                    <a:latin typeface="+mn-lt"/>
                    <a:ea typeface="+mn-ea"/>
                    <a:cs typeface="+mn-cs"/>
                  </a:rPr>
                  <a:t>ViVi</a:t>
                </a:r>
                <a:r>
                  <a:rPr lang="zh-CN" altLang="en-US"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is similar with or shorter than previous works</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And</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we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also</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conduct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experiments</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to</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select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the</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best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parameters</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including</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what</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is</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the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best</a:t>
                </a:r>
                <a:r>
                  <a:rPr lang="zh-CN" altLang="en-US" sz="1600" kern="1200" baseline="0" dirty="0" smtClean="0">
                    <a:solidFill>
                      <a:schemeClr val="tx1"/>
                    </a:solidFill>
                    <a:effectLst/>
                    <a:latin typeface="+mn-lt"/>
                    <a:ea typeface="+mn-ea"/>
                    <a:cs typeface="+mn-cs"/>
                  </a:rPr>
                  <a:t> </a:t>
                </a:r>
                <a:r>
                  <a:rPr lang="en-US" altLang="zh-CN" sz="1600" kern="1200" baseline="0" dirty="0" err="1" smtClean="0">
                    <a:solidFill>
                      <a:schemeClr val="tx1"/>
                    </a:solidFill>
                    <a:effectLst/>
                    <a:latin typeface="+mn-lt"/>
                    <a:ea typeface="+mn-ea"/>
                    <a:cs typeface="+mn-cs"/>
                  </a:rPr>
                  <a:t>ap</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number</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and</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nearby</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points</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number</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we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need</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to</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select</a:t>
                </a:r>
                <a:endParaRPr lang="en-US" altLang="zh-CN" baseline="0" dirty="0" smtClean="0"/>
              </a:p>
            </p:txBody>
          </p:sp>
        </mc:Choice>
        <mc:Fallback xmlns="">
          <p:sp>
            <p:nvSpPr>
              <p:cNvPr id="3" name="备注占位符 2"/>
              <p:cNvSpPr>
                <a:spLocks noGrp="1"/>
              </p:cNvSpPr>
              <p:nvPr>
                <p:ph type="body" idx="1"/>
              </p:nvPr>
            </p:nvSpPr>
            <p:spPr/>
            <p:txBody>
              <a:bodyPr/>
              <a:lstStyle/>
              <a:p>
                <a:r>
                  <a:rPr lang="en-US" altLang="zh-CN" dirty="0" smtClean="0"/>
                  <a:t>[Start]. Let’s first see the overall performance on velocity</a:t>
                </a:r>
                <a:r>
                  <a:rPr lang="en-US" altLang="zh-CN" baseline="0" dirty="0" smtClean="0"/>
                  <a:t> tracking. We compare our system with other two methods. The Max PLCR uses the maximum path length change rate of all links as the velocity; and the Single PLCR uses path length change rate of an arbitrary link.</a:t>
                </a:r>
                <a:r>
                  <a:rPr lang="zh-CN" altLang="en-US" baseline="0" dirty="0" smtClean="0"/>
                  <a:t> </a:t>
                </a:r>
                <a:r>
                  <a:rPr lang="en-US" altLang="zh-CN" baseline="0" dirty="0" smtClean="0"/>
                  <a:t>It shows that our system achieves the highest estimation accuracy, with a median error of 11%, for velocity magnitude.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 Our system further enables estimation of velocity direction. In conclusion, our system </a:t>
                </a:r>
                <a:r>
                  <a:rPr lang="en-US" altLang="zh-CN" dirty="0" smtClean="0"/>
                  <a:t>achieves a 80-percentile error of </a:t>
                </a:r>
                <a:r>
                  <a:rPr lang="en-US" altLang="zh-CN" b="0" i="0" smtClean="0">
                    <a:solidFill>
                      <a:srgbClr val="C00000"/>
                    </a:solidFill>
                    <a:latin typeface="Cambria Math" panose="02040503050406030204" pitchFamily="18" charset="0"/>
                  </a:rPr>
                  <a:t>20</a:t>
                </a:r>
                <a:r>
                  <a:rPr lang="en-US" altLang="zh-CN" b="0" i="0" smtClean="0">
                    <a:solidFill>
                      <a:srgbClr val="C00000"/>
                    </a:solidFill>
                    <a:latin typeface="Cambria Math" panose="02040503050406030204" pitchFamily="18" charset="0"/>
                    <a:ea typeface="Cambria Math" panose="02040503050406030204" pitchFamily="18" charset="0"/>
                  </a:rPr>
                  <a:t>°</a:t>
                </a:r>
                <a:r>
                  <a:rPr lang="zh-CN" altLang="en-US" dirty="0" smtClean="0"/>
                  <a:t> </a:t>
                </a:r>
                <a:r>
                  <a:rPr lang="en-US" altLang="zh-CN" dirty="0" smtClean="0"/>
                  <a:t>for velocity direction.</a:t>
                </a:r>
                <a:endParaRPr lang="zh-CN" altLang="en-US" dirty="0"/>
              </a:p>
              <a:p>
                <a:endParaRPr lang="en-US" altLang="zh-CN" baseline="0" dirty="0" smtClean="0"/>
              </a:p>
            </p:txBody>
          </p:sp>
        </mc:Fallback>
      </mc:AlternateContent>
      <p:sp>
        <p:nvSpPr>
          <p:cNvPr id="4" name="灯片编号占位符 3"/>
          <p:cNvSpPr>
            <a:spLocks noGrp="1"/>
          </p:cNvSpPr>
          <p:nvPr>
            <p:ph type="sldNum" sz="quarter" idx="10"/>
          </p:nvPr>
        </p:nvSpPr>
        <p:spPr/>
        <p:txBody>
          <a:bodyPr/>
          <a:lstStyle/>
          <a:p>
            <a:fld id="{2EB47890-5446-4662-AB75-3CEB6FA02C87}" type="slidenum">
              <a:rPr lang="zh-CN" altLang="en-US" smtClean="0"/>
              <a:t>29</a:t>
            </a:fld>
            <a:endParaRPr lang="zh-CN" altLang="en-US"/>
          </a:p>
        </p:txBody>
      </p:sp>
    </p:spTree>
    <p:extLst>
      <p:ext uri="{BB962C8B-B14F-4D97-AF65-F5344CB8AC3E}">
        <p14:creationId xmlns:p14="http://schemas.microsoft.com/office/powerpoint/2010/main" val="144800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[START]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But the methods just use </a:t>
            </a:r>
            <a:r>
              <a:rPr lang="en-US" altLang="zh-CN" sz="1600" kern="1200" dirty="0" err="1" smtClean="0">
                <a:solidFill>
                  <a:schemeClr val="tx1"/>
                </a:solidFill>
                <a:effectLst/>
                <a:latin typeface="+mn-lt"/>
                <a:ea typeface="+mn-ea"/>
                <a:cs typeface="+mn-cs"/>
              </a:rPr>
              <a:t>WiFi</a:t>
            </a:r>
            <a:r>
              <a:rPr lang="en-US" altLang="zh-CN" sz="1600" kern="1200" dirty="0" smtClean="0">
                <a:solidFill>
                  <a:schemeClr val="tx1"/>
                </a:solidFill>
                <a:effectLst/>
                <a:latin typeface="+mn-lt"/>
                <a:ea typeface="+mn-ea"/>
                <a:cs typeface="+mn-cs"/>
              </a:rPr>
              <a:t> RSS fingerprint frequently yield large errors in practice. </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One major root cause of the locations errors in RSS fingerprinting is the</a:t>
            </a:r>
            <a:r>
              <a:rPr lang="zh-CN" altLang="en-US"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uncertainty of </a:t>
            </a:r>
            <a:r>
              <a:rPr lang="en-US" altLang="zh-CN" sz="1600" kern="1200" dirty="0" err="1" smtClean="0">
                <a:solidFill>
                  <a:schemeClr val="tx1"/>
                </a:solidFill>
                <a:effectLst/>
                <a:latin typeface="+mn-lt"/>
                <a:ea typeface="+mn-ea"/>
                <a:cs typeface="+mn-cs"/>
              </a:rPr>
              <a:t>WiFi</a:t>
            </a:r>
            <a:r>
              <a:rPr lang="en-US" altLang="zh-CN" sz="1600" kern="1200" dirty="0" smtClean="0">
                <a:solidFill>
                  <a:schemeClr val="tx1"/>
                </a:solidFill>
                <a:effectLst/>
                <a:latin typeface="+mn-lt"/>
                <a:ea typeface="+mn-ea"/>
                <a:cs typeface="+mn-cs"/>
              </a:rPr>
              <a:t> signals, just as shown in the left</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figure, we collect about 1500 RSS samples of different Aps and illustrate the RSS distributions of 5 Aps with diverse average RSS values, the RSS bias is very large whether the AP is strong or not.</a:t>
            </a:r>
            <a:endParaRPr lang="zh-CN" altLang="en-US" sz="16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[CLICK]</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Evidently, RSS variations may induce two aspects of severe influence: spatial ambiguity and Temporal instability.</a:t>
            </a:r>
            <a:endParaRPr lang="zh-CN" altLang="en-US" sz="16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3</a:t>
            </a:fld>
            <a:endParaRPr lang="zh-CN" altLang="en-US"/>
          </a:p>
        </p:txBody>
      </p:sp>
    </p:spTree>
    <p:extLst>
      <p:ext uri="{BB962C8B-B14F-4D97-AF65-F5344CB8AC3E}">
        <p14:creationId xmlns:p14="http://schemas.microsoft.com/office/powerpoint/2010/main" val="1311782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a:t>
            </a:r>
            <a:r>
              <a:rPr lang="zh-CN" altLang="en-US" dirty="0" smtClean="0"/>
              <a:t> </a:t>
            </a:r>
            <a:r>
              <a:rPr lang="en-US" altLang="zh-CN" dirty="0" smtClean="0"/>
              <a:t>that’s</a:t>
            </a:r>
            <a:r>
              <a:rPr lang="zh-CN" altLang="en-US" dirty="0" smtClean="0"/>
              <a:t> </a:t>
            </a:r>
            <a:r>
              <a:rPr lang="en-US" altLang="zh-CN" dirty="0" smtClean="0"/>
              <a:t>out</a:t>
            </a:r>
            <a:r>
              <a:rPr lang="zh-CN" altLang="en-US" dirty="0" smtClean="0"/>
              <a:t> </a:t>
            </a:r>
            <a:r>
              <a:rPr lang="en-US" altLang="zh-CN" dirty="0" smtClean="0"/>
              <a:t>work</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baseline="0" dirty="0" smtClean="0"/>
              <a:t> </a:t>
            </a:r>
            <a:r>
              <a:rPr lang="en-US" altLang="zh-CN" baseline="0" dirty="0" smtClean="0"/>
              <a:t>contributions</a:t>
            </a:r>
            <a:r>
              <a:rPr lang="zh-CN" altLang="en-US" baseline="0" dirty="0" smtClean="0"/>
              <a:t> </a:t>
            </a:r>
            <a:r>
              <a:rPr lang="en-US" altLang="zh-CN" baseline="0" dirty="0" smtClean="0"/>
              <a:t>are</a:t>
            </a:r>
            <a:r>
              <a:rPr lang="zh-CN" altLang="en-US" baseline="0" dirty="0" smtClean="0"/>
              <a:t> </a:t>
            </a:r>
            <a:r>
              <a:rPr lang="en-US" altLang="zh-CN" baseline="0" dirty="0" smtClean="0"/>
              <a:t>from</a:t>
            </a:r>
            <a:r>
              <a:rPr lang="zh-CN" altLang="en-US" baseline="0" dirty="0" smtClean="0"/>
              <a:t> </a:t>
            </a:r>
            <a:r>
              <a:rPr lang="en-US" altLang="zh-CN" baseline="0" dirty="0" smtClean="0"/>
              <a:t>two</a:t>
            </a:r>
            <a:r>
              <a:rPr lang="zh-CN" altLang="en-US" baseline="0" dirty="0" smtClean="0"/>
              <a:t> </a:t>
            </a:r>
            <a:r>
              <a:rPr lang="en-US" altLang="zh-CN" baseline="0" dirty="0" smtClean="0"/>
              <a:t>parts:</a:t>
            </a: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a:t>
            </a:r>
            <a:r>
              <a:rPr lang="zh-CN" altLang="en-US" baseline="0" dirty="0" smtClean="0"/>
              <a:t> </a:t>
            </a:r>
            <a:r>
              <a:rPr lang="en-US" altLang="zh-CN" baseline="0" dirty="0" smtClean="0"/>
              <a:t>we</a:t>
            </a:r>
            <a:r>
              <a:rPr lang="zh-CN" altLang="en-US" baseline="0" dirty="0" smtClean="0"/>
              <a:t> </a:t>
            </a:r>
            <a:r>
              <a:rPr lang="en-US" altLang="zh-CN" baseline="0" dirty="0" smtClean="0"/>
              <a:t>design</a:t>
            </a:r>
            <a:r>
              <a:rPr lang="zh-CN" altLang="en-US" baseline="0" dirty="0" smtClean="0"/>
              <a:t> </a:t>
            </a:r>
            <a:r>
              <a:rPr lang="en-US" altLang="zh-CN" baseline="0" dirty="0" smtClean="0"/>
              <a:t>a</a:t>
            </a:r>
            <a:r>
              <a:rPr lang="zh-CN" altLang="en-US" baseline="0" dirty="0" smtClean="0"/>
              <a:t> </a:t>
            </a:r>
            <a:r>
              <a:rPr lang="en-US" altLang="zh-CN" baseline="0" dirty="0" smtClean="0"/>
              <a:t>new</a:t>
            </a:r>
            <a:r>
              <a:rPr lang="zh-CN" altLang="en-US" baseline="0" dirty="0" smtClean="0"/>
              <a:t> </a:t>
            </a:r>
            <a:r>
              <a:rPr lang="en-US" altLang="zh-CN" baseline="0" dirty="0" smtClean="0"/>
              <a:t>form</a:t>
            </a:r>
            <a:r>
              <a:rPr lang="zh-CN" altLang="en-US" baseline="0" dirty="0" smtClean="0"/>
              <a:t> </a:t>
            </a:r>
            <a:r>
              <a:rPr lang="en-US" altLang="zh-CN" baseline="0" dirty="0" smtClean="0"/>
              <a:t>FSG,</a:t>
            </a:r>
            <a:r>
              <a:rPr lang="zh-CN" altLang="en-US" baseline="0" dirty="0" smtClean="0"/>
              <a:t> </a:t>
            </a:r>
            <a:r>
              <a:rPr lang="en-US" altLang="zh-CN" baseline="0" dirty="0" smtClean="0"/>
              <a:t>FSG</a:t>
            </a:r>
            <a:r>
              <a:rPr lang="zh-CN" altLang="en-US" baseline="0" dirty="0" smtClean="0"/>
              <a:t> </a:t>
            </a:r>
            <a:r>
              <a:rPr lang="en-US" altLang="zh-CN" baseline="0" dirty="0" smtClean="0"/>
              <a:t>is</a:t>
            </a:r>
            <a:r>
              <a:rPr lang="zh-CN" altLang="en-US" baseline="0" dirty="0" smtClean="0"/>
              <a:t> </a:t>
            </a:r>
            <a:r>
              <a:rPr lang="en-US" altLang="zh-CN" baseline="0" dirty="0" smtClean="0"/>
              <a:t>more</a:t>
            </a:r>
            <a:r>
              <a:rPr lang="zh-CN" altLang="en-US" baseline="0" dirty="0" smtClean="0"/>
              <a:t> </a:t>
            </a:r>
            <a:r>
              <a:rPr lang="en-US" altLang="zh-CN" baseline="0" dirty="0" smtClean="0"/>
              <a:t>stable</a:t>
            </a:r>
            <a:r>
              <a:rPr lang="zh-CN" altLang="en-US" baseline="0" dirty="0" smtClean="0"/>
              <a:t> </a:t>
            </a:r>
            <a:r>
              <a:rPr lang="en-US" altLang="zh-CN" baseline="0" dirty="0" smtClean="0"/>
              <a:t>and</a:t>
            </a:r>
            <a:r>
              <a:rPr lang="zh-CN" altLang="en-US" baseline="0" dirty="0" smtClean="0"/>
              <a:t> </a:t>
            </a:r>
            <a:r>
              <a:rPr lang="en-US" altLang="zh-CN" baseline="0" dirty="0" smtClean="0"/>
              <a:t>distinctive</a:t>
            </a:r>
            <a:r>
              <a:rPr lang="zh-CN" altLang="en-US" baseline="0" dirty="0" smtClean="0"/>
              <a:t> </a:t>
            </a:r>
            <a:r>
              <a:rPr lang="en-US" altLang="zh-CN" baseline="0" dirty="0" smtClean="0"/>
              <a:t>than</a:t>
            </a:r>
            <a:r>
              <a:rPr lang="zh-CN" altLang="en-US" baseline="0" dirty="0" smtClean="0"/>
              <a:t> </a:t>
            </a:r>
            <a:r>
              <a:rPr lang="en-US" altLang="zh-CN" baseline="0" dirty="0" smtClean="0"/>
              <a:t>the</a:t>
            </a:r>
            <a:r>
              <a:rPr lang="zh-CN" altLang="en-US" baseline="0" dirty="0" smtClean="0"/>
              <a:t> </a:t>
            </a:r>
            <a:r>
              <a:rPr lang="en-US" altLang="zh-CN" baseline="0" dirty="0" smtClean="0"/>
              <a:t>original</a:t>
            </a:r>
            <a:r>
              <a:rPr lang="zh-CN" altLang="en-US" baseline="0" dirty="0" smtClean="0"/>
              <a:t> </a:t>
            </a:r>
            <a:r>
              <a:rPr lang="en-US" altLang="zh-CN" baseline="0" dirty="0" smtClean="0"/>
              <a:t>RSS</a:t>
            </a:r>
            <a:r>
              <a:rPr lang="zh-CN" altLang="en-US" baseline="0" dirty="0" smtClean="0"/>
              <a:t> </a:t>
            </a:r>
            <a:r>
              <a:rPr lang="en-US" altLang="zh-CN" baseline="0" dirty="0" smtClean="0"/>
              <a:t>fingerprints</a:t>
            </a:r>
            <a:endParaRPr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Second,</a:t>
            </a:r>
            <a:r>
              <a:rPr lang="zh-CN" altLang="en-US" baseline="0" dirty="0" smtClean="0"/>
              <a:t> </a:t>
            </a:r>
            <a:r>
              <a:rPr lang="en-US" altLang="zh-CN" baseline="0" dirty="0" smtClean="0"/>
              <a:t>based</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new</a:t>
            </a:r>
            <a:r>
              <a:rPr lang="zh-CN" altLang="en-US" baseline="0" dirty="0" smtClean="0"/>
              <a:t> </a:t>
            </a:r>
            <a:r>
              <a:rPr lang="en-US" altLang="zh-CN" baseline="0" dirty="0" smtClean="0"/>
              <a:t>form,</a:t>
            </a:r>
            <a:r>
              <a:rPr lang="zh-CN" altLang="en-US" baseline="0" dirty="0" smtClean="0"/>
              <a:t> </a:t>
            </a:r>
            <a:r>
              <a:rPr lang="en-US" altLang="zh-CN" baseline="0" dirty="0" smtClean="0"/>
              <a:t>we</a:t>
            </a:r>
            <a:r>
              <a:rPr lang="zh-CN" altLang="en-US" baseline="0" dirty="0" smtClean="0"/>
              <a:t> </a:t>
            </a:r>
            <a:r>
              <a:rPr lang="en-US" altLang="zh-CN" baseline="0" dirty="0" smtClean="0"/>
              <a:t>design</a:t>
            </a:r>
            <a:r>
              <a:rPr lang="zh-CN" altLang="en-US" baseline="0" dirty="0" smtClean="0"/>
              <a:t> </a:t>
            </a:r>
            <a:r>
              <a:rPr lang="en-US" altLang="zh-CN" baseline="0" dirty="0" smtClean="0"/>
              <a:t>a</a:t>
            </a:r>
            <a:r>
              <a:rPr lang="zh-CN" altLang="en-US" baseline="0" dirty="0" smtClean="0"/>
              <a:t> </a:t>
            </a:r>
            <a:r>
              <a:rPr lang="en-US" altLang="zh-CN" baseline="0" dirty="0" smtClean="0"/>
              <a:t>system</a:t>
            </a:r>
            <a:r>
              <a:rPr lang="zh-CN" altLang="en-US" baseline="0" dirty="0" smtClean="0"/>
              <a:t> </a:t>
            </a:r>
            <a:r>
              <a:rPr lang="en-US" altLang="zh-CN" baseline="0" dirty="0" smtClean="0"/>
              <a:t>named</a:t>
            </a:r>
            <a:r>
              <a:rPr lang="zh-CN" altLang="en-US" baseline="0" dirty="0" smtClean="0"/>
              <a:t> </a:t>
            </a:r>
            <a:r>
              <a:rPr lang="en-US" altLang="zh-CN" baseline="0" dirty="0" err="1" smtClean="0"/>
              <a:t>ViVi</a:t>
            </a:r>
            <a:r>
              <a:rPr lang="en-US" altLang="zh-CN" baseline="0" dirty="0" smtClean="0"/>
              <a:t>,</a:t>
            </a:r>
            <a:r>
              <a:rPr lang="zh-CN" altLang="en-US" baseline="0" dirty="0" smtClean="0"/>
              <a:t> </a:t>
            </a:r>
            <a:r>
              <a:rPr lang="en-US" altLang="zh-CN" baseline="0" dirty="0" smtClean="0"/>
              <a:t>the</a:t>
            </a:r>
            <a:r>
              <a:rPr lang="zh-CN" altLang="en-US" baseline="0" dirty="0" smtClean="0"/>
              <a:t> </a:t>
            </a:r>
            <a:r>
              <a:rPr lang="en-US" altLang="zh-CN" baseline="0" dirty="0" smtClean="0"/>
              <a:t>system’s</a:t>
            </a:r>
            <a:r>
              <a:rPr lang="zh-CN" altLang="en-US" baseline="0" dirty="0" smtClean="0"/>
              <a:t> </a:t>
            </a:r>
            <a:r>
              <a:rPr lang="en-US" altLang="zh-CN" baseline="0" dirty="0" smtClean="0"/>
              <a:t>input</a:t>
            </a:r>
            <a:r>
              <a:rPr lang="zh-CN" altLang="en-US" baseline="0" dirty="0" smtClean="0"/>
              <a:t> </a:t>
            </a:r>
            <a:r>
              <a:rPr lang="en-US" altLang="zh-CN" baseline="0" dirty="0" smtClean="0"/>
              <a:t>is</a:t>
            </a:r>
            <a:r>
              <a:rPr lang="zh-CN" altLang="en-US" baseline="0" dirty="0" smtClean="0"/>
              <a:t> </a:t>
            </a:r>
            <a:r>
              <a:rPr lang="en-US" altLang="zh-CN" baseline="0" dirty="0" smtClean="0"/>
              <a:t>no</a:t>
            </a:r>
            <a:r>
              <a:rPr lang="zh-CN" altLang="en-US" baseline="0" dirty="0" smtClean="0"/>
              <a:t> </a:t>
            </a:r>
            <a:r>
              <a:rPr lang="en-US" altLang="zh-CN" baseline="0" dirty="0" smtClean="0"/>
              <a:t>more</a:t>
            </a:r>
            <a:r>
              <a:rPr lang="zh-CN" altLang="en-US" baseline="0" dirty="0" smtClean="0"/>
              <a:t> </a:t>
            </a:r>
            <a:r>
              <a:rPr lang="en-US" altLang="zh-CN" baseline="0" dirty="0" smtClean="0"/>
              <a:t>than</a:t>
            </a:r>
            <a:r>
              <a:rPr lang="zh-CN" altLang="en-US" baseline="0" dirty="0" smtClean="0"/>
              <a:t> </a:t>
            </a:r>
            <a:r>
              <a:rPr lang="en-US" altLang="zh-CN" baseline="0" dirty="0" smtClean="0"/>
              <a:t>traditional</a:t>
            </a:r>
            <a:r>
              <a:rPr lang="zh-CN" altLang="en-US" baseline="0" dirty="0" smtClean="0"/>
              <a:t> </a:t>
            </a:r>
            <a:r>
              <a:rPr lang="en-US" altLang="zh-CN" baseline="0" dirty="0" smtClean="0"/>
              <a:t>fingerprints</a:t>
            </a:r>
            <a:r>
              <a:rPr lang="zh-CN" altLang="en-US" baseline="0" dirty="0" smtClean="0"/>
              <a:t> </a:t>
            </a:r>
            <a:r>
              <a:rPr lang="en-US" altLang="zh-CN" baseline="0" dirty="0" smtClean="0"/>
              <a:t>but</a:t>
            </a:r>
            <a:r>
              <a:rPr lang="zh-CN" altLang="en-US" baseline="0" dirty="0" smtClean="0"/>
              <a:t> </a:t>
            </a:r>
            <a:r>
              <a:rPr lang="en-US" altLang="zh-CN" baseline="0" dirty="0" smtClean="0"/>
              <a:t>can</a:t>
            </a:r>
            <a:r>
              <a:rPr lang="zh-CN" altLang="en-US" baseline="0" dirty="0" smtClean="0"/>
              <a:t> </a:t>
            </a:r>
            <a:r>
              <a:rPr lang="en-US" altLang="zh-CN" baseline="0" dirty="0" smtClean="0"/>
              <a:t>get</a:t>
            </a:r>
            <a:r>
              <a:rPr lang="zh-CN" altLang="en-US" baseline="0" dirty="0" smtClean="0"/>
              <a:t> </a:t>
            </a:r>
            <a:r>
              <a:rPr lang="en-US" altLang="zh-CN" baseline="0" dirty="0" smtClean="0"/>
              <a:t>better</a:t>
            </a:r>
            <a:r>
              <a:rPr lang="zh-CN" altLang="en-US" baseline="0" dirty="0" smtClean="0"/>
              <a:t> </a:t>
            </a:r>
            <a:r>
              <a:rPr lang="en-US" altLang="zh-CN" baseline="0" dirty="0" smtClean="0"/>
              <a:t>accuracy,</a:t>
            </a:r>
            <a:r>
              <a:rPr lang="zh-CN" altLang="en-US" baseline="0" dirty="0" smtClean="0"/>
              <a:t> </a:t>
            </a:r>
            <a:r>
              <a:rPr lang="en-US" altLang="zh-CN" baseline="0" dirty="0" smtClean="0"/>
              <a:t>that</a:t>
            </a:r>
            <a:r>
              <a:rPr lang="zh-CN" altLang="en-US" baseline="0" dirty="0" smtClean="0"/>
              <a:t> </a:t>
            </a:r>
            <a:r>
              <a:rPr lang="en-US" altLang="zh-CN" baseline="0" dirty="0" smtClean="0"/>
              <a:t>is</a:t>
            </a:r>
            <a:r>
              <a:rPr lang="zh-CN" altLang="en-US" baseline="0" dirty="0" smtClean="0"/>
              <a:t> </a:t>
            </a:r>
            <a:r>
              <a:rPr lang="en-US" altLang="zh-CN" baseline="0" dirty="0" smtClean="0"/>
              <a:t>what</a:t>
            </a:r>
            <a:r>
              <a:rPr lang="zh-CN" altLang="en-US" baseline="0" dirty="0" smtClean="0"/>
              <a:t> </a:t>
            </a:r>
            <a:r>
              <a:rPr lang="en-US" altLang="zh-CN" baseline="0" dirty="0" smtClean="0"/>
              <a:t>we</a:t>
            </a:r>
            <a:r>
              <a:rPr lang="zh-CN" altLang="en-US" baseline="0" dirty="0" smtClean="0"/>
              <a:t> </a:t>
            </a:r>
            <a:r>
              <a:rPr lang="en-US" altLang="zh-CN" baseline="0" dirty="0" smtClean="0"/>
              <a:t>say</a:t>
            </a:r>
            <a:r>
              <a:rPr lang="zh-CN" altLang="en-US" baseline="0" dirty="0" smtClean="0"/>
              <a:t> </a:t>
            </a:r>
            <a:r>
              <a:rPr lang="en-US" altLang="zh-CN" baseline="0" dirty="0" smtClean="0"/>
              <a:t>a</a:t>
            </a:r>
            <a:r>
              <a:rPr lang="zh-CN" altLang="en-US" baseline="0" dirty="0" smtClean="0"/>
              <a:t> </a:t>
            </a:r>
            <a:r>
              <a:rPr lang="en-US" altLang="zh-CN" baseline="0" dirty="0" smtClean="0"/>
              <a:t>“Gain</a:t>
            </a:r>
            <a:r>
              <a:rPr lang="zh-CN" altLang="en-US" baseline="0" dirty="0" smtClean="0"/>
              <a:t> </a:t>
            </a:r>
            <a:r>
              <a:rPr lang="en-US" altLang="zh-CN" baseline="0" dirty="0" smtClean="0"/>
              <a:t>without</a:t>
            </a:r>
            <a:r>
              <a:rPr lang="zh-CN" altLang="en-US" baseline="0" dirty="0" smtClean="0"/>
              <a:t> </a:t>
            </a:r>
            <a:r>
              <a:rPr lang="en-US" altLang="zh-CN" baseline="0" dirty="0" smtClean="0"/>
              <a:t>pain”</a:t>
            </a:r>
            <a:r>
              <a:rPr lang="zh-CN" altLang="en-US" baseline="0" dirty="0" smtClean="0"/>
              <a:t> </a:t>
            </a:r>
            <a:r>
              <a:rPr lang="en-US" altLang="zh-CN" baseline="0" dirty="0" smtClean="0"/>
              <a:t>localization</a:t>
            </a:r>
            <a:r>
              <a:rPr lang="zh-CN" altLang="en-US" baseline="0" dirty="0" smtClean="0"/>
              <a:t> </a:t>
            </a:r>
            <a:r>
              <a:rPr lang="en-US" altLang="zh-CN" baseline="0" dirty="0" smtClean="0"/>
              <a:t>system!</a:t>
            </a:r>
            <a:endParaRPr lang="zh-CN" altLang="en-US"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30</a:t>
            </a:fld>
            <a:endParaRPr lang="zh-CN" altLang="en-US"/>
          </a:p>
        </p:txBody>
      </p:sp>
    </p:spTree>
    <p:extLst>
      <p:ext uri="{BB962C8B-B14F-4D97-AF65-F5344CB8AC3E}">
        <p14:creationId xmlns:p14="http://schemas.microsoft.com/office/powerpoint/2010/main" val="2919903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[Start</a:t>
            </a:r>
            <a:r>
              <a:rPr lang="en-US" altLang="zh-CN" smtClean="0"/>
              <a:t>]. That's </a:t>
            </a:r>
            <a:r>
              <a:rPr lang="en-US" altLang="zh-CN" dirty="0" smtClean="0"/>
              <a:t>all.</a:t>
            </a:r>
            <a:r>
              <a:rPr lang="en-US" altLang="zh-CN" baseline="0" dirty="0" smtClean="0"/>
              <a:t> Thanks for listening.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31</a:t>
            </a:fld>
            <a:endParaRPr lang="zh-CN" altLang="en-US"/>
          </a:p>
        </p:txBody>
      </p:sp>
    </p:spTree>
    <p:extLst>
      <p:ext uri="{BB962C8B-B14F-4D97-AF65-F5344CB8AC3E}">
        <p14:creationId xmlns:p14="http://schemas.microsoft.com/office/powerpoint/2010/main" val="40323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[CLICK]</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The spatial ambiguity means one fingerprint might be similar to those from two or more quite distant locations, rendering fingerprints over different locations become indistinguishable</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a:t>
            </a:r>
            <a:r>
              <a:rPr lang="zh-CN" altLang="en-US" sz="1600" kern="120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Temporal instability means fingerprint of a location observed at one instant does not match the initially collected training fingerprints from the same location.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[CLICK]To conclude, both issues can lead to severe fingerprint mismatches and thus impair the localization accuracy and reside as two long-standing yet inevitable problems of conventional RSS fingerprints. </a:t>
            </a:r>
            <a:endParaRPr lang="zh-CN" altLang="zh-CN" sz="16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4</a:t>
            </a:fld>
            <a:endParaRPr lang="zh-CN" altLang="en-US"/>
          </a:p>
        </p:txBody>
      </p:sp>
    </p:spTree>
    <p:extLst>
      <p:ext uri="{BB962C8B-B14F-4D97-AF65-F5344CB8AC3E}">
        <p14:creationId xmlns:p14="http://schemas.microsoft.com/office/powerpoint/2010/main" val="94577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To solve the above two major problems, a bunch of works on indoor localization have been published in recent years, the key insight of these works can be divided into two parts.</a:t>
            </a:r>
            <a:r>
              <a:rPr lang="zh-CN" altLang="zh-CN" dirty="0" smtClean="0">
                <a:effectLst/>
              </a:rPr>
              <a:t> </a:t>
            </a:r>
            <a:endParaRPr lang="zh-CN" altLang="en-US" dirty="0" smtClean="0">
              <a:effectLst/>
            </a:endParaRPr>
          </a:p>
          <a:p>
            <a:r>
              <a:rPr lang="en-US" altLang="zh-CN" sz="1600" kern="1200" dirty="0" smtClean="0">
                <a:solidFill>
                  <a:schemeClr val="tx1"/>
                </a:solidFill>
                <a:effectLst/>
                <a:latin typeface="+mn-lt"/>
                <a:ea typeface="+mn-ea"/>
                <a:cs typeface="+mn-cs"/>
              </a:rPr>
              <a:t>The first part relay on additional sensors including visual images, acoustic signals and magnetic signals, these works achieve high level accuracy,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[CLICK]however they degraded the delightful ubiquity and induce additional system costs, for example, users need to </a:t>
            </a:r>
            <a:r>
              <a:rPr lang="en-US" altLang="zh-CN" sz="1600" kern="1200" dirty="0" smtClean="0">
                <a:solidFill>
                  <a:schemeClr val="tx1"/>
                </a:solidFill>
                <a:effectLst/>
                <a:latin typeface="+mn-lt"/>
                <a:ea typeface="+mn-ea"/>
                <a:cs typeface="+mn-cs"/>
              </a:rPr>
              <a:t>heavily</a:t>
            </a:r>
            <a:r>
              <a:rPr lang="en-US" altLang="zh-CN" sz="1600" kern="1200" dirty="0" smtClean="0">
                <a:solidFill>
                  <a:schemeClr val="tx1"/>
                </a:solidFill>
                <a:effectLst/>
                <a:latin typeface="+mn-lt"/>
                <a:ea typeface="+mn-ea"/>
                <a:cs typeface="+mn-cs"/>
              </a:rPr>
              <a:t> take pictures or cooperate with multiple peers for localization.</a:t>
            </a:r>
            <a:r>
              <a:rPr lang="zh-CN"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5</a:t>
            </a:fld>
            <a:endParaRPr lang="zh-CN" altLang="en-US"/>
          </a:p>
        </p:txBody>
      </p:sp>
    </p:spTree>
    <p:extLst>
      <p:ext uri="{BB962C8B-B14F-4D97-AF65-F5344CB8AC3E}">
        <p14:creationId xmlns:p14="http://schemas.microsoft.com/office/powerpoint/2010/main" val="1868927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The second part consider the RSS changing trend when users are walking and collect continuous fingerprints, although these methods don’t need special hardware and achieve a more robust localization system,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[CLICK]however, they need a path and can’t work when user is static, moreover, the input of the system is continuous fingerprints which also induce system latency.</a:t>
            </a:r>
            <a:endParaRPr lang="zh-CN" altLang="en-US" sz="1600" kern="1200" dirty="0" smtClean="0">
              <a:solidFill>
                <a:schemeClr val="tx1"/>
              </a:solidFill>
              <a:effectLst/>
              <a:latin typeface="+mn-lt"/>
              <a:ea typeface="+mn-ea"/>
              <a:cs typeface="+mn-cs"/>
            </a:endParaRPr>
          </a:p>
          <a:p>
            <a:endParaRPr lang="zh-CN" altLang="zh-CN" sz="16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B47890-5446-4662-AB75-3CEB6FA02C87}" type="slidenum">
              <a:rPr lang="zh-CN" altLang="en-US" smtClean="0"/>
              <a:t>6</a:t>
            </a:fld>
            <a:endParaRPr lang="zh-CN" altLang="en-US"/>
          </a:p>
        </p:txBody>
      </p:sp>
    </p:spTree>
    <p:extLst>
      <p:ext uri="{BB962C8B-B14F-4D97-AF65-F5344CB8AC3E}">
        <p14:creationId xmlns:p14="http://schemas.microsoft.com/office/powerpoint/2010/main" val="173443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a:t>
            </a:r>
            <a:r>
              <a:rPr lang="en-US" altLang="zh-CN" dirty="0" smtClean="0"/>
              <a:t>nlike</a:t>
            </a:r>
            <a:r>
              <a:rPr lang="zh-CN" altLang="en-US" dirty="0" smtClean="0"/>
              <a:t> </a:t>
            </a:r>
            <a:r>
              <a:rPr lang="en-US" altLang="zh-CN" dirty="0" smtClean="0"/>
              <a:t>the</a:t>
            </a:r>
            <a:r>
              <a:rPr lang="zh-CN" altLang="en-US" dirty="0" smtClean="0"/>
              <a:t> </a:t>
            </a:r>
            <a:r>
              <a:rPr lang="en-US" altLang="zh-CN" dirty="0" smtClean="0"/>
              <a:t>existing</a:t>
            </a:r>
            <a:r>
              <a:rPr lang="zh-CN" altLang="en-US" baseline="0" dirty="0" smtClean="0"/>
              <a:t> </a:t>
            </a:r>
            <a:r>
              <a:rPr lang="en-US" altLang="zh-CN" baseline="0" dirty="0" smtClean="0"/>
              <a:t>arts,</a:t>
            </a:r>
            <a:r>
              <a:rPr lang="zh-CN" altLang="en-US" baseline="0" dirty="0" smtClean="0"/>
              <a:t> </a:t>
            </a:r>
            <a:r>
              <a:rPr lang="en-US" altLang="zh-CN" baseline="0" dirty="0" smtClean="0"/>
              <a:t>our</a:t>
            </a:r>
            <a:r>
              <a:rPr lang="zh-CN" altLang="en-US" baseline="0" dirty="0" smtClean="0"/>
              <a:t> </a:t>
            </a:r>
            <a:r>
              <a:rPr lang="en-US" altLang="zh-CN" baseline="0" dirty="0" smtClean="0"/>
              <a:t>goal</a:t>
            </a:r>
            <a:r>
              <a:rPr lang="zh-CN" altLang="en-US" baseline="0" dirty="0" smtClean="0"/>
              <a:t> </a:t>
            </a:r>
            <a:r>
              <a:rPr lang="en-US" altLang="zh-CN" baseline="0" dirty="0" smtClean="0"/>
              <a:t>is</a:t>
            </a:r>
            <a:r>
              <a:rPr lang="zh-CN" altLang="en-US" baseline="0" dirty="0" smtClean="0"/>
              <a:t> </a:t>
            </a:r>
            <a:r>
              <a:rPr lang="en-US" altLang="zh-CN" baseline="0" dirty="0" smtClean="0"/>
              <a:t>to</a:t>
            </a:r>
            <a:r>
              <a:rPr lang="zh-CN" altLang="en-US" baseline="0" dirty="0" smtClean="0"/>
              <a:t> </a:t>
            </a:r>
            <a:r>
              <a:rPr lang="en-US" altLang="zh-CN" baseline="0" dirty="0" smtClean="0"/>
              <a:t>overcome</a:t>
            </a:r>
            <a:r>
              <a:rPr lang="zh-CN" altLang="en-US" baseline="0" dirty="0" smtClean="0"/>
              <a:t> </a:t>
            </a:r>
            <a:r>
              <a:rPr lang="en-US" altLang="zh-CN" baseline="0" dirty="0" smtClean="0"/>
              <a:t>spatial</a:t>
            </a:r>
            <a:r>
              <a:rPr lang="zh-CN" altLang="en-US" baseline="0" dirty="0" smtClean="0"/>
              <a:t> </a:t>
            </a:r>
            <a:r>
              <a:rPr lang="en-US" altLang="zh-CN" baseline="0" dirty="0" smtClean="0"/>
              <a:t>ambiguity</a:t>
            </a:r>
            <a:r>
              <a:rPr lang="zh-CN" altLang="en-US" baseline="0" dirty="0" smtClean="0"/>
              <a:t> </a:t>
            </a:r>
            <a:r>
              <a:rPr lang="en-US" altLang="zh-CN" baseline="0" dirty="0" smtClean="0"/>
              <a:t>and</a:t>
            </a:r>
            <a:r>
              <a:rPr lang="zh-CN" altLang="en-US" baseline="0" dirty="0" smtClean="0"/>
              <a:t> </a:t>
            </a:r>
            <a:r>
              <a:rPr lang="en-US" altLang="zh-CN" baseline="0" dirty="0" smtClean="0"/>
              <a:t>temporal</a:t>
            </a:r>
            <a:r>
              <a:rPr lang="zh-CN" altLang="en-US" baseline="0" dirty="0" smtClean="0"/>
              <a:t> </a:t>
            </a:r>
            <a:r>
              <a:rPr lang="en-US" altLang="zh-CN" baseline="0" dirty="0" smtClean="0"/>
              <a:t>instability</a:t>
            </a:r>
            <a:r>
              <a:rPr lang="zh-CN" altLang="en-US" baseline="0" dirty="0" smtClean="0"/>
              <a:t> </a:t>
            </a:r>
            <a:r>
              <a:rPr lang="en-US" altLang="zh-CN" baseline="0" dirty="0" smtClean="0"/>
              <a:t>using</a:t>
            </a:r>
            <a:r>
              <a:rPr lang="zh-CN" altLang="en-US" baseline="0" dirty="0" smtClean="0"/>
              <a:t> </a:t>
            </a:r>
            <a:r>
              <a:rPr lang="en-US" altLang="zh-CN" baseline="0" dirty="0" smtClean="0"/>
              <a:t>only</a:t>
            </a:r>
            <a:r>
              <a:rPr lang="zh-CN" altLang="en-US" baseline="0" dirty="0" smtClean="0"/>
              <a:t> </a:t>
            </a:r>
            <a:r>
              <a:rPr lang="en-US" altLang="zh-CN" baseline="0" dirty="0" err="1" smtClean="0"/>
              <a:t>wi-fi</a:t>
            </a:r>
            <a:r>
              <a:rPr lang="zh-CN" altLang="en-US" baseline="0" dirty="0" smtClean="0"/>
              <a:t> </a:t>
            </a:r>
            <a:r>
              <a:rPr lang="en-US" altLang="zh-CN" baseline="0" dirty="0" smtClean="0"/>
              <a:t>signals</a:t>
            </a:r>
            <a:r>
              <a:rPr lang="zh-CN" altLang="en-US" baseline="0" dirty="0" smtClean="0"/>
              <a:t> </a:t>
            </a:r>
            <a:r>
              <a:rPr lang="en-US" altLang="zh-CN" baseline="0" dirty="0" smtClean="0"/>
              <a:t>and</a:t>
            </a:r>
            <a:r>
              <a:rPr lang="zh-CN" altLang="en-US" baseline="0" dirty="0" smtClean="0"/>
              <a:t> </a:t>
            </a:r>
            <a:r>
              <a:rPr lang="en-US" altLang="zh-CN" baseline="0" dirty="0" smtClean="0"/>
              <a:t>without</a:t>
            </a:r>
            <a:r>
              <a:rPr lang="zh-CN" altLang="en-US" baseline="0" dirty="0" smtClean="0"/>
              <a:t> </a:t>
            </a:r>
            <a:r>
              <a:rPr lang="en-US" altLang="zh-CN" baseline="0" dirty="0" smtClean="0"/>
              <a:t>any</a:t>
            </a:r>
            <a:r>
              <a:rPr lang="zh-CN" altLang="en-US" baseline="0" dirty="0" smtClean="0"/>
              <a:t> </a:t>
            </a:r>
            <a:r>
              <a:rPr lang="en-US" altLang="zh-CN" baseline="0" dirty="0" smtClean="0"/>
              <a:t>additional</a:t>
            </a:r>
            <a:r>
              <a:rPr lang="zh-CN" altLang="en-US" baseline="0" dirty="0" smtClean="0"/>
              <a:t> </a:t>
            </a:r>
            <a:r>
              <a:rPr lang="en-US" altLang="zh-CN" baseline="0" dirty="0" smtClean="0"/>
              <a:t>system</a:t>
            </a:r>
            <a:r>
              <a:rPr lang="zh-CN" altLang="en-US" baseline="0" dirty="0" smtClean="0"/>
              <a:t> </a:t>
            </a:r>
            <a:r>
              <a:rPr lang="en-US" altLang="zh-CN" baseline="0" dirty="0" smtClean="0"/>
              <a:t>costs.</a:t>
            </a:r>
            <a:endParaRPr lang="zh-CN" altLang="en-US" dirty="0"/>
          </a:p>
        </p:txBody>
      </p:sp>
      <p:sp>
        <p:nvSpPr>
          <p:cNvPr id="4" name="灯片编号占位符 3"/>
          <p:cNvSpPr>
            <a:spLocks noGrp="1"/>
          </p:cNvSpPr>
          <p:nvPr>
            <p:ph type="sldNum" sz="quarter" idx="10"/>
          </p:nvPr>
        </p:nvSpPr>
        <p:spPr/>
        <p:txBody>
          <a:bodyPr/>
          <a:lstStyle/>
          <a:p>
            <a:fld id="{2EB47890-5446-4662-AB75-3CEB6FA02C87}" type="slidenum">
              <a:rPr lang="zh-CN" altLang="en-US" smtClean="0"/>
              <a:t>7</a:t>
            </a:fld>
            <a:endParaRPr lang="zh-CN" altLang="en-US"/>
          </a:p>
        </p:txBody>
      </p:sp>
    </p:spTree>
    <p:extLst>
      <p:ext uri="{BB962C8B-B14F-4D97-AF65-F5344CB8AC3E}">
        <p14:creationId xmlns:p14="http://schemas.microsoft.com/office/powerpoint/2010/main" val="31626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All in all,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[CLICK]the above methods are Gain with Pains,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[CLICK]which means although mitigate RSS fingerprint’s spatial ambiguity and temporal instability,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[CLICK]they induce system cost and bring many restrictions to users and sometimes need special hardware because they must use [CLICK]additional information. </a:t>
            </a:r>
            <a:endParaRPr lang="zh-CN" altLang="en-US" sz="1600" kern="1200" dirty="0" smtClean="0">
              <a:solidFill>
                <a:schemeClr val="tx1"/>
              </a:solidFill>
              <a:effectLst/>
              <a:latin typeface="+mn-lt"/>
              <a:ea typeface="+mn-ea"/>
              <a:cs typeface="+mn-cs"/>
            </a:endParaRPr>
          </a:p>
          <a:p>
            <a:r>
              <a:rPr lang="en-US" altLang="zh-CN" sz="1600" kern="1200" dirty="0" smtClean="0">
                <a:solidFill>
                  <a:schemeClr val="tx1"/>
                </a:solidFill>
                <a:effectLst/>
                <a:latin typeface="+mn-lt"/>
                <a:ea typeface="+mn-ea"/>
                <a:cs typeface="+mn-cs"/>
              </a:rPr>
              <a:t>[CLICK]But in our paper, we design a novel form based only on traditional RSS fingerprints and don’t need any extra information, which means our methods Gain without pains. We named the new form Fingerprint Spatial Gradient, which exploit the spatial feature of RSS fingerprints, in the following, I will describe the new form in detail.</a:t>
            </a:r>
            <a:r>
              <a:rPr lang="zh-CN" altLang="zh-CN" dirty="0" smtClean="0">
                <a:effectLst/>
              </a:rPr>
              <a:t> </a:t>
            </a:r>
            <a:endParaRPr lang="zh-CN" altLang="zh-CN" sz="16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B47890-5446-4662-AB75-3CEB6FA02C87}" type="slidenum">
              <a:rPr lang="zh-CN" altLang="en-US" smtClean="0"/>
              <a:t>8</a:t>
            </a:fld>
            <a:endParaRPr lang="zh-CN" altLang="en-US"/>
          </a:p>
        </p:txBody>
      </p:sp>
    </p:spTree>
    <p:extLst>
      <p:ext uri="{BB962C8B-B14F-4D97-AF65-F5344CB8AC3E}">
        <p14:creationId xmlns:p14="http://schemas.microsoft.com/office/powerpoint/2010/main" val="78838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mn-lt"/>
                <a:ea typeface="+mn-ea"/>
                <a:cs typeface="+mn-cs"/>
              </a:rPr>
              <a:t>The key insight of</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the</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new</a:t>
            </a:r>
            <a:r>
              <a:rPr lang="zh-CN" altLang="en-US" sz="1600" kern="1200" baseline="0" dirty="0" smtClean="0">
                <a:solidFill>
                  <a:schemeClr val="tx1"/>
                </a:solidFill>
                <a:effectLst/>
                <a:latin typeface="+mn-lt"/>
                <a:ea typeface="+mn-ea"/>
                <a:cs typeface="+mn-cs"/>
              </a:rPr>
              <a:t> </a:t>
            </a:r>
            <a:r>
              <a:rPr lang="en-US" altLang="zh-CN" sz="1600" kern="1200" baseline="0" dirty="0" smtClean="0">
                <a:solidFill>
                  <a:schemeClr val="tx1"/>
                </a:solidFill>
                <a:effectLst/>
                <a:latin typeface="+mn-lt"/>
                <a:ea typeface="+mn-ea"/>
                <a:cs typeface="+mn-cs"/>
              </a:rPr>
              <a:t>form</a:t>
            </a:r>
            <a:r>
              <a:rPr lang="zh-CN" altLang="en-US" sz="1600" kern="1200" baseline="0" dirty="0" smtClean="0">
                <a:solidFill>
                  <a:schemeClr val="tx1"/>
                </a:solidFill>
                <a:effectLst/>
                <a:latin typeface="+mn-lt"/>
                <a:ea typeface="+mn-ea"/>
                <a:cs typeface="+mn-cs"/>
              </a:rPr>
              <a:t> </a:t>
            </a:r>
            <a:r>
              <a:rPr lang="en-US" altLang="zh-CN" sz="1600" kern="1200" dirty="0" smtClean="0">
                <a:solidFill>
                  <a:schemeClr val="tx1"/>
                </a:solidFill>
                <a:effectLst/>
                <a:latin typeface="+mn-lt"/>
                <a:ea typeface="+mn-ea"/>
                <a:cs typeface="+mn-cs"/>
              </a:rPr>
              <a:t>is that the spatial relationships of multiple RSS fingerprints from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locations would be more robust than individual RSS fingerprints, for example, if some AP adjusts its transmission power, the RSS values perceived at multiple </a:t>
            </a:r>
            <a:r>
              <a:rPr lang="en-US" altLang="zh-CN" sz="1600" kern="1200" dirty="0" err="1" smtClean="0">
                <a:solidFill>
                  <a:schemeClr val="tx1"/>
                </a:solidFill>
                <a:effectLst/>
                <a:latin typeface="+mn-lt"/>
                <a:ea typeface="+mn-ea"/>
                <a:cs typeface="+mn-cs"/>
              </a:rPr>
              <a:t>neighbouring</a:t>
            </a:r>
            <a:r>
              <a:rPr lang="en-US" altLang="zh-CN" sz="1600" kern="1200" dirty="0" smtClean="0">
                <a:solidFill>
                  <a:schemeClr val="tx1"/>
                </a:solidFill>
                <a:effectLst/>
                <a:latin typeface="+mn-lt"/>
                <a:ea typeface="+mn-ea"/>
                <a:cs typeface="+mn-cs"/>
              </a:rPr>
              <a:t> locations would be all affected, thus keeping the distance between these locations’ fingerprints similar with that before. Just as shown in the figure, we collect and re-collect the RSS fingerprints at the same location a day before and after, although the RSS bias from the same locations is large, the RSS Gradient bias which means the bias between a location and its nearby location’s RSS difference is smaller.</a:t>
            </a:r>
            <a:endParaRPr lang="zh-CN" altLang="zh-CN" sz="1600" kern="1200" dirty="0" smtClean="0">
              <a:solidFill>
                <a:schemeClr val="tx1"/>
              </a:solidFill>
              <a:effectLst/>
              <a:latin typeface="+mn-lt"/>
              <a:ea typeface="+mn-ea"/>
              <a:cs typeface="+mn-cs"/>
            </a:endParaRPr>
          </a:p>
          <a:p>
            <a:endParaRPr lang="zh-CN" altLang="en-US" dirty="0" smtClean="0"/>
          </a:p>
        </p:txBody>
      </p:sp>
      <p:sp>
        <p:nvSpPr>
          <p:cNvPr id="4" name="灯片编号占位符 3"/>
          <p:cNvSpPr>
            <a:spLocks noGrp="1"/>
          </p:cNvSpPr>
          <p:nvPr>
            <p:ph type="sldNum" sz="quarter" idx="10"/>
          </p:nvPr>
        </p:nvSpPr>
        <p:spPr/>
        <p:txBody>
          <a:bodyPr/>
          <a:lstStyle/>
          <a:p>
            <a:fld id="{2EB47890-5446-4662-AB75-3CEB6FA02C87}" type="slidenum">
              <a:rPr lang="zh-CN" altLang="en-US" smtClean="0"/>
              <a:t>9</a:t>
            </a:fld>
            <a:endParaRPr lang="zh-CN" altLang="en-US"/>
          </a:p>
        </p:txBody>
      </p:sp>
    </p:spTree>
    <p:extLst>
      <p:ext uri="{BB962C8B-B14F-4D97-AF65-F5344CB8AC3E}">
        <p14:creationId xmlns:p14="http://schemas.microsoft.com/office/powerpoint/2010/main" val="3374838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962400" y="4343400"/>
            <a:ext cx="5181600" cy="914400"/>
          </a:xfrm>
        </p:spPr>
        <p:txBody>
          <a:bodyPr/>
          <a:lstStyle>
            <a:lvl1pPr>
              <a:defRPr/>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3962400" y="5181600"/>
            <a:ext cx="5181600" cy="457200"/>
          </a:xfrm>
        </p:spPr>
        <p:txBody>
          <a:bodyPr/>
          <a:lstStyle>
            <a:lvl1pPr marL="0" indent="0">
              <a:buFontTx/>
              <a:buNone/>
              <a:defRPr/>
            </a:lvl1pPr>
          </a:lstStyle>
          <a:p>
            <a:pPr lvl="0"/>
            <a:r>
              <a:rPr lang="zh-CN" altLang="en-US" noProof="0" smtClean="0"/>
              <a:t>单击此处编辑母版副标题样式</a:t>
            </a:r>
            <a:endParaRPr lang="en-US" altLang="zh-CN" noProof="0" smtClean="0"/>
          </a:p>
        </p:txBody>
      </p:sp>
      <p:sp>
        <p:nvSpPr>
          <p:cNvPr id="3076" name="Rectangle 4"/>
          <p:cNvSpPr>
            <a:spLocks noGrp="1" noChangeArrowheads="1"/>
          </p:cNvSpPr>
          <p:nvPr>
            <p:ph type="dt" sz="half" idx="2"/>
          </p:nvPr>
        </p:nvSpPr>
        <p:spPr/>
        <p:txBody>
          <a:bodyPr/>
          <a:lstStyle>
            <a:lvl1pPr>
              <a:defRPr/>
            </a:lvl1pPr>
          </a:lstStyle>
          <a:p>
            <a:endParaRPr lang="en-US" altLang="zh-CN"/>
          </a:p>
        </p:txBody>
      </p:sp>
      <p:sp>
        <p:nvSpPr>
          <p:cNvPr id="3077" name="Rectangle 5"/>
          <p:cNvSpPr>
            <a:spLocks noGrp="1" noChangeArrowheads="1"/>
          </p:cNvSpPr>
          <p:nvPr>
            <p:ph type="ftr" sz="quarter" idx="3"/>
          </p:nvPr>
        </p:nvSpPr>
        <p:spPr/>
        <p:txBody>
          <a:bodyPr/>
          <a:lstStyle>
            <a:lvl1pPr>
              <a:defRPr/>
            </a:lvl1pPr>
          </a:lstStyle>
          <a:p>
            <a:endParaRPr lang="en-US" altLang="zh-CN"/>
          </a:p>
        </p:txBody>
      </p:sp>
      <p:sp>
        <p:nvSpPr>
          <p:cNvPr id="3078" name="Rectangle 6"/>
          <p:cNvSpPr>
            <a:spLocks noGrp="1" noChangeArrowheads="1"/>
          </p:cNvSpPr>
          <p:nvPr>
            <p:ph type="sldNum" sz="quarter" idx="4"/>
          </p:nvPr>
        </p:nvSpPr>
        <p:spPr/>
        <p:txBody>
          <a:bodyPr/>
          <a:lstStyle>
            <a:lvl1pPr>
              <a:defRPr/>
            </a:lvl1pPr>
          </a:lstStyle>
          <a:p>
            <a:fld id="{8F9319D8-D4A7-4302-836F-6BE09FA2484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261BCC-5B0B-4E2E-ADFB-5F01A337C7A8}" type="slidenum">
              <a:rPr lang="en-US" altLang="zh-CN"/>
              <a:pPr/>
              <a:t>‹#›</a:t>
            </a:fld>
            <a:endParaRPr lang="en-US" altLang="zh-CN"/>
          </a:p>
        </p:txBody>
      </p:sp>
    </p:spTree>
    <p:extLst>
      <p:ext uri="{BB962C8B-B14F-4D97-AF65-F5344CB8AC3E}">
        <p14:creationId xmlns:p14="http://schemas.microsoft.com/office/powerpoint/2010/main" val="138664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2BC147C-3CBD-466D-9DC4-9C6D687FAC2A}" type="slidenum">
              <a:rPr lang="en-US" altLang="zh-CN"/>
              <a:pPr/>
              <a:t>‹#›</a:t>
            </a:fld>
            <a:endParaRPr lang="en-US" altLang="zh-CN"/>
          </a:p>
        </p:txBody>
      </p:sp>
    </p:spTree>
    <p:extLst>
      <p:ext uri="{BB962C8B-B14F-4D97-AF65-F5344CB8AC3E}">
        <p14:creationId xmlns:p14="http://schemas.microsoft.com/office/powerpoint/2010/main" val="199718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AB51E9-348C-4DC8-84CE-839F8B9DCC07}" type="slidenum">
              <a:rPr lang="en-US" altLang="zh-CN"/>
              <a:pPr/>
              <a:t>‹#›</a:t>
            </a:fld>
            <a:endParaRPr lang="en-US" altLang="zh-CN"/>
          </a:p>
        </p:txBody>
      </p:sp>
    </p:spTree>
    <p:extLst>
      <p:ext uri="{BB962C8B-B14F-4D97-AF65-F5344CB8AC3E}">
        <p14:creationId xmlns:p14="http://schemas.microsoft.com/office/powerpoint/2010/main" val="32093106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324CF73-5DCA-4897-BF85-A0A3AED7061B}" type="slidenum">
              <a:rPr lang="en-US" altLang="zh-CN"/>
              <a:pPr/>
              <a:t>‹#›</a:t>
            </a:fld>
            <a:endParaRPr lang="en-US" altLang="zh-CN"/>
          </a:p>
        </p:txBody>
      </p:sp>
    </p:spTree>
    <p:extLst>
      <p:ext uri="{BB962C8B-B14F-4D97-AF65-F5344CB8AC3E}">
        <p14:creationId xmlns:p14="http://schemas.microsoft.com/office/powerpoint/2010/main" val="241057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68C585-09AB-4EEA-BB7F-19588CFBADCB}" type="slidenum">
              <a:rPr lang="en-US" altLang="zh-CN"/>
              <a:pPr/>
              <a:t>‹#›</a:t>
            </a:fld>
            <a:endParaRPr lang="en-US" altLang="zh-CN"/>
          </a:p>
        </p:txBody>
      </p:sp>
    </p:spTree>
    <p:extLst>
      <p:ext uri="{BB962C8B-B14F-4D97-AF65-F5344CB8AC3E}">
        <p14:creationId xmlns:p14="http://schemas.microsoft.com/office/powerpoint/2010/main" val="351381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37EB2AD-F96B-4C3F-A388-61F599842BCD}" type="slidenum">
              <a:rPr lang="en-US" altLang="zh-CN"/>
              <a:pPr/>
              <a:t>‹#›</a:t>
            </a:fld>
            <a:endParaRPr lang="en-US" altLang="zh-CN"/>
          </a:p>
        </p:txBody>
      </p:sp>
    </p:spTree>
    <p:extLst>
      <p:ext uri="{BB962C8B-B14F-4D97-AF65-F5344CB8AC3E}">
        <p14:creationId xmlns:p14="http://schemas.microsoft.com/office/powerpoint/2010/main" val="418711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01DEC3E-B697-4474-AF66-F17771CBD7FE}" type="slidenum">
              <a:rPr lang="en-US" altLang="zh-CN"/>
              <a:pPr/>
              <a:t>‹#›</a:t>
            </a:fld>
            <a:endParaRPr lang="en-US" altLang="zh-CN"/>
          </a:p>
        </p:txBody>
      </p:sp>
    </p:spTree>
    <p:extLst>
      <p:ext uri="{BB962C8B-B14F-4D97-AF65-F5344CB8AC3E}">
        <p14:creationId xmlns:p14="http://schemas.microsoft.com/office/powerpoint/2010/main" val="53808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8B86E05-7D34-46AE-AA68-B7F32834D2C3}" type="slidenum">
              <a:rPr lang="en-US" altLang="zh-CN"/>
              <a:pPr/>
              <a:t>‹#›</a:t>
            </a:fld>
            <a:endParaRPr lang="en-US" altLang="zh-CN"/>
          </a:p>
        </p:txBody>
      </p:sp>
    </p:spTree>
    <p:extLst>
      <p:ext uri="{BB962C8B-B14F-4D97-AF65-F5344CB8AC3E}">
        <p14:creationId xmlns:p14="http://schemas.microsoft.com/office/powerpoint/2010/main" val="173769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6713FCF-D8E0-439E-A0EE-1C5F0CBE929C}" type="slidenum">
              <a:rPr lang="en-US" altLang="zh-CN"/>
              <a:pPr/>
              <a:t>‹#›</a:t>
            </a:fld>
            <a:endParaRPr lang="en-US" altLang="zh-CN"/>
          </a:p>
        </p:txBody>
      </p:sp>
    </p:spTree>
    <p:extLst>
      <p:ext uri="{BB962C8B-B14F-4D97-AF65-F5344CB8AC3E}">
        <p14:creationId xmlns:p14="http://schemas.microsoft.com/office/powerpoint/2010/main" val="250490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1F3AF52-B8D8-4057-A887-4083FFA2F85B}" type="slidenum">
              <a:rPr lang="en-US" altLang="zh-CN"/>
              <a:pPr/>
              <a:t>‹#›</a:t>
            </a:fld>
            <a:endParaRPr lang="en-US" altLang="zh-CN"/>
          </a:p>
        </p:txBody>
      </p:sp>
    </p:spTree>
    <p:extLst>
      <p:ext uri="{BB962C8B-B14F-4D97-AF65-F5344CB8AC3E}">
        <p14:creationId xmlns:p14="http://schemas.microsoft.com/office/powerpoint/2010/main" val="2649474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74638"/>
            <a:ext cx="81534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Rectangle 3"/>
          <p:cNvSpPr>
            <a:spLocks noGrp="1" noChangeArrowheads="1"/>
          </p:cNvSpPr>
          <p:nvPr>
            <p:ph type="body" idx="1"/>
          </p:nvPr>
        </p:nvSpPr>
        <p:spPr bwMode="auto">
          <a:xfrm>
            <a:off x="539552" y="1600200"/>
            <a:ext cx="8136904" cy="45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8" name="Rectangle 4"/>
          <p:cNvSpPr>
            <a:spLocks noGrp="1" noChangeArrowheads="1"/>
          </p:cNvSpPr>
          <p:nvPr>
            <p:ph type="dt" sz="half" idx="2"/>
          </p:nvPr>
        </p:nvSpPr>
        <p:spPr bwMode="auto">
          <a:xfrm>
            <a:off x="179512" y="638132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en-US" altLang="zh-CN" dirty="0"/>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endParaRPr lang="en-US" altLang="zh-CN" dirty="0"/>
          </a:p>
        </p:txBody>
      </p:sp>
      <p:sp>
        <p:nvSpPr>
          <p:cNvPr id="1030" name="Rectangle 6"/>
          <p:cNvSpPr>
            <a:spLocks noGrp="1" noChangeArrowheads="1"/>
          </p:cNvSpPr>
          <p:nvPr>
            <p:ph type="sldNum" sz="quarter" idx="4"/>
          </p:nvPr>
        </p:nvSpPr>
        <p:spPr bwMode="auto">
          <a:xfrm>
            <a:off x="6758880" y="638132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26A8A6AC-ECD1-46D1-8AD8-A99FA76A401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b="1">
          <a:solidFill>
            <a:srgbClr val="006699"/>
          </a:solidFill>
          <a:latin typeface="Century Gothic" pitchFamily="34" charset="0"/>
        </a:defRPr>
      </a:lvl2pPr>
      <a:lvl3pPr algn="l" rtl="0" eaLnBrk="1" fontAlgn="base" hangingPunct="1">
        <a:spcBef>
          <a:spcPct val="0"/>
        </a:spcBef>
        <a:spcAft>
          <a:spcPct val="0"/>
        </a:spcAft>
        <a:defRPr sz="4000" b="1">
          <a:solidFill>
            <a:srgbClr val="006699"/>
          </a:solidFill>
          <a:latin typeface="Century Gothic" pitchFamily="34" charset="0"/>
        </a:defRPr>
      </a:lvl3pPr>
      <a:lvl4pPr algn="l" rtl="0" eaLnBrk="1" fontAlgn="base" hangingPunct="1">
        <a:spcBef>
          <a:spcPct val="0"/>
        </a:spcBef>
        <a:spcAft>
          <a:spcPct val="0"/>
        </a:spcAft>
        <a:defRPr sz="4000" b="1">
          <a:solidFill>
            <a:srgbClr val="006699"/>
          </a:solidFill>
          <a:latin typeface="Century Gothic" pitchFamily="34" charset="0"/>
        </a:defRPr>
      </a:lvl4pPr>
      <a:lvl5pPr algn="l" rtl="0" eaLnBrk="1" fontAlgn="base" hangingPunct="1">
        <a:spcBef>
          <a:spcPct val="0"/>
        </a:spcBef>
        <a:spcAft>
          <a:spcPct val="0"/>
        </a:spcAft>
        <a:defRPr sz="4000" b="1">
          <a:solidFill>
            <a:srgbClr val="006699"/>
          </a:solidFill>
          <a:latin typeface="Century Gothic" pitchFamily="34" charset="0"/>
        </a:defRPr>
      </a:lvl5pPr>
      <a:lvl6pPr marL="457200" algn="l" rtl="0" eaLnBrk="1" fontAlgn="base" hangingPunct="1">
        <a:spcBef>
          <a:spcPct val="0"/>
        </a:spcBef>
        <a:spcAft>
          <a:spcPct val="0"/>
        </a:spcAft>
        <a:defRPr sz="4000" b="1">
          <a:solidFill>
            <a:srgbClr val="006699"/>
          </a:solidFill>
          <a:latin typeface="Century Gothic" pitchFamily="34" charset="0"/>
        </a:defRPr>
      </a:lvl6pPr>
      <a:lvl7pPr marL="914400" algn="l" rtl="0" eaLnBrk="1" fontAlgn="base" hangingPunct="1">
        <a:spcBef>
          <a:spcPct val="0"/>
        </a:spcBef>
        <a:spcAft>
          <a:spcPct val="0"/>
        </a:spcAft>
        <a:defRPr sz="4000" b="1">
          <a:solidFill>
            <a:srgbClr val="006699"/>
          </a:solidFill>
          <a:latin typeface="Century Gothic" pitchFamily="34" charset="0"/>
        </a:defRPr>
      </a:lvl7pPr>
      <a:lvl8pPr marL="1371600" algn="l" rtl="0" eaLnBrk="1" fontAlgn="base" hangingPunct="1">
        <a:spcBef>
          <a:spcPct val="0"/>
        </a:spcBef>
        <a:spcAft>
          <a:spcPct val="0"/>
        </a:spcAft>
        <a:defRPr sz="4000" b="1">
          <a:solidFill>
            <a:srgbClr val="006699"/>
          </a:solidFill>
          <a:latin typeface="Century Gothic" pitchFamily="34" charset="0"/>
        </a:defRPr>
      </a:lvl8pPr>
      <a:lvl9pPr marL="1828800" algn="l" rtl="0" eaLnBrk="1" fontAlgn="base" hangingPunct="1">
        <a:spcBef>
          <a:spcPct val="0"/>
        </a:spcBef>
        <a:spcAft>
          <a:spcPct val="0"/>
        </a:spcAft>
        <a:defRPr sz="4000" b="1">
          <a:solidFill>
            <a:srgbClr val="006699"/>
          </a:solidFill>
          <a:latin typeface="Century Gothi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emf"/><Relationship Id="rId5"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emf"/><Relationship Id="rId5" Type="http://schemas.openxmlformats.org/officeDocument/2006/relationships/image" Target="../media/image33.emf"/><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4" Type="http://schemas.openxmlformats.org/officeDocument/2006/relationships/image" Target="../media/image39.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1.wdp"/><Relationship Id="rId5" Type="http://schemas.openxmlformats.org/officeDocument/2006/relationships/image" Target="../media/image15.png"/><Relationship Id="rId6" Type="http://schemas.openxmlformats.org/officeDocument/2006/relationships/image" Target="../media/image16.pn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0" y="4509120"/>
            <a:ext cx="914400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b="1" kern="0" dirty="0" err="1" smtClean="0">
                <a:ea typeface="宋体" charset="-122"/>
                <a:cs typeface="Arial" panose="020B0604020202020204" pitchFamily="34" charset="0"/>
              </a:rPr>
              <a:t>Chenshu</a:t>
            </a:r>
            <a:r>
              <a:rPr lang="zh-CN" altLang="en-US" b="1" kern="0" dirty="0" smtClean="0">
                <a:ea typeface="宋体" charset="-122"/>
                <a:cs typeface="Arial" panose="020B0604020202020204" pitchFamily="34" charset="0"/>
              </a:rPr>
              <a:t> </a:t>
            </a:r>
            <a:r>
              <a:rPr lang="en-US" altLang="zh-CN" b="1" kern="0" dirty="0" smtClean="0">
                <a:ea typeface="宋体" charset="-122"/>
                <a:cs typeface="Arial" panose="020B0604020202020204" pitchFamily="34" charset="0"/>
              </a:rPr>
              <a:t>Wu*,</a:t>
            </a:r>
            <a:r>
              <a:rPr lang="en-US" altLang="zh-CN" b="1" kern="0" dirty="0" smtClean="0">
                <a:solidFill>
                  <a:srgbClr val="C00000"/>
                </a:solidFill>
                <a:ea typeface="宋体" charset="-122"/>
                <a:cs typeface="Arial" panose="020B0604020202020204" pitchFamily="34" charset="0"/>
              </a:rPr>
              <a:t> </a:t>
            </a:r>
            <a:r>
              <a:rPr lang="en-US" altLang="zh-CN" b="1" kern="0" dirty="0" err="1" smtClean="0">
                <a:solidFill>
                  <a:srgbClr val="0CA1C9"/>
                </a:solidFill>
                <a:ea typeface="宋体" charset="-122"/>
                <a:cs typeface="Arial" panose="020B0604020202020204" pitchFamily="34" charset="0"/>
              </a:rPr>
              <a:t>Jingao</a:t>
            </a:r>
            <a:r>
              <a:rPr lang="zh-CN" altLang="en-US" b="1" kern="0" dirty="0" smtClean="0">
                <a:solidFill>
                  <a:srgbClr val="0CA1C9"/>
                </a:solidFill>
                <a:ea typeface="宋体" charset="-122"/>
                <a:cs typeface="Arial" panose="020B0604020202020204" pitchFamily="34" charset="0"/>
              </a:rPr>
              <a:t> </a:t>
            </a:r>
            <a:r>
              <a:rPr lang="en-US" altLang="zh-CN" b="1" kern="0" dirty="0" smtClean="0">
                <a:solidFill>
                  <a:srgbClr val="0CA1C9"/>
                </a:solidFill>
                <a:ea typeface="宋体" charset="-122"/>
                <a:cs typeface="Arial" panose="020B0604020202020204" pitchFamily="34" charset="0"/>
              </a:rPr>
              <a:t>Xu*</a:t>
            </a:r>
            <a:r>
              <a:rPr lang="en-US" altLang="zh-CN" b="1" kern="0" dirty="0" smtClean="0">
                <a:ea typeface="宋体" charset="-122"/>
                <a:cs typeface="Arial" panose="020B0604020202020204" pitchFamily="34" charset="0"/>
              </a:rPr>
              <a:t>,</a:t>
            </a:r>
            <a:r>
              <a:rPr lang="en-US" altLang="zh-CN" b="1" kern="0" dirty="0" smtClean="0">
                <a:solidFill>
                  <a:srgbClr val="0CA1C9"/>
                </a:solidFill>
                <a:ea typeface="宋体" charset="-122"/>
                <a:cs typeface="Arial" panose="020B0604020202020204" pitchFamily="34" charset="0"/>
              </a:rPr>
              <a:t> </a:t>
            </a:r>
            <a:r>
              <a:rPr lang="en-US" altLang="zh-CN" b="1" kern="0" dirty="0" smtClean="0">
                <a:ea typeface="宋体" charset="-122"/>
                <a:cs typeface="Arial" panose="020B0604020202020204" pitchFamily="34" charset="0"/>
              </a:rPr>
              <a:t>Zheng Yang*, </a:t>
            </a:r>
            <a:endParaRPr lang="zh-CN" altLang="en-US" b="1" kern="0" dirty="0" smtClean="0">
              <a:ea typeface="宋体" charset="-122"/>
              <a:cs typeface="Arial" panose="020B0604020202020204" pitchFamily="34" charset="0"/>
            </a:endParaRPr>
          </a:p>
          <a:p>
            <a:pPr algn="ctr"/>
            <a:r>
              <a:rPr lang="en-US" altLang="zh-CN" b="1" kern="0" dirty="0" smtClean="0">
                <a:ea typeface="宋体" charset="-122"/>
                <a:cs typeface="Arial" panose="020B0604020202020204" pitchFamily="34" charset="0"/>
              </a:rPr>
              <a:t>N</a:t>
            </a:r>
            <a:r>
              <a:rPr lang="en-US" altLang="zh-CN" b="1" kern="0" dirty="0" smtClean="0">
                <a:ea typeface="宋体" charset="-122"/>
                <a:cs typeface="Arial" panose="020B0604020202020204" pitchFamily="34" charset="0"/>
              </a:rPr>
              <a:t>ic</a:t>
            </a:r>
            <a:r>
              <a:rPr lang="en-US" altLang="zh-CN" b="1" kern="0" dirty="0" smtClean="0">
                <a:ea typeface="宋体" charset="-122"/>
                <a:cs typeface="Arial" panose="020B0604020202020204" pitchFamily="34" charset="0"/>
              </a:rPr>
              <a:t>hola</a:t>
            </a:r>
            <a:r>
              <a:rPr lang="en-US" altLang="zh-CN" b="1" kern="0" dirty="0">
                <a:ea typeface="宋体" charset="-122"/>
                <a:cs typeface="Arial" panose="020B0604020202020204" pitchFamily="34" charset="0"/>
              </a:rPr>
              <a:t>s</a:t>
            </a:r>
            <a:r>
              <a:rPr lang="en-US" altLang="zh-CN" b="1" kern="0" dirty="0" smtClean="0">
                <a:ea typeface="宋体" charset="-122"/>
                <a:cs typeface="Arial" panose="020B0604020202020204" pitchFamily="34" charset="0"/>
              </a:rPr>
              <a:t> </a:t>
            </a:r>
            <a:r>
              <a:rPr lang="en-US" altLang="zh-CN" b="1" kern="0" dirty="0">
                <a:ea typeface="宋体" charset="-122"/>
                <a:cs typeface="Arial" panose="020B0604020202020204" pitchFamily="34" charset="0"/>
              </a:rPr>
              <a:t>D. </a:t>
            </a:r>
            <a:r>
              <a:rPr lang="en-US" altLang="zh-CN" b="1" kern="0" dirty="0" smtClean="0">
                <a:ea typeface="宋体" charset="-122"/>
                <a:cs typeface="Arial" panose="020B0604020202020204" pitchFamily="34" charset="0"/>
              </a:rPr>
              <a:t>Lane^, </a:t>
            </a:r>
            <a:r>
              <a:rPr lang="en-US" altLang="zh-CN" b="1" kern="0" dirty="0" err="1" smtClean="0">
                <a:ea typeface="宋体" charset="-122"/>
                <a:cs typeface="Arial" panose="020B0604020202020204" pitchFamily="34" charset="0"/>
              </a:rPr>
              <a:t>Zuwei</a:t>
            </a:r>
            <a:r>
              <a:rPr lang="zh-CN" altLang="en-US" b="1" kern="0" dirty="0" smtClean="0">
                <a:ea typeface="宋体" charset="-122"/>
                <a:cs typeface="Arial" panose="020B0604020202020204" pitchFamily="34" charset="0"/>
              </a:rPr>
              <a:t> </a:t>
            </a:r>
            <a:r>
              <a:rPr lang="en-US" altLang="zh-CN" b="1" kern="0" dirty="0" smtClean="0">
                <a:ea typeface="宋体" charset="-122"/>
                <a:cs typeface="Arial" panose="020B0604020202020204" pitchFamily="34" charset="0"/>
              </a:rPr>
              <a:t>Yin</a:t>
            </a:r>
            <a:r>
              <a:rPr lang="zh-CN" altLang="en-US" b="1" kern="0" dirty="0" smtClean="0">
                <a:ea typeface="宋体" charset="-122"/>
                <a:cs typeface="Arial" panose="020B0604020202020204" pitchFamily="34" charset="0"/>
              </a:rPr>
              <a:t>*</a:t>
            </a:r>
            <a:endParaRPr lang="en-US" altLang="zh-CN" b="1" kern="0" dirty="0" smtClean="0">
              <a:ea typeface="宋体" charset="-122"/>
              <a:cs typeface="Arial" panose="020B0604020202020204" pitchFamily="34" charset="0"/>
            </a:endParaRPr>
          </a:p>
          <a:p>
            <a:pPr algn="ctr"/>
            <a:endParaRPr lang="en-US" altLang="zh-CN" sz="1800" b="1" kern="0" dirty="0" smtClean="0">
              <a:ea typeface="宋体" charset="-122"/>
              <a:cs typeface="Arial" panose="020B0604020202020204" pitchFamily="34" charset="0"/>
            </a:endParaRPr>
          </a:p>
          <a:p>
            <a:pPr algn="ctr"/>
            <a:r>
              <a:rPr lang="en-US" altLang="zh-CN" sz="1800" kern="0" dirty="0" smtClean="0">
                <a:ea typeface="宋体" charset="-122"/>
                <a:cs typeface="Arial" panose="020B0604020202020204" pitchFamily="34" charset="0"/>
              </a:rPr>
              <a:t>*School of Software, Tsinghua University</a:t>
            </a:r>
          </a:p>
          <a:p>
            <a:pPr algn="ctr"/>
            <a:r>
              <a:rPr lang="en-US" altLang="zh-CN" sz="1800" kern="0" dirty="0" smtClean="0">
                <a:ea typeface="宋体" charset="-122"/>
                <a:cs typeface="Arial" panose="020B0604020202020204" pitchFamily="34" charset="0"/>
              </a:rPr>
              <a:t>^University</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College</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London</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and</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Bell</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Labs</a:t>
            </a:r>
            <a:endParaRPr lang="zh-CN" altLang="en-US" sz="1800" kern="0" dirty="0" smtClean="0">
              <a:ea typeface="宋体" charset="-122"/>
              <a:cs typeface="Arial" panose="020B0604020202020204" pitchFamily="34" charset="0"/>
            </a:endParaRPr>
          </a:p>
          <a:p>
            <a:pPr algn="r"/>
            <a:r>
              <a:rPr lang="en-US" altLang="zh-CN" sz="1800" kern="0" dirty="0" smtClean="0">
                <a:ea typeface="宋体" charset="-122"/>
                <a:cs typeface="Arial" panose="020B0604020202020204" pitchFamily="34" charset="0"/>
              </a:rPr>
              <a:t>9.13</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in</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Maui,</a:t>
            </a:r>
            <a:r>
              <a:rPr lang="zh-CN" altLang="en-US" sz="1800" kern="0" dirty="0" smtClean="0">
                <a:ea typeface="宋体" charset="-122"/>
                <a:cs typeface="Arial" panose="020B0604020202020204" pitchFamily="34" charset="0"/>
              </a:rPr>
              <a:t> </a:t>
            </a:r>
            <a:r>
              <a:rPr lang="en-US" altLang="zh-CN" sz="1800" kern="0" dirty="0" smtClean="0">
                <a:ea typeface="宋体" charset="-122"/>
                <a:cs typeface="Arial" panose="020B0604020202020204" pitchFamily="34" charset="0"/>
              </a:rPr>
              <a:t>Hawaii</a:t>
            </a:r>
            <a:endParaRPr lang="en-US" altLang="zh-CN" sz="1800" kern="0" dirty="0" smtClean="0">
              <a:ea typeface="宋体" charset="-122"/>
              <a:cs typeface="Arial" panose="020B0604020202020204" pitchFamily="34" charset="0"/>
            </a:endParaRPr>
          </a:p>
        </p:txBody>
      </p:sp>
      <p:sp>
        <p:nvSpPr>
          <p:cNvPr id="2050" name="Rectangle 2"/>
          <p:cNvSpPr>
            <a:spLocks noGrp="1" noChangeArrowheads="1"/>
          </p:cNvSpPr>
          <p:nvPr>
            <p:ph type="ctrTitle"/>
          </p:nvPr>
        </p:nvSpPr>
        <p:spPr>
          <a:xfrm>
            <a:off x="0" y="1728192"/>
            <a:ext cx="9144000" cy="2204864"/>
          </a:xfrm>
        </p:spPr>
        <p:txBody>
          <a:bodyPr lIns="72000" rIns="72000"/>
          <a:lstStyle/>
          <a:p>
            <a:r>
              <a:rPr lang="en-US" altLang="zh-CN" dirty="0" smtClean="0">
                <a:solidFill>
                  <a:srgbClr val="0CA1C9"/>
                </a:solidFill>
                <a:ea typeface="宋体" charset="-122"/>
              </a:rPr>
              <a:t>Gain</a:t>
            </a:r>
            <a:r>
              <a:rPr lang="zh-CN" altLang="en-US" dirty="0" smtClean="0">
                <a:solidFill>
                  <a:srgbClr val="0CA1C9"/>
                </a:solidFill>
                <a:ea typeface="宋体" charset="-122"/>
              </a:rPr>
              <a:t> </a:t>
            </a:r>
            <a:r>
              <a:rPr lang="en-US" altLang="zh-CN" dirty="0" smtClean="0">
                <a:solidFill>
                  <a:srgbClr val="0CA1C9"/>
                </a:solidFill>
                <a:ea typeface="宋体" charset="-122"/>
              </a:rPr>
              <a:t>Without</a:t>
            </a:r>
            <a:r>
              <a:rPr lang="zh-CN" altLang="en-US" dirty="0" smtClean="0">
                <a:solidFill>
                  <a:srgbClr val="0CA1C9"/>
                </a:solidFill>
                <a:ea typeface="宋体" charset="-122"/>
              </a:rPr>
              <a:t> </a:t>
            </a:r>
            <a:r>
              <a:rPr lang="en-US" altLang="zh-CN" dirty="0" smtClean="0">
                <a:solidFill>
                  <a:srgbClr val="0CA1C9"/>
                </a:solidFill>
                <a:ea typeface="宋体" charset="-122"/>
              </a:rPr>
              <a:t>Pain: </a:t>
            </a:r>
            <a:r>
              <a:rPr lang="zh-CN" altLang="en-US" dirty="0" smtClean="0">
                <a:solidFill>
                  <a:srgbClr val="0CA1C9"/>
                </a:solidFill>
                <a:ea typeface="宋体" charset="-122"/>
              </a:rPr>
              <a:t/>
            </a:r>
            <a:br>
              <a:rPr lang="zh-CN" altLang="en-US" dirty="0" smtClean="0">
                <a:solidFill>
                  <a:srgbClr val="0CA1C9"/>
                </a:solidFill>
                <a:ea typeface="宋体" charset="-122"/>
              </a:rPr>
            </a:br>
            <a:r>
              <a:rPr lang="en-US" altLang="zh-CN" dirty="0" smtClean="0">
                <a:solidFill>
                  <a:srgbClr val="EA4A54"/>
                </a:solidFill>
                <a:ea typeface="宋体" charset="-122"/>
              </a:rPr>
              <a:t>Accurate </a:t>
            </a:r>
            <a:r>
              <a:rPr lang="en-US" altLang="zh-CN" dirty="0" err="1">
                <a:solidFill>
                  <a:srgbClr val="EA4A54"/>
                </a:solidFill>
                <a:ea typeface="宋体" charset="-122"/>
              </a:rPr>
              <a:t>WiFi</a:t>
            </a:r>
            <a:r>
              <a:rPr lang="en-US" altLang="zh-CN" dirty="0">
                <a:solidFill>
                  <a:srgbClr val="EA4A54"/>
                </a:solidFill>
                <a:ea typeface="宋体" charset="-122"/>
              </a:rPr>
              <a:t>-based Localization using Fingerprint Spatial Gradient </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7504" y="83360"/>
            <a:ext cx="2081518" cy="7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349" y="2392349"/>
            <a:ext cx="4681501" cy="2980806"/>
          </a:xfrm>
          <a:prstGeom prst="rect">
            <a:avLst/>
          </a:prstGeom>
          <a:ln>
            <a:noFill/>
          </a:ln>
        </p:spPr>
      </p:pic>
      <p:sp>
        <p:nvSpPr>
          <p:cNvPr id="2" name="标题 1"/>
          <p:cNvSpPr>
            <a:spLocks noGrp="1"/>
          </p:cNvSpPr>
          <p:nvPr>
            <p:ph type="title"/>
          </p:nvPr>
        </p:nvSpPr>
        <p:spPr/>
        <p:txBody>
          <a:bodyPr/>
          <a:lstStyle/>
          <a:p>
            <a:r>
              <a:rPr lang="en-US" altLang="zh-CN" dirty="0" smtClean="0"/>
              <a:t>FSG</a:t>
            </a:r>
            <a:r>
              <a:rPr lang="zh-CN" altLang="en-US" dirty="0" smtClean="0"/>
              <a:t> </a:t>
            </a:r>
            <a:r>
              <a:rPr lang="en-US" altLang="zh-CN" dirty="0" smtClean="0"/>
              <a:t>Specification</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10</a:t>
            </a:fld>
            <a:endParaRPr lang="en-US" altLang="zh-CN"/>
          </a:p>
        </p:txBody>
      </p:sp>
      <mc:AlternateContent xmlns:mc="http://schemas.openxmlformats.org/markup-compatibility/2006" xmlns:a14="http://schemas.microsoft.com/office/drawing/2010/main">
        <mc:Choice Requires="a14">
          <p:sp>
            <p:nvSpPr>
              <p:cNvPr id="26" name="内容占位符 2"/>
              <p:cNvSpPr>
                <a:spLocks noGrp="1"/>
              </p:cNvSpPr>
              <p:nvPr>
                <p:ph idx="1"/>
              </p:nvPr>
            </p:nvSpPr>
            <p:spPr>
              <a:xfrm>
                <a:off x="539552" y="1600200"/>
                <a:ext cx="8147248" cy="4565104"/>
              </a:xfrm>
            </p:spPr>
            <p:txBody>
              <a:bodyPr/>
              <a:lstStyle/>
              <a:p>
                <a:pPr>
                  <a:lnSpc>
                    <a:spcPct val="150000"/>
                  </a:lnSpc>
                  <a:buSzPct val="50000"/>
                  <a:buFont typeface="Arial" charset="0"/>
                  <a:buChar char="•"/>
                </a:pPr>
                <a:r>
                  <a:rPr lang="en-US" altLang="zh-CN" dirty="0"/>
                  <a:t>The FSG profile for </a:t>
                </a:r>
                <a14:m>
                  <m:oMath xmlns:m="http://schemas.openxmlformats.org/officeDocument/2006/math">
                    <m:sSub>
                      <m:sSubPr>
                        <m:ctrlPr>
                          <a:rPr lang="en-US" altLang="zh-CN" i="1">
                            <a:latin typeface="Cambria Math" charset="0"/>
                          </a:rPr>
                        </m:ctrlPr>
                      </m:sSubPr>
                      <m:e>
                        <m:r>
                          <a:rPr lang="en-US" altLang="zh-CN">
                            <a:latin typeface="Cambria Math" charset="0"/>
                          </a:rPr>
                          <m:t>𝑙</m:t>
                        </m:r>
                      </m:e>
                      <m:sub>
                        <m:r>
                          <a:rPr lang="en-US" altLang="zh-CN">
                            <a:latin typeface="Cambria Math" charset="0"/>
                          </a:rPr>
                          <m:t>𝑖</m:t>
                        </m:r>
                      </m:sub>
                    </m:sSub>
                  </m:oMath>
                </a14:m>
                <a:r>
                  <a:rPr lang="en-US" altLang="zh-CN" dirty="0"/>
                  <a:t> defined as :</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𝒊</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𝒊</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 </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𝒓</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𝒓</m:t>
                          </m:r>
                        </m:e>
                      </m:d>
                    </m:oMath>
                  </m:oMathPara>
                </a14:m>
                <a:endParaRPr lang="en-US" altLang="zh-CN" dirty="0" smtClean="0"/>
              </a:p>
              <a:p>
                <a:pPr lvl="1"/>
                <a:endParaRPr lang="zh-CN" altLang="en-US" dirty="0"/>
              </a:p>
            </p:txBody>
          </p:sp>
        </mc:Choice>
        <mc:Fallback xmlns="">
          <p:sp>
            <p:nvSpPr>
              <p:cNvPr id="26" name="内容占位符 2"/>
              <p:cNvSpPr>
                <a:spLocks noGrp="1" noRot="1" noChangeAspect="1" noMove="1" noResize="1" noEditPoints="1" noAdjustHandles="1" noChangeArrowheads="1" noChangeShapeType="1" noTextEdit="1"/>
              </p:cNvSpPr>
              <p:nvPr>
                <p:ph idx="1"/>
              </p:nvPr>
            </p:nvSpPr>
            <p:spPr>
              <a:xfrm>
                <a:off x="539552" y="1600200"/>
                <a:ext cx="8147248" cy="4565104"/>
              </a:xfr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2007336" y="5155225"/>
                <a:ext cx="4752988" cy="1406154"/>
              </a:xfrm>
              <a:prstGeom prst="rect">
                <a:avLst/>
              </a:prstGeom>
              <a:noFill/>
              <a:ln>
                <a:solidFill>
                  <a:schemeClr val="tx1"/>
                </a:solidFill>
              </a:ln>
            </p:spPr>
            <p:txBody>
              <a:bodyPr wrap="square" rtlCol="0">
                <a:spAutoFit/>
              </a:bodyPr>
              <a:lstStyle/>
              <a:p>
                <a:pPr lvl="1"/>
                <a14:m>
                  <m:oMath xmlns:m="http://schemas.openxmlformats.org/officeDocument/2006/math">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𝑗</m:t>
                        </m:r>
                      </m:sub>
                    </m:sSub>
                  </m:oMath>
                </a14:m>
                <a:r>
                  <a:rPr lang="en-US" altLang="zh-CN" sz="1200" dirty="0"/>
                  <a:t>: RSSI fingerprint of location </a:t>
                </a:r>
                <a14:m>
                  <m:oMath xmlns:m="http://schemas.openxmlformats.org/officeDocument/2006/math">
                    <m:sSub>
                      <m:sSubPr>
                        <m:ctrlPr>
                          <a:rPr lang="en-US" altLang="zh-CN" sz="1200" i="1">
                            <a:latin typeface="Cambria Math" charset="0"/>
                          </a:rPr>
                        </m:ctrlPr>
                      </m:sSubPr>
                      <m:e>
                        <m:r>
                          <a:rPr lang="en-US" altLang="zh-CN" sz="1200" i="1">
                            <a:latin typeface="Cambria Math" panose="02040503050406030204" pitchFamily="18" charset="0"/>
                          </a:rPr>
                          <m:t>𝑙</m:t>
                        </m:r>
                      </m:e>
                      <m:sub>
                        <m:r>
                          <a:rPr lang="en-US" altLang="zh-CN" sz="1200" i="1">
                            <a:latin typeface="Cambria Math" panose="02040503050406030204" pitchFamily="18" charset="0"/>
                          </a:rPr>
                          <m:t>𝑗</m:t>
                        </m:r>
                      </m:sub>
                    </m:sSub>
                  </m:oMath>
                </a14:m>
                <a:endParaRPr lang="en-US" altLang="zh-CN" sz="1200" dirty="0"/>
              </a:p>
              <a:p>
                <a:pPr lvl="1"/>
                <a14:m>
                  <m:oMath xmlns:m="http://schemas.openxmlformats.org/officeDocument/2006/math">
                    <m:r>
                      <a:rPr lang="zh-CN" altLang="en-US" sz="1200" i="1">
                        <a:latin typeface="Cambria Math" panose="02040503050406030204" pitchFamily="18" charset="0"/>
                      </a:rPr>
                      <m:t>𝜙</m:t>
                    </m:r>
                    <m:d>
                      <m:dPr>
                        <m:ctrlPr>
                          <a:rPr lang="en-US" altLang="zh-CN" sz="1200" i="1">
                            <a:latin typeface="Cambria Math" charset="0"/>
                          </a:rPr>
                        </m:ctrlPr>
                      </m:dPr>
                      <m:e>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 </m:t>
                        </m:r>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𝑗</m:t>
                            </m:r>
                          </m:sub>
                        </m:sSub>
                      </m:e>
                    </m:d>
                  </m:oMath>
                </a14:m>
                <a:r>
                  <a:rPr lang="en-US" altLang="zh-CN" sz="1200" dirty="0"/>
                  <a:t>: similarity of </a:t>
                </a:r>
                <a14:m>
                  <m:oMath xmlns:m="http://schemas.openxmlformats.org/officeDocument/2006/math">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 </m:t>
                    </m:r>
                    <m:r>
                      <m:rPr>
                        <m:sty m:val="p"/>
                      </m:rPr>
                      <a:rPr lang="en-US" altLang="zh-CN" sz="1200">
                        <a:latin typeface="Cambria Math" panose="02040503050406030204" pitchFamily="18" charset="0"/>
                      </a:rPr>
                      <m:t>and</m:t>
                    </m:r>
                    <m:r>
                      <a:rPr lang="en-US" altLang="zh-CN" sz="1200" i="1">
                        <a:latin typeface="Cambria Math" panose="02040503050406030204" pitchFamily="18" charset="0"/>
                      </a:rPr>
                      <m:t> </m:t>
                    </m:r>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𝑗</m:t>
                        </m:r>
                      </m:sub>
                    </m:sSub>
                  </m:oMath>
                </a14:m>
                <a:r>
                  <a:rPr lang="en-US" altLang="zh-CN" sz="1200" dirty="0"/>
                  <a:t> defined as common </a:t>
                </a:r>
                <a:r>
                  <a:rPr lang="en-US" altLang="zh-CN" sz="1200" i="1" dirty="0"/>
                  <a:t>p</a:t>
                </a:r>
                <a:r>
                  <a:rPr lang="en-US" altLang="zh-CN" sz="1200" dirty="0"/>
                  <a:t>-norm distance</a:t>
                </a:r>
              </a:p>
              <a:p>
                <a:pPr lvl="1"/>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rPr>
                        <m:t>𝜙</m:t>
                      </m:r>
                      <m:d>
                        <m:dPr>
                          <m:ctrlPr>
                            <a:rPr lang="en-US" altLang="zh-CN" sz="1200" i="1">
                              <a:latin typeface="Cambria Math" charset="0"/>
                            </a:rPr>
                          </m:ctrlPr>
                        </m:dPr>
                        <m:e>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 </m:t>
                          </m:r>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𝑗</m:t>
                              </m:r>
                            </m:sub>
                          </m:sSub>
                        </m:e>
                      </m:d>
                      <m:r>
                        <a:rPr lang="en-US" altLang="zh-CN" sz="1200" i="1">
                          <a:latin typeface="Cambria Math" panose="02040503050406030204" pitchFamily="18" charset="0"/>
                        </a:rPr>
                        <m:t>=</m:t>
                      </m:r>
                      <m:sSup>
                        <m:sSupPr>
                          <m:ctrlPr>
                            <a:rPr lang="en-US" altLang="zh-CN" sz="1200" i="1">
                              <a:latin typeface="Cambria Math" charset="0"/>
                            </a:rPr>
                          </m:ctrlPr>
                        </m:sSupPr>
                        <m:e>
                          <m:r>
                            <a:rPr lang="en-US" altLang="zh-CN" sz="1200" i="1">
                              <a:latin typeface="Cambria Math" panose="02040503050406030204" pitchFamily="18" charset="0"/>
                            </a:rPr>
                            <m:t>(</m:t>
                          </m:r>
                          <m:nary>
                            <m:naryPr>
                              <m:chr m:val="∑"/>
                              <m:ctrlPr>
                                <a:rPr lang="en-US" altLang="zh-CN" sz="1200" i="1">
                                  <a:latin typeface="Cambria Math" charset="0"/>
                                </a:rPr>
                              </m:ctrlPr>
                            </m:naryPr>
                            <m:sub>
                              <m:r>
                                <m:rPr>
                                  <m:brk m:alnAt="23"/>
                                </m:rPr>
                                <a:rPr lang="en-US" altLang="zh-CN" sz="1200" i="1">
                                  <a:latin typeface="Cambria Math" panose="02040503050406030204" pitchFamily="18" charset="0"/>
                                </a:rPr>
                                <m:t>𝑘</m:t>
                              </m:r>
                              <m:r>
                                <a:rPr lang="en-US" altLang="zh-CN" sz="1200" i="1">
                                  <a:latin typeface="Cambria Math" panose="02040503050406030204" pitchFamily="18" charset="0"/>
                                </a:rPr>
                                <m:t>=1</m:t>
                              </m:r>
                            </m:sub>
                            <m:sup>
                              <m:r>
                                <a:rPr lang="en-US" altLang="zh-CN" sz="1200" i="1">
                                  <a:latin typeface="Cambria Math" panose="02040503050406030204" pitchFamily="18" charset="0"/>
                                </a:rPr>
                                <m:t>𝑚</m:t>
                              </m:r>
                            </m:sup>
                            <m:e>
                              <m:sSup>
                                <m:sSupPr>
                                  <m:ctrlPr>
                                    <a:rPr lang="en-US" altLang="zh-CN" sz="1200" i="1">
                                      <a:latin typeface="Cambria Math" charset="0"/>
                                    </a:rPr>
                                  </m:ctrlPr>
                                </m:sSupPr>
                                <m:e>
                                  <m:r>
                                    <a:rPr lang="en-US" altLang="zh-CN" sz="1200" i="1">
                                      <a:latin typeface="Cambria Math" panose="02040503050406030204" pitchFamily="18" charset="0"/>
                                    </a:rPr>
                                    <m:t>|</m:t>
                                  </m:r>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𝑖𝑘</m:t>
                                      </m:r>
                                    </m:sub>
                                  </m:sSub>
                                  <m:r>
                                    <a:rPr lang="en-US" altLang="zh-CN" sz="1200" i="1">
                                      <a:latin typeface="Cambria Math" panose="02040503050406030204" pitchFamily="18" charset="0"/>
                                    </a:rPr>
                                    <m:t>−</m:t>
                                  </m:r>
                                  <m:sSub>
                                    <m:sSubPr>
                                      <m:ctrlPr>
                                        <a:rPr lang="en-US" altLang="zh-CN" sz="1200" i="1">
                                          <a:latin typeface="Cambria Math"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𝑗𝑘</m:t>
                                      </m:r>
                                    </m:sub>
                                  </m:sSub>
                                  <m:r>
                                    <a:rPr lang="en-US" altLang="zh-CN" sz="1200" i="1">
                                      <a:latin typeface="Cambria Math" panose="02040503050406030204" pitchFamily="18" charset="0"/>
                                    </a:rPr>
                                    <m:t>|</m:t>
                                  </m:r>
                                </m:e>
                                <m:sup>
                                  <m:r>
                                    <a:rPr lang="en-US" altLang="zh-CN" sz="1200" i="1">
                                      <a:latin typeface="Cambria Math" panose="02040503050406030204" pitchFamily="18" charset="0"/>
                                    </a:rPr>
                                    <m:t>𝑝</m:t>
                                  </m:r>
                                </m:sup>
                              </m:sSup>
                            </m:e>
                          </m:nary>
                          <m:r>
                            <a:rPr lang="en-US" altLang="zh-CN" sz="1200" i="1">
                              <a:latin typeface="Cambria Math" panose="02040503050406030204" pitchFamily="18" charset="0"/>
                            </a:rPr>
                            <m:t>)</m:t>
                          </m:r>
                        </m:e>
                        <m:sup>
                          <m:r>
                            <a:rPr lang="en-US" altLang="zh-CN" sz="1200" i="1">
                              <a:latin typeface="Cambria Math" panose="02040503050406030204" pitchFamily="18" charset="0"/>
                            </a:rPr>
                            <m:t>1/</m:t>
                          </m:r>
                          <m:r>
                            <a:rPr lang="en-US" altLang="zh-CN" sz="1200" i="1">
                              <a:latin typeface="Cambria Math" panose="02040503050406030204" pitchFamily="18" charset="0"/>
                            </a:rPr>
                            <m:t>𝑝</m:t>
                          </m:r>
                        </m:sup>
                      </m:sSup>
                    </m:oMath>
                  </m:oMathPara>
                </a14:m>
                <a:endParaRPr lang="en-US" altLang="zh-CN" sz="1200" dirty="0"/>
              </a:p>
              <a:p>
                <a:pPr lvl="1"/>
                <a14:m>
                  <m:oMath xmlns:m="http://schemas.openxmlformats.org/officeDocument/2006/math">
                    <m:r>
                      <a:rPr lang="en-US" altLang="zh-CN" sz="1200" i="1">
                        <a:latin typeface="Cambria Math" panose="02040503050406030204" pitchFamily="18" charset="0"/>
                      </a:rPr>
                      <m:t>𝑑</m:t>
                    </m:r>
                    <m:d>
                      <m:dPr>
                        <m:ctrlPr>
                          <a:rPr lang="en-US" altLang="zh-CN" sz="1200" i="1">
                            <a:latin typeface="Cambria Math" charset="0"/>
                          </a:rPr>
                        </m:ctrlPr>
                      </m:dPr>
                      <m:e>
                        <m:sSub>
                          <m:sSubPr>
                            <m:ctrlPr>
                              <a:rPr lang="en-US" altLang="zh-CN" sz="1200" i="1">
                                <a:latin typeface="Cambria Math" charset="0"/>
                              </a:rPr>
                            </m:ctrlPr>
                          </m:sSubPr>
                          <m:e>
                            <m:r>
                              <a:rPr lang="en-US" altLang="zh-CN" sz="1200" i="1">
                                <a:latin typeface="Cambria Math" panose="02040503050406030204" pitchFamily="18" charset="0"/>
                              </a:rPr>
                              <m:t>𝑙</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 </m:t>
                        </m:r>
                        <m:sSub>
                          <m:sSubPr>
                            <m:ctrlPr>
                              <a:rPr lang="en-US" altLang="zh-CN" sz="1200" i="1">
                                <a:latin typeface="Cambria Math" charset="0"/>
                              </a:rPr>
                            </m:ctrlPr>
                          </m:sSubPr>
                          <m:e>
                            <m:r>
                              <a:rPr lang="en-US" altLang="zh-CN" sz="1200" i="1">
                                <a:latin typeface="Cambria Math" panose="02040503050406030204" pitchFamily="18" charset="0"/>
                              </a:rPr>
                              <m:t>𝑙</m:t>
                            </m:r>
                          </m:e>
                          <m:sub>
                            <m:r>
                              <a:rPr lang="en-US" altLang="zh-CN" sz="1200" i="1">
                                <a:latin typeface="Cambria Math" panose="02040503050406030204" pitchFamily="18" charset="0"/>
                              </a:rPr>
                              <m:t>𝑗</m:t>
                            </m:r>
                          </m:sub>
                        </m:sSub>
                      </m:e>
                    </m:d>
                  </m:oMath>
                </a14:m>
                <a:r>
                  <a:rPr lang="en-US" altLang="zh-CN" sz="1200" dirty="0"/>
                  <a:t>: physical distance between locations </a:t>
                </a:r>
                <a14:m>
                  <m:oMath xmlns:m="http://schemas.openxmlformats.org/officeDocument/2006/math">
                    <m:sSub>
                      <m:sSubPr>
                        <m:ctrlPr>
                          <a:rPr lang="en-US" altLang="zh-CN" sz="1200" i="1">
                            <a:latin typeface="Cambria Math" charset="0"/>
                          </a:rPr>
                        </m:ctrlPr>
                      </m:sSubPr>
                      <m:e>
                        <m:r>
                          <a:rPr lang="en-US" altLang="zh-CN" sz="1200" i="1">
                            <a:latin typeface="Cambria Math" panose="02040503050406030204" pitchFamily="18" charset="0"/>
                          </a:rPr>
                          <m:t>𝑙</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 </m:t>
                    </m:r>
                    <m:r>
                      <m:rPr>
                        <m:sty m:val="p"/>
                      </m:rPr>
                      <a:rPr lang="en-US" altLang="zh-CN" sz="1200">
                        <a:latin typeface="Cambria Math" panose="02040503050406030204" pitchFamily="18" charset="0"/>
                      </a:rPr>
                      <m:t>and</m:t>
                    </m:r>
                    <m:r>
                      <a:rPr lang="en-US" altLang="zh-CN" sz="1200" i="1">
                        <a:latin typeface="Cambria Math" panose="02040503050406030204" pitchFamily="18" charset="0"/>
                      </a:rPr>
                      <m:t> </m:t>
                    </m:r>
                    <m:sSub>
                      <m:sSubPr>
                        <m:ctrlPr>
                          <a:rPr lang="en-US" altLang="zh-CN" sz="1200" i="1">
                            <a:latin typeface="Cambria Math" charset="0"/>
                          </a:rPr>
                        </m:ctrlPr>
                      </m:sSubPr>
                      <m:e>
                        <m:r>
                          <a:rPr lang="en-US" altLang="zh-CN" sz="1200" i="1">
                            <a:latin typeface="Cambria Math" panose="02040503050406030204" pitchFamily="18" charset="0"/>
                          </a:rPr>
                          <m:t>𝑙</m:t>
                        </m:r>
                      </m:e>
                      <m:sub>
                        <m:r>
                          <a:rPr lang="en-US" altLang="zh-CN" sz="1200" i="1">
                            <a:latin typeface="Cambria Math" panose="02040503050406030204" pitchFamily="18" charset="0"/>
                          </a:rPr>
                          <m:t>𝑗</m:t>
                        </m:r>
                      </m:sub>
                    </m:sSub>
                  </m:oMath>
                </a14:m>
                <a:endParaRPr lang="zh-CN" altLang="en-US" sz="20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2007336" y="5155225"/>
                <a:ext cx="4752988" cy="1406154"/>
              </a:xfrm>
              <a:prstGeom prst="rect">
                <a:avLst/>
              </a:prstGeom>
              <a:blipFill rotWithShape="0">
                <a:blip r:embed="rId5"/>
                <a:stretch>
                  <a:fillRect t="-431" b="-4698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14703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fade">
                                      <p:cBhvr>
                                        <p:cTn id="10" dur="500"/>
                                        <p:tgtEl>
                                          <p:spTgt spid="26">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83" y="3068960"/>
            <a:ext cx="4126201" cy="2627235"/>
          </a:xfrm>
          <a:prstGeom prst="rect">
            <a:avLst/>
          </a:prstGeom>
          <a:ln>
            <a:solidFill>
              <a:schemeClr val="tx1"/>
            </a:solidFill>
          </a:ln>
        </p:spPr>
      </p:pic>
      <p:sp>
        <p:nvSpPr>
          <p:cNvPr id="2" name="标题 1"/>
          <p:cNvSpPr>
            <a:spLocks noGrp="1"/>
          </p:cNvSpPr>
          <p:nvPr>
            <p:ph type="title"/>
          </p:nvPr>
        </p:nvSpPr>
        <p:spPr/>
        <p:txBody>
          <a:bodyPr/>
          <a:lstStyle/>
          <a:p>
            <a:r>
              <a:rPr lang="en-US" altLang="zh-CN" dirty="0" smtClean="0"/>
              <a:t>FSG</a:t>
            </a:r>
            <a:r>
              <a:rPr lang="zh-CN" altLang="en-US" dirty="0" smtClean="0"/>
              <a:t> </a:t>
            </a:r>
            <a:r>
              <a:rPr lang="en-US" altLang="zh-CN" dirty="0" smtClean="0"/>
              <a:t>Specification</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11</a:t>
            </a:fld>
            <a:endParaRPr lang="en-US" altLang="zh-CN"/>
          </a:p>
        </p:txBody>
      </p:sp>
      <mc:AlternateContent xmlns:mc="http://schemas.openxmlformats.org/markup-compatibility/2006" xmlns:a14="http://schemas.microsoft.com/office/drawing/2010/main">
        <mc:Choice Requires="a14">
          <p:sp>
            <p:nvSpPr>
              <p:cNvPr id="26" name="内容占位符 2"/>
              <p:cNvSpPr>
                <a:spLocks noGrp="1"/>
              </p:cNvSpPr>
              <p:nvPr>
                <p:ph idx="1"/>
              </p:nvPr>
            </p:nvSpPr>
            <p:spPr>
              <a:xfrm>
                <a:off x="539552" y="1600200"/>
                <a:ext cx="8147248" cy="4565104"/>
              </a:xfrm>
            </p:spPr>
            <p:txBody>
              <a:bodyPr/>
              <a:lstStyle/>
              <a:p>
                <a:pPr>
                  <a:lnSpc>
                    <a:spcPct val="150000"/>
                  </a:lnSpc>
                  <a:buSzPct val="50000"/>
                  <a:buFont typeface="Arial" charset="0"/>
                  <a:buChar char="•"/>
                </a:pPr>
                <a:r>
                  <a:rPr lang="en-US" altLang="zh-CN" dirty="0"/>
                  <a:t>The FSG profile for </a:t>
                </a:r>
                <a14:m>
                  <m:oMath xmlns:m="http://schemas.openxmlformats.org/officeDocument/2006/math">
                    <m:sSub>
                      <m:sSubPr>
                        <m:ctrlPr>
                          <a:rPr lang="en-US" altLang="zh-CN" i="1">
                            <a:latin typeface="Cambria Math" charset="0"/>
                          </a:rPr>
                        </m:ctrlPr>
                      </m:sSubPr>
                      <m:e>
                        <m:r>
                          <a:rPr lang="en-US" altLang="zh-CN">
                            <a:latin typeface="Cambria Math" charset="0"/>
                          </a:rPr>
                          <m:t>𝑙</m:t>
                        </m:r>
                      </m:e>
                      <m:sub>
                        <m:r>
                          <a:rPr lang="en-US" altLang="zh-CN">
                            <a:latin typeface="Cambria Math" charset="0"/>
                          </a:rPr>
                          <m:t>𝑖</m:t>
                        </m:r>
                      </m:sub>
                    </m:sSub>
                  </m:oMath>
                </a14:m>
                <a:r>
                  <a:rPr lang="en-US" altLang="zh-CN" dirty="0"/>
                  <a:t> defined as :</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𝒊</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𝒊</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 </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𝒓</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𝒓</m:t>
                          </m:r>
                        </m:e>
                      </m:d>
                    </m:oMath>
                  </m:oMathPara>
                </a14:m>
                <a:endParaRPr lang="en-US" altLang="zh-CN" dirty="0" smtClean="0"/>
              </a:p>
              <a:p>
                <a:pPr lvl="1"/>
                <a:endParaRPr lang="zh-CN" altLang="en-US" dirty="0"/>
              </a:p>
            </p:txBody>
          </p:sp>
        </mc:Choice>
        <mc:Fallback xmlns="">
          <p:sp>
            <p:nvSpPr>
              <p:cNvPr id="26" name="内容占位符 2"/>
              <p:cNvSpPr>
                <a:spLocks noGrp="1" noRot="1" noChangeAspect="1" noMove="1" noResize="1" noEditPoints="1" noAdjustHandles="1" noChangeArrowheads="1" noChangeShapeType="1" noTextEdit="1"/>
              </p:cNvSpPr>
              <p:nvPr>
                <p:ph idx="1"/>
              </p:nvPr>
            </p:nvSpPr>
            <p:spPr>
              <a:xfrm>
                <a:off x="539552" y="1600200"/>
                <a:ext cx="8147248" cy="4565104"/>
              </a:xfrm>
              <a:blipFill rotWithShape="0">
                <a:blip r:embed="rId4"/>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3068960"/>
            <a:ext cx="4175922" cy="2627236"/>
          </a:xfrm>
          <a:prstGeom prst="rect">
            <a:avLst/>
          </a:prstGeom>
          <a:ln>
            <a:solidFill>
              <a:schemeClr val="tx1"/>
            </a:solidFill>
          </a:ln>
        </p:spPr>
      </p:pic>
    </p:spTree>
    <p:extLst>
      <p:ext uri="{BB962C8B-B14F-4D97-AF65-F5344CB8AC3E}">
        <p14:creationId xmlns:p14="http://schemas.microsoft.com/office/powerpoint/2010/main" val="23696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fade">
                                      <p:cBhvr>
                                        <p:cTn id="10"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FSG</a:t>
            </a:r>
            <a:r>
              <a:rPr lang="zh-CN" altLang="en-US" dirty="0" smtClean="0"/>
              <a:t> </a:t>
            </a:r>
            <a:r>
              <a:rPr lang="en-US" altLang="zh-CN" dirty="0" smtClean="0"/>
              <a:t>Advantages</a:t>
            </a:r>
            <a:endParaRPr lang="zh-CN" altLang="en-US" dirty="0"/>
          </a:p>
        </p:txBody>
      </p:sp>
      <p:sp>
        <p:nvSpPr>
          <p:cNvPr id="3" name="内容占位符 2"/>
          <p:cNvSpPr>
            <a:spLocks noGrp="1"/>
          </p:cNvSpPr>
          <p:nvPr>
            <p:ph idx="1"/>
          </p:nvPr>
        </p:nvSpPr>
        <p:spPr/>
        <p:txBody>
          <a:bodyPr/>
          <a:lstStyle/>
          <a:p>
            <a:r>
              <a:rPr lang="en-US" altLang="zh-CN" dirty="0" smtClean="0"/>
              <a:t>Leverage</a:t>
            </a:r>
            <a:r>
              <a:rPr lang="zh-CN" altLang="en-US" dirty="0" smtClean="0"/>
              <a:t> </a:t>
            </a:r>
            <a:r>
              <a:rPr lang="en-US" altLang="zh-CN" dirty="0" smtClean="0">
                <a:solidFill>
                  <a:srgbClr val="FF0000"/>
                </a:solidFill>
              </a:rPr>
              <a:t>Fingerprint</a:t>
            </a:r>
            <a:r>
              <a:rPr lang="zh-CN" altLang="en-US" dirty="0" smtClean="0">
                <a:solidFill>
                  <a:srgbClr val="FF0000"/>
                </a:solidFill>
              </a:rPr>
              <a:t> </a:t>
            </a:r>
            <a:r>
              <a:rPr lang="en-US" altLang="zh-CN" dirty="0" smtClean="0">
                <a:solidFill>
                  <a:srgbClr val="FF0000"/>
                </a:solidFill>
              </a:rPr>
              <a:t>Spatial</a:t>
            </a:r>
            <a:r>
              <a:rPr lang="zh-CN" altLang="en-US" dirty="0" smtClean="0">
                <a:solidFill>
                  <a:srgbClr val="FF0000"/>
                </a:solidFill>
              </a:rPr>
              <a:t> </a:t>
            </a:r>
            <a:r>
              <a:rPr lang="en-US" altLang="zh-CN" dirty="0" smtClean="0">
                <a:solidFill>
                  <a:srgbClr val="FF0000"/>
                </a:solidFill>
              </a:rPr>
              <a:t>Gradient</a:t>
            </a:r>
            <a:endParaRPr lang="zh-CN" altLang="en-US" dirty="0" smtClean="0">
              <a:solidFill>
                <a:srgbClr val="FF0000"/>
              </a:solidFill>
            </a:endParaRPr>
          </a:p>
          <a:p>
            <a:pPr lvl="1"/>
            <a:r>
              <a:rPr lang="en-US" altLang="zh-CN" dirty="0" smtClean="0"/>
              <a:t>Temporally</a:t>
            </a:r>
            <a:r>
              <a:rPr lang="zh-CN" altLang="en-US" dirty="0" smtClean="0"/>
              <a:t> </a:t>
            </a:r>
            <a:r>
              <a:rPr lang="en-US" altLang="zh-CN" dirty="0" smtClean="0"/>
              <a:t>stable</a:t>
            </a:r>
            <a:r>
              <a:rPr lang="zh-CN" altLang="en-US" dirty="0" smtClean="0"/>
              <a:t> </a:t>
            </a:r>
            <a:r>
              <a:rPr lang="en-US" altLang="zh-CN" dirty="0" smtClean="0"/>
              <a:t>&amp;</a:t>
            </a:r>
            <a:r>
              <a:rPr lang="zh-CN" altLang="en-US" dirty="0" smtClean="0"/>
              <a:t> </a:t>
            </a:r>
            <a:r>
              <a:rPr lang="en-US" altLang="zh-CN" dirty="0"/>
              <a:t>S</a:t>
            </a:r>
            <a:r>
              <a:rPr lang="en-US" altLang="zh-CN" dirty="0" smtClean="0"/>
              <a:t>patially</a:t>
            </a:r>
            <a:r>
              <a:rPr lang="zh-CN" altLang="en-US" dirty="0" smtClean="0"/>
              <a:t> </a:t>
            </a:r>
            <a:r>
              <a:rPr lang="en-US" altLang="zh-CN" dirty="0" smtClean="0"/>
              <a:t>distinctive</a:t>
            </a:r>
            <a:endParaRPr lang="zh-CN" altLang="en-US" dirty="0" smtClean="0"/>
          </a:p>
          <a:p>
            <a:pPr lvl="1"/>
            <a:r>
              <a:rPr lang="en-US" altLang="zh-CN" dirty="0" smtClean="0"/>
              <a:t>Certain</a:t>
            </a:r>
            <a:r>
              <a:rPr lang="zh-CN" altLang="en-US" dirty="0" smtClean="0"/>
              <a:t> </a:t>
            </a:r>
            <a:r>
              <a:rPr lang="en-US" altLang="zh-CN" dirty="0" smtClean="0">
                <a:solidFill>
                  <a:srgbClr val="EA4A54"/>
                </a:solidFill>
              </a:rPr>
              <a:t>spatial</a:t>
            </a:r>
            <a:r>
              <a:rPr lang="zh-CN" altLang="en-US" dirty="0" smtClean="0">
                <a:solidFill>
                  <a:srgbClr val="EA4A54"/>
                </a:solidFill>
              </a:rPr>
              <a:t> </a:t>
            </a:r>
            <a:r>
              <a:rPr lang="en-US" altLang="zh-CN" dirty="0" err="1" smtClean="0">
                <a:solidFill>
                  <a:srgbClr val="EA4A54"/>
                </a:solidFill>
              </a:rPr>
              <a:t>neighbouring</a:t>
            </a:r>
            <a:r>
              <a:rPr lang="zh-CN" altLang="en-US" dirty="0" smtClean="0">
                <a:solidFill>
                  <a:srgbClr val="EA4A54"/>
                </a:solidFill>
              </a:rPr>
              <a:t> </a:t>
            </a:r>
            <a:r>
              <a:rPr lang="en-US" altLang="zh-CN" dirty="0" smtClean="0">
                <a:solidFill>
                  <a:srgbClr val="EA4A54"/>
                </a:solidFill>
              </a:rPr>
              <a:t>relationships</a:t>
            </a:r>
            <a:r>
              <a:rPr lang="zh-CN" altLang="en-US" dirty="0" smtClean="0">
                <a:solidFill>
                  <a:srgbClr val="EA4A54"/>
                </a:solidFill>
              </a:rPr>
              <a:t> </a:t>
            </a:r>
            <a:r>
              <a:rPr lang="en-US" altLang="zh-CN" dirty="0" smtClean="0"/>
              <a:t>would</a:t>
            </a:r>
            <a:r>
              <a:rPr lang="zh-CN" altLang="en-US" dirty="0" smtClean="0"/>
              <a:t> </a:t>
            </a:r>
            <a:r>
              <a:rPr lang="en-US" altLang="zh-CN" dirty="0" smtClean="0"/>
              <a:t>be</a:t>
            </a:r>
            <a:r>
              <a:rPr lang="zh-CN" altLang="en-US" dirty="0" smtClean="0"/>
              <a:t> </a:t>
            </a:r>
            <a:r>
              <a:rPr lang="en-US" altLang="zh-CN" dirty="0" smtClean="0"/>
              <a:t>more</a:t>
            </a:r>
            <a:r>
              <a:rPr lang="zh-CN" altLang="en-US" dirty="0" smtClean="0"/>
              <a:t> </a:t>
            </a:r>
            <a:r>
              <a:rPr lang="en-US" altLang="zh-CN" dirty="0" smtClean="0"/>
              <a:t>stable</a:t>
            </a:r>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12</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346" y="3104964"/>
            <a:ext cx="5487316" cy="3168352"/>
          </a:xfrm>
          <a:prstGeom prst="rect">
            <a:avLst/>
          </a:prstGeom>
          <a:ln>
            <a:solidFill>
              <a:schemeClr val="tx1"/>
            </a:solidFill>
          </a:ln>
        </p:spPr>
      </p:pic>
    </p:spTree>
    <p:extLst>
      <p:ext uri="{BB962C8B-B14F-4D97-AF65-F5344CB8AC3E}">
        <p14:creationId xmlns:p14="http://schemas.microsoft.com/office/powerpoint/2010/main" val="89315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a:t>
            </a:r>
            <a:r>
              <a:rPr lang="zh-CN" altLang="en-US" dirty="0" smtClean="0"/>
              <a:t> </a:t>
            </a:r>
            <a:r>
              <a:rPr lang="en-US" altLang="zh-CN" dirty="0" smtClean="0"/>
              <a:t>Overview</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13</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384176"/>
            <a:ext cx="6765785" cy="4492800"/>
          </a:xfrm>
          <a:prstGeom prst="rect">
            <a:avLst/>
          </a:prstGeom>
          <a:ln>
            <a:noFill/>
          </a:ln>
        </p:spPr>
      </p:pic>
      <p:sp>
        <p:nvSpPr>
          <p:cNvPr id="5" name="椭圆 4"/>
          <p:cNvSpPr/>
          <p:nvPr/>
        </p:nvSpPr>
        <p:spPr>
          <a:xfrm>
            <a:off x="3634412" y="2204864"/>
            <a:ext cx="2160240" cy="1224135"/>
          </a:xfrm>
          <a:prstGeom prst="ellipse">
            <a:avLst/>
          </a:prstGeom>
          <a:noFill/>
          <a:ln w="38100">
            <a:solidFill>
              <a:srgbClr val="EA4A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5698111" y="2228998"/>
            <a:ext cx="2160240" cy="1224135"/>
          </a:xfrm>
          <a:prstGeom prst="ellipse">
            <a:avLst/>
          </a:prstGeom>
          <a:noFill/>
          <a:ln w="38100">
            <a:solidFill>
              <a:srgbClr val="EA4A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1563546" y="5839921"/>
            <a:ext cx="6484467" cy="461665"/>
          </a:xfrm>
          <a:prstGeom prst="rect">
            <a:avLst/>
          </a:prstGeom>
          <a:noFill/>
          <a:effectLst>
            <a:softEdge rad="12700"/>
          </a:effectLst>
        </p:spPr>
        <p:txBody>
          <a:bodyPr wrap="none" rtlCol="0">
            <a:spAutoFit/>
          </a:bodyPr>
          <a:lstStyle/>
          <a:p>
            <a:pPr algn="ctr"/>
            <a:r>
              <a:rPr lang="en-US" altLang="zh-CN" sz="2400" dirty="0" smtClean="0">
                <a:solidFill>
                  <a:srgbClr val="0CA1C9"/>
                </a:solidFill>
                <a:ea typeface="宋体" charset="-122"/>
              </a:rPr>
              <a:t>Inputs</a:t>
            </a:r>
            <a:r>
              <a:rPr lang="zh-CN" altLang="en-US" sz="2400" dirty="0" smtClean="0">
                <a:solidFill>
                  <a:srgbClr val="0CA1C9"/>
                </a:solidFill>
                <a:ea typeface="宋体" charset="-122"/>
              </a:rPr>
              <a:t> </a:t>
            </a:r>
            <a:r>
              <a:rPr lang="en-US" altLang="zh-CN" sz="2400" dirty="0" smtClean="0">
                <a:solidFill>
                  <a:srgbClr val="0CA1C9"/>
                </a:solidFill>
                <a:ea typeface="宋体" charset="-122"/>
              </a:rPr>
              <a:t>are</a:t>
            </a:r>
            <a:r>
              <a:rPr lang="zh-CN" altLang="en-US" sz="2400" dirty="0" smtClean="0">
                <a:solidFill>
                  <a:srgbClr val="0CA1C9"/>
                </a:solidFill>
                <a:ea typeface="宋体" charset="-122"/>
              </a:rPr>
              <a:t> </a:t>
            </a:r>
            <a:r>
              <a:rPr lang="en-US" altLang="zh-CN" sz="2400" dirty="0">
                <a:solidFill>
                  <a:srgbClr val="0CA1C9"/>
                </a:solidFill>
                <a:ea typeface="宋体" charset="-122"/>
              </a:rPr>
              <a:t>n</a:t>
            </a:r>
            <a:r>
              <a:rPr lang="en-US" altLang="zh-CN" sz="2400" dirty="0" smtClean="0">
                <a:solidFill>
                  <a:srgbClr val="0CA1C9"/>
                </a:solidFill>
                <a:ea typeface="宋体" charset="-122"/>
              </a:rPr>
              <a:t>o</a:t>
            </a:r>
            <a:r>
              <a:rPr lang="zh-CN" altLang="en-US" sz="2400" dirty="0" smtClean="0">
                <a:solidFill>
                  <a:srgbClr val="0CA1C9"/>
                </a:solidFill>
                <a:ea typeface="宋体" charset="-122"/>
              </a:rPr>
              <a:t> </a:t>
            </a:r>
            <a:r>
              <a:rPr lang="en-US" altLang="zh-CN" sz="2400" dirty="0" smtClean="0">
                <a:solidFill>
                  <a:srgbClr val="0CA1C9"/>
                </a:solidFill>
                <a:ea typeface="宋体" charset="-122"/>
              </a:rPr>
              <a:t>more</a:t>
            </a:r>
            <a:r>
              <a:rPr lang="zh-CN" altLang="en-US" sz="2400" dirty="0" smtClean="0">
                <a:solidFill>
                  <a:srgbClr val="0CA1C9"/>
                </a:solidFill>
                <a:ea typeface="宋体" charset="-122"/>
              </a:rPr>
              <a:t> </a:t>
            </a:r>
            <a:r>
              <a:rPr lang="en-US" altLang="zh-CN" sz="2400" dirty="0" smtClean="0">
                <a:solidFill>
                  <a:srgbClr val="0CA1C9"/>
                </a:solidFill>
                <a:ea typeface="宋体" charset="-122"/>
              </a:rPr>
              <a:t>than</a:t>
            </a:r>
            <a:r>
              <a:rPr lang="zh-CN" altLang="en-US" sz="2400" dirty="0" smtClean="0">
                <a:solidFill>
                  <a:srgbClr val="0CA1C9"/>
                </a:solidFill>
                <a:ea typeface="宋体" charset="-122"/>
              </a:rPr>
              <a:t> </a:t>
            </a:r>
            <a:r>
              <a:rPr lang="en-US" altLang="zh-CN" sz="2400" dirty="0" smtClean="0">
                <a:solidFill>
                  <a:srgbClr val="0CA1C9"/>
                </a:solidFill>
                <a:ea typeface="宋体" charset="-122"/>
              </a:rPr>
              <a:t>traditional</a:t>
            </a:r>
            <a:r>
              <a:rPr lang="zh-CN" altLang="en-US" sz="2400" dirty="0" smtClean="0">
                <a:solidFill>
                  <a:srgbClr val="0CA1C9"/>
                </a:solidFill>
                <a:ea typeface="宋体" charset="-122"/>
              </a:rPr>
              <a:t> </a:t>
            </a:r>
            <a:r>
              <a:rPr lang="en-US" altLang="zh-CN" sz="2400" dirty="0" smtClean="0">
                <a:solidFill>
                  <a:srgbClr val="0CA1C9"/>
                </a:solidFill>
                <a:ea typeface="宋体" charset="-122"/>
              </a:rPr>
              <a:t>fingerprints</a:t>
            </a:r>
            <a:endParaRPr lang="zh-CN" altLang="en-US" sz="2400" dirty="0">
              <a:latin typeface="+mj-lt"/>
              <a:ea typeface="+mj-ea"/>
            </a:endParaRPr>
          </a:p>
        </p:txBody>
      </p:sp>
      <p:sp>
        <p:nvSpPr>
          <p:cNvPr id="9" name="下箭头 8"/>
          <p:cNvSpPr/>
          <p:nvPr/>
        </p:nvSpPr>
        <p:spPr>
          <a:xfrm>
            <a:off x="4534512" y="5553236"/>
            <a:ext cx="325520" cy="412516"/>
          </a:xfrm>
          <a:prstGeom prst="downArrow">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3596778" y="1172580"/>
            <a:ext cx="4395755" cy="461665"/>
          </a:xfrm>
          <a:prstGeom prst="rect">
            <a:avLst/>
          </a:prstGeom>
          <a:noFill/>
          <a:effectLst>
            <a:softEdge rad="12700"/>
          </a:effectLst>
        </p:spPr>
        <p:txBody>
          <a:bodyPr wrap="none" rtlCol="0">
            <a:spAutoFit/>
          </a:bodyPr>
          <a:lstStyle/>
          <a:p>
            <a:pPr algn="ctr"/>
            <a:r>
              <a:rPr lang="en-US" altLang="zh-CN" sz="2400" dirty="0" smtClean="0">
                <a:solidFill>
                  <a:srgbClr val="0CA1C9"/>
                </a:solidFill>
                <a:ea typeface="宋体" charset="-122"/>
              </a:rPr>
              <a:t>Computed</a:t>
            </a:r>
            <a:r>
              <a:rPr lang="zh-CN" altLang="en-US" sz="2400" dirty="0" smtClean="0">
                <a:solidFill>
                  <a:srgbClr val="0CA1C9"/>
                </a:solidFill>
                <a:ea typeface="宋体" charset="-122"/>
              </a:rPr>
              <a:t> </a:t>
            </a:r>
            <a:r>
              <a:rPr lang="en-US" altLang="zh-CN" sz="2400" dirty="0" smtClean="0">
                <a:solidFill>
                  <a:srgbClr val="0CA1C9"/>
                </a:solidFill>
                <a:ea typeface="宋体" charset="-122"/>
              </a:rPr>
              <a:t>within</a:t>
            </a:r>
            <a:r>
              <a:rPr lang="zh-CN" altLang="en-US" sz="2400" dirty="0" smtClean="0">
                <a:solidFill>
                  <a:srgbClr val="0CA1C9"/>
                </a:solidFill>
                <a:ea typeface="宋体" charset="-122"/>
              </a:rPr>
              <a:t> </a:t>
            </a:r>
            <a:r>
              <a:rPr lang="en-US" altLang="zh-CN" sz="2400" dirty="0" smtClean="0">
                <a:solidFill>
                  <a:srgbClr val="0CA1C9"/>
                </a:solidFill>
                <a:ea typeface="宋体" charset="-122"/>
              </a:rPr>
              <a:t>constant</a:t>
            </a:r>
            <a:r>
              <a:rPr lang="zh-CN" altLang="en-US" sz="2400" dirty="0" smtClean="0">
                <a:solidFill>
                  <a:srgbClr val="0CA1C9"/>
                </a:solidFill>
                <a:ea typeface="宋体" charset="-122"/>
              </a:rPr>
              <a:t> </a:t>
            </a:r>
            <a:r>
              <a:rPr lang="en-US" altLang="zh-CN" sz="2400" dirty="0" smtClean="0">
                <a:solidFill>
                  <a:srgbClr val="0CA1C9"/>
                </a:solidFill>
                <a:ea typeface="宋体" charset="-122"/>
              </a:rPr>
              <a:t>time</a:t>
            </a:r>
            <a:endParaRPr lang="zh-CN" altLang="en-US" sz="2400" dirty="0">
              <a:latin typeface="+mj-lt"/>
              <a:ea typeface="+mj-ea"/>
            </a:endParaRPr>
          </a:p>
        </p:txBody>
      </p:sp>
      <p:cxnSp>
        <p:nvCxnSpPr>
          <p:cNvPr id="12" name="直线箭头连接符 11"/>
          <p:cNvCxnSpPr>
            <a:stCxn id="5" idx="0"/>
            <a:endCxn id="10" idx="2"/>
          </p:cNvCxnSpPr>
          <p:nvPr/>
        </p:nvCxnSpPr>
        <p:spPr>
          <a:xfrm flipV="1">
            <a:off x="4714532" y="1634245"/>
            <a:ext cx="1080124" cy="570619"/>
          </a:xfrm>
          <a:prstGeom prst="straightConnector1">
            <a:avLst/>
          </a:prstGeom>
          <a:ln>
            <a:solidFill>
              <a:srgbClr val="0CA1C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7" idx="0"/>
          </p:cNvCxnSpPr>
          <p:nvPr/>
        </p:nvCxnSpPr>
        <p:spPr>
          <a:xfrm flipH="1" flipV="1">
            <a:off x="5794652" y="1634245"/>
            <a:ext cx="983579" cy="594753"/>
          </a:xfrm>
          <a:prstGeom prst="straightConnector1">
            <a:avLst/>
          </a:prstGeom>
          <a:ln>
            <a:solidFill>
              <a:srgbClr val="0CA1C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par>
                                <p:cTn id="22" presetID="5"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idx="1"/>
          </p:nvPr>
        </p:nvSpPr>
        <p:spPr>
          <a:xfrm>
            <a:off x="533400" y="1628800"/>
            <a:ext cx="8136904" cy="3573760"/>
          </a:xfrm>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select</a:t>
            </a:r>
            <a:r>
              <a:rPr lang="zh-CN" altLang="en-US" dirty="0" smtClean="0"/>
              <a:t> </a:t>
            </a:r>
            <a:r>
              <a:rPr lang="en-US" altLang="zh-CN" dirty="0" smtClean="0"/>
              <a:t>the</a:t>
            </a:r>
            <a:r>
              <a:rPr lang="zh-CN" altLang="en-US" dirty="0" smtClean="0"/>
              <a:t> </a:t>
            </a:r>
            <a:r>
              <a:rPr lang="en-US" altLang="zh-CN" dirty="0" smtClean="0"/>
              <a:t>nearby</a:t>
            </a:r>
            <a:r>
              <a:rPr lang="zh-CN" altLang="en-US" dirty="0" smtClean="0"/>
              <a:t> </a:t>
            </a:r>
            <a:r>
              <a:rPr lang="en-US" altLang="zh-CN" dirty="0" smtClean="0"/>
              <a:t>points</a:t>
            </a:r>
            <a:r>
              <a:rPr lang="zh-CN" altLang="en-US" dirty="0"/>
              <a:t> </a:t>
            </a:r>
            <a:r>
              <a:rPr lang="en-US" altLang="zh-CN" dirty="0" smtClean="0"/>
              <a:t>set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single</a:t>
            </a:r>
            <a:r>
              <a:rPr lang="zh-CN" altLang="en-US" dirty="0" smtClean="0"/>
              <a:t> </a:t>
            </a:r>
            <a:r>
              <a:rPr lang="en-US" altLang="zh-CN" dirty="0" smtClean="0"/>
              <a:t>location</a:t>
            </a:r>
            <a:r>
              <a:rPr lang="zh-CN" altLang="en-US" dirty="0" smtClean="0"/>
              <a:t> </a:t>
            </a:r>
            <a:r>
              <a:rPr lang="en-US" altLang="zh-CN" dirty="0" smtClean="0"/>
              <a:t>to</a:t>
            </a:r>
            <a:r>
              <a:rPr lang="zh-CN" altLang="en-US" dirty="0" smtClean="0"/>
              <a:t> </a:t>
            </a:r>
            <a:r>
              <a:rPr lang="en-US" altLang="zh-CN" dirty="0" smtClean="0"/>
              <a:t>generate</a:t>
            </a:r>
            <a:r>
              <a:rPr lang="zh-CN" altLang="en-US" dirty="0" smtClean="0"/>
              <a:t> </a:t>
            </a:r>
            <a:r>
              <a:rPr lang="en-US" altLang="zh-CN" dirty="0" smtClean="0"/>
              <a:t>the</a:t>
            </a:r>
            <a:r>
              <a:rPr lang="zh-CN" altLang="en-US" dirty="0" smtClean="0"/>
              <a:t> </a:t>
            </a:r>
            <a:r>
              <a:rPr lang="en-US" altLang="zh-CN" dirty="0" smtClean="0"/>
              <a:t>most</a:t>
            </a:r>
            <a:r>
              <a:rPr lang="zh-CN" altLang="en-US" dirty="0" smtClean="0"/>
              <a:t> </a:t>
            </a:r>
            <a:r>
              <a:rPr lang="en-US" altLang="zh-CN" dirty="0" smtClean="0"/>
              <a:t>useful</a:t>
            </a:r>
            <a:r>
              <a:rPr lang="zh-CN" altLang="en-US" dirty="0" smtClean="0"/>
              <a:t> </a:t>
            </a:r>
            <a:r>
              <a:rPr lang="en-US" altLang="zh-CN" dirty="0" smtClean="0"/>
              <a:t>FSG?</a:t>
            </a:r>
          </a:p>
          <a:p>
            <a:r>
              <a:rPr lang="en-US" altLang="zh-CN" dirty="0" smtClean="0"/>
              <a:t>How</a:t>
            </a:r>
            <a:r>
              <a:rPr lang="zh-CN" altLang="en-US" dirty="0" smtClean="0"/>
              <a:t> </a:t>
            </a:r>
            <a:r>
              <a:rPr lang="en-US" altLang="zh-CN" dirty="0" smtClean="0"/>
              <a:t>to</a:t>
            </a:r>
            <a:r>
              <a:rPr lang="zh-CN" altLang="en-US" dirty="0" smtClean="0"/>
              <a:t> </a:t>
            </a:r>
            <a:r>
              <a:rPr lang="en-US" altLang="zh-CN" dirty="0" smtClean="0"/>
              <a:t>compare</a:t>
            </a:r>
            <a:r>
              <a:rPr lang="zh-CN" altLang="en-US" dirty="0" smtClean="0"/>
              <a:t> </a:t>
            </a:r>
            <a:r>
              <a:rPr lang="en-US" altLang="zh-CN" dirty="0" smtClean="0"/>
              <a:t>the</a:t>
            </a:r>
            <a:r>
              <a:rPr lang="zh-CN" altLang="en-US" dirty="0" smtClean="0"/>
              <a:t> </a:t>
            </a:r>
            <a:r>
              <a:rPr lang="en-US" altLang="zh-CN" dirty="0" smtClean="0"/>
              <a:t>similarity</a:t>
            </a:r>
            <a:r>
              <a:rPr lang="zh-CN" altLang="en-US" dirty="0" smtClean="0"/>
              <a:t> </a:t>
            </a:r>
            <a:r>
              <a:rPr lang="en-US" altLang="zh-CN" dirty="0" smtClean="0"/>
              <a:t>between</a:t>
            </a:r>
            <a:r>
              <a:rPr lang="zh-CN" altLang="en-US" dirty="0" smtClean="0"/>
              <a:t> </a:t>
            </a:r>
            <a:r>
              <a:rPr lang="en-US" altLang="zh-CN" dirty="0" smtClean="0"/>
              <a:t>two</a:t>
            </a:r>
            <a:r>
              <a:rPr lang="zh-CN" altLang="en-US" dirty="0" smtClean="0"/>
              <a:t> </a:t>
            </a:r>
            <a:r>
              <a:rPr lang="en-US" altLang="zh-CN" dirty="0" smtClean="0"/>
              <a:t>FSG?</a:t>
            </a:r>
            <a:endParaRPr lang="zh-CN" altLang="en-US" dirty="0" smtClean="0"/>
          </a:p>
          <a:p>
            <a:r>
              <a:rPr lang="en-US" altLang="zh-CN" dirty="0" smtClean="0"/>
              <a:t>How</a:t>
            </a:r>
            <a:r>
              <a:rPr lang="zh-CN" altLang="en-US" dirty="0" smtClean="0"/>
              <a:t> </a:t>
            </a:r>
            <a:r>
              <a:rPr lang="en-US" altLang="zh-CN" dirty="0" smtClean="0"/>
              <a:t>to</a:t>
            </a:r>
            <a:r>
              <a:rPr lang="zh-CN" altLang="en-US" dirty="0" smtClean="0"/>
              <a:t> </a:t>
            </a:r>
            <a:r>
              <a:rPr lang="en-US" altLang="zh-CN" dirty="0" smtClean="0"/>
              <a:t>locate</a:t>
            </a:r>
            <a:r>
              <a:rPr lang="zh-CN" altLang="en-US" dirty="0" smtClean="0"/>
              <a:t> </a:t>
            </a:r>
            <a:r>
              <a:rPr lang="en-US" altLang="zh-CN" dirty="0" smtClean="0"/>
              <a:t>according</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fingerprint?</a:t>
            </a:r>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14</a:t>
            </a:fld>
            <a:endParaRPr lang="en-US" altLang="zh-CN" dirty="0"/>
          </a:p>
        </p:txBody>
      </p:sp>
    </p:spTree>
    <p:extLst>
      <p:ext uri="{BB962C8B-B14F-4D97-AF65-F5344CB8AC3E}">
        <p14:creationId xmlns:p14="http://schemas.microsoft.com/office/powerpoint/2010/main" val="12097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idx="1"/>
          </p:nvPr>
        </p:nvSpPr>
        <p:spPr>
          <a:xfrm>
            <a:off x="533400" y="1628800"/>
            <a:ext cx="8136904" cy="3573760"/>
          </a:xfrm>
        </p:spPr>
        <p:txBody>
          <a:bodyPr/>
          <a:lstStyle/>
          <a:p>
            <a:r>
              <a:rPr lang="en-US" altLang="zh-CN" dirty="0" smtClean="0">
                <a:solidFill>
                  <a:srgbClr val="FF0000"/>
                </a:solidFill>
              </a:rPr>
              <a:t>How</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select</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nearby</a:t>
            </a:r>
            <a:r>
              <a:rPr lang="zh-CN" altLang="en-US" dirty="0" smtClean="0">
                <a:solidFill>
                  <a:srgbClr val="FF0000"/>
                </a:solidFill>
              </a:rPr>
              <a:t> </a:t>
            </a:r>
            <a:r>
              <a:rPr lang="en-US" altLang="zh-CN" dirty="0" smtClean="0">
                <a:solidFill>
                  <a:srgbClr val="FF0000"/>
                </a:solidFill>
              </a:rPr>
              <a:t>points</a:t>
            </a:r>
            <a:r>
              <a:rPr lang="zh-CN" altLang="en-US" dirty="0">
                <a:solidFill>
                  <a:srgbClr val="FF0000"/>
                </a:solidFill>
              </a:rPr>
              <a:t> </a:t>
            </a:r>
            <a:r>
              <a:rPr lang="en-US" altLang="zh-CN" dirty="0" smtClean="0">
                <a:solidFill>
                  <a:srgbClr val="FF0000"/>
                </a:solidFill>
              </a:rPr>
              <a:t>set</a:t>
            </a:r>
            <a:r>
              <a:rPr lang="zh-CN" altLang="en-US" dirty="0" smtClean="0">
                <a:solidFill>
                  <a:srgbClr val="FF0000"/>
                </a:solidFill>
              </a:rPr>
              <a:t> </a:t>
            </a:r>
            <a:r>
              <a:rPr lang="en-US" altLang="zh-CN" dirty="0" smtClean="0">
                <a:solidFill>
                  <a:srgbClr val="FF0000"/>
                </a:solidFill>
              </a:rPr>
              <a:t>from</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single</a:t>
            </a:r>
            <a:r>
              <a:rPr lang="zh-CN" altLang="en-US" dirty="0" smtClean="0">
                <a:solidFill>
                  <a:srgbClr val="FF0000"/>
                </a:solidFill>
              </a:rPr>
              <a:t> </a:t>
            </a:r>
            <a:r>
              <a:rPr lang="en-US" altLang="zh-CN" dirty="0" smtClean="0">
                <a:solidFill>
                  <a:srgbClr val="FF0000"/>
                </a:solidFill>
              </a:rPr>
              <a:t>location</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generate</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most</a:t>
            </a:r>
            <a:r>
              <a:rPr lang="zh-CN" altLang="en-US" dirty="0" smtClean="0">
                <a:solidFill>
                  <a:srgbClr val="FF0000"/>
                </a:solidFill>
              </a:rPr>
              <a:t> </a:t>
            </a:r>
            <a:r>
              <a:rPr lang="en-US" altLang="zh-CN" dirty="0" smtClean="0">
                <a:solidFill>
                  <a:srgbClr val="FF0000"/>
                </a:solidFill>
              </a:rPr>
              <a:t>useful</a:t>
            </a:r>
            <a:r>
              <a:rPr lang="zh-CN" altLang="en-US" dirty="0" smtClean="0">
                <a:solidFill>
                  <a:srgbClr val="FF0000"/>
                </a:solidFill>
              </a:rPr>
              <a:t> </a:t>
            </a:r>
            <a:r>
              <a:rPr lang="en-US" altLang="zh-CN" dirty="0" smtClean="0">
                <a:solidFill>
                  <a:srgbClr val="FF0000"/>
                </a:solidFill>
              </a:rPr>
              <a:t>FSG?</a:t>
            </a:r>
          </a:p>
          <a:p>
            <a:r>
              <a:rPr lang="en-US" altLang="zh-CN" dirty="0" smtClean="0"/>
              <a:t>How</a:t>
            </a:r>
            <a:r>
              <a:rPr lang="zh-CN" altLang="en-US" dirty="0" smtClean="0"/>
              <a:t> </a:t>
            </a:r>
            <a:r>
              <a:rPr lang="en-US" altLang="zh-CN" dirty="0" smtClean="0"/>
              <a:t>to</a:t>
            </a:r>
            <a:r>
              <a:rPr lang="zh-CN" altLang="en-US" dirty="0" smtClean="0"/>
              <a:t> </a:t>
            </a:r>
            <a:r>
              <a:rPr lang="en-US" altLang="zh-CN" dirty="0" smtClean="0"/>
              <a:t>compare</a:t>
            </a:r>
            <a:r>
              <a:rPr lang="zh-CN" altLang="en-US" dirty="0" smtClean="0"/>
              <a:t> </a:t>
            </a:r>
            <a:r>
              <a:rPr lang="en-US" altLang="zh-CN" dirty="0" smtClean="0"/>
              <a:t>the</a:t>
            </a:r>
            <a:r>
              <a:rPr lang="zh-CN" altLang="en-US" dirty="0" smtClean="0"/>
              <a:t> </a:t>
            </a:r>
            <a:r>
              <a:rPr lang="en-US" altLang="zh-CN" dirty="0" smtClean="0"/>
              <a:t>similarity</a:t>
            </a:r>
            <a:r>
              <a:rPr lang="zh-CN" altLang="en-US" dirty="0" smtClean="0"/>
              <a:t> </a:t>
            </a:r>
            <a:r>
              <a:rPr lang="en-US" altLang="zh-CN" dirty="0" smtClean="0"/>
              <a:t>between</a:t>
            </a:r>
            <a:r>
              <a:rPr lang="zh-CN" altLang="en-US" dirty="0" smtClean="0"/>
              <a:t> </a:t>
            </a:r>
            <a:r>
              <a:rPr lang="en-US" altLang="zh-CN" dirty="0" smtClean="0"/>
              <a:t>two</a:t>
            </a:r>
            <a:r>
              <a:rPr lang="zh-CN" altLang="en-US" dirty="0" smtClean="0"/>
              <a:t> </a:t>
            </a:r>
            <a:r>
              <a:rPr lang="en-US" altLang="zh-CN" dirty="0" smtClean="0"/>
              <a:t>FSG?</a:t>
            </a:r>
            <a:endParaRPr lang="zh-CN" altLang="en-US" dirty="0" smtClean="0"/>
          </a:p>
          <a:p>
            <a:r>
              <a:rPr lang="en-US" altLang="zh-CN" dirty="0" smtClean="0"/>
              <a:t>How</a:t>
            </a:r>
            <a:r>
              <a:rPr lang="zh-CN" altLang="en-US" dirty="0" smtClean="0"/>
              <a:t> </a:t>
            </a:r>
            <a:r>
              <a:rPr lang="en-US" altLang="zh-CN" dirty="0" smtClean="0"/>
              <a:t>to</a:t>
            </a:r>
            <a:r>
              <a:rPr lang="zh-CN" altLang="en-US" dirty="0" smtClean="0"/>
              <a:t> </a:t>
            </a:r>
            <a:r>
              <a:rPr lang="en-US" altLang="zh-CN" dirty="0" smtClean="0"/>
              <a:t>locate</a:t>
            </a:r>
            <a:r>
              <a:rPr lang="zh-CN" altLang="en-US" dirty="0" smtClean="0"/>
              <a:t> </a:t>
            </a:r>
            <a:r>
              <a:rPr lang="en-US" altLang="zh-CN" dirty="0" smtClean="0"/>
              <a:t>according</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fingerprint?</a:t>
            </a:r>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15</a:t>
            </a:fld>
            <a:endParaRPr lang="en-US" altLang="zh-CN" dirty="0"/>
          </a:p>
        </p:txBody>
      </p:sp>
    </p:spTree>
    <p:extLst>
      <p:ext uri="{BB962C8B-B14F-4D97-AF65-F5344CB8AC3E}">
        <p14:creationId xmlns:p14="http://schemas.microsoft.com/office/powerpoint/2010/main" val="1262728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Profiling</a:t>
            </a:r>
            <a:r>
              <a:rPr lang="zh-CN" altLang="en-US" dirty="0" smtClean="0"/>
              <a:t> </a:t>
            </a:r>
            <a:r>
              <a:rPr lang="en-US" altLang="zh-CN" dirty="0" smtClean="0"/>
              <a:t>a</a:t>
            </a:r>
            <a:r>
              <a:rPr lang="zh-CN" altLang="en-US" dirty="0" smtClean="0"/>
              <a:t> </a:t>
            </a:r>
            <a:r>
              <a:rPr lang="en-US" altLang="zh-CN" dirty="0" smtClean="0"/>
              <a:t>Reference</a:t>
            </a:r>
            <a:r>
              <a:rPr lang="zh-CN" altLang="en-US" dirty="0" smtClean="0"/>
              <a:t> </a:t>
            </a:r>
            <a:r>
              <a:rPr lang="en-US" altLang="zh-CN" dirty="0" smtClean="0"/>
              <a:t>Location</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16</a:t>
            </a:fld>
            <a:endParaRPr lang="en-US" altLang="zh-CN" dirty="0"/>
          </a:p>
        </p:txBody>
      </p:sp>
      <p:sp>
        <p:nvSpPr>
          <p:cNvPr id="25" name="内容占位符 2"/>
          <p:cNvSpPr>
            <a:spLocks noGrp="1"/>
          </p:cNvSpPr>
          <p:nvPr>
            <p:ph idx="1"/>
          </p:nvPr>
        </p:nvSpPr>
        <p:spPr>
          <a:xfrm>
            <a:off x="755576" y="4814667"/>
            <a:ext cx="8352928" cy="1579992"/>
          </a:xfrm>
        </p:spPr>
        <p:txBody>
          <a:bodyPr/>
          <a:lstStyle/>
          <a:p>
            <a:pPr marL="342900" lvl="1" indent="-342900">
              <a:buFontTx/>
              <a:buChar char="•"/>
            </a:pPr>
            <a:r>
              <a:rPr lang="en-US" altLang="zh-CN" sz="2400" dirty="0">
                <a:ea typeface="+mn-ea"/>
                <a:cs typeface="+mn-cs"/>
              </a:rPr>
              <a:t>Obtaining</a:t>
            </a:r>
            <a:r>
              <a:rPr lang="zh-CN" altLang="en-US" sz="2400" dirty="0">
                <a:ea typeface="+mn-ea"/>
                <a:cs typeface="+mn-cs"/>
              </a:rPr>
              <a:t> </a:t>
            </a:r>
            <a:r>
              <a:rPr lang="en-US" altLang="zh-CN" sz="2400" dirty="0">
                <a:ea typeface="+mn-ea"/>
                <a:cs typeface="+mn-cs"/>
              </a:rPr>
              <a:t>the</a:t>
            </a:r>
            <a:r>
              <a:rPr lang="zh-CN" altLang="en-US" sz="2400" dirty="0">
                <a:ea typeface="+mn-ea"/>
                <a:cs typeface="+mn-cs"/>
              </a:rPr>
              <a:t> </a:t>
            </a:r>
            <a:r>
              <a:rPr lang="en-US" altLang="zh-CN" sz="2400" dirty="0">
                <a:ea typeface="+mn-ea"/>
                <a:cs typeface="+mn-cs"/>
              </a:rPr>
              <a:t>most</a:t>
            </a:r>
            <a:r>
              <a:rPr lang="zh-CN" altLang="en-US" sz="2400" dirty="0">
                <a:ea typeface="+mn-ea"/>
                <a:cs typeface="+mn-cs"/>
              </a:rPr>
              <a:t> </a:t>
            </a:r>
            <a:r>
              <a:rPr lang="en-US" altLang="zh-CN" sz="2400" dirty="0">
                <a:solidFill>
                  <a:srgbClr val="EA4A54"/>
                </a:solidFill>
                <a:ea typeface="+mn-ea"/>
                <a:cs typeface="+mn-cs"/>
              </a:rPr>
              <a:t>stable</a:t>
            </a:r>
            <a:r>
              <a:rPr lang="zh-CN" altLang="en-US" sz="2400" dirty="0">
                <a:ea typeface="+mn-ea"/>
                <a:cs typeface="+mn-cs"/>
              </a:rPr>
              <a:t> </a:t>
            </a:r>
            <a:r>
              <a:rPr lang="en-US" altLang="zh-CN" sz="2400" dirty="0">
                <a:ea typeface="+mn-ea"/>
                <a:cs typeface="+mn-cs"/>
              </a:rPr>
              <a:t>and</a:t>
            </a:r>
            <a:r>
              <a:rPr lang="zh-CN" altLang="en-US" sz="2400" dirty="0">
                <a:ea typeface="+mn-ea"/>
                <a:cs typeface="+mn-cs"/>
              </a:rPr>
              <a:t> </a:t>
            </a:r>
            <a:r>
              <a:rPr lang="en-US" altLang="zh-CN" sz="2400" dirty="0">
                <a:solidFill>
                  <a:srgbClr val="EA4A54"/>
                </a:solidFill>
                <a:ea typeface="+mn-ea"/>
                <a:cs typeface="+mn-cs"/>
              </a:rPr>
              <a:t>distinctive</a:t>
            </a:r>
            <a:r>
              <a:rPr lang="zh-CN" altLang="en-US" sz="2400" dirty="0">
                <a:ea typeface="+mn-ea"/>
                <a:cs typeface="+mn-cs"/>
              </a:rPr>
              <a:t> </a:t>
            </a:r>
            <a:r>
              <a:rPr lang="en-US" altLang="zh-CN" sz="2400" dirty="0">
                <a:ea typeface="+mn-ea"/>
                <a:cs typeface="+mn-cs"/>
              </a:rPr>
              <a:t>FSG</a:t>
            </a:r>
            <a:endParaRPr lang="zh-CN" altLang="en-US" sz="2400" dirty="0">
              <a:ea typeface="+mn-ea"/>
              <a:cs typeface="+mn-cs"/>
            </a:endParaRPr>
          </a:p>
          <a:p>
            <a:pPr lvl="1"/>
            <a:r>
              <a:rPr lang="en-US" altLang="zh-CN" dirty="0" smtClean="0"/>
              <a:t>Minimizing</a:t>
            </a:r>
            <a:r>
              <a:rPr lang="zh-CN" altLang="en-US" dirty="0" smtClean="0"/>
              <a:t> </a:t>
            </a:r>
            <a:r>
              <a:rPr lang="en-US" altLang="zh-CN" dirty="0" smtClean="0"/>
              <a:t>Local</a:t>
            </a:r>
            <a:r>
              <a:rPr lang="zh-CN" altLang="en-US" dirty="0" smtClean="0"/>
              <a:t> </a:t>
            </a:r>
            <a:r>
              <a:rPr lang="en-US" altLang="zh-CN" dirty="0" smtClean="0"/>
              <a:t>Gradient</a:t>
            </a:r>
            <a:r>
              <a:rPr lang="zh-CN" altLang="en-US" dirty="0" smtClean="0"/>
              <a:t> </a:t>
            </a:r>
            <a:r>
              <a:rPr lang="en-US" altLang="zh-CN" dirty="0" smtClean="0"/>
              <a:t>(MLG)</a:t>
            </a:r>
            <a:endParaRPr lang="zh-CN" altLang="en-US" dirty="0" smtClean="0"/>
          </a:p>
          <a:p>
            <a:pPr lvl="1"/>
            <a:r>
              <a:rPr lang="en-US" altLang="zh-CN" dirty="0" smtClean="0"/>
              <a:t>Maximizing</a:t>
            </a:r>
            <a:r>
              <a:rPr lang="zh-CN" altLang="en-US" dirty="0" smtClean="0"/>
              <a:t> </a:t>
            </a:r>
            <a:r>
              <a:rPr lang="en-US" altLang="zh-CN" dirty="0" smtClean="0"/>
              <a:t>Global</a:t>
            </a:r>
            <a:r>
              <a:rPr lang="zh-CN" altLang="en-US" dirty="0" smtClean="0"/>
              <a:t> </a:t>
            </a:r>
            <a:r>
              <a:rPr lang="en-US" altLang="zh-CN" dirty="0" smtClean="0"/>
              <a:t>Gradient</a:t>
            </a:r>
            <a:r>
              <a:rPr lang="zh-CN" altLang="en-US" dirty="0" smtClean="0"/>
              <a:t> </a:t>
            </a:r>
            <a:r>
              <a:rPr lang="en-US" altLang="zh-CN" dirty="0" smtClean="0"/>
              <a:t>(MGG)</a:t>
            </a:r>
            <a:endParaRPr lang="zh-CN" altLang="en-US" dirty="0" smtClean="0"/>
          </a:p>
          <a:p>
            <a:pPr lvl="1"/>
            <a:r>
              <a:rPr lang="en-US" altLang="zh-CN" dirty="0" smtClean="0">
                <a:solidFill>
                  <a:srgbClr val="FF0000"/>
                </a:solidFill>
              </a:rPr>
              <a:t>Optimizing</a:t>
            </a:r>
            <a:r>
              <a:rPr lang="zh-CN" altLang="en-US" dirty="0" smtClean="0">
                <a:solidFill>
                  <a:srgbClr val="FF0000"/>
                </a:solidFill>
              </a:rPr>
              <a:t> </a:t>
            </a:r>
            <a:r>
              <a:rPr lang="en-US" altLang="zh-CN" dirty="0" smtClean="0">
                <a:solidFill>
                  <a:srgbClr val="FF0000"/>
                </a:solidFill>
              </a:rPr>
              <a:t>Spatial</a:t>
            </a:r>
            <a:r>
              <a:rPr lang="zh-CN" altLang="en-US" dirty="0" smtClean="0">
                <a:solidFill>
                  <a:srgbClr val="FF0000"/>
                </a:solidFill>
              </a:rPr>
              <a:t> </a:t>
            </a:r>
            <a:r>
              <a:rPr lang="en-US" altLang="zh-CN" dirty="0" smtClean="0">
                <a:solidFill>
                  <a:srgbClr val="FF0000"/>
                </a:solidFill>
              </a:rPr>
              <a:t>Stability</a:t>
            </a:r>
            <a:r>
              <a:rPr lang="zh-CN" altLang="en-US" dirty="0" smtClean="0">
                <a:solidFill>
                  <a:srgbClr val="FF0000"/>
                </a:solidFill>
              </a:rPr>
              <a:t> </a:t>
            </a:r>
            <a:r>
              <a:rPr lang="en-US" altLang="zh-CN" dirty="0" smtClean="0">
                <a:solidFill>
                  <a:srgbClr val="FF0000"/>
                </a:solidFill>
              </a:rPr>
              <a:t>(</a:t>
            </a:r>
            <a:r>
              <a:rPr lang="en-US" altLang="zh-CN" dirty="0" err="1" smtClean="0">
                <a:solidFill>
                  <a:srgbClr val="FF0000"/>
                </a:solidFill>
              </a:rPr>
              <a:t>OptSS</a:t>
            </a:r>
            <a:r>
              <a:rPr lang="en-US" altLang="zh-CN" dirty="0" smtClean="0">
                <a:solidFill>
                  <a:srgbClr val="FF0000"/>
                </a:solidFill>
              </a:rPr>
              <a:t>)</a:t>
            </a:r>
            <a:endParaRPr lang="zh-CN" altLang="en-US" dirty="0" smtClean="0">
              <a:solidFill>
                <a:srgbClr val="FF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315" y="1268760"/>
            <a:ext cx="3375669" cy="331012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1167738"/>
            <a:ext cx="3346276" cy="3442803"/>
          </a:xfrm>
          <a:prstGeom prst="rect">
            <a:avLst/>
          </a:prstGeom>
        </p:spPr>
      </p:pic>
    </p:spTree>
    <p:extLst>
      <p:ext uri="{BB962C8B-B14F-4D97-AF65-F5344CB8AC3E}">
        <p14:creationId xmlns:p14="http://schemas.microsoft.com/office/powerpoint/2010/main" val="234314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linds(horizontal)">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checkerboard(across)">
                                      <p:cBhvr>
                                        <p:cTn id="12" dur="500"/>
                                        <p:tgtEl>
                                          <p:spTgt spid="25">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5">
                                            <p:txEl>
                                              <p:pRg st="2" end="2"/>
                                            </p:txEl>
                                          </p:spTgt>
                                        </p:tgtEl>
                                        <p:attrNameLst>
                                          <p:attrName>style.visibility</p:attrName>
                                        </p:attrNameLst>
                                      </p:cBhvr>
                                      <p:to>
                                        <p:strVal val="visible"/>
                                      </p:to>
                                    </p:set>
                                    <p:animEffect transition="in" filter="checkerboard(across)">
                                      <p:cBhvr>
                                        <p:cTn id="20" dur="500"/>
                                        <p:tgtEl>
                                          <p:spTgt spid="25">
                                            <p:txEl>
                                              <p:pRg st="2" end="2"/>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Effect transition="in" filter="checkerboard(across)">
                                      <p:cBhvr>
                                        <p:cTn id="28"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idx="1"/>
          </p:nvPr>
        </p:nvSpPr>
        <p:spPr>
          <a:xfrm>
            <a:off x="533400" y="1628800"/>
            <a:ext cx="8136904" cy="3573760"/>
          </a:xfrm>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select</a:t>
            </a:r>
            <a:r>
              <a:rPr lang="zh-CN" altLang="en-US" dirty="0" smtClean="0"/>
              <a:t> </a:t>
            </a:r>
            <a:r>
              <a:rPr lang="en-US" altLang="zh-CN" dirty="0" smtClean="0"/>
              <a:t>the</a:t>
            </a:r>
            <a:r>
              <a:rPr lang="zh-CN" altLang="en-US" dirty="0" smtClean="0"/>
              <a:t> </a:t>
            </a:r>
            <a:r>
              <a:rPr lang="en-US" altLang="zh-CN" dirty="0" smtClean="0"/>
              <a:t>nearby</a:t>
            </a:r>
            <a:r>
              <a:rPr lang="zh-CN" altLang="en-US" dirty="0" smtClean="0"/>
              <a:t> </a:t>
            </a:r>
            <a:r>
              <a:rPr lang="en-US" altLang="zh-CN" dirty="0" smtClean="0"/>
              <a:t>points</a:t>
            </a:r>
            <a:r>
              <a:rPr lang="zh-CN" altLang="en-US" dirty="0"/>
              <a:t> </a:t>
            </a:r>
            <a:r>
              <a:rPr lang="en-US" altLang="zh-CN" dirty="0" smtClean="0"/>
              <a:t>set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single</a:t>
            </a:r>
            <a:r>
              <a:rPr lang="zh-CN" altLang="en-US" dirty="0" smtClean="0"/>
              <a:t> </a:t>
            </a:r>
            <a:r>
              <a:rPr lang="en-US" altLang="zh-CN" dirty="0" smtClean="0"/>
              <a:t>location</a:t>
            </a:r>
            <a:r>
              <a:rPr lang="zh-CN" altLang="en-US" dirty="0" smtClean="0"/>
              <a:t> </a:t>
            </a:r>
            <a:r>
              <a:rPr lang="en-US" altLang="zh-CN" dirty="0" smtClean="0"/>
              <a:t>to</a:t>
            </a:r>
            <a:r>
              <a:rPr lang="zh-CN" altLang="en-US" dirty="0" smtClean="0"/>
              <a:t> </a:t>
            </a:r>
            <a:r>
              <a:rPr lang="en-US" altLang="zh-CN" dirty="0" smtClean="0"/>
              <a:t>generate</a:t>
            </a:r>
            <a:r>
              <a:rPr lang="zh-CN" altLang="en-US" dirty="0" smtClean="0"/>
              <a:t> </a:t>
            </a:r>
            <a:r>
              <a:rPr lang="en-US" altLang="zh-CN" dirty="0" smtClean="0"/>
              <a:t>the</a:t>
            </a:r>
            <a:r>
              <a:rPr lang="zh-CN" altLang="en-US" dirty="0" smtClean="0"/>
              <a:t> </a:t>
            </a:r>
            <a:r>
              <a:rPr lang="en-US" altLang="zh-CN" dirty="0" smtClean="0"/>
              <a:t>most</a:t>
            </a:r>
            <a:r>
              <a:rPr lang="zh-CN" altLang="en-US" dirty="0" smtClean="0"/>
              <a:t> </a:t>
            </a:r>
            <a:r>
              <a:rPr lang="en-US" altLang="zh-CN" dirty="0" smtClean="0"/>
              <a:t>useful</a:t>
            </a:r>
            <a:r>
              <a:rPr lang="zh-CN" altLang="en-US" dirty="0" smtClean="0"/>
              <a:t> </a:t>
            </a:r>
            <a:r>
              <a:rPr lang="en-US" altLang="zh-CN" dirty="0" smtClean="0"/>
              <a:t>FSG?</a:t>
            </a:r>
          </a:p>
          <a:p>
            <a:r>
              <a:rPr lang="en-US" altLang="zh-CN" dirty="0" smtClean="0">
                <a:solidFill>
                  <a:srgbClr val="FF0000"/>
                </a:solidFill>
              </a:rPr>
              <a:t>How</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compare</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similarity</a:t>
            </a:r>
            <a:r>
              <a:rPr lang="zh-CN" altLang="en-US" dirty="0" smtClean="0">
                <a:solidFill>
                  <a:srgbClr val="FF0000"/>
                </a:solidFill>
              </a:rPr>
              <a:t> </a:t>
            </a:r>
            <a:r>
              <a:rPr lang="en-US" altLang="zh-CN" dirty="0" smtClean="0">
                <a:solidFill>
                  <a:srgbClr val="FF0000"/>
                </a:solidFill>
              </a:rPr>
              <a:t>between</a:t>
            </a:r>
            <a:r>
              <a:rPr lang="zh-CN" altLang="en-US" dirty="0" smtClean="0">
                <a:solidFill>
                  <a:srgbClr val="FF0000"/>
                </a:solidFill>
              </a:rPr>
              <a:t> </a:t>
            </a:r>
            <a:r>
              <a:rPr lang="en-US" altLang="zh-CN" dirty="0" smtClean="0">
                <a:solidFill>
                  <a:srgbClr val="FF0000"/>
                </a:solidFill>
              </a:rPr>
              <a:t>two</a:t>
            </a:r>
            <a:r>
              <a:rPr lang="zh-CN" altLang="en-US" dirty="0" smtClean="0">
                <a:solidFill>
                  <a:srgbClr val="FF0000"/>
                </a:solidFill>
              </a:rPr>
              <a:t> </a:t>
            </a:r>
            <a:r>
              <a:rPr lang="en-US" altLang="zh-CN" dirty="0" smtClean="0">
                <a:solidFill>
                  <a:srgbClr val="FF0000"/>
                </a:solidFill>
              </a:rPr>
              <a:t>FSG?</a:t>
            </a:r>
            <a:endParaRPr lang="zh-CN" altLang="en-US" dirty="0" smtClean="0">
              <a:solidFill>
                <a:srgbClr val="FF0000"/>
              </a:solidFill>
            </a:endParaRPr>
          </a:p>
          <a:p>
            <a:r>
              <a:rPr lang="en-US" altLang="zh-CN" dirty="0" smtClean="0"/>
              <a:t>How</a:t>
            </a:r>
            <a:r>
              <a:rPr lang="zh-CN" altLang="en-US" dirty="0" smtClean="0"/>
              <a:t> </a:t>
            </a:r>
            <a:r>
              <a:rPr lang="en-US" altLang="zh-CN" dirty="0" smtClean="0"/>
              <a:t>to</a:t>
            </a:r>
            <a:r>
              <a:rPr lang="zh-CN" altLang="en-US" dirty="0" smtClean="0"/>
              <a:t> </a:t>
            </a:r>
            <a:r>
              <a:rPr lang="en-US" altLang="zh-CN" dirty="0" smtClean="0"/>
              <a:t>locate</a:t>
            </a:r>
            <a:r>
              <a:rPr lang="zh-CN" altLang="en-US" dirty="0" smtClean="0"/>
              <a:t> </a:t>
            </a:r>
            <a:r>
              <a:rPr lang="en-US" altLang="zh-CN" dirty="0" smtClean="0"/>
              <a:t>according</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fingerprint?</a:t>
            </a:r>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17</a:t>
            </a:fld>
            <a:endParaRPr lang="en-US" altLang="zh-CN" dirty="0"/>
          </a:p>
        </p:txBody>
      </p:sp>
    </p:spTree>
    <p:extLst>
      <p:ext uri="{BB962C8B-B14F-4D97-AF65-F5344CB8AC3E}">
        <p14:creationId xmlns:p14="http://schemas.microsoft.com/office/powerpoint/2010/main" val="1195248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Comparing</a:t>
            </a:r>
            <a:r>
              <a:rPr lang="zh-CN" altLang="en-US" dirty="0" smtClean="0"/>
              <a:t> </a:t>
            </a:r>
            <a:r>
              <a:rPr lang="en-US" altLang="zh-CN" dirty="0" smtClean="0"/>
              <a:t>FSG</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18</a:t>
            </a:fld>
            <a:endParaRPr lang="en-US" altLang="zh-CN"/>
          </a:p>
        </p:txBody>
      </p:sp>
      <mc:AlternateContent xmlns:mc="http://schemas.openxmlformats.org/markup-compatibility/2006">
        <mc:Choice xmlns:a14="http://schemas.microsoft.com/office/drawing/2010/main" Requires="a14">
          <p:sp>
            <p:nvSpPr>
              <p:cNvPr id="5" name="内容占位符 2"/>
              <p:cNvSpPr txBox="1">
                <a:spLocks/>
              </p:cNvSpPr>
              <p:nvPr/>
            </p:nvSpPr>
            <p:spPr bwMode="auto">
              <a:xfrm>
                <a:off x="539552" y="4005064"/>
                <a:ext cx="8352928" cy="259228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r>
                  <a:rPr lang="en-US" altLang="zh-CN" kern="0" dirty="0" smtClean="0"/>
                  <a:t>Cosine</a:t>
                </a:r>
                <a:r>
                  <a:rPr lang="zh-CN" altLang="en-US" kern="0" dirty="0" smtClean="0"/>
                  <a:t> </a:t>
                </a:r>
                <a:r>
                  <a:rPr lang="en-US" altLang="zh-CN" kern="0" dirty="0" smtClean="0"/>
                  <a:t>Similarity</a:t>
                </a:r>
                <a:endParaRPr lang="zh-CN" altLang="en-US" kern="0" dirty="0" smtClean="0"/>
              </a:p>
              <a:p>
                <a:pPr lvl="1"/>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Γ</m:t>
                    </m:r>
                    <m:d>
                      <m:dPr>
                        <m:ctrlPr>
                          <a:rPr lang="en-US" altLang="zh-CN" i="1">
                            <a:latin typeface="Cambria Math" charset="0"/>
                            <a:ea typeface="Cambria Math" panose="02040503050406030204" pitchFamily="18" charset="0"/>
                          </a:rPr>
                        </m:ctrlPr>
                      </m:dPr>
                      <m:e>
                        <m:sSub>
                          <m:sSubPr>
                            <m:ctrlPr>
                              <a:rPr lang="en-US" altLang="zh-CN" i="1">
                                <a:latin typeface="Cambria Math"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𝑄</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𝐶</m:t>
                            </m:r>
                          </m:sub>
                        </m:sSub>
                      </m:e>
                    </m:d>
                    <m:r>
                      <a:rPr lang="en-US" altLang="zh-CN" i="1">
                        <a:latin typeface="Cambria Math" panose="02040503050406030204" pitchFamily="18" charset="0"/>
                        <a:ea typeface="Cambria Math" panose="02040503050406030204" pitchFamily="18" charset="0"/>
                      </a:rPr>
                      <m:t>= </m:t>
                    </m:r>
                    <m:f>
                      <m:fPr>
                        <m:ctrlPr>
                          <a:rPr lang="en-US" altLang="zh-CN" i="1">
                            <a:latin typeface="Cambria Math" charset="0"/>
                            <a:ea typeface="Cambria Math" panose="02040503050406030204" pitchFamily="18" charset="0"/>
                          </a:rPr>
                        </m:ctrlPr>
                      </m:fPr>
                      <m:num>
                        <m:sSub>
                          <m:sSubPr>
                            <m:ctrlPr>
                              <a:rPr lang="en-US" altLang="zh-CN" i="1">
                                <a:latin typeface="Cambria Math"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𝜙</m:t>
                            </m:r>
                          </m:e>
                          <m:sub>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 · </m:t>
                            </m:r>
                          </m:sub>
                        </m:sSub>
                        <m:sSub>
                          <m:sSubPr>
                            <m:ctrlPr>
                              <a:rPr lang="en-US" altLang="zh-CN" i="1">
                                <a:latin typeface="Cambria Math"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𝜙</m:t>
                            </m:r>
                          </m:e>
                          <m:sub>
                            <m:r>
                              <a:rPr lang="en-US" altLang="zh-CN" i="1">
                                <a:latin typeface="Cambria Math" panose="02040503050406030204" pitchFamily="18" charset="0"/>
                                <a:ea typeface="Cambria Math" panose="02040503050406030204" pitchFamily="18" charset="0"/>
                              </a:rPr>
                              <m:t>𝐶</m:t>
                            </m:r>
                          </m:sub>
                        </m:sSub>
                      </m:num>
                      <m:den>
                        <m:d>
                          <m:dPr>
                            <m:begChr m:val="|"/>
                            <m:endChr m:val="|"/>
                            <m:ctrlPr>
                              <a:rPr lang="en-US" altLang="zh-CN" i="1">
                                <a:latin typeface="Cambria Math" charset="0"/>
                                <a:ea typeface="Cambria Math" panose="02040503050406030204" pitchFamily="18" charset="0"/>
                              </a:rPr>
                            </m:ctrlPr>
                          </m:dPr>
                          <m:e>
                            <m:d>
                              <m:dPr>
                                <m:begChr m:val="|"/>
                                <m:endChr m:val="|"/>
                                <m:ctrlPr>
                                  <a:rPr lang="en-US" altLang="zh-CN" i="1">
                                    <a:latin typeface="Cambria Math" charset="0"/>
                                    <a:ea typeface="Cambria Math" panose="02040503050406030204" pitchFamily="18" charset="0"/>
                                  </a:rPr>
                                </m:ctrlPr>
                              </m:dPr>
                              <m:e>
                                <m:sSub>
                                  <m:sSubPr>
                                    <m:ctrlPr>
                                      <a:rPr lang="en-US" altLang="zh-CN" i="1">
                                        <a:latin typeface="Cambria Math"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𝜙</m:t>
                                    </m:r>
                                  </m:e>
                                  <m:sub>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  </m:t>
                                    </m:r>
                                  </m:sub>
                                </m:sSub>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𝜙</m:t>
                                </m:r>
                              </m:e>
                              <m:sub>
                                <m:r>
                                  <a:rPr lang="en-US" altLang="zh-CN" i="1">
                                    <a:latin typeface="Cambria Math" panose="02040503050406030204" pitchFamily="18" charset="0"/>
                                    <a:ea typeface="Cambria Math" panose="02040503050406030204" pitchFamily="18" charset="0"/>
                                  </a:rPr>
                                  <m:t>𝐶</m:t>
                                </m:r>
                              </m:sub>
                            </m:sSub>
                            <m:r>
                              <a:rPr lang="en-US" altLang="zh-CN" i="1">
                                <a:latin typeface="Cambria Math" panose="02040503050406030204" pitchFamily="18" charset="0"/>
                                <a:ea typeface="Cambria Math" panose="02040503050406030204" pitchFamily="18" charset="0"/>
                              </a:rPr>
                              <m:t>|</m:t>
                            </m:r>
                          </m:e>
                        </m:d>
                      </m:den>
                    </m:f>
                  </m:oMath>
                </a14:m>
                <a:endParaRPr lang="zh-CN" altLang="en-US" kern="0" dirty="0" smtClean="0"/>
              </a:p>
              <a:p>
                <a:r>
                  <a:rPr lang="en-US" altLang="zh-CN" kern="0" dirty="0" smtClean="0"/>
                  <a:t>Turning</a:t>
                </a:r>
                <a:r>
                  <a:rPr lang="zh-CN" altLang="en-US" kern="0" dirty="0" smtClean="0"/>
                  <a:t> </a:t>
                </a:r>
                <a:r>
                  <a:rPr lang="en-US" altLang="zh-CN" kern="0" dirty="0" smtClean="0"/>
                  <a:t>Function</a:t>
                </a:r>
                <a:r>
                  <a:rPr lang="zh-CN" altLang="en-US" kern="0" dirty="0" smtClean="0"/>
                  <a:t> </a:t>
                </a:r>
                <a:r>
                  <a:rPr lang="en-US" altLang="zh-CN" kern="0" dirty="0" smtClean="0"/>
                  <a:t>Distance</a:t>
                </a:r>
                <a:endParaRPr lang="zh-CN" altLang="en-US" kern="0" dirty="0" smtClean="0"/>
              </a:p>
              <a:p>
                <a:pPr lvl="1"/>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Γ</m:t>
                    </m:r>
                    <m:d>
                      <m:dPr>
                        <m:ctrlPr>
                          <a:rPr lang="en-US" altLang="zh-CN" i="1">
                            <a:latin typeface="Cambria Math" charset="0"/>
                            <a:ea typeface="Cambria Math" panose="02040503050406030204" pitchFamily="18" charset="0"/>
                          </a:rPr>
                        </m:ctrlPr>
                      </m:dPr>
                      <m:e>
                        <m:sSub>
                          <m:sSubPr>
                            <m:ctrlPr>
                              <a:rPr lang="en-US" altLang="zh-CN" i="1">
                                <a:latin typeface="Cambria Math"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𝑄</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𝐶</m:t>
                            </m:r>
                          </m:sub>
                        </m:sSub>
                      </m:e>
                    </m:d>
                    <m:r>
                      <a:rPr lang="en-US" altLang="zh-CN" i="1">
                        <a:latin typeface="Cambria Math" panose="02040503050406030204" pitchFamily="18" charset="0"/>
                        <a:ea typeface="Cambria Math" panose="02040503050406030204" pitchFamily="18" charset="0"/>
                      </a:rPr>
                      <m:t>=</m:t>
                    </m:r>
                    <m:sSup>
                      <m:sSupPr>
                        <m:ctrlPr>
                          <a:rPr lang="en-US" altLang="zh-CN" i="1">
                            <a:latin typeface="Cambria Math"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nary>
                          <m:naryPr>
                            <m:limLoc m:val="undOvr"/>
                            <m:subHide m:val="on"/>
                            <m:supHide m:val="on"/>
                            <m:ctrlPr>
                              <a:rPr lang="en-US" altLang="zh-CN" i="1">
                                <a:latin typeface="Cambria Math" charset="0"/>
                                <a:ea typeface="Cambria Math" panose="02040503050406030204" pitchFamily="18" charset="0"/>
                              </a:rPr>
                            </m:ctrlPr>
                          </m:naryPr>
                          <m:sub/>
                          <m:sup/>
                          <m:e>
                            <m:sSup>
                              <m:sSupPr>
                                <m:ctrlPr>
                                  <a:rPr lang="en-US" altLang="zh-CN" i="1">
                                    <a:latin typeface="Cambria Math"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Θ</m:t>
                                    </m:r>
                                  </m:e>
                                  <m:sub>
                                    <m:r>
                                      <a:rPr lang="en-US" altLang="zh-CN" i="1">
                                        <a:latin typeface="Cambria Math" panose="02040503050406030204" pitchFamily="18" charset="0"/>
                                        <a:ea typeface="Cambria Math" panose="02040503050406030204" pitchFamily="18" charset="0"/>
                                      </a:rPr>
                                      <m:t>𝑠</m:t>
                                    </m:r>
                                  </m:sub>
                                </m:sSub>
                                <m:d>
                                  <m:dPr>
                                    <m:ctrlPr>
                                      <a:rPr lang="en-US" altLang="zh-CN" i="1">
                                        <a:latin typeface="Cambria Math" charset="0"/>
                                        <a:ea typeface="Cambria Math" panose="02040503050406030204" pitchFamily="18" charset="0"/>
                                      </a:rPr>
                                    </m:ctrlPr>
                                  </m:dPr>
                                  <m:e>
                                    <m:sSub>
                                      <m:sSubPr>
                                        <m:ctrlPr>
                                          <a:rPr lang="en-US" altLang="zh-CN" i="1">
                                            <a:latin typeface="Cambria Math"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𝑄</m:t>
                                        </m:r>
                                      </m:sub>
                                    </m:sSub>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Θ</m:t>
                                    </m:r>
                                  </m:e>
                                  <m:sub>
                                    <m:r>
                                      <a:rPr lang="en-US" altLang="zh-CN" i="1">
                                        <a:latin typeface="Cambria Math" panose="02040503050406030204" pitchFamily="18" charset="0"/>
                                        <a:ea typeface="Cambria Math" panose="02040503050406030204" pitchFamily="18" charset="0"/>
                                      </a:rPr>
                                      <m:t>𝑠</m:t>
                                    </m:r>
                                  </m:sub>
                                </m:sSub>
                                <m:d>
                                  <m:dPr>
                                    <m:ctrlPr>
                                      <a:rPr lang="en-US" altLang="zh-CN" i="1">
                                        <a:latin typeface="Cambria Math" charset="0"/>
                                        <a:ea typeface="Cambria Math" panose="02040503050406030204" pitchFamily="18" charset="0"/>
                                      </a:rPr>
                                    </m:ctrlPr>
                                  </m:dPr>
                                  <m:e>
                                    <m:sSub>
                                      <m:sSubPr>
                                        <m:ctrlPr>
                                          <a:rPr lang="en-US" altLang="zh-CN" i="1">
                                            <a:latin typeface="Cambria Math"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𝐶</m:t>
                                        </m:r>
                                      </m:sub>
                                    </m:sSub>
                                  </m:e>
                                </m:d>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𝑝</m:t>
                                </m:r>
                              </m:sup>
                            </m:sSup>
                          </m:e>
                        </m:nary>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𝑝</m:t>
                        </m:r>
                      </m:sup>
                    </m:sSup>
                  </m:oMath>
                </a14:m>
                <a:endParaRPr lang="zh-CN" altLang="en-US" kern="0" dirty="0" smtClean="0"/>
              </a:p>
              <a:p>
                <a:r>
                  <a:rPr lang="en-US" altLang="zh-CN" kern="0" dirty="0" smtClean="0"/>
                  <a:t>Discrete</a:t>
                </a:r>
                <a:r>
                  <a:rPr lang="zh-CN" altLang="en-US" kern="0" dirty="0" smtClean="0"/>
                  <a:t> </a:t>
                </a:r>
                <a:r>
                  <a:rPr lang="en-US" altLang="zh-CN" kern="0" dirty="0" err="1" smtClean="0"/>
                  <a:t>Frechet</a:t>
                </a:r>
                <a:r>
                  <a:rPr lang="zh-CN" altLang="en-US" kern="0" dirty="0" smtClean="0"/>
                  <a:t> </a:t>
                </a:r>
                <a:r>
                  <a:rPr lang="en-US" altLang="zh-CN" kern="0" dirty="0" smtClean="0"/>
                  <a:t>Distance(Walking</a:t>
                </a:r>
                <a:r>
                  <a:rPr lang="zh-CN" altLang="en-US" kern="0" dirty="0" smtClean="0"/>
                  <a:t> </a:t>
                </a:r>
                <a:r>
                  <a:rPr lang="en-US" altLang="zh-CN" kern="0" dirty="0" smtClean="0"/>
                  <a:t>Dog</a:t>
                </a:r>
                <a:r>
                  <a:rPr lang="zh-CN" altLang="en-US" kern="0" dirty="0" smtClean="0"/>
                  <a:t> </a:t>
                </a:r>
                <a:r>
                  <a:rPr lang="en-US" altLang="zh-CN" kern="0" dirty="0" smtClean="0"/>
                  <a:t>distance..)</a:t>
                </a:r>
                <a:endParaRPr lang="zh-CN" altLang="en-US" kern="0" dirty="0"/>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539552" y="4005064"/>
                <a:ext cx="8352928" cy="2592288"/>
              </a:xfrm>
              <a:prstGeom prst="rect">
                <a:avLst/>
              </a:prstGeom>
              <a:blipFill rotWithShape="0">
                <a:blip r:embed="rId3"/>
                <a:stretch>
                  <a:fillRect l="-1168" t="-2118" b="-127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880" y="1484784"/>
            <a:ext cx="3810000" cy="2387600"/>
          </a:xfrm>
          <a:prstGeom prst="rect">
            <a:avLst/>
          </a:prstGeom>
        </p:spPr>
      </p:pic>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0347" y="1484784"/>
            <a:ext cx="3810000" cy="2387600"/>
          </a:xfrm>
          <a:prstGeom prst="rect">
            <a:avLst/>
          </a:prstGeom>
        </p:spPr>
      </p:pic>
    </p:spTree>
    <p:extLst>
      <p:ext uri="{BB962C8B-B14F-4D97-AF65-F5344CB8AC3E}">
        <p14:creationId xmlns:p14="http://schemas.microsoft.com/office/powerpoint/2010/main" val="237552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idx="1"/>
          </p:nvPr>
        </p:nvSpPr>
        <p:spPr>
          <a:xfrm>
            <a:off x="533400" y="1628800"/>
            <a:ext cx="8136904" cy="3573760"/>
          </a:xfrm>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select</a:t>
            </a:r>
            <a:r>
              <a:rPr lang="zh-CN" altLang="en-US" dirty="0" smtClean="0"/>
              <a:t> </a:t>
            </a:r>
            <a:r>
              <a:rPr lang="en-US" altLang="zh-CN" dirty="0" smtClean="0"/>
              <a:t>the</a:t>
            </a:r>
            <a:r>
              <a:rPr lang="zh-CN" altLang="en-US" dirty="0" smtClean="0"/>
              <a:t> </a:t>
            </a:r>
            <a:r>
              <a:rPr lang="en-US" altLang="zh-CN" dirty="0" smtClean="0"/>
              <a:t>nearby</a:t>
            </a:r>
            <a:r>
              <a:rPr lang="zh-CN" altLang="en-US" dirty="0" smtClean="0"/>
              <a:t> </a:t>
            </a:r>
            <a:r>
              <a:rPr lang="en-US" altLang="zh-CN" dirty="0" smtClean="0"/>
              <a:t>points</a:t>
            </a:r>
            <a:r>
              <a:rPr lang="zh-CN" altLang="en-US" dirty="0"/>
              <a:t> </a:t>
            </a:r>
            <a:r>
              <a:rPr lang="en-US" altLang="zh-CN" dirty="0" smtClean="0"/>
              <a:t>set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single</a:t>
            </a:r>
            <a:r>
              <a:rPr lang="zh-CN" altLang="en-US" dirty="0" smtClean="0"/>
              <a:t> </a:t>
            </a:r>
            <a:r>
              <a:rPr lang="en-US" altLang="zh-CN" dirty="0" smtClean="0"/>
              <a:t>location</a:t>
            </a:r>
            <a:r>
              <a:rPr lang="zh-CN" altLang="en-US" dirty="0" smtClean="0"/>
              <a:t> </a:t>
            </a:r>
            <a:r>
              <a:rPr lang="en-US" altLang="zh-CN" dirty="0" smtClean="0"/>
              <a:t>to</a:t>
            </a:r>
            <a:r>
              <a:rPr lang="zh-CN" altLang="en-US" dirty="0" smtClean="0"/>
              <a:t> </a:t>
            </a:r>
            <a:r>
              <a:rPr lang="en-US" altLang="zh-CN" dirty="0" smtClean="0"/>
              <a:t>generate</a:t>
            </a:r>
            <a:r>
              <a:rPr lang="zh-CN" altLang="en-US" dirty="0" smtClean="0"/>
              <a:t> </a:t>
            </a:r>
            <a:r>
              <a:rPr lang="en-US" altLang="zh-CN" dirty="0" smtClean="0"/>
              <a:t>the</a:t>
            </a:r>
            <a:r>
              <a:rPr lang="zh-CN" altLang="en-US" dirty="0" smtClean="0"/>
              <a:t> </a:t>
            </a:r>
            <a:r>
              <a:rPr lang="en-US" altLang="zh-CN" dirty="0" smtClean="0"/>
              <a:t>most</a:t>
            </a:r>
            <a:r>
              <a:rPr lang="zh-CN" altLang="en-US" dirty="0" smtClean="0"/>
              <a:t> </a:t>
            </a:r>
            <a:r>
              <a:rPr lang="en-US" altLang="zh-CN" dirty="0" smtClean="0"/>
              <a:t>useful</a:t>
            </a:r>
            <a:r>
              <a:rPr lang="zh-CN" altLang="en-US" dirty="0" smtClean="0"/>
              <a:t> </a:t>
            </a:r>
            <a:r>
              <a:rPr lang="en-US" altLang="zh-CN" dirty="0" smtClean="0"/>
              <a:t>FSG?</a:t>
            </a:r>
          </a:p>
          <a:p>
            <a:r>
              <a:rPr lang="en-US" altLang="zh-CN" dirty="0" smtClean="0"/>
              <a:t>How</a:t>
            </a:r>
            <a:r>
              <a:rPr lang="zh-CN" altLang="en-US" dirty="0" smtClean="0"/>
              <a:t> </a:t>
            </a:r>
            <a:r>
              <a:rPr lang="en-US" altLang="zh-CN" dirty="0" smtClean="0"/>
              <a:t>to</a:t>
            </a:r>
            <a:r>
              <a:rPr lang="zh-CN" altLang="en-US" dirty="0" smtClean="0"/>
              <a:t> </a:t>
            </a:r>
            <a:r>
              <a:rPr lang="en-US" altLang="zh-CN" dirty="0" smtClean="0"/>
              <a:t>compare</a:t>
            </a:r>
            <a:r>
              <a:rPr lang="zh-CN" altLang="en-US" dirty="0" smtClean="0"/>
              <a:t> </a:t>
            </a:r>
            <a:r>
              <a:rPr lang="en-US" altLang="zh-CN" dirty="0" smtClean="0"/>
              <a:t>the</a:t>
            </a:r>
            <a:r>
              <a:rPr lang="zh-CN" altLang="en-US" dirty="0" smtClean="0"/>
              <a:t> </a:t>
            </a:r>
            <a:r>
              <a:rPr lang="en-US" altLang="zh-CN" dirty="0" smtClean="0"/>
              <a:t>similarity</a:t>
            </a:r>
            <a:r>
              <a:rPr lang="zh-CN" altLang="en-US" dirty="0" smtClean="0"/>
              <a:t> </a:t>
            </a:r>
            <a:r>
              <a:rPr lang="en-US" altLang="zh-CN" dirty="0" smtClean="0"/>
              <a:t>between</a:t>
            </a:r>
            <a:r>
              <a:rPr lang="zh-CN" altLang="en-US" dirty="0" smtClean="0"/>
              <a:t> </a:t>
            </a:r>
            <a:r>
              <a:rPr lang="en-US" altLang="zh-CN" dirty="0" smtClean="0"/>
              <a:t>two</a:t>
            </a:r>
            <a:r>
              <a:rPr lang="zh-CN" altLang="en-US" dirty="0" smtClean="0"/>
              <a:t> </a:t>
            </a:r>
            <a:r>
              <a:rPr lang="en-US" altLang="zh-CN" dirty="0" smtClean="0"/>
              <a:t>FSG?</a:t>
            </a:r>
            <a:endParaRPr lang="zh-CN" altLang="en-US" dirty="0" smtClean="0"/>
          </a:p>
          <a:p>
            <a:r>
              <a:rPr lang="en-US" altLang="zh-CN" dirty="0" smtClean="0">
                <a:solidFill>
                  <a:srgbClr val="FF0000"/>
                </a:solidFill>
              </a:rPr>
              <a:t>How</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locate</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a</a:t>
            </a:r>
            <a:r>
              <a:rPr lang="zh-CN" altLang="en-US" dirty="0" smtClean="0">
                <a:solidFill>
                  <a:srgbClr val="FF0000"/>
                </a:solidFill>
              </a:rPr>
              <a:t> </a:t>
            </a:r>
            <a:r>
              <a:rPr lang="en-US" altLang="zh-CN" dirty="0" smtClean="0">
                <a:solidFill>
                  <a:srgbClr val="FF0000"/>
                </a:solidFill>
              </a:rPr>
              <a:t>query</a:t>
            </a:r>
            <a:r>
              <a:rPr lang="zh-CN" altLang="en-US" dirty="0" smtClean="0">
                <a:solidFill>
                  <a:srgbClr val="FF0000"/>
                </a:solidFill>
              </a:rPr>
              <a:t> </a:t>
            </a:r>
            <a:r>
              <a:rPr lang="en-US" altLang="zh-CN" dirty="0" smtClean="0">
                <a:solidFill>
                  <a:srgbClr val="FF0000"/>
                </a:solidFill>
              </a:rPr>
              <a:t>fingerprint?</a:t>
            </a:r>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19</a:t>
            </a:fld>
            <a:endParaRPr lang="en-US" altLang="zh-CN" dirty="0"/>
          </a:p>
        </p:txBody>
      </p:sp>
    </p:spTree>
    <p:extLst>
      <p:ext uri="{BB962C8B-B14F-4D97-AF65-F5344CB8AC3E}">
        <p14:creationId xmlns:p14="http://schemas.microsoft.com/office/powerpoint/2010/main" val="1992907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r>
              <a:rPr lang="en-US" altLang="zh-CN" dirty="0" smtClean="0"/>
              <a:t>Various</a:t>
            </a:r>
            <a:r>
              <a:rPr lang="zh-CN" altLang="en-US" dirty="0" smtClean="0"/>
              <a:t> </a:t>
            </a:r>
            <a:r>
              <a:rPr lang="en-US" altLang="zh-CN" dirty="0" smtClean="0"/>
              <a:t>location-based</a:t>
            </a:r>
            <a:r>
              <a:rPr lang="zh-CN" altLang="en-US" dirty="0" smtClean="0"/>
              <a:t> </a:t>
            </a:r>
            <a:r>
              <a:rPr lang="en-US" altLang="zh-CN" dirty="0" smtClean="0"/>
              <a:t>ubiquitous</a:t>
            </a:r>
            <a:r>
              <a:rPr lang="zh-CN" altLang="en-US" dirty="0" smtClean="0"/>
              <a:t> </a:t>
            </a:r>
            <a:r>
              <a:rPr lang="en-US" altLang="zh-CN" dirty="0" smtClean="0"/>
              <a:t>applications.</a:t>
            </a:r>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en-US" altLang="zh-CN" dirty="0" smtClean="0"/>
              <a:t>And locating with Wi-Fi is superior in </a:t>
            </a:r>
          </a:p>
          <a:p>
            <a:pPr lvl="1"/>
            <a:r>
              <a:rPr lang="en-US" altLang="zh-CN" dirty="0" smtClean="0"/>
              <a:t>Ubiquitous: Almost everywhere installed infrastructure.</a:t>
            </a:r>
            <a:endParaRPr lang="en-US" altLang="zh-CN" dirty="0"/>
          </a:p>
          <a:p>
            <a:pPr lvl="1"/>
            <a:r>
              <a:rPr lang="en-US" altLang="zh-CN" dirty="0" smtClean="0"/>
              <a:t>Low-cost: Off-the-shelf Wi-Fi devices.</a:t>
            </a:r>
          </a:p>
          <a:p>
            <a:pPr lvl="1"/>
            <a:r>
              <a:rPr lang="en-US" altLang="zh-CN" dirty="0" smtClean="0"/>
              <a:t>Non-invasive: not required to wear/carry any special</a:t>
            </a:r>
            <a:r>
              <a:rPr lang="zh-CN" altLang="en-US" dirty="0" smtClean="0"/>
              <a:t> </a:t>
            </a:r>
            <a:r>
              <a:rPr lang="en-US" altLang="zh-CN" dirty="0" smtClean="0"/>
              <a:t>devices.</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a:t>
            </a:fld>
            <a:endParaRPr lang="en-US" altLang="zh-CN"/>
          </a:p>
        </p:txBody>
      </p:sp>
      <p:sp>
        <p:nvSpPr>
          <p:cNvPr id="7" name="文本框 6"/>
          <p:cNvSpPr txBox="1"/>
          <p:nvPr/>
        </p:nvSpPr>
        <p:spPr>
          <a:xfrm>
            <a:off x="679134" y="4109010"/>
            <a:ext cx="2151551" cy="400110"/>
          </a:xfrm>
          <a:prstGeom prst="rect">
            <a:avLst/>
          </a:prstGeom>
          <a:noFill/>
        </p:spPr>
        <p:txBody>
          <a:bodyPr wrap="none" rtlCol="0">
            <a:spAutoFit/>
          </a:bodyPr>
          <a:lstStyle/>
          <a:p>
            <a:r>
              <a:rPr lang="en-US" altLang="zh-CN" sz="2000" dirty="0" smtClean="0">
                <a:latin typeface="+mj-lt"/>
                <a:ea typeface="+mj-ea"/>
              </a:rPr>
              <a:t>Indoor</a:t>
            </a:r>
            <a:r>
              <a:rPr lang="zh-CN" altLang="en-US" sz="2000" dirty="0" smtClean="0">
                <a:latin typeface="+mj-lt"/>
                <a:ea typeface="+mj-ea"/>
              </a:rPr>
              <a:t> </a:t>
            </a:r>
            <a:r>
              <a:rPr lang="en-US" altLang="zh-CN" sz="2000" dirty="0" smtClean="0">
                <a:latin typeface="+mj-lt"/>
                <a:ea typeface="+mj-ea"/>
              </a:rPr>
              <a:t>Location</a:t>
            </a:r>
            <a:endParaRPr lang="zh-CN" altLang="en-US" sz="2000" dirty="0">
              <a:latin typeface="+mj-lt"/>
              <a:ea typeface="+mj-ea"/>
            </a:endParaRPr>
          </a:p>
        </p:txBody>
      </p:sp>
      <p:sp>
        <p:nvSpPr>
          <p:cNvPr id="11" name="文本框 10"/>
          <p:cNvSpPr txBox="1"/>
          <p:nvPr/>
        </p:nvSpPr>
        <p:spPr>
          <a:xfrm>
            <a:off x="3766026" y="4116283"/>
            <a:ext cx="1553630" cy="400110"/>
          </a:xfrm>
          <a:prstGeom prst="rect">
            <a:avLst/>
          </a:prstGeom>
          <a:noFill/>
        </p:spPr>
        <p:txBody>
          <a:bodyPr wrap="none" rtlCol="0">
            <a:spAutoFit/>
          </a:bodyPr>
          <a:lstStyle/>
          <a:p>
            <a:r>
              <a:rPr lang="en-US" altLang="zh-CN" sz="2000" dirty="0" smtClean="0">
                <a:latin typeface="+mj-lt"/>
                <a:ea typeface="+mj-ea"/>
              </a:rPr>
              <a:t>Navigation</a:t>
            </a:r>
            <a:endParaRPr lang="zh-CN" altLang="en-US" sz="2000" dirty="0">
              <a:latin typeface="+mj-lt"/>
              <a:ea typeface="+mj-ea"/>
            </a:endParaRPr>
          </a:p>
        </p:txBody>
      </p:sp>
      <p:sp>
        <p:nvSpPr>
          <p:cNvPr id="12" name="文本框 11"/>
          <p:cNvSpPr txBox="1"/>
          <p:nvPr/>
        </p:nvSpPr>
        <p:spPr>
          <a:xfrm>
            <a:off x="6229604" y="4109010"/>
            <a:ext cx="2140330" cy="400110"/>
          </a:xfrm>
          <a:prstGeom prst="rect">
            <a:avLst/>
          </a:prstGeom>
          <a:noFill/>
        </p:spPr>
        <p:txBody>
          <a:bodyPr wrap="none" rtlCol="0">
            <a:spAutoFit/>
          </a:bodyPr>
          <a:lstStyle/>
          <a:p>
            <a:r>
              <a:rPr lang="en-US" altLang="zh-CN" sz="2000" dirty="0" smtClean="0">
                <a:latin typeface="+mj-lt"/>
                <a:ea typeface="+mj-ea"/>
              </a:rPr>
              <a:t>Mobile</a:t>
            </a:r>
            <a:r>
              <a:rPr lang="zh-CN" altLang="en-US" sz="2000" dirty="0" smtClean="0">
                <a:latin typeface="+mj-lt"/>
                <a:ea typeface="+mj-ea"/>
              </a:rPr>
              <a:t> </a:t>
            </a:r>
            <a:r>
              <a:rPr lang="en-US" altLang="zh-CN" sz="2000" dirty="0" smtClean="0">
                <a:latin typeface="+mj-lt"/>
                <a:ea typeface="+mj-ea"/>
              </a:rPr>
              <a:t>Tracking</a:t>
            </a:r>
            <a:endParaRPr lang="zh-CN" altLang="en-US" sz="2000" dirty="0">
              <a:latin typeface="+mj-lt"/>
              <a:ea typeface="+mj-ea"/>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19" y="2291716"/>
            <a:ext cx="2525583" cy="1817294"/>
          </a:xfrm>
          <a:prstGeom prst="rect">
            <a:avLst/>
          </a:prstGeom>
          <a:ln>
            <a:solidFill>
              <a:schemeClr val="tx1"/>
            </a:solidFill>
          </a:ln>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7285" y="2291716"/>
            <a:ext cx="2771112" cy="1817294"/>
          </a:xfrm>
          <a:prstGeom prst="rect">
            <a:avLst/>
          </a:prstGeom>
          <a:ln>
            <a:solidFill>
              <a:schemeClr val="tx1"/>
            </a:solidFill>
          </a:ln>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7980" y="2291716"/>
            <a:ext cx="2475560" cy="1824567"/>
          </a:xfrm>
          <a:prstGeom prst="rect">
            <a:avLst/>
          </a:prstGeom>
          <a:ln>
            <a:solidFill>
              <a:schemeClr val="tx1"/>
            </a:solidFill>
          </a:ln>
        </p:spPr>
      </p:pic>
    </p:spTree>
    <p:extLst>
      <p:ext uri="{BB962C8B-B14F-4D97-AF65-F5344CB8AC3E}">
        <p14:creationId xmlns:p14="http://schemas.microsoft.com/office/powerpoint/2010/main" val="351258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Profiling</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Fingerprint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600200"/>
                <a:ext cx="8604448" cy="4565104"/>
              </a:xfrm>
            </p:spPr>
            <p:txBody>
              <a:bodyPr/>
              <a:lstStyle/>
              <a:p>
                <a:pPr marL="342900" lvl="1" indent="-342900">
                  <a:buFontTx/>
                  <a:buChar char="•"/>
                </a:pPr>
                <a:r>
                  <a:rPr lang="en-US" altLang="zh-CN" sz="2400" dirty="0" smtClean="0">
                    <a:ea typeface="+mn-ea"/>
                    <a:cs typeface="+mn-cs"/>
                  </a:rPr>
                  <a:t>Unknown</a:t>
                </a:r>
                <a:r>
                  <a:rPr lang="zh-CN" altLang="en-US" sz="2400" dirty="0">
                    <a:ea typeface="+mn-ea"/>
                    <a:cs typeface="+mn-cs"/>
                  </a:rPr>
                  <a:t> </a:t>
                </a:r>
                <a:r>
                  <a:rPr lang="en-US" altLang="zh-CN" sz="2400" dirty="0">
                    <a:ea typeface="+mn-ea"/>
                    <a:cs typeface="+mn-cs"/>
                  </a:rPr>
                  <a:t>location Q, its fingerprint </a:t>
                </a:r>
                <a14:m>
                  <m:oMath xmlns:m="http://schemas.openxmlformats.org/officeDocument/2006/math">
                    <m:sSub>
                      <m:sSubPr>
                        <m:ctrlPr>
                          <a:rPr lang="en-US" altLang="zh-CN" sz="2400" i="1">
                            <a:latin typeface="Cambria Math" charset="0"/>
                            <a:ea typeface="+mn-ea"/>
                            <a:cs typeface="+mn-cs"/>
                          </a:rPr>
                        </m:ctrlPr>
                      </m:sSubPr>
                      <m:e>
                        <m:r>
                          <a:rPr lang="en-US" altLang="zh-CN" sz="2400">
                            <a:latin typeface="Cambria Math" charset="0"/>
                            <a:ea typeface="+mn-ea"/>
                            <a:cs typeface="+mn-cs"/>
                          </a:rPr>
                          <m:t>𝑓</m:t>
                        </m:r>
                      </m:e>
                      <m:sub>
                        <m:r>
                          <a:rPr lang="en-US" altLang="zh-CN" sz="2400">
                            <a:latin typeface="Cambria Math" charset="0"/>
                            <a:ea typeface="+mn-ea"/>
                            <a:cs typeface="+mn-cs"/>
                          </a:rPr>
                          <m:t>𝑄</m:t>
                        </m:r>
                      </m:sub>
                    </m:sSub>
                  </m:oMath>
                </a14:m>
                <a:r>
                  <a:rPr lang="en-US" altLang="zh-CN" sz="2400" dirty="0">
                    <a:ea typeface="+mn-ea"/>
                    <a:cs typeface="+mn-cs"/>
                  </a:rPr>
                  <a:t> and candidate location </a:t>
                </a:r>
                <a:r>
                  <a:rPr lang="en-US" altLang="zh-CN" sz="2400" dirty="0" smtClean="0">
                    <a:ea typeface="+mn-ea"/>
                    <a:cs typeface="+mn-cs"/>
                  </a:rPr>
                  <a:t>C:</a:t>
                </a:r>
                <a:endParaRPr lang="zh-CN" altLang="en-US" sz="2400" dirty="0" smtClean="0">
                  <a:ea typeface="+mn-ea"/>
                  <a:cs typeface="+mn-cs"/>
                </a:endParaRPr>
              </a:p>
              <a:p>
                <a:pPr marL="45720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𝑪</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e>
                      </m:d>
                    </m:oMath>
                  </m:oMathPara>
                </a14:m>
                <a:endParaRPr lang="en-US" altLang="zh-CN" dirty="0"/>
              </a:p>
              <a:p>
                <a:pPr marL="45720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𝑸</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𝑸</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e>
                      </m:d>
                    </m:oMath>
                  </m:oMathPara>
                </a14:m>
                <a:endParaRPr lang="zh-CN" altLang="en-US" b="1" dirty="0" smtClean="0">
                  <a:ea typeface="Cambria Math" panose="02040503050406030204" pitchFamily="18" charset="0"/>
                </a:endParaRPr>
              </a:p>
              <a:p>
                <a:pPr marL="457200" lvl="1" indent="0">
                  <a:lnSpc>
                    <a:spcPct val="150000"/>
                  </a:lnSpc>
                  <a:buNone/>
                </a:pPr>
                <a:r>
                  <a:rPr lang="en-US" altLang="zh-CN" dirty="0"/>
                  <a:t>Where </a:t>
                </a:r>
                <a14:m>
                  <m:oMath xmlns:m="http://schemas.openxmlformats.org/officeDocument/2006/math">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oMath>
                </a14:m>
                <a:r>
                  <a:rPr lang="en-US" altLang="zh-CN" dirty="0"/>
                  <a:t> is location </a:t>
                </a:r>
                <a:r>
                  <a:rPr lang="en-US" altLang="zh-CN" i="1" dirty="0"/>
                  <a:t>C</a:t>
                </a:r>
                <a:r>
                  <a:rPr lang="en-US" altLang="zh-CN" dirty="0"/>
                  <a:t>’s neighboring points set</a:t>
                </a:r>
              </a:p>
              <a:p>
                <a:pPr marL="457200" lvl="1" indent="0">
                  <a:lnSpc>
                    <a:spcPct val="150000"/>
                  </a:lnSpc>
                  <a:buNone/>
                </a:pPr>
                <a:endParaRPr lang="en-US" altLang="zh-CN" sz="2200" dirty="0">
                  <a:ea typeface="+mn-ea"/>
                  <a:cs typeface="+mn-cs"/>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600200"/>
                <a:ext cx="8604448" cy="4565104"/>
              </a:xfrm>
              <a:blipFill rotWithShape="0">
                <a:blip r:embed="rId3"/>
                <a:stretch>
                  <a:fillRect l="-1134" t="-147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7AB51E9-348C-4DC8-84CE-839F8B9DCC07}" type="slidenum">
              <a:rPr lang="en-US" altLang="zh-CN" smtClean="0"/>
              <a:pPr/>
              <a:t>20</a:t>
            </a:fld>
            <a:endParaRPr lang="en-US" altLang="zh-CN"/>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00" y="3981152"/>
            <a:ext cx="3810000" cy="2387600"/>
          </a:xfrm>
          <a:prstGeom prst="rect">
            <a:avLst/>
          </a:prstGeom>
        </p:spPr>
      </p:pic>
    </p:spTree>
    <p:extLst>
      <p:ext uri="{BB962C8B-B14F-4D97-AF65-F5344CB8AC3E}">
        <p14:creationId xmlns:p14="http://schemas.microsoft.com/office/powerpoint/2010/main" val="1814098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Profiling</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Fingerprint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600200"/>
                <a:ext cx="8604448" cy="4565104"/>
              </a:xfrm>
            </p:spPr>
            <p:txBody>
              <a:bodyPr/>
              <a:lstStyle/>
              <a:p>
                <a:pPr marL="342900" lvl="1" indent="-342900">
                  <a:buFontTx/>
                  <a:buChar char="•"/>
                </a:pPr>
                <a:r>
                  <a:rPr lang="en-US" altLang="zh-CN" sz="2400" dirty="0" smtClean="0">
                    <a:ea typeface="+mn-ea"/>
                    <a:cs typeface="+mn-cs"/>
                  </a:rPr>
                  <a:t>Unknown</a:t>
                </a:r>
                <a:r>
                  <a:rPr lang="zh-CN" altLang="en-US" sz="2400" dirty="0">
                    <a:ea typeface="+mn-ea"/>
                    <a:cs typeface="+mn-cs"/>
                  </a:rPr>
                  <a:t> </a:t>
                </a:r>
                <a:r>
                  <a:rPr lang="en-US" altLang="zh-CN" sz="2400" dirty="0">
                    <a:ea typeface="+mn-ea"/>
                    <a:cs typeface="+mn-cs"/>
                  </a:rPr>
                  <a:t>location Q, its fingerprint </a:t>
                </a:r>
                <a14:m>
                  <m:oMath xmlns:m="http://schemas.openxmlformats.org/officeDocument/2006/math">
                    <m:sSub>
                      <m:sSubPr>
                        <m:ctrlPr>
                          <a:rPr lang="en-US" altLang="zh-CN" sz="2400" i="1">
                            <a:latin typeface="Cambria Math" charset="0"/>
                            <a:ea typeface="+mn-ea"/>
                            <a:cs typeface="+mn-cs"/>
                          </a:rPr>
                        </m:ctrlPr>
                      </m:sSubPr>
                      <m:e>
                        <m:r>
                          <a:rPr lang="en-US" altLang="zh-CN" sz="2400">
                            <a:latin typeface="Cambria Math" charset="0"/>
                            <a:ea typeface="+mn-ea"/>
                            <a:cs typeface="+mn-cs"/>
                          </a:rPr>
                          <m:t>𝑓</m:t>
                        </m:r>
                      </m:e>
                      <m:sub>
                        <m:r>
                          <a:rPr lang="en-US" altLang="zh-CN" sz="2400">
                            <a:latin typeface="Cambria Math" charset="0"/>
                            <a:ea typeface="+mn-ea"/>
                            <a:cs typeface="+mn-cs"/>
                          </a:rPr>
                          <m:t>𝑄</m:t>
                        </m:r>
                      </m:sub>
                    </m:sSub>
                  </m:oMath>
                </a14:m>
                <a:r>
                  <a:rPr lang="en-US" altLang="zh-CN" sz="2400" dirty="0">
                    <a:ea typeface="+mn-ea"/>
                    <a:cs typeface="+mn-cs"/>
                  </a:rPr>
                  <a:t> and candidate location </a:t>
                </a:r>
                <a:r>
                  <a:rPr lang="en-US" altLang="zh-CN" sz="2400" dirty="0" smtClean="0">
                    <a:ea typeface="+mn-ea"/>
                    <a:cs typeface="+mn-cs"/>
                  </a:rPr>
                  <a:t>C:</a:t>
                </a:r>
                <a:endParaRPr lang="zh-CN" altLang="en-US" sz="2400" dirty="0" smtClean="0">
                  <a:ea typeface="+mn-ea"/>
                  <a:cs typeface="+mn-cs"/>
                </a:endParaRPr>
              </a:p>
              <a:p>
                <a:pPr marL="45720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𝑪</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e>
                      </m:d>
                    </m:oMath>
                  </m:oMathPara>
                </a14:m>
                <a:endParaRPr lang="en-US" altLang="zh-CN" dirty="0"/>
              </a:p>
              <a:p>
                <a:pPr marL="45720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𝑸</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𝑸</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e>
                      </m:d>
                    </m:oMath>
                  </m:oMathPara>
                </a14:m>
                <a:endParaRPr lang="zh-CN" altLang="en-US" b="1" dirty="0" smtClean="0">
                  <a:ea typeface="Cambria Math" panose="02040503050406030204" pitchFamily="18" charset="0"/>
                </a:endParaRPr>
              </a:p>
              <a:p>
                <a:pPr marL="457200" lvl="1" indent="0">
                  <a:lnSpc>
                    <a:spcPct val="150000"/>
                  </a:lnSpc>
                  <a:buNone/>
                </a:pPr>
                <a:r>
                  <a:rPr lang="en-US" altLang="zh-CN" dirty="0"/>
                  <a:t>Where </a:t>
                </a:r>
                <a14:m>
                  <m:oMath xmlns:m="http://schemas.openxmlformats.org/officeDocument/2006/math">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oMath>
                </a14:m>
                <a:r>
                  <a:rPr lang="en-US" altLang="zh-CN" dirty="0"/>
                  <a:t> is location </a:t>
                </a:r>
                <a:r>
                  <a:rPr lang="en-US" altLang="zh-CN" i="1" dirty="0"/>
                  <a:t>C</a:t>
                </a:r>
                <a:r>
                  <a:rPr lang="en-US" altLang="zh-CN" dirty="0"/>
                  <a:t>’s neighboring points set</a:t>
                </a:r>
              </a:p>
              <a:p>
                <a:pPr marL="457200" lvl="1" indent="0">
                  <a:lnSpc>
                    <a:spcPct val="150000"/>
                  </a:lnSpc>
                  <a:buNone/>
                </a:pPr>
                <a:endParaRPr lang="en-US" altLang="zh-CN" sz="2200" dirty="0">
                  <a:ea typeface="+mn-ea"/>
                  <a:cs typeface="+mn-cs"/>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600200"/>
                <a:ext cx="8604448" cy="4565104"/>
              </a:xfrm>
              <a:blipFill rotWithShape="0">
                <a:blip r:embed="rId3"/>
                <a:stretch>
                  <a:fillRect l="-1134" t="-147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7AB51E9-348C-4DC8-84CE-839F8B9DCC07}" type="slidenum">
              <a:rPr lang="en-US" altLang="zh-CN" smtClean="0"/>
              <a:pPr/>
              <a:t>21</a:t>
            </a:fld>
            <a:endParaRPr lang="en-US" altLang="zh-CN"/>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00" y="3981152"/>
            <a:ext cx="3810000" cy="2387600"/>
          </a:xfrm>
          <a:prstGeom prst="rect">
            <a:avLst/>
          </a:prstGeom>
        </p:spPr>
      </p:pic>
    </p:spTree>
    <p:extLst>
      <p:ext uri="{BB962C8B-B14F-4D97-AF65-F5344CB8AC3E}">
        <p14:creationId xmlns:p14="http://schemas.microsoft.com/office/powerpoint/2010/main" val="1931224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Profiling</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Fingerprint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600200"/>
                <a:ext cx="8604448" cy="4565104"/>
              </a:xfrm>
            </p:spPr>
            <p:txBody>
              <a:bodyPr/>
              <a:lstStyle/>
              <a:p>
                <a:pPr marL="342900" lvl="1" indent="-342900">
                  <a:buFontTx/>
                  <a:buChar char="•"/>
                </a:pPr>
                <a:r>
                  <a:rPr lang="en-US" altLang="zh-CN" sz="2400" dirty="0" smtClean="0">
                    <a:ea typeface="+mn-ea"/>
                    <a:cs typeface="+mn-cs"/>
                  </a:rPr>
                  <a:t>Unknown</a:t>
                </a:r>
                <a:r>
                  <a:rPr lang="zh-CN" altLang="en-US" sz="2400" dirty="0">
                    <a:ea typeface="+mn-ea"/>
                    <a:cs typeface="+mn-cs"/>
                  </a:rPr>
                  <a:t> </a:t>
                </a:r>
                <a:r>
                  <a:rPr lang="en-US" altLang="zh-CN" sz="2400" dirty="0">
                    <a:ea typeface="+mn-ea"/>
                    <a:cs typeface="+mn-cs"/>
                  </a:rPr>
                  <a:t>location Q, its fingerprint </a:t>
                </a:r>
                <a14:m>
                  <m:oMath xmlns:m="http://schemas.openxmlformats.org/officeDocument/2006/math">
                    <m:sSub>
                      <m:sSubPr>
                        <m:ctrlPr>
                          <a:rPr lang="en-US" altLang="zh-CN" sz="2400" i="1">
                            <a:latin typeface="Cambria Math" charset="0"/>
                            <a:ea typeface="+mn-ea"/>
                            <a:cs typeface="+mn-cs"/>
                          </a:rPr>
                        </m:ctrlPr>
                      </m:sSubPr>
                      <m:e>
                        <m:r>
                          <a:rPr lang="en-US" altLang="zh-CN" sz="2400">
                            <a:latin typeface="Cambria Math" charset="0"/>
                            <a:ea typeface="+mn-ea"/>
                            <a:cs typeface="+mn-cs"/>
                          </a:rPr>
                          <m:t>𝑓</m:t>
                        </m:r>
                      </m:e>
                      <m:sub>
                        <m:r>
                          <a:rPr lang="en-US" altLang="zh-CN" sz="2400">
                            <a:latin typeface="Cambria Math" charset="0"/>
                            <a:ea typeface="+mn-ea"/>
                            <a:cs typeface="+mn-cs"/>
                          </a:rPr>
                          <m:t>𝑄</m:t>
                        </m:r>
                      </m:sub>
                    </m:sSub>
                  </m:oMath>
                </a14:m>
                <a:r>
                  <a:rPr lang="en-US" altLang="zh-CN" sz="2400" dirty="0">
                    <a:ea typeface="+mn-ea"/>
                    <a:cs typeface="+mn-cs"/>
                  </a:rPr>
                  <a:t> and candidate location </a:t>
                </a:r>
                <a:r>
                  <a:rPr lang="en-US" altLang="zh-CN" sz="2400" dirty="0" smtClean="0">
                    <a:ea typeface="+mn-ea"/>
                    <a:cs typeface="+mn-cs"/>
                  </a:rPr>
                  <a:t>C:</a:t>
                </a:r>
                <a:endParaRPr lang="zh-CN" altLang="en-US" sz="2400" dirty="0" smtClean="0">
                  <a:ea typeface="+mn-ea"/>
                  <a:cs typeface="+mn-cs"/>
                </a:endParaRPr>
              </a:p>
              <a:p>
                <a:pPr marL="45720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𝑪</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e>
                      </m:d>
                    </m:oMath>
                  </m:oMathPara>
                </a14:m>
                <a:endParaRPr lang="en-US" altLang="zh-CN" dirty="0"/>
              </a:p>
              <a:p>
                <a:pPr marL="457200" lvl="1"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1" i="1">
                              <a:latin typeface="Cambria Math" charset="0"/>
                            </a:rPr>
                          </m:ctrlPr>
                        </m:sSubPr>
                        <m:e>
                          <m:r>
                            <a:rPr lang="en-US" altLang="zh-CN" b="1" i="1">
                              <a:latin typeface="Cambria Math" panose="02040503050406030204" pitchFamily="18" charset="0"/>
                            </a:rPr>
                            <m:t>𝒈</m:t>
                          </m:r>
                        </m:e>
                        <m:sub>
                          <m:r>
                            <a:rPr lang="en-US" altLang="zh-CN" b="1" i="1">
                              <a:latin typeface="Cambria Math" panose="02040503050406030204" pitchFamily="18" charset="0"/>
                            </a:rPr>
                            <m:t>𝑸</m:t>
                          </m:r>
                        </m:sub>
                      </m:sSub>
                      <m:r>
                        <a:rPr lang="en-US" altLang="zh-CN" b="1" i="1">
                          <a:latin typeface="Cambria Math" panose="02040503050406030204" pitchFamily="18" charset="0"/>
                        </a:rPr>
                        <m:t>=</m:t>
                      </m:r>
                      <m:d>
                        <m:dPr>
                          <m:begChr m:val="{"/>
                          <m:endChr m:val="}"/>
                          <m:ctrlPr>
                            <a:rPr lang="en-US" altLang="zh-CN" b="1" i="1">
                              <a:latin typeface="Cambria Math" charset="0"/>
                            </a:rPr>
                          </m:ctrlPr>
                        </m:dPr>
                        <m:e>
                          <m:r>
                            <a:rPr lang="en-US" altLang="zh-CN" b="1" i="1">
                              <a:latin typeface="Cambria Math" panose="02040503050406030204" pitchFamily="18" charset="0"/>
                            </a:rPr>
                            <m:t>&lt;</m:t>
                          </m:r>
                          <m:r>
                            <a:rPr lang="en-US" altLang="zh-CN" b="1" i="1">
                              <a:latin typeface="Cambria Math" panose="02040503050406030204" pitchFamily="18" charset="0"/>
                            </a:rPr>
                            <m:t>𝒅</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 </m:t>
                          </m:r>
                          <m:r>
                            <a:rPr lang="zh-CN" altLang="en-US" b="1" i="1">
                              <a:latin typeface="Cambria Math" panose="02040503050406030204" pitchFamily="18" charset="0"/>
                            </a:rPr>
                            <m:t>𝝓</m:t>
                          </m:r>
                          <m:d>
                            <m:dPr>
                              <m:ctrlPr>
                                <a:rPr lang="en-US" altLang="zh-CN" b="1" i="1">
                                  <a:latin typeface="Cambria Math" charset="0"/>
                                </a:rPr>
                              </m:ctrlPr>
                            </m:dPr>
                            <m:e>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𝑸</m:t>
                                  </m:r>
                                </m:sub>
                              </m:sSub>
                              <m:r>
                                <a:rPr lang="en-US" altLang="zh-CN" b="1" i="1">
                                  <a:latin typeface="Cambria Math" panose="02040503050406030204" pitchFamily="18" charset="0"/>
                                </a:rPr>
                                <m:t>, </m:t>
                              </m:r>
                              <m:sSub>
                                <m:sSubPr>
                                  <m:ctrlPr>
                                    <a:rPr lang="en-US" altLang="zh-CN" b="1" i="1">
                                      <a:latin typeface="Cambria Math" charset="0"/>
                                    </a:rPr>
                                  </m:ctrlPr>
                                </m:sSubPr>
                                <m:e>
                                  <m:r>
                                    <a:rPr lang="en-US" altLang="zh-CN" b="1" i="1">
                                      <a:latin typeface="Cambria Math" panose="02040503050406030204" pitchFamily="18" charset="0"/>
                                    </a:rPr>
                                    <m:t>𝒇</m:t>
                                  </m:r>
                                </m:e>
                                <m:sub>
                                  <m:r>
                                    <a:rPr lang="en-US" altLang="zh-CN" b="1" i="1">
                                      <a:latin typeface="Cambria Math" panose="02040503050406030204" pitchFamily="18" charset="0"/>
                                    </a:rPr>
                                    <m:t>𝒋</m:t>
                                  </m:r>
                                </m:sub>
                              </m:sSub>
                            </m:e>
                          </m:d>
                          <m:r>
                            <a:rPr lang="en-US" altLang="zh-CN" b="1" i="1">
                              <a:latin typeface="Cambria Math" panose="02040503050406030204" pitchFamily="18" charset="0"/>
                            </a:rPr>
                            <m:t>&gt;,</m:t>
                          </m:r>
                          <m: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e>
                      </m:d>
                    </m:oMath>
                  </m:oMathPara>
                </a14:m>
                <a:endParaRPr lang="zh-CN" altLang="en-US" b="1" dirty="0" smtClean="0">
                  <a:ea typeface="Cambria Math" panose="02040503050406030204" pitchFamily="18" charset="0"/>
                </a:endParaRPr>
              </a:p>
              <a:p>
                <a:pPr marL="457200" lvl="1" indent="0">
                  <a:lnSpc>
                    <a:spcPct val="150000"/>
                  </a:lnSpc>
                  <a:buNone/>
                </a:pPr>
                <a:r>
                  <a:rPr lang="en-US" altLang="zh-CN" dirty="0"/>
                  <a:t>Where </a:t>
                </a:r>
                <a14:m>
                  <m:oMath xmlns:m="http://schemas.openxmlformats.org/officeDocument/2006/math">
                    <m:r>
                      <a:rPr lang="en-US" altLang="zh-CN" b="1" i="1">
                        <a:latin typeface="Cambria Math" panose="02040503050406030204" pitchFamily="18" charset="0"/>
                        <a:ea typeface="Cambria Math" panose="02040503050406030204" pitchFamily="18" charset="0"/>
                      </a:rPr>
                      <m:t>𝑵</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charset="0"/>
                          </a:rPr>
                        </m:ctrlPr>
                      </m:sSubPr>
                      <m:e>
                        <m:r>
                          <a:rPr lang="en-US" altLang="zh-CN" b="1" i="1">
                            <a:latin typeface="Cambria Math" panose="02040503050406030204" pitchFamily="18" charset="0"/>
                          </a:rPr>
                          <m:t>𝒍</m:t>
                        </m:r>
                      </m:e>
                      <m:sub>
                        <m:r>
                          <a:rPr lang="en-US" altLang="zh-CN" b="1" i="1">
                            <a:latin typeface="Cambria Math" panose="02040503050406030204" pitchFamily="18" charset="0"/>
                          </a:rPr>
                          <m:t>𝑪</m:t>
                        </m:r>
                      </m:sub>
                    </m:sSub>
                    <m:r>
                      <a:rPr lang="en-US" altLang="zh-CN" b="1" i="1">
                        <a:latin typeface="Cambria Math" panose="02040503050406030204" pitchFamily="18" charset="0"/>
                        <a:ea typeface="Cambria Math" panose="02040503050406030204" pitchFamily="18" charset="0"/>
                      </a:rPr>
                      <m:t>)</m:t>
                    </m:r>
                  </m:oMath>
                </a14:m>
                <a:r>
                  <a:rPr lang="en-US" altLang="zh-CN" dirty="0"/>
                  <a:t> is location </a:t>
                </a:r>
                <a:r>
                  <a:rPr lang="en-US" altLang="zh-CN" i="1" dirty="0"/>
                  <a:t>C</a:t>
                </a:r>
                <a:r>
                  <a:rPr lang="en-US" altLang="zh-CN" dirty="0"/>
                  <a:t>’s neighboring points set</a:t>
                </a:r>
              </a:p>
              <a:p>
                <a:pPr marL="457200" lvl="1" indent="0">
                  <a:lnSpc>
                    <a:spcPct val="150000"/>
                  </a:lnSpc>
                  <a:buNone/>
                </a:pPr>
                <a:endParaRPr lang="en-US" altLang="zh-CN" sz="2200" dirty="0">
                  <a:ea typeface="+mn-ea"/>
                  <a:cs typeface="+mn-cs"/>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600200"/>
                <a:ext cx="8604448" cy="4565104"/>
              </a:xfrm>
              <a:blipFill rotWithShape="0">
                <a:blip r:embed="rId3"/>
                <a:stretch>
                  <a:fillRect l="-1134" t="-147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7AB51E9-348C-4DC8-84CE-839F8B9DCC07}" type="slidenum">
              <a:rPr lang="en-US" altLang="zh-CN" smtClean="0"/>
              <a:pPr/>
              <a:t>22</a:t>
            </a:fld>
            <a:endParaRPr lang="en-US" altLang="zh-CN"/>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08" y="4293096"/>
            <a:ext cx="3007432" cy="1884657"/>
          </a:xfrm>
          <a:prstGeom prst="rect">
            <a:avLst/>
          </a:prstGeom>
          <a:ln>
            <a:solidFill>
              <a:schemeClr val="tx1"/>
            </a:solidFill>
          </a:ln>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6737" y="4293096"/>
            <a:ext cx="3007431" cy="1884657"/>
          </a:xfrm>
          <a:prstGeom prst="rect">
            <a:avLst/>
          </a:prstGeom>
          <a:ln>
            <a:solidFill>
              <a:schemeClr val="tx1"/>
            </a:solidFill>
          </a:ln>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9064" y="4293096"/>
            <a:ext cx="3007432" cy="1884657"/>
          </a:xfrm>
          <a:prstGeom prst="rect">
            <a:avLst/>
          </a:prstGeom>
          <a:ln>
            <a:solidFill>
              <a:schemeClr val="tx1"/>
            </a:solidFill>
          </a:ln>
        </p:spPr>
      </p:pic>
      <p:sp>
        <p:nvSpPr>
          <p:cNvPr id="14" name="文本框 13"/>
          <p:cNvSpPr txBox="1"/>
          <p:nvPr/>
        </p:nvSpPr>
        <p:spPr>
          <a:xfrm>
            <a:off x="564027" y="6196662"/>
            <a:ext cx="2279781" cy="369332"/>
          </a:xfrm>
          <a:prstGeom prst="rect">
            <a:avLst/>
          </a:prstGeom>
          <a:noFill/>
        </p:spPr>
        <p:txBody>
          <a:bodyPr wrap="square" rtlCol="0">
            <a:spAutoFit/>
          </a:bodyPr>
          <a:lstStyle/>
          <a:p>
            <a:r>
              <a:rPr kumimoji="1" lang="en-US" altLang="zh-CN" dirty="0" smtClean="0">
                <a:latin typeface="+mn-lt"/>
              </a:rPr>
              <a:t>Same</a:t>
            </a:r>
            <a:r>
              <a:rPr kumimoji="1" lang="zh-CN" altLang="en-US" dirty="0" smtClean="0">
                <a:latin typeface="+mn-lt"/>
              </a:rPr>
              <a:t> </a:t>
            </a:r>
            <a:r>
              <a:rPr kumimoji="1" lang="en-US" altLang="zh-CN" dirty="0" smtClean="0">
                <a:latin typeface="+mn-lt"/>
              </a:rPr>
              <a:t>location</a:t>
            </a:r>
            <a:endParaRPr kumimoji="1" lang="zh-CN" altLang="en-US" dirty="0">
              <a:latin typeface="+mn-lt"/>
            </a:endParaRPr>
          </a:p>
        </p:txBody>
      </p:sp>
      <p:sp>
        <p:nvSpPr>
          <p:cNvPr id="15" name="文本框 14"/>
          <p:cNvSpPr txBox="1"/>
          <p:nvPr/>
        </p:nvSpPr>
        <p:spPr>
          <a:xfrm>
            <a:off x="3778375" y="6196662"/>
            <a:ext cx="2279781" cy="369332"/>
          </a:xfrm>
          <a:prstGeom prst="rect">
            <a:avLst/>
          </a:prstGeom>
          <a:noFill/>
        </p:spPr>
        <p:txBody>
          <a:bodyPr wrap="square" rtlCol="0">
            <a:spAutoFit/>
          </a:bodyPr>
          <a:lstStyle/>
          <a:p>
            <a:r>
              <a:rPr kumimoji="1" lang="en-US" altLang="zh-CN" dirty="0" smtClean="0">
                <a:latin typeface="+mn-lt"/>
              </a:rPr>
              <a:t>1-m</a:t>
            </a:r>
            <a:r>
              <a:rPr kumimoji="1" lang="zh-CN" altLang="en-US" dirty="0" smtClean="0">
                <a:latin typeface="+mn-lt"/>
              </a:rPr>
              <a:t> </a:t>
            </a:r>
            <a:r>
              <a:rPr kumimoji="1" lang="en-US" altLang="zh-CN" dirty="0" smtClean="0">
                <a:latin typeface="+mn-lt"/>
              </a:rPr>
              <a:t>away</a:t>
            </a:r>
            <a:endParaRPr kumimoji="1" lang="zh-CN" altLang="en-US" dirty="0">
              <a:latin typeface="+mn-lt"/>
            </a:endParaRPr>
          </a:p>
        </p:txBody>
      </p:sp>
      <p:sp>
        <p:nvSpPr>
          <p:cNvPr id="16" name="文本框 15"/>
          <p:cNvSpPr txBox="1"/>
          <p:nvPr/>
        </p:nvSpPr>
        <p:spPr>
          <a:xfrm>
            <a:off x="6992723" y="6192327"/>
            <a:ext cx="2279781" cy="369332"/>
          </a:xfrm>
          <a:prstGeom prst="rect">
            <a:avLst/>
          </a:prstGeom>
          <a:noFill/>
        </p:spPr>
        <p:txBody>
          <a:bodyPr wrap="square" rtlCol="0">
            <a:spAutoFit/>
          </a:bodyPr>
          <a:lstStyle/>
          <a:p>
            <a:r>
              <a:rPr kumimoji="1" lang="en-US" altLang="zh-CN" dirty="0">
                <a:latin typeface="+mn-lt"/>
              </a:rPr>
              <a:t>2</a:t>
            </a:r>
            <a:r>
              <a:rPr kumimoji="1" lang="en-US" altLang="zh-CN" dirty="0" smtClean="0">
                <a:latin typeface="+mn-lt"/>
              </a:rPr>
              <a:t>-m</a:t>
            </a:r>
            <a:r>
              <a:rPr kumimoji="1" lang="zh-CN" altLang="en-US" dirty="0" smtClean="0">
                <a:latin typeface="+mn-lt"/>
              </a:rPr>
              <a:t> </a:t>
            </a:r>
            <a:r>
              <a:rPr kumimoji="1" lang="en-US" altLang="zh-CN" dirty="0" smtClean="0">
                <a:latin typeface="+mn-lt"/>
              </a:rPr>
              <a:t>away</a:t>
            </a:r>
            <a:endParaRPr kumimoji="1" lang="zh-CN" altLang="en-US" dirty="0">
              <a:latin typeface="+mn-lt"/>
            </a:endParaRPr>
          </a:p>
        </p:txBody>
      </p:sp>
    </p:spTree>
    <p:extLst>
      <p:ext uri="{BB962C8B-B14F-4D97-AF65-F5344CB8AC3E}">
        <p14:creationId xmlns:p14="http://schemas.microsoft.com/office/powerpoint/2010/main" val="1129540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AB51E9-348C-4DC8-84CE-839F8B9DCC07}" type="slidenum">
              <a:rPr lang="en-US" altLang="zh-CN" smtClean="0"/>
              <a:pPr/>
              <a:t>23</a:t>
            </a:fld>
            <a:endParaRPr lang="en-US" altLang="zh-CN"/>
          </a:p>
        </p:txBody>
      </p:sp>
      <p:sp>
        <p:nvSpPr>
          <p:cNvPr id="5" name="标题 1"/>
          <p:cNvSpPr>
            <a:spLocks noGrp="1"/>
          </p:cNvSpPr>
          <p:nvPr>
            <p:ph type="title"/>
          </p:nvPr>
        </p:nvSpPr>
        <p:spPr>
          <a:xfrm>
            <a:off x="533400" y="2780928"/>
            <a:ext cx="8153400" cy="1020762"/>
          </a:xfrm>
        </p:spPr>
        <p:txBody>
          <a:bodyPr/>
          <a:lstStyle/>
          <a:p>
            <a:r>
              <a:rPr lang="en-US" altLang="zh-CN" sz="4400" dirty="0" smtClean="0"/>
              <a:t>Evaluations &amp; </a:t>
            </a:r>
            <a:r>
              <a:rPr lang="en-US" altLang="zh-CN" sz="4400" dirty="0" smtClean="0"/>
              <a:t>Results</a:t>
            </a:r>
            <a:r>
              <a:rPr lang="zh-CN" altLang="en-US" sz="4400" dirty="0" smtClean="0"/>
              <a:t/>
            </a:r>
            <a:br>
              <a:rPr lang="zh-CN" altLang="en-US" sz="4400" dirty="0" smtClean="0"/>
            </a:br>
            <a:r>
              <a:rPr lang="en-US" altLang="zh-CN" sz="2800" dirty="0" smtClean="0">
                <a:solidFill>
                  <a:srgbClr val="0CA1C9"/>
                </a:solidFill>
              </a:rPr>
              <a:t>How</a:t>
            </a:r>
            <a:r>
              <a:rPr lang="zh-CN" altLang="en-US" sz="2800" dirty="0" smtClean="0">
                <a:solidFill>
                  <a:srgbClr val="0CA1C9"/>
                </a:solidFill>
              </a:rPr>
              <a:t> </a:t>
            </a:r>
            <a:r>
              <a:rPr lang="en-US" altLang="zh-CN" sz="2800" dirty="0" smtClean="0">
                <a:solidFill>
                  <a:srgbClr val="0CA1C9"/>
                </a:solidFill>
              </a:rPr>
              <a:t>much</a:t>
            </a:r>
            <a:r>
              <a:rPr lang="zh-CN" altLang="en-US" sz="2800" dirty="0" smtClean="0">
                <a:solidFill>
                  <a:srgbClr val="0CA1C9"/>
                </a:solidFill>
              </a:rPr>
              <a:t> </a:t>
            </a:r>
            <a:r>
              <a:rPr lang="en-US" altLang="zh-CN" sz="2800" dirty="0" smtClean="0">
                <a:solidFill>
                  <a:srgbClr val="0CA1C9"/>
                </a:solidFill>
              </a:rPr>
              <a:t>gains</a:t>
            </a:r>
            <a:r>
              <a:rPr lang="zh-CN" altLang="en-US" sz="2800" dirty="0" smtClean="0">
                <a:solidFill>
                  <a:srgbClr val="0CA1C9"/>
                </a:solidFill>
              </a:rPr>
              <a:t> </a:t>
            </a:r>
            <a:r>
              <a:rPr lang="en-US" altLang="zh-CN" sz="2800" dirty="0" smtClean="0">
                <a:solidFill>
                  <a:srgbClr val="0CA1C9"/>
                </a:solidFill>
              </a:rPr>
              <a:t>we</a:t>
            </a:r>
            <a:r>
              <a:rPr lang="zh-CN" altLang="en-US" sz="2800" dirty="0" smtClean="0">
                <a:solidFill>
                  <a:srgbClr val="0CA1C9"/>
                </a:solidFill>
              </a:rPr>
              <a:t> </a:t>
            </a:r>
            <a:r>
              <a:rPr lang="en-US" altLang="zh-CN" sz="2800" dirty="0" smtClean="0">
                <a:solidFill>
                  <a:srgbClr val="0CA1C9"/>
                </a:solidFill>
              </a:rPr>
              <a:t>can</a:t>
            </a:r>
            <a:r>
              <a:rPr lang="zh-CN" altLang="en-US" sz="2800" dirty="0" smtClean="0">
                <a:solidFill>
                  <a:srgbClr val="0CA1C9"/>
                </a:solidFill>
              </a:rPr>
              <a:t> </a:t>
            </a:r>
            <a:r>
              <a:rPr lang="en-US" altLang="zh-CN" sz="2800" dirty="0" smtClean="0">
                <a:solidFill>
                  <a:srgbClr val="0CA1C9"/>
                </a:solidFill>
              </a:rPr>
              <a:t>get</a:t>
            </a:r>
            <a:r>
              <a:rPr lang="zh-CN" altLang="en-US" sz="2800" dirty="0" smtClean="0">
                <a:solidFill>
                  <a:srgbClr val="0CA1C9"/>
                </a:solidFill>
              </a:rPr>
              <a:t> </a:t>
            </a:r>
            <a:r>
              <a:rPr lang="en-US" altLang="zh-CN" sz="2800" dirty="0" smtClean="0">
                <a:solidFill>
                  <a:srgbClr val="0CA1C9"/>
                </a:solidFill>
              </a:rPr>
              <a:t>without</a:t>
            </a:r>
            <a:r>
              <a:rPr lang="zh-CN" altLang="en-US" sz="2800" dirty="0" smtClean="0">
                <a:solidFill>
                  <a:srgbClr val="0CA1C9"/>
                </a:solidFill>
              </a:rPr>
              <a:t> </a:t>
            </a:r>
            <a:r>
              <a:rPr lang="en-US" altLang="zh-CN" sz="2800" dirty="0" smtClean="0">
                <a:solidFill>
                  <a:srgbClr val="0CA1C9"/>
                </a:solidFill>
              </a:rPr>
              <a:t>pains?</a:t>
            </a:r>
            <a:endParaRPr lang="zh-CN" altLang="en-US" sz="2800" dirty="0">
              <a:solidFill>
                <a:srgbClr val="0CA1C9"/>
              </a:solidFill>
            </a:endParaRPr>
          </a:p>
        </p:txBody>
      </p:sp>
    </p:spTree>
    <p:extLst>
      <p:ext uri="{BB962C8B-B14F-4D97-AF65-F5344CB8AC3E}">
        <p14:creationId xmlns:p14="http://schemas.microsoft.com/office/powerpoint/2010/main" val="2265941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t>
            </a:r>
            <a:endParaRPr lang="zh-CN" altLang="en-US" dirty="0"/>
          </a:p>
        </p:txBody>
      </p:sp>
      <p:sp>
        <p:nvSpPr>
          <p:cNvPr id="3" name="内容占位符 2"/>
          <p:cNvSpPr>
            <a:spLocks noGrp="1"/>
          </p:cNvSpPr>
          <p:nvPr>
            <p:ph idx="1"/>
          </p:nvPr>
        </p:nvSpPr>
        <p:spPr>
          <a:xfrm>
            <a:off x="539552" y="1600200"/>
            <a:ext cx="8136904" cy="4781128"/>
          </a:xfrm>
        </p:spPr>
        <p:txBody>
          <a:bodyPr/>
          <a:lstStyle/>
          <a:p>
            <a:r>
              <a:rPr lang="en-US" altLang="zh-CN" sz="2000" dirty="0" smtClean="0"/>
              <a:t>4</a:t>
            </a:r>
            <a:r>
              <a:rPr lang="zh-CN" altLang="en-US" sz="2000" dirty="0" smtClean="0"/>
              <a:t> </a:t>
            </a:r>
            <a:r>
              <a:rPr lang="en-US" altLang="zh-CN" sz="2000" dirty="0" smtClean="0"/>
              <a:t>Devices</a:t>
            </a:r>
            <a:endParaRPr lang="en-US" altLang="zh-CN" sz="2000" dirty="0" smtClean="0"/>
          </a:p>
          <a:p>
            <a:pPr lvl="1"/>
            <a:r>
              <a:rPr lang="en-US" altLang="zh-CN" sz="1800" dirty="0" smtClean="0"/>
              <a:t>Google</a:t>
            </a:r>
            <a:r>
              <a:rPr lang="zh-CN" altLang="en-US" sz="1800" dirty="0" smtClean="0"/>
              <a:t> </a:t>
            </a:r>
            <a:r>
              <a:rPr lang="en-US" altLang="zh-CN" sz="1800" dirty="0" smtClean="0"/>
              <a:t>Nexus</a:t>
            </a:r>
            <a:r>
              <a:rPr lang="zh-CN" altLang="en-US" sz="1800" dirty="0" smtClean="0"/>
              <a:t> </a:t>
            </a:r>
            <a:r>
              <a:rPr lang="en-US" altLang="zh-CN" sz="1800" dirty="0" smtClean="0"/>
              <a:t>5</a:t>
            </a:r>
          </a:p>
          <a:p>
            <a:pPr lvl="1"/>
            <a:r>
              <a:rPr lang="en-US" altLang="zh-CN" sz="1800" dirty="0" smtClean="0"/>
              <a:t>Google</a:t>
            </a:r>
            <a:r>
              <a:rPr lang="zh-CN" altLang="en-US" sz="1800" dirty="0" smtClean="0"/>
              <a:t> </a:t>
            </a:r>
            <a:r>
              <a:rPr lang="en-US" altLang="zh-CN" sz="1800" dirty="0" smtClean="0"/>
              <a:t>Nexus</a:t>
            </a:r>
            <a:r>
              <a:rPr lang="zh-CN" altLang="en-US" sz="1800" dirty="0" smtClean="0"/>
              <a:t> </a:t>
            </a:r>
            <a:r>
              <a:rPr lang="en-US" altLang="zh-CN" sz="1800" dirty="0" smtClean="0"/>
              <a:t>6p</a:t>
            </a:r>
            <a:r>
              <a:rPr lang="zh-CN" altLang="en-US" sz="1800" dirty="0" smtClean="0"/>
              <a:t>*</a:t>
            </a:r>
            <a:r>
              <a:rPr lang="en-US" altLang="zh-CN" sz="1800" dirty="0" smtClean="0"/>
              <a:t>2</a:t>
            </a:r>
          </a:p>
          <a:p>
            <a:pPr lvl="1"/>
            <a:r>
              <a:rPr lang="en-US" altLang="zh-CN" sz="1800" dirty="0" smtClean="0"/>
              <a:t>Google</a:t>
            </a:r>
            <a:r>
              <a:rPr lang="zh-CN" altLang="en-US" sz="1800" dirty="0" smtClean="0"/>
              <a:t> </a:t>
            </a:r>
            <a:r>
              <a:rPr lang="en-US" altLang="zh-CN" sz="1800" dirty="0" smtClean="0"/>
              <a:t>Nexus</a:t>
            </a:r>
            <a:r>
              <a:rPr lang="zh-CN" altLang="en-US" sz="1800" dirty="0" smtClean="0"/>
              <a:t> </a:t>
            </a:r>
            <a:r>
              <a:rPr lang="en-US" altLang="zh-CN" sz="1800" dirty="0" smtClean="0"/>
              <a:t>7</a:t>
            </a:r>
            <a:r>
              <a:rPr lang="zh-CN" altLang="en-US" sz="1800" dirty="0" smtClean="0"/>
              <a:t> </a:t>
            </a:r>
            <a:r>
              <a:rPr lang="en-US" altLang="zh-CN" sz="1800" dirty="0" smtClean="0"/>
              <a:t>pad</a:t>
            </a:r>
          </a:p>
          <a:p>
            <a:pPr lvl="1"/>
            <a:r>
              <a:rPr lang="en-US" altLang="zh-CN" sz="1800" dirty="0" smtClean="0"/>
              <a:t>HUAWEI</a:t>
            </a:r>
            <a:r>
              <a:rPr lang="zh-CN" altLang="en-US" sz="1800" dirty="0" smtClean="0"/>
              <a:t> </a:t>
            </a:r>
            <a:r>
              <a:rPr lang="en-US" altLang="zh-CN" sz="1800" dirty="0" smtClean="0"/>
              <a:t>Mate</a:t>
            </a:r>
            <a:r>
              <a:rPr lang="zh-CN" altLang="en-US" sz="1800" dirty="0" smtClean="0"/>
              <a:t> </a:t>
            </a:r>
            <a:r>
              <a:rPr lang="en-US" altLang="zh-CN" sz="1800" dirty="0" smtClean="0"/>
              <a:t>8</a:t>
            </a:r>
          </a:p>
          <a:p>
            <a:r>
              <a:rPr lang="en-US" altLang="zh-CN" sz="2000" dirty="0" smtClean="0"/>
              <a:t>3</a:t>
            </a:r>
            <a:r>
              <a:rPr lang="zh-CN" altLang="en-US" sz="2000" dirty="0" smtClean="0"/>
              <a:t> </a:t>
            </a:r>
            <a:r>
              <a:rPr lang="en-US" altLang="zh-CN" sz="2000" dirty="0" smtClean="0"/>
              <a:t>Experiment</a:t>
            </a:r>
            <a:r>
              <a:rPr lang="zh-CN" altLang="en-US" sz="2000" dirty="0" smtClean="0"/>
              <a:t> </a:t>
            </a:r>
            <a:r>
              <a:rPr lang="en-US" altLang="zh-CN" sz="2000" dirty="0" smtClean="0"/>
              <a:t>areas</a:t>
            </a:r>
          </a:p>
          <a:p>
            <a:pPr lvl="1"/>
            <a:r>
              <a:rPr lang="en-US" altLang="zh-CN" sz="1800" dirty="0" smtClean="0"/>
              <a:t>Academic:</a:t>
            </a:r>
            <a:r>
              <a:rPr lang="zh-CN" altLang="en-US" sz="1800" dirty="0" smtClean="0"/>
              <a:t> </a:t>
            </a:r>
            <a:r>
              <a:rPr lang="en-US" altLang="zh-CN" sz="1800" dirty="0" smtClean="0"/>
              <a:t>23.4k</a:t>
            </a:r>
            <a:r>
              <a:rPr lang="zh-CN" altLang="en-US" sz="1800" dirty="0" smtClean="0"/>
              <a:t> </a:t>
            </a:r>
            <a:r>
              <a:rPr lang="en-US" altLang="zh-CN" sz="1800" dirty="0" smtClean="0"/>
              <a:t>samples</a:t>
            </a:r>
          </a:p>
          <a:p>
            <a:pPr lvl="1"/>
            <a:r>
              <a:rPr lang="en-US" altLang="zh-CN" sz="1800" dirty="0" smtClean="0"/>
              <a:t>Office:</a:t>
            </a:r>
            <a:r>
              <a:rPr lang="zh-CN" altLang="en-US" sz="1800" dirty="0" smtClean="0"/>
              <a:t> </a:t>
            </a:r>
            <a:r>
              <a:rPr lang="en-US" altLang="zh-CN" sz="1800" dirty="0" smtClean="0"/>
              <a:t>27.2k</a:t>
            </a:r>
            <a:r>
              <a:rPr lang="zh-CN" altLang="en-US" sz="1800" dirty="0" smtClean="0"/>
              <a:t> </a:t>
            </a:r>
            <a:r>
              <a:rPr lang="en-US" altLang="zh-CN" sz="1800" dirty="0" smtClean="0"/>
              <a:t>samples</a:t>
            </a:r>
          </a:p>
          <a:p>
            <a:pPr lvl="1"/>
            <a:r>
              <a:rPr lang="en-US" altLang="zh-CN" sz="1800" dirty="0" smtClean="0"/>
              <a:t>Classroom:</a:t>
            </a:r>
            <a:r>
              <a:rPr lang="zh-CN" altLang="en-US" sz="1800" dirty="0" smtClean="0"/>
              <a:t> </a:t>
            </a:r>
            <a:r>
              <a:rPr lang="en-US" altLang="zh-CN" sz="1800" dirty="0" smtClean="0"/>
              <a:t>87.0k</a:t>
            </a:r>
            <a:r>
              <a:rPr lang="zh-CN" altLang="en-US" sz="1800" dirty="0" smtClean="0"/>
              <a:t> </a:t>
            </a:r>
            <a:r>
              <a:rPr lang="en-US" altLang="zh-CN" sz="1800" dirty="0" smtClean="0"/>
              <a:t>samples</a:t>
            </a:r>
          </a:p>
          <a:p>
            <a:r>
              <a:rPr lang="en-US" altLang="zh-CN" sz="2000" dirty="0" smtClean="0"/>
              <a:t>Experiment</a:t>
            </a:r>
            <a:r>
              <a:rPr lang="zh-CN" altLang="en-US" sz="2000" dirty="0" smtClean="0"/>
              <a:t> </a:t>
            </a:r>
            <a:r>
              <a:rPr lang="en-US" altLang="zh-CN" sz="2000" dirty="0" smtClean="0"/>
              <a:t>measurements</a:t>
            </a:r>
          </a:p>
          <a:p>
            <a:pPr lvl="1"/>
            <a:r>
              <a:rPr lang="en-US" altLang="zh-CN" sz="1800" dirty="0" smtClean="0"/>
              <a:t>Each</a:t>
            </a:r>
            <a:r>
              <a:rPr lang="zh-CN" altLang="en-US" sz="1800" dirty="0" smtClean="0"/>
              <a:t> </a:t>
            </a:r>
            <a:r>
              <a:rPr lang="en-US" altLang="zh-CN" sz="1800" dirty="0" smtClean="0"/>
              <a:t>location</a:t>
            </a:r>
            <a:r>
              <a:rPr lang="zh-CN" altLang="en-US" sz="1800" dirty="0" smtClean="0"/>
              <a:t> </a:t>
            </a:r>
            <a:r>
              <a:rPr lang="en-US" altLang="zh-CN" sz="1800" dirty="0" smtClean="0"/>
              <a:t>60</a:t>
            </a:r>
            <a:r>
              <a:rPr lang="zh-CN" altLang="en-US" sz="1800" dirty="0" smtClean="0"/>
              <a:t> </a:t>
            </a:r>
            <a:r>
              <a:rPr lang="en-US" altLang="zh-CN" sz="1800" dirty="0" smtClean="0"/>
              <a:t>measurements</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24</a:t>
            </a:fld>
            <a:endParaRPr lang="en-US" altLang="zh-CN"/>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15" y="5445224"/>
            <a:ext cx="7001504" cy="1059051"/>
          </a:xfrm>
          <a:prstGeom prst="rect">
            <a:avLst/>
          </a:prstGeom>
        </p:spPr>
      </p:pic>
      <p:sp>
        <p:nvSpPr>
          <p:cNvPr id="11" name="内容占位符 2"/>
          <p:cNvSpPr txBox="1">
            <a:spLocks/>
          </p:cNvSpPr>
          <p:nvPr/>
        </p:nvSpPr>
        <p:spPr bwMode="auto">
          <a:xfrm>
            <a:off x="4341185" y="1604075"/>
            <a:ext cx="4860540" cy="47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r>
              <a:rPr lang="en-US" altLang="zh-CN" sz="2000" kern="0" dirty="0" smtClean="0"/>
              <a:t>4</a:t>
            </a:r>
            <a:r>
              <a:rPr lang="zh-CN" altLang="en-US" sz="2000" kern="0" dirty="0" smtClean="0"/>
              <a:t> </a:t>
            </a:r>
            <a:r>
              <a:rPr lang="en-US" altLang="zh-CN" sz="2000" kern="0" dirty="0" smtClean="0"/>
              <a:t>Baselines</a:t>
            </a:r>
            <a:endParaRPr lang="en-US" altLang="zh-CN" sz="2000" kern="0" dirty="0" smtClean="0"/>
          </a:p>
          <a:p>
            <a:pPr lvl="1"/>
            <a:r>
              <a:rPr lang="en-US" altLang="zh-CN" sz="1800" kern="0" dirty="0" smtClean="0"/>
              <a:t>Horus</a:t>
            </a:r>
            <a:r>
              <a:rPr lang="zh-CN" altLang="en-US" sz="1800" kern="0" dirty="0" smtClean="0"/>
              <a:t> </a:t>
            </a:r>
            <a:r>
              <a:rPr lang="en-US" altLang="zh-CN" sz="1800" kern="0" dirty="0" smtClean="0"/>
              <a:t>(Winet’08)</a:t>
            </a:r>
          </a:p>
          <a:p>
            <a:pPr lvl="1"/>
            <a:r>
              <a:rPr lang="en-US" altLang="zh-CN" sz="1800" kern="0" dirty="0" smtClean="0"/>
              <a:t>TW-KNN</a:t>
            </a:r>
            <a:r>
              <a:rPr lang="zh-CN" altLang="en-US" sz="1800" kern="0" dirty="0" smtClean="0"/>
              <a:t> </a:t>
            </a:r>
            <a:r>
              <a:rPr lang="en-US" altLang="zh-CN" sz="1800" kern="0" dirty="0"/>
              <a:t>(Pervasive </a:t>
            </a:r>
            <a:r>
              <a:rPr lang="en-US" altLang="zh-CN" sz="1800" kern="0" dirty="0" smtClean="0"/>
              <a:t>Computing’14)</a:t>
            </a:r>
          </a:p>
          <a:p>
            <a:pPr lvl="1"/>
            <a:r>
              <a:rPr lang="en-US" altLang="zh-CN" sz="1800" kern="0" dirty="0" err="1" smtClean="0"/>
              <a:t>KLDiv</a:t>
            </a:r>
            <a:endParaRPr lang="en-US" altLang="zh-CN" sz="1800" kern="0" dirty="0" smtClean="0"/>
          </a:p>
          <a:p>
            <a:pPr lvl="1"/>
            <a:r>
              <a:rPr lang="en-US" altLang="zh-CN" sz="1800" kern="0" dirty="0" smtClean="0"/>
              <a:t>GIFT</a:t>
            </a:r>
            <a:r>
              <a:rPr lang="zh-CN" altLang="en-US" sz="1800" kern="0" dirty="0" smtClean="0"/>
              <a:t> </a:t>
            </a:r>
            <a:r>
              <a:rPr lang="en-US" altLang="zh-CN" sz="1800" kern="0" dirty="0" smtClean="0"/>
              <a:t>(TIE’16)</a:t>
            </a:r>
          </a:p>
        </p:txBody>
      </p:sp>
    </p:spTree>
    <p:extLst>
      <p:ext uri="{BB962C8B-B14F-4D97-AF65-F5344CB8AC3E}">
        <p14:creationId xmlns:p14="http://schemas.microsoft.com/office/powerpoint/2010/main" val="2375760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25</a:t>
            </a:fld>
            <a:endParaRPr lang="en-US" altLang="zh-CN"/>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01" y="1052736"/>
            <a:ext cx="8092899" cy="122413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901" y="2407949"/>
            <a:ext cx="4234136" cy="1808433"/>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922" y="4596592"/>
            <a:ext cx="4122115" cy="143908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2600" y="2276872"/>
            <a:ext cx="4199880" cy="4139012"/>
          </a:xfrm>
          <a:prstGeom prst="rect">
            <a:avLst/>
          </a:prstGeom>
        </p:spPr>
      </p:pic>
      <p:sp>
        <p:nvSpPr>
          <p:cNvPr id="10" name="文本框 9"/>
          <p:cNvSpPr txBox="1"/>
          <p:nvPr/>
        </p:nvSpPr>
        <p:spPr>
          <a:xfrm>
            <a:off x="2309797" y="4031716"/>
            <a:ext cx="2279781" cy="369332"/>
          </a:xfrm>
          <a:prstGeom prst="rect">
            <a:avLst/>
          </a:prstGeom>
          <a:noFill/>
        </p:spPr>
        <p:txBody>
          <a:bodyPr wrap="square" rtlCol="0">
            <a:spAutoFit/>
          </a:bodyPr>
          <a:lstStyle/>
          <a:p>
            <a:r>
              <a:rPr kumimoji="1" lang="en-US" altLang="zh-CN" smtClean="0">
                <a:latin typeface="+mn-lt"/>
              </a:rPr>
              <a:t>Office</a:t>
            </a:r>
            <a:endParaRPr kumimoji="1" lang="zh-CN" altLang="en-US" dirty="0">
              <a:latin typeface="+mn-lt"/>
            </a:endParaRPr>
          </a:p>
        </p:txBody>
      </p:sp>
      <p:sp>
        <p:nvSpPr>
          <p:cNvPr id="11" name="文本框 10"/>
          <p:cNvSpPr txBox="1"/>
          <p:nvPr/>
        </p:nvSpPr>
        <p:spPr>
          <a:xfrm>
            <a:off x="2051720" y="6046552"/>
            <a:ext cx="2279781" cy="369332"/>
          </a:xfrm>
          <a:prstGeom prst="rect">
            <a:avLst/>
          </a:prstGeom>
          <a:noFill/>
        </p:spPr>
        <p:txBody>
          <a:bodyPr wrap="square" rtlCol="0">
            <a:spAutoFit/>
          </a:bodyPr>
          <a:lstStyle/>
          <a:p>
            <a:r>
              <a:rPr kumimoji="1" lang="en-US" altLang="zh-CN" smtClean="0">
                <a:latin typeface="+mn-lt"/>
              </a:rPr>
              <a:t>Academic</a:t>
            </a:r>
            <a:endParaRPr kumimoji="1" lang="zh-CN" altLang="en-US" dirty="0">
              <a:latin typeface="+mn-lt"/>
            </a:endParaRPr>
          </a:p>
        </p:txBody>
      </p:sp>
      <p:sp>
        <p:nvSpPr>
          <p:cNvPr id="12" name="文本框 11"/>
          <p:cNvSpPr txBox="1"/>
          <p:nvPr/>
        </p:nvSpPr>
        <p:spPr>
          <a:xfrm>
            <a:off x="6303373" y="6266519"/>
            <a:ext cx="2279781" cy="369332"/>
          </a:xfrm>
          <a:prstGeom prst="rect">
            <a:avLst/>
          </a:prstGeom>
          <a:noFill/>
        </p:spPr>
        <p:txBody>
          <a:bodyPr wrap="square" rtlCol="0">
            <a:spAutoFit/>
          </a:bodyPr>
          <a:lstStyle/>
          <a:p>
            <a:r>
              <a:rPr kumimoji="1" lang="en-US" altLang="zh-CN" dirty="0" smtClean="0">
                <a:latin typeface="+mn-lt"/>
              </a:rPr>
              <a:t>Classroom</a:t>
            </a:r>
            <a:endParaRPr kumimoji="1" lang="zh-CN" altLang="en-US" dirty="0">
              <a:latin typeface="+mn-lt"/>
            </a:endParaRPr>
          </a:p>
        </p:txBody>
      </p:sp>
    </p:spTree>
    <p:extLst>
      <p:ext uri="{BB962C8B-B14F-4D97-AF65-F5344CB8AC3E}">
        <p14:creationId xmlns:p14="http://schemas.microsoft.com/office/powerpoint/2010/main" val="1175203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Explore</a:t>
            </a:r>
            <a:r>
              <a:rPr lang="zh-CN" altLang="en-US" dirty="0" smtClean="0"/>
              <a:t> </a:t>
            </a:r>
            <a:r>
              <a:rPr lang="en-US" altLang="zh-CN" dirty="0" smtClean="0"/>
              <a:t>best</a:t>
            </a:r>
            <a:r>
              <a:rPr lang="zh-CN" altLang="en-US" dirty="0" smtClean="0"/>
              <a:t> </a:t>
            </a:r>
            <a:r>
              <a:rPr lang="en-US" altLang="zh-CN" dirty="0" smtClean="0"/>
              <a:t>metric</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26</a:t>
            </a:fld>
            <a:endParaRPr lang="en-US" altLang="zh-CN" dirty="0"/>
          </a:p>
        </p:txBody>
      </p:sp>
      <p:sp>
        <p:nvSpPr>
          <p:cNvPr id="12" name="内容占位符 11"/>
          <p:cNvSpPr>
            <a:spLocks noGrp="1"/>
          </p:cNvSpPr>
          <p:nvPr>
            <p:ph idx="1"/>
          </p:nvPr>
        </p:nvSpPr>
        <p:spPr>
          <a:xfrm>
            <a:off x="533400" y="4681370"/>
            <a:ext cx="8136904" cy="1728192"/>
          </a:xfrm>
        </p:spPr>
        <p:txBody>
          <a:bodyPr/>
          <a:lstStyle/>
          <a:p>
            <a:r>
              <a:rPr lang="en-US" altLang="zh-CN" i="1" dirty="0" err="1" smtClean="0"/>
              <a:t>OptSS+CS</a:t>
            </a:r>
            <a:r>
              <a:rPr lang="en-US" altLang="zh-CN" i="1" dirty="0" smtClean="0"/>
              <a:t> </a:t>
            </a:r>
            <a:r>
              <a:rPr lang="en-US" altLang="zh-CN" dirty="0" smtClean="0"/>
              <a:t>achieves the highest accuracy</a:t>
            </a:r>
            <a:r>
              <a:rPr lang="zh-CN" altLang="en-US" dirty="0" smtClean="0"/>
              <a:t> </a:t>
            </a:r>
            <a:r>
              <a:rPr lang="en-US" altLang="zh-CN" dirty="0" smtClean="0"/>
              <a:t>with</a:t>
            </a:r>
            <a:r>
              <a:rPr lang="zh-CN" altLang="en-US" dirty="0" smtClean="0"/>
              <a:t> </a:t>
            </a:r>
            <a:r>
              <a:rPr lang="en-US" altLang="zh-CN" dirty="0" smtClean="0"/>
              <a:t>mean</a:t>
            </a:r>
            <a:r>
              <a:rPr lang="zh-CN" altLang="en-US" dirty="0" smtClean="0"/>
              <a:t> </a:t>
            </a:r>
            <a:r>
              <a:rPr lang="en-US" altLang="zh-CN" dirty="0" smtClean="0"/>
              <a:t>accuracy</a:t>
            </a:r>
            <a:r>
              <a:rPr lang="zh-CN" altLang="en-US" dirty="0" smtClean="0"/>
              <a:t> </a:t>
            </a:r>
            <a:r>
              <a:rPr lang="en-US" altLang="zh-CN" dirty="0" smtClean="0"/>
              <a:t>of</a:t>
            </a:r>
            <a:r>
              <a:rPr lang="zh-CN" altLang="en-US" dirty="0" smtClean="0"/>
              <a:t> </a:t>
            </a:r>
            <a:r>
              <a:rPr lang="en-US" altLang="zh-CN" dirty="0" smtClean="0"/>
              <a:t>3.6m</a:t>
            </a:r>
            <a:r>
              <a:rPr lang="zh-CN" altLang="en-US" dirty="0"/>
              <a:t> </a:t>
            </a:r>
            <a:r>
              <a:rPr lang="en-US" altLang="zh-CN" dirty="0" smtClean="0"/>
              <a:t>and</a:t>
            </a:r>
            <a:r>
              <a:rPr lang="zh-CN" altLang="en-US" dirty="0" smtClean="0"/>
              <a:t> </a:t>
            </a:r>
            <a:r>
              <a:rPr lang="en-US" altLang="zh-CN" dirty="0" smtClean="0"/>
              <a:t>95th</a:t>
            </a:r>
            <a:r>
              <a:rPr lang="zh-CN" altLang="en-US" dirty="0" smtClean="0"/>
              <a:t> </a:t>
            </a:r>
            <a:r>
              <a:rPr lang="en-US" altLang="zh-CN" dirty="0" smtClean="0"/>
              <a:t>percentile</a:t>
            </a:r>
            <a:r>
              <a:rPr lang="zh-CN" altLang="en-US" dirty="0" smtClean="0"/>
              <a:t> </a:t>
            </a:r>
            <a:r>
              <a:rPr lang="en-US" altLang="zh-CN" dirty="0" smtClean="0"/>
              <a:t>error</a:t>
            </a:r>
            <a:r>
              <a:rPr lang="zh-CN" altLang="en-US" dirty="0" smtClean="0"/>
              <a:t> </a:t>
            </a:r>
            <a:r>
              <a:rPr lang="en-US" altLang="zh-CN" dirty="0" smtClean="0"/>
              <a:t>of</a:t>
            </a:r>
            <a:r>
              <a:rPr lang="zh-CN" altLang="en-US" dirty="0" smtClean="0"/>
              <a:t> </a:t>
            </a:r>
            <a:r>
              <a:rPr lang="en-US" altLang="zh-CN" dirty="0" smtClean="0"/>
              <a:t>6.7m.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703521"/>
            <a:ext cx="4028106" cy="251756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3642" y="1698896"/>
            <a:ext cx="3990331" cy="2493957"/>
          </a:xfrm>
          <a:prstGeom prst="rect">
            <a:avLst/>
          </a:prstGeom>
        </p:spPr>
      </p:pic>
      <p:sp>
        <p:nvSpPr>
          <p:cNvPr id="6" name="文本框 5"/>
          <p:cNvSpPr txBox="1"/>
          <p:nvPr/>
        </p:nvSpPr>
        <p:spPr>
          <a:xfrm>
            <a:off x="1259632" y="4067780"/>
            <a:ext cx="2880320" cy="369332"/>
          </a:xfrm>
          <a:prstGeom prst="rect">
            <a:avLst/>
          </a:prstGeom>
          <a:noFill/>
        </p:spPr>
        <p:txBody>
          <a:bodyPr wrap="square" rtlCol="0">
            <a:spAutoFit/>
          </a:bodyPr>
          <a:lstStyle/>
          <a:p>
            <a:r>
              <a:rPr kumimoji="1" lang="en-US" altLang="zh-CN" dirty="0" smtClean="0">
                <a:latin typeface="+mn-lt"/>
              </a:rPr>
              <a:t>Three</a:t>
            </a:r>
            <a:r>
              <a:rPr kumimoji="1" lang="zh-CN" altLang="en-US" dirty="0" smtClean="0">
                <a:latin typeface="+mn-lt"/>
              </a:rPr>
              <a:t> </a:t>
            </a:r>
            <a:r>
              <a:rPr kumimoji="1" lang="en-US" altLang="zh-CN" dirty="0" smtClean="0">
                <a:latin typeface="+mn-lt"/>
              </a:rPr>
              <a:t>profiling</a:t>
            </a:r>
            <a:r>
              <a:rPr kumimoji="1" lang="zh-CN" altLang="en-US" dirty="0" smtClean="0">
                <a:latin typeface="+mn-lt"/>
              </a:rPr>
              <a:t> </a:t>
            </a:r>
            <a:r>
              <a:rPr kumimoji="1" lang="en-US" altLang="zh-CN" dirty="0" smtClean="0">
                <a:latin typeface="+mn-lt"/>
              </a:rPr>
              <a:t>methods</a:t>
            </a:r>
            <a:endParaRPr kumimoji="1" lang="zh-CN" altLang="en-US" dirty="0">
              <a:latin typeface="+mn-lt"/>
            </a:endParaRPr>
          </a:p>
        </p:txBody>
      </p:sp>
      <p:sp>
        <p:nvSpPr>
          <p:cNvPr id="13" name="文本框 12"/>
          <p:cNvSpPr txBox="1"/>
          <p:nvPr/>
        </p:nvSpPr>
        <p:spPr>
          <a:xfrm>
            <a:off x="5436096" y="4067780"/>
            <a:ext cx="2880320" cy="369332"/>
          </a:xfrm>
          <a:prstGeom prst="rect">
            <a:avLst/>
          </a:prstGeom>
          <a:noFill/>
        </p:spPr>
        <p:txBody>
          <a:bodyPr wrap="square" rtlCol="0">
            <a:spAutoFit/>
          </a:bodyPr>
          <a:lstStyle/>
          <a:p>
            <a:r>
              <a:rPr kumimoji="1" lang="en-US" altLang="zh-CN" dirty="0" smtClean="0">
                <a:latin typeface="+mn-lt"/>
              </a:rPr>
              <a:t>Three</a:t>
            </a:r>
            <a:r>
              <a:rPr kumimoji="1" lang="zh-CN" altLang="en-US" dirty="0" smtClean="0">
                <a:latin typeface="+mn-lt"/>
              </a:rPr>
              <a:t> </a:t>
            </a:r>
            <a:r>
              <a:rPr kumimoji="1" lang="en-US" altLang="zh-CN" dirty="0" smtClean="0">
                <a:latin typeface="+mn-lt"/>
              </a:rPr>
              <a:t>FSG</a:t>
            </a:r>
            <a:r>
              <a:rPr kumimoji="1" lang="zh-CN" altLang="en-US" dirty="0" smtClean="0">
                <a:latin typeface="+mn-lt"/>
              </a:rPr>
              <a:t> </a:t>
            </a:r>
            <a:r>
              <a:rPr kumimoji="1" lang="en-US" altLang="zh-CN" dirty="0" smtClean="0">
                <a:latin typeface="+mn-lt"/>
              </a:rPr>
              <a:t>similarity</a:t>
            </a:r>
            <a:endParaRPr kumimoji="1" lang="zh-CN" altLang="en-US" dirty="0">
              <a:latin typeface="+mn-lt"/>
            </a:endParaRPr>
          </a:p>
        </p:txBody>
      </p:sp>
    </p:spTree>
    <p:extLst>
      <p:ext uri="{BB962C8B-B14F-4D97-AF65-F5344CB8AC3E}">
        <p14:creationId xmlns:p14="http://schemas.microsoft.com/office/powerpoint/2010/main" val="3515951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954" y="1587495"/>
            <a:ext cx="4713829" cy="2946143"/>
          </a:xfrm>
          <a:prstGeom prst="rect">
            <a:avLst/>
          </a:prstGeom>
        </p:spPr>
      </p:pic>
      <p:sp>
        <p:nvSpPr>
          <p:cNvPr id="2" name="标题 1"/>
          <p:cNvSpPr>
            <a:spLocks noGrp="1"/>
          </p:cNvSpPr>
          <p:nvPr>
            <p:ph type="title"/>
          </p:nvPr>
        </p:nvSpPr>
        <p:spPr/>
        <p:txBody>
          <a:bodyPr/>
          <a:lstStyle/>
          <a:p>
            <a:r>
              <a:rPr lang="en-US" altLang="zh-CN" dirty="0" smtClean="0"/>
              <a:t>Performance</a:t>
            </a:r>
            <a:r>
              <a:rPr lang="zh-CN" altLang="en-US" dirty="0" smtClean="0"/>
              <a:t> </a:t>
            </a:r>
            <a:r>
              <a:rPr lang="en-US" altLang="zh-CN" dirty="0" smtClean="0"/>
              <a:t>in</a:t>
            </a:r>
            <a:r>
              <a:rPr lang="zh-CN" altLang="en-US" dirty="0" smtClean="0"/>
              <a:t> </a:t>
            </a:r>
            <a:r>
              <a:rPr lang="en-US" altLang="zh-CN" dirty="0" smtClean="0"/>
              <a:t>different</a:t>
            </a:r>
            <a:r>
              <a:rPr lang="zh-CN" altLang="en-US" dirty="0" smtClean="0"/>
              <a:t> </a:t>
            </a:r>
            <a:r>
              <a:rPr lang="en-US" altLang="zh-CN" dirty="0" smtClean="0"/>
              <a:t>areas</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27</a:t>
            </a:fld>
            <a:endParaRPr lang="en-US" altLang="zh-CN" dirty="0"/>
          </a:p>
        </p:txBody>
      </p:sp>
      <p:sp>
        <p:nvSpPr>
          <p:cNvPr id="12" name="内容占位符 11"/>
          <p:cNvSpPr>
            <a:spLocks noGrp="1"/>
          </p:cNvSpPr>
          <p:nvPr>
            <p:ph idx="1"/>
          </p:nvPr>
        </p:nvSpPr>
        <p:spPr>
          <a:xfrm>
            <a:off x="517180" y="1587496"/>
            <a:ext cx="4182616" cy="4361784"/>
          </a:xfrm>
        </p:spPr>
        <p:txBody>
          <a:bodyPr/>
          <a:lstStyle/>
          <a:p>
            <a:r>
              <a:rPr lang="en-US" altLang="zh-CN" dirty="0" smtClean="0"/>
              <a:t>Average</a:t>
            </a:r>
            <a:r>
              <a:rPr lang="zh-CN" altLang="en-US" dirty="0" smtClean="0"/>
              <a:t> </a:t>
            </a:r>
            <a:r>
              <a:rPr lang="en-US" altLang="zh-CN" dirty="0" smtClean="0"/>
              <a:t>accuracy</a:t>
            </a:r>
            <a:r>
              <a:rPr lang="zh-CN" altLang="en-US" dirty="0"/>
              <a:t> </a:t>
            </a:r>
            <a:r>
              <a:rPr lang="en-US" altLang="zh-CN" dirty="0" smtClean="0"/>
              <a:t>in</a:t>
            </a:r>
            <a:r>
              <a:rPr lang="zh-CN" altLang="en-US" dirty="0" smtClean="0"/>
              <a:t> </a:t>
            </a:r>
            <a:r>
              <a:rPr lang="en-US" altLang="zh-CN" dirty="0" smtClean="0"/>
              <a:t>three</a:t>
            </a:r>
            <a:r>
              <a:rPr lang="zh-CN" altLang="en-US" dirty="0" smtClean="0"/>
              <a:t> </a:t>
            </a:r>
            <a:r>
              <a:rPr lang="en-US" altLang="zh-CN" dirty="0" smtClean="0"/>
              <a:t>areas:</a:t>
            </a:r>
            <a:r>
              <a:rPr lang="zh-CN" altLang="en-US" dirty="0" smtClean="0"/>
              <a:t> </a:t>
            </a:r>
            <a:r>
              <a:rPr lang="en-US" altLang="zh-CN" dirty="0" smtClean="0"/>
              <a:t>3.3m,4.3m,3.8m</a:t>
            </a:r>
            <a:endParaRPr lang="zh-CN" altLang="en-US" dirty="0" smtClean="0"/>
          </a:p>
          <a:p>
            <a:r>
              <a:rPr lang="en-US" altLang="zh-CN" dirty="0" smtClean="0"/>
              <a:t>Smaller</a:t>
            </a:r>
            <a:r>
              <a:rPr lang="zh-CN" altLang="en-US" dirty="0" smtClean="0"/>
              <a:t> </a:t>
            </a:r>
            <a:r>
              <a:rPr lang="en-US" altLang="zh-CN" dirty="0" smtClean="0"/>
              <a:t>areas</a:t>
            </a:r>
            <a:r>
              <a:rPr lang="zh-CN" altLang="en-US" dirty="0" smtClean="0"/>
              <a:t> </a:t>
            </a:r>
            <a:r>
              <a:rPr lang="en-US" altLang="zh-CN" dirty="0" smtClean="0"/>
              <a:t>yields</a:t>
            </a:r>
            <a:r>
              <a:rPr lang="zh-CN" altLang="en-US" dirty="0" smtClean="0"/>
              <a:t> </a:t>
            </a:r>
            <a:r>
              <a:rPr lang="en-US" altLang="zh-CN" dirty="0" smtClean="0"/>
              <a:t>better</a:t>
            </a:r>
            <a:r>
              <a:rPr lang="zh-CN" altLang="en-US" dirty="0" smtClean="0"/>
              <a:t> </a:t>
            </a:r>
            <a:r>
              <a:rPr lang="en-US" altLang="zh-CN" dirty="0" smtClean="0"/>
              <a:t>accuracy</a:t>
            </a:r>
          </a:p>
        </p:txBody>
      </p:sp>
      <p:sp>
        <p:nvSpPr>
          <p:cNvPr id="6" name="文本框 5"/>
          <p:cNvSpPr txBox="1"/>
          <p:nvPr/>
        </p:nvSpPr>
        <p:spPr>
          <a:xfrm>
            <a:off x="6011700" y="4428916"/>
            <a:ext cx="2880320" cy="369332"/>
          </a:xfrm>
          <a:prstGeom prst="rect">
            <a:avLst/>
          </a:prstGeom>
          <a:noFill/>
        </p:spPr>
        <p:txBody>
          <a:bodyPr wrap="square" rtlCol="0">
            <a:spAutoFit/>
          </a:bodyPr>
          <a:lstStyle/>
          <a:p>
            <a:r>
              <a:rPr kumimoji="1" lang="en-US" altLang="zh-CN" dirty="0" smtClean="0">
                <a:latin typeface="+mn-lt"/>
              </a:rPr>
              <a:t>Different</a:t>
            </a:r>
            <a:r>
              <a:rPr kumimoji="1" lang="zh-CN" altLang="en-US" dirty="0" smtClean="0">
                <a:latin typeface="+mn-lt"/>
              </a:rPr>
              <a:t> </a:t>
            </a:r>
            <a:r>
              <a:rPr kumimoji="1" lang="en-US" altLang="zh-CN" dirty="0" smtClean="0">
                <a:latin typeface="+mn-lt"/>
              </a:rPr>
              <a:t>areas</a:t>
            </a:r>
            <a:endParaRPr kumimoji="1" lang="zh-CN" altLang="en-US" dirty="0">
              <a:latin typeface="+mn-lt"/>
            </a:endParaRPr>
          </a:p>
        </p:txBody>
      </p:sp>
    </p:spTree>
    <p:extLst>
      <p:ext uri="{BB962C8B-B14F-4D97-AF65-F5344CB8AC3E}">
        <p14:creationId xmlns:p14="http://schemas.microsoft.com/office/powerpoint/2010/main" val="1639203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657" y="1251779"/>
            <a:ext cx="4714445" cy="2946528"/>
          </a:xfrm>
          <a:prstGeom prst="rect">
            <a:avLst/>
          </a:prstGeom>
        </p:spPr>
      </p:pic>
      <p:sp>
        <p:nvSpPr>
          <p:cNvPr id="2" name="标题 1"/>
          <p:cNvSpPr>
            <a:spLocks noGrp="1"/>
          </p:cNvSpPr>
          <p:nvPr>
            <p:ph type="title"/>
          </p:nvPr>
        </p:nvSpPr>
        <p:spPr/>
        <p:txBody>
          <a:bodyPr/>
          <a:lstStyle/>
          <a:p>
            <a:r>
              <a:rPr lang="en-US" altLang="zh-CN" dirty="0" smtClean="0"/>
              <a:t>Performance</a:t>
            </a:r>
            <a:r>
              <a:rPr lang="zh-CN" altLang="en-US" dirty="0" smtClean="0"/>
              <a:t> </a:t>
            </a:r>
            <a:r>
              <a:rPr lang="en-US" altLang="zh-CN" dirty="0" smtClean="0"/>
              <a:t>comparison</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28</a:t>
            </a:fld>
            <a:endParaRPr lang="en-US" altLang="zh-CN" dirty="0"/>
          </a:p>
        </p:txBody>
      </p:sp>
      <p:sp>
        <p:nvSpPr>
          <p:cNvPr id="12" name="内容占位符 11"/>
          <p:cNvSpPr>
            <a:spLocks noGrp="1"/>
          </p:cNvSpPr>
          <p:nvPr>
            <p:ph idx="1"/>
          </p:nvPr>
        </p:nvSpPr>
        <p:spPr>
          <a:xfrm>
            <a:off x="436285" y="1327863"/>
            <a:ext cx="4182616" cy="4361784"/>
          </a:xfrm>
        </p:spPr>
        <p:txBody>
          <a:bodyPr/>
          <a:lstStyle/>
          <a:p>
            <a:r>
              <a:rPr lang="en-US" altLang="zh-CN" dirty="0" smtClean="0"/>
              <a:t>Average</a:t>
            </a:r>
            <a:r>
              <a:rPr lang="zh-CN" altLang="en-US" dirty="0" smtClean="0"/>
              <a:t> </a:t>
            </a:r>
            <a:r>
              <a:rPr lang="en-US" altLang="zh-CN" dirty="0" smtClean="0"/>
              <a:t>accuracy</a:t>
            </a:r>
            <a:r>
              <a:rPr lang="zh-CN" altLang="en-US" dirty="0"/>
              <a:t> </a:t>
            </a:r>
            <a:r>
              <a:rPr lang="en-US" altLang="zh-CN" dirty="0" smtClean="0"/>
              <a:t>outperforms</a:t>
            </a:r>
            <a:r>
              <a:rPr lang="zh-CN" altLang="en-US" dirty="0" smtClean="0"/>
              <a:t> ：</a:t>
            </a:r>
          </a:p>
          <a:p>
            <a:pPr lvl="1"/>
            <a:r>
              <a:rPr lang="en-US" altLang="zh-CN" dirty="0" smtClean="0"/>
              <a:t>Horus</a:t>
            </a:r>
            <a:r>
              <a:rPr lang="zh-CN" altLang="en-US" dirty="0" smtClean="0"/>
              <a:t> </a:t>
            </a:r>
            <a:r>
              <a:rPr lang="en-US" altLang="zh-CN" dirty="0" smtClean="0"/>
              <a:t>by</a:t>
            </a:r>
            <a:r>
              <a:rPr lang="zh-CN" altLang="en-US" dirty="0" smtClean="0"/>
              <a:t> </a:t>
            </a:r>
            <a:r>
              <a:rPr lang="en-US" altLang="zh-CN" dirty="0" smtClean="0"/>
              <a:t>18.2%</a:t>
            </a:r>
            <a:endParaRPr lang="zh-CN" altLang="en-US" dirty="0" smtClean="0"/>
          </a:p>
          <a:p>
            <a:pPr lvl="1"/>
            <a:r>
              <a:rPr lang="en-US" altLang="zh-CN" dirty="0" smtClean="0"/>
              <a:t>GIFT</a:t>
            </a:r>
            <a:r>
              <a:rPr lang="zh-CN" altLang="en-US" dirty="0" smtClean="0"/>
              <a:t> </a:t>
            </a:r>
            <a:r>
              <a:rPr lang="en-US" altLang="zh-CN" dirty="0" smtClean="0"/>
              <a:t>by</a:t>
            </a:r>
            <a:r>
              <a:rPr lang="zh-CN" altLang="en-US" dirty="0" smtClean="0"/>
              <a:t> </a:t>
            </a:r>
            <a:r>
              <a:rPr lang="en-US" altLang="zh-CN" dirty="0" smtClean="0"/>
              <a:t>21.7%</a:t>
            </a:r>
            <a:endParaRPr lang="zh-CN" altLang="en-US" dirty="0" smtClean="0"/>
          </a:p>
          <a:p>
            <a:pPr lvl="1"/>
            <a:r>
              <a:rPr lang="en-US" altLang="zh-CN" dirty="0" smtClean="0"/>
              <a:t>TW-KNN</a:t>
            </a:r>
            <a:r>
              <a:rPr lang="zh-CN" altLang="en-US" dirty="0" smtClean="0"/>
              <a:t> </a:t>
            </a:r>
            <a:r>
              <a:rPr lang="en-US" altLang="zh-CN" dirty="0" smtClean="0"/>
              <a:t>by</a:t>
            </a:r>
            <a:r>
              <a:rPr lang="zh-CN" altLang="en-US" dirty="0" smtClean="0"/>
              <a:t> </a:t>
            </a:r>
            <a:r>
              <a:rPr lang="en-US" altLang="zh-CN" dirty="0" smtClean="0"/>
              <a:t>25.0%</a:t>
            </a:r>
            <a:r>
              <a:rPr lang="zh-CN" altLang="en-US" dirty="0" smtClean="0"/>
              <a:t> </a:t>
            </a:r>
          </a:p>
          <a:p>
            <a:pPr lvl="1"/>
            <a:r>
              <a:rPr lang="en-US" altLang="zh-CN" dirty="0" err="1" smtClean="0"/>
              <a:t>KLDiv</a:t>
            </a:r>
            <a:r>
              <a:rPr lang="zh-CN" altLang="en-US" dirty="0" smtClean="0"/>
              <a:t> </a:t>
            </a:r>
            <a:r>
              <a:rPr lang="en-US" altLang="zh-CN" dirty="0" smtClean="0"/>
              <a:t>by</a:t>
            </a:r>
            <a:r>
              <a:rPr lang="zh-CN" altLang="en-US" dirty="0" smtClean="0"/>
              <a:t> </a:t>
            </a:r>
            <a:r>
              <a:rPr lang="en-US" altLang="zh-CN" dirty="0" smtClean="0"/>
              <a:t>30.8%</a:t>
            </a:r>
            <a:endParaRPr lang="zh-CN" altLang="en-US" dirty="0" smtClean="0"/>
          </a:p>
          <a:p>
            <a:r>
              <a:rPr lang="en-US" altLang="zh-CN" dirty="0" smtClean="0"/>
              <a:t>Our</a:t>
            </a:r>
            <a:r>
              <a:rPr lang="zh-CN" altLang="en-US" dirty="0" smtClean="0"/>
              <a:t> </a:t>
            </a:r>
            <a:r>
              <a:rPr lang="en-US" altLang="zh-CN" dirty="0" smtClean="0"/>
              <a:t>system</a:t>
            </a:r>
            <a:r>
              <a:rPr lang="zh-CN" altLang="en-US" dirty="0" smtClean="0"/>
              <a:t> </a:t>
            </a:r>
            <a:r>
              <a:rPr lang="en-US" altLang="zh-CN" dirty="0" smtClean="0"/>
              <a:t>can</a:t>
            </a:r>
            <a:r>
              <a:rPr lang="zh-CN" altLang="en-US" dirty="0" smtClean="0"/>
              <a:t> </a:t>
            </a:r>
            <a:r>
              <a:rPr lang="en-US" altLang="zh-CN" dirty="0" smtClean="0"/>
              <a:t>combine</a:t>
            </a:r>
            <a:r>
              <a:rPr lang="zh-CN" altLang="en-US" dirty="0" smtClean="0"/>
              <a:t> </a:t>
            </a:r>
            <a:r>
              <a:rPr lang="en-US" altLang="zh-CN" dirty="0" smtClean="0"/>
              <a:t>TW-KNN</a:t>
            </a:r>
            <a:r>
              <a:rPr lang="zh-CN" altLang="en-US" dirty="0" smtClean="0"/>
              <a:t> </a:t>
            </a:r>
            <a:r>
              <a:rPr lang="en-US" altLang="zh-CN" dirty="0" smtClean="0"/>
              <a:t>and</a:t>
            </a:r>
            <a:r>
              <a:rPr lang="zh-CN" altLang="en-US" dirty="0" smtClean="0"/>
              <a:t> </a:t>
            </a:r>
            <a:r>
              <a:rPr lang="en-US" altLang="zh-CN" dirty="0" smtClean="0"/>
              <a:t>H</a:t>
            </a:r>
            <a:r>
              <a:rPr lang="en-US" altLang="zh-CN" dirty="0" smtClean="0"/>
              <a:t>orus</a:t>
            </a:r>
            <a:endParaRPr lang="en-US" altLang="zh-CN" dirty="0" smtClean="0"/>
          </a:p>
        </p:txBody>
      </p:sp>
      <p:sp>
        <p:nvSpPr>
          <p:cNvPr id="6" name="文本框 5"/>
          <p:cNvSpPr txBox="1"/>
          <p:nvPr/>
        </p:nvSpPr>
        <p:spPr>
          <a:xfrm>
            <a:off x="5811503" y="3990422"/>
            <a:ext cx="2880320" cy="369332"/>
          </a:xfrm>
          <a:prstGeom prst="rect">
            <a:avLst/>
          </a:prstGeom>
          <a:noFill/>
        </p:spPr>
        <p:txBody>
          <a:bodyPr wrap="square" rtlCol="0">
            <a:spAutoFit/>
          </a:bodyPr>
          <a:lstStyle/>
          <a:p>
            <a:r>
              <a:rPr kumimoji="1" lang="en-US" altLang="zh-CN" dirty="0" smtClean="0">
                <a:latin typeface="+mn-lt"/>
              </a:rPr>
              <a:t>Different</a:t>
            </a:r>
            <a:r>
              <a:rPr kumimoji="1" lang="zh-CN" altLang="en-US" dirty="0" smtClean="0">
                <a:latin typeface="+mn-lt"/>
              </a:rPr>
              <a:t> </a:t>
            </a:r>
            <a:r>
              <a:rPr kumimoji="1" lang="en-US" altLang="zh-CN" dirty="0" smtClean="0">
                <a:latin typeface="+mn-lt"/>
              </a:rPr>
              <a:t>methods</a:t>
            </a:r>
            <a:endParaRPr kumimoji="1" lang="zh-CN" altLang="en-US" dirty="0">
              <a:latin typeface="+mn-lt"/>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4979" y="4354270"/>
            <a:ext cx="3657600" cy="2286000"/>
          </a:xfrm>
          <a:prstGeom prst="rect">
            <a:avLst/>
          </a:prstGeom>
        </p:spPr>
      </p:pic>
    </p:spTree>
    <p:extLst>
      <p:ext uri="{BB962C8B-B14F-4D97-AF65-F5344CB8AC3E}">
        <p14:creationId xmlns:p14="http://schemas.microsoft.com/office/powerpoint/2010/main" val="16205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checkerboard(across)">
                                      <p:cBhvr>
                                        <p:cTn id="7" dur="500"/>
                                        <p:tgtEl>
                                          <p:spTgt spid="12">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a:t>
            </a:r>
            <a:r>
              <a:rPr lang="zh-CN" altLang="en-US" dirty="0" smtClean="0"/>
              <a:t> </a:t>
            </a:r>
            <a:r>
              <a:rPr lang="en-US" altLang="zh-CN" dirty="0"/>
              <a:t>comparison</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29</a:t>
            </a:fld>
            <a:endParaRPr lang="en-US" altLang="zh-CN" dirty="0"/>
          </a:p>
        </p:txBody>
      </p:sp>
      <p:sp>
        <p:nvSpPr>
          <p:cNvPr id="12" name="内容占位符 11"/>
          <p:cNvSpPr>
            <a:spLocks noGrp="1"/>
          </p:cNvSpPr>
          <p:nvPr>
            <p:ph idx="1"/>
          </p:nvPr>
        </p:nvSpPr>
        <p:spPr>
          <a:xfrm>
            <a:off x="517180" y="1587496"/>
            <a:ext cx="7727228" cy="4361784"/>
          </a:xfrm>
        </p:spPr>
        <p:txBody>
          <a:bodyPr/>
          <a:lstStyle/>
          <a:p>
            <a:r>
              <a:rPr lang="en-US" altLang="zh-CN" dirty="0" smtClean="0"/>
              <a:t>System</a:t>
            </a:r>
            <a:r>
              <a:rPr lang="zh-CN" altLang="en-US" dirty="0" smtClean="0"/>
              <a:t> </a:t>
            </a:r>
            <a:r>
              <a:rPr lang="en-US" altLang="zh-CN" dirty="0" smtClean="0"/>
              <a:t>latency(</a:t>
            </a:r>
            <a:r>
              <a:rPr lang="en-US" altLang="zh-CN" sz="2000" dirty="0" smtClean="0"/>
              <a:t>Average</a:t>
            </a:r>
            <a:r>
              <a:rPr lang="zh-CN" altLang="en-US" sz="2000" dirty="0" smtClean="0"/>
              <a:t> </a:t>
            </a:r>
            <a:r>
              <a:rPr lang="en-US" altLang="zh-CN" sz="2000" dirty="0" smtClean="0"/>
              <a:t>time</a:t>
            </a:r>
            <a:r>
              <a:rPr lang="zh-CN" altLang="en-US" sz="2000" dirty="0" smtClean="0"/>
              <a:t> </a:t>
            </a:r>
            <a:r>
              <a:rPr lang="en-US" altLang="zh-CN" sz="2000" dirty="0" smtClean="0"/>
              <a:t>delays</a:t>
            </a:r>
            <a:r>
              <a:rPr lang="zh-CN" altLang="en-US" sz="2000" dirty="0" smtClean="0"/>
              <a:t> </a:t>
            </a:r>
            <a:r>
              <a:rPr lang="en-US" altLang="zh-CN" sz="2000" dirty="0" smtClean="0"/>
              <a:t>for</a:t>
            </a:r>
            <a:r>
              <a:rPr lang="zh-CN" altLang="en-US" sz="2000" dirty="0" smtClean="0"/>
              <a:t> </a:t>
            </a:r>
            <a:r>
              <a:rPr lang="en-US" altLang="zh-CN" sz="2000" dirty="0" smtClean="0"/>
              <a:t>1000</a:t>
            </a:r>
            <a:r>
              <a:rPr lang="zh-CN" altLang="en-US" sz="2000" dirty="0" smtClean="0"/>
              <a:t> </a:t>
            </a:r>
            <a:r>
              <a:rPr lang="en-US" altLang="zh-CN" sz="2000" dirty="0" smtClean="0"/>
              <a:t>queries</a:t>
            </a:r>
            <a:r>
              <a:rPr lang="en-US" altLang="zh-CN" dirty="0" smtClean="0"/>
              <a:t>):</a:t>
            </a:r>
            <a:endParaRPr lang="zh-CN" altLang="en-US" dirty="0" smtClean="0"/>
          </a:p>
          <a:p>
            <a:pPr lvl="1"/>
            <a:r>
              <a:rPr lang="en-US" altLang="zh-CN" dirty="0" err="1" smtClean="0"/>
              <a:t>ViVi</a:t>
            </a:r>
            <a:r>
              <a:rPr lang="en-US" altLang="zh-CN" dirty="0" smtClean="0"/>
              <a:t>:</a:t>
            </a:r>
            <a:r>
              <a:rPr lang="zh-CN" altLang="en-US" dirty="0" smtClean="0"/>
              <a:t> </a:t>
            </a:r>
            <a:r>
              <a:rPr lang="en-US" altLang="zh-CN" dirty="0" smtClean="0"/>
              <a:t>0.33s</a:t>
            </a:r>
            <a:r>
              <a:rPr lang="zh-CN" altLang="en-US" dirty="0" smtClean="0"/>
              <a:t> </a:t>
            </a:r>
            <a:r>
              <a:rPr lang="en-US" altLang="zh-CN" dirty="0" smtClean="0"/>
              <a:t>per</a:t>
            </a:r>
            <a:r>
              <a:rPr lang="zh-CN" altLang="en-US" dirty="0" smtClean="0"/>
              <a:t> </a:t>
            </a:r>
            <a:r>
              <a:rPr lang="en-US" altLang="zh-CN" dirty="0" smtClean="0"/>
              <a:t>query</a:t>
            </a:r>
            <a:endParaRPr lang="zh-CN" altLang="en-US" dirty="0" smtClean="0"/>
          </a:p>
          <a:p>
            <a:pPr lvl="1"/>
            <a:r>
              <a:rPr lang="en-US" altLang="zh-CN" dirty="0" smtClean="0"/>
              <a:t>Horus:</a:t>
            </a:r>
            <a:r>
              <a:rPr lang="zh-CN" altLang="en-US" dirty="0" smtClean="0"/>
              <a:t> </a:t>
            </a:r>
            <a:r>
              <a:rPr lang="en-US" altLang="zh-CN" dirty="0" smtClean="0">
                <a:solidFill>
                  <a:srgbClr val="0CA1C9"/>
                </a:solidFill>
              </a:rPr>
              <a:t>0.28s</a:t>
            </a:r>
            <a:r>
              <a:rPr lang="zh-CN" altLang="en-US" dirty="0" smtClean="0"/>
              <a:t> </a:t>
            </a:r>
            <a:r>
              <a:rPr lang="en-US" altLang="zh-CN" dirty="0" smtClean="0"/>
              <a:t>per</a:t>
            </a:r>
            <a:r>
              <a:rPr lang="zh-CN" altLang="en-US" dirty="0" smtClean="0"/>
              <a:t> </a:t>
            </a:r>
            <a:r>
              <a:rPr lang="en-US" altLang="zh-CN" dirty="0" smtClean="0"/>
              <a:t>query</a:t>
            </a:r>
            <a:endParaRPr lang="zh-CN" altLang="en-US" dirty="0" smtClean="0"/>
          </a:p>
          <a:p>
            <a:pPr lvl="1"/>
            <a:r>
              <a:rPr lang="en-US" altLang="zh-CN" dirty="0" smtClean="0"/>
              <a:t>TW-KNN</a:t>
            </a:r>
            <a:r>
              <a:rPr lang="en-US" altLang="zh-CN" dirty="0" smtClean="0">
                <a:solidFill>
                  <a:srgbClr val="EA4A54"/>
                </a:solidFill>
              </a:rPr>
              <a:t>:</a:t>
            </a:r>
            <a:r>
              <a:rPr lang="zh-CN" altLang="en-US" dirty="0" smtClean="0">
                <a:solidFill>
                  <a:srgbClr val="EA4A54"/>
                </a:solidFill>
              </a:rPr>
              <a:t> </a:t>
            </a:r>
            <a:r>
              <a:rPr lang="en-US" altLang="zh-CN" dirty="0" smtClean="0">
                <a:solidFill>
                  <a:srgbClr val="EA4A54"/>
                </a:solidFill>
              </a:rPr>
              <a:t>0.77s</a:t>
            </a:r>
            <a:r>
              <a:rPr lang="zh-CN" altLang="en-US" dirty="0" smtClean="0">
                <a:solidFill>
                  <a:srgbClr val="EA4A54"/>
                </a:solidFill>
              </a:rPr>
              <a:t> </a:t>
            </a:r>
            <a:r>
              <a:rPr lang="en-US" altLang="zh-CN" dirty="0" smtClean="0"/>
              <a:t>per</a:t>
            </a:r>
            <a:r>
              <a:rPr lang="zh-CN" altLang="en-US" dirty="0" smtClean="0"/>
              <a:t> </a:t>
            </a:r>
            <a:r>
              <a:rPr lang="en-US" altLang="zh-CN" dirty="0" smtClean="0"/>
              <a:t>query</a:t>
            </a:r>
            <a:endParaRPr lang="zh-CN" altLang="en-US" dirty="0" smtClean="0"/>
          </a:p>
          <a:p>
            <a:pPr lvl="1"/>
            <a:r>
              <a:rPr lang="en-US" altLang="zh-CN" dirty="0" smtClean="0"/>
              <a:t>GIFT:</a:t>
            </a:r>
            <a:r>
              <a:rPr lang="zh-CN" altLang="en-US" dirty="0" smtClean="0"/>
              <a:t> </a:t>
            </a:r>
            <a:r>
              <a:rPr lang="en-US" altLang="zh-CN" dirty="0" smtClean="0">
                <a:solidFill>
                  <a:srgbClr val="EA4A54"/>
                </a:solidFill>
              </a:rPr>
              <a:t>0.84s</a:t>
            </a:r>
            <a:r>
              <a:rPr lang="zh-CN" altLang="en-US" dirty="0" smtClean="0">
                <a:solidFill>
                  <a:srgbClr val="EA4A54"/>
                </a:solidFill>
              </a:rPr>
              <a:t> </a:t>
            </a:r>
            <a:r>
              <a:rPr lang="en-US" altLang="zh-CN" dirty="0" smtClean="0"/>
              <a:t>per</a:t>
            </a:r>
            <a:r>
              <a:rPr lang="zh-CN" altLang="en-US" dirty="0" smtClean="0"/>
              <a:t> </a:t>
            </a:r>
            <a:r>
              <a:rPr lang="en-US" altLang="zh-CN" dirty="0" smtClean="0"/>
              <a:t>query</a:t>
            </a:r>
            <a:endParaRPr lang="zh-CN" altLang="en-US" dirty="0" smtClean="0"/>
          </a:p>
          <a:p>
            <a:r>
              <a:rPr lang="en-US" altLang="zh-CN" dirty="0" smtClean="0"/>
              <a:t>Parameter</a:t>
            </a:r>
            <a:r>
              <a:rPr lang="zh-CN" altLang="en-US" dirty="0" smtClean="0"/>
              <a:t> </a:t>
            </a:r>
            <a:r>
              <a:rPr lang="en-US" altLang="zh-CN" dirty="0" smtClean="0"/>
              <a:t>Study</a:t>
            </a:r>
            <a:endParaRPr lang="zh-CN" altLang="en-US" dirty="0" smtClean="0"/>
          </a:p>
          <a:p>
            <a:pPr marL="457200" lvl="1" indent="0">
              <a:buNone/>
            </a:pPr>
            <a:endParaRPr lang="zh-CN" altLang="en-US"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3879304"/>
            <a:ext cx="3657600" cy="2286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3965" y="3879304"/>
            <a:ext cx="3657600" cy="2286000"/>
          </a:xfrm>
          <a:prstGeom prst="rect">
            <a:avLst/>
          </a:prstGeom>
        </p:spPr>
      </p:pic>
      <p:sp>
        <p:nvSpPr>
          <p:cNvPr id="9" name="文本框 8"/>
          <p:cNvSpPr txBox="1"/>
          <p:nvPr/>
        </p:nvSpPr>
        <p:spPr>
          <a:xfrm>
            <a:off x="5364088" y="5980638"/>
            <a:ext cx="2880320" cy="369332"/>
          </a:xfrm>
          <a:prstGeom prst="rect">
            <a:avLst/>
          </a:prstGeom>
          <a:noFill/>
        </p:spPr>
        <p:txBody>
          <a:bodyPr wrap="square" rtlCol="0">
            <a:spAutoFit/>
          </a:bodyPr>
          <a:lstStyle/>
          <a:p>
            <a:r>
              <a:rPr kumimoji="1" lang="en-US" altLang="zh-CN" dirty="0" smtClean="0">
                <a:latin typeface="+mn-lt"/>
              </a:rPr>
              <a:t>Different</a:t>
            </a:r>
            <a:r>
              <a:rPr kumimoji="1" lang="zh-CN" altLang="en-US" dirty="0" smtClean="0">
                <a:latin typeface="+mn-lt"/>
              </a:rPr>
              <a:t> </a:t>
            </a:r>
            <a:r>
              <a:rPr kumimoji="1" lang="en-US" altLang="zh-CN" dirty="0" smtClean="0">
                <a:latin typeface="+mn-lt"/>
              </a:rPr>
              <a:t>AP</a:t>
            </a:r>
            <a:r>
              <a:rPr kumimoji="1" lang="zh-CN" altLang="en-US" dirty="0" smtClean="0">
                <a:latin typeface="+mn-lt"/>
              </a:rPr>
              <a:t> </a:t>
            </a:r>
            <a:r>
              <a:rPr kumimoji="1" lang="en-US" altLang="zh-CN" dirty="0" smtClean="0">
                <a:latin typeface="+mn-lt"/>
              </a:rPr>
              <a:t>number</a:t>
            </a:r>
            <a:endParaRPr kumimoji="1" lang="zh-CN" altLang="en-US" dirty="0">
              <a:latin typeface="+mn-lt"/>
            </a:endParaRPr>
          </a:p>
        </p:txBody>
      </p:sp>
      <p:sp>
        <p:nvSpPr>
          <p:cNvPr id="10" name="文本框 9"/>
          <p:cNvSpPr txBox="1"/>
          <p:nvPr/>
        </p:nvSpPr>
        <p:spPr>
          <a:xfrm>
            <a:off x="1099365" y="5963432"/>
            <a:ext cx="3544946" cy="369332"/>
          </a:xfrm>
          <a:prstGeom prst="rect">
            <a:avLst/>
          </a:prstGeom>
          <a:noFill/>
        </p:spPr>
        <p:txBody>
          <a:bodyPr wrap="square" rtlCol="0">
            <a:spAutoFit/>
          </a:bodyPr>
          <a:lstStyle/>
          <a:p>
            <a:pPr algn="ctr"/>
            <a:r>
              <a:rPr kumimoji="1" lang="en-US" altLang="zh-CN" dirty="0" smtClean="0">
                <a:latin typeface="+mn-lt"/>
              </a:rPr>
              <a:t>Different</a:t>
            </a:r>
            <a:r>
              <a:rPr kumimoji="1" lang="zh-CN" altLang="en-US" dirty="0" smtClean="0">
                <a:latin typeface="+mn-lt"/>
              </a:rPr>
              <a:t> </a:t>
            </a:r>
            <a:r>
              <a:rPr kumimoji="1" lang="en-US" altLang="zh-CN" dirty="0" smtClean="0">
                <a:latin typeface="+mn-lt"/>
              </a:rPr>
              <a:t>nearby</a:t>
            </a:r>
            <a:r>
              <a:rPr kumimoji="1" lang="zh-CN" altLang="en-US" dirty="0" smtClean="0">
                <a:latin typeface="+mn-lt"/>
              </a:rPr>
              <a:t> </a:t>
            </a:r>
            <a:r>
              <a:rPr kumimoji="1" lang="en-US" altLang="zh-CN" dirty="0" smtClean="0">
                <a:latin typeface="+mn-lt"/>
              </a:rPr>
              <a:t>points’</a:t>
            </a:r>
            <a:r>
              <a:rPr kumimoji="1" lang="zh-CN" altLang="en-US" dirty="0" smtClean="0">
                <a:latin typeface="+mn-lt"/>
              </a:rPr>
              <a:t> </a:t>
            </a:r>
            <a:r>
              <a:rPr kumimoji="1" lang="en-US" altLang="zh-CN" dirty="0" smtClean="0">
                <a:latin typeface="+mn-lt"/>
              </a:rPr>
              <a:t>range</a:t>
            </a:r>
            <a:endParaRPr kumimoji="1" lang="zh-CN" altLang="en-US" dirty="0">
              <a:latin typeface="+mn-lt"/>
            </a:endParaRPr>
          </a:p>
        </p:txBody>
      </p:sp>
    </p:spTree>
    <p:extLst>
      <p:ext uri="{BB962C8B-B14F-4D97-AF65-F5344CB8AC3E}">
        <p14:creationId xmlns:p14="http://schemas.microsoft.com/office/powerpoint/2010/main" val="1376714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a:t>
            </a:r>
            <a:r>
              <a:rPr lang="zh-CN" altLang="en-US" dirty="0" smtClean="0"/>
              <a:t> </a:t>
            </a:r>
            <a:r>
              <a:rPr lang="en-US" altLang="zh-CN" dirty="0" smtClean="0"/>
              <a:t>Problems</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3</a:t>
            </a:fld>
            <a:endParaRPr lang="en-US" altLang="zh-CN"/>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020778"/>
            <a:ext cx="4424256" cy="2680138"/>
          </a:xfrm>
          <a:prstGeom prst="rect">
            <a:avLst/>
          </a:prstGeom>
          <a:ln>
            <a:solidFill>
              <a:schemeClr val="tx1"/>
            </a:solidFill>
          </a:ln>
        </p:spPr>
      </p:pic>
      <p:sp>
        <p:nvSpPr>
          <p:cNvPr id="16" name="文本框 15"/>
          <p:cNvSpPr txBox="1"/>
          <p:nvPr/>
        </p:nvSpPr>
        <p:spPr>
          <a:xfrm>
            <a:off x="1475656" y="4757082"/>
            <a:ext cx="2408032" cy="400110"/>
          </a:xfrm>
          <a:prstGeom prst="rect">
            <a:avLst/>
          </a:prstGeom>
          <a:noFill/>
        </p:spPr>
        <p:txBody>
          <a:bodyPr wrap="none" rtlCol="0">
            <a:spAutoFit/>
          </a:bodyPr>
          <a:lstStyle/>
          <a:p>
            <a:r>
              <a:rPr lang="en-US" altLang="zh-CN" sz="2000" dirty="0" smtClean="0">
                <a:latin typeface="+mj-lt"/>
                <a:ea typeface="+mj-ea"/>
              </a:rPr>
              <a:t>RSS</a:t>
            </a:r>
            <a:r>
              <a:rPr lang="zh-CN" altLang="en-US" sz="2000" dirty="0" smtClean="0">
                <a:latin typeface="+mj-lt"/>
                <a:ea typeface="+mj-ea"/>
              </a:rPr>
              <a:t> </a:t>
            </a:r>
            <a:r>
              <a:rPr lang="en-US" altLang="zh-CN" sz="2000" dirty="0" smtClean="0">
                <a:latin typeface="+mj-lt"/>
                <a:ea typeface="+mj-ea"/>
              </a:rPr>
              <a:t>bias</a:t>
            </a:r>
            <a:r>
              <a:rPr lang="zh-CN" altLang="en-US" sz="2000" dirty="0" smtClean="0">
                <a:latin typeface="+mj-lt"/>
                <a:ea typeface="+mj-ea"/>
              </a:rPr>
              <a:t> </a:t>
            </a:r>
            <a:r>
              <a:rPr lang="en-US" altLang="zh-CN" sz="2000" dirty="0" smtClean="0">
                <a:latin typeface="+mj-lt"/>
                <a:ea typeface="+mj-ea"/>
              </a:rPr>
              <a:t>over</a:t>
            </a:r>
            <a:r>
              <a:rPr lang="zh-CN" altLang="en-US" sz="2000" dirty="0" smtClean="0">
                <a:latin typeface="+mj-lt"/>
                <a:ea typeface="+mj-ea"/>
              </a:rPr>
              <a:t> </a:t>
            </a:r>
            <a:r>
              <a:rPr lang="en-US" altLang="zh-CN" sz="2000" dirty="0" smtClean="0">
                <a:latin typeface="+mj-lt"/>
                <a:ea typeface="+mj-ea"/>
              </a:rPr>
              <a:t>time</a:t>
            </a:r>
            <a:endParaRPr lang="zh-CN" altLang="en-US" sz="2000" dirty="0">
              <a:latin typeface="+mj-lt"/>
              <a:ea typeface="+mj-ea"/>
            </a:endParaRPr>
          </a:p>
        </p:txBody>
      </p:sp>
      <p:sp>
        <p:nvSpPr>
          <p:cNvPr id="11" name="内容占位符 11"/>
          <p:cNvSpPr>
            <a:spLocks noGrp="1"/>
          </p:cNvSpPr>
          <p:nvPr>
            <p:ph idx="1"/>
          </p:nvPr>
        </p:nvSpPr>
        <p:spPr>
          <a:xfrm>
            <a:off x="5179373" y="2019544"/>
            <a:ext cx="3713107" cy="4361784"/>
          </a:xfrm>
        </p:spPr>
        <p:txBody>
          <a:bodyPr/>
          <a:lstStyle/>
          <a:p>
            <a:r>
              <a:rPr lang="en-US" altLang="zh-CN" dirty="0" smtClean="0"/>
              <a:t>T</a:t>
            </a:r>
            <a:r>
              <a:rPr lang="en-US" altLang="zh-CN" dirty="0" smtClean="0"/>
              <a:t>he</a:t>
            </a:r>
            <a:r>
              <a:rPr lang="zh-CN" altLang="en-US" dirty="0" smtClean="0"/>
              <a:t> </a:t>
            </a:r>
            <a:r>
              <a:rPr lang="en-US" altLang="zh-CN" dirty="0" smtClean="0"/>
              <a:t>RSS</a:t>
            </a:r>
            <a:r>
              <a:rPr lang="zh-CN" altLang="en-US" dirty="0" smtClean="0"/>
              <a:t> </a:t>
            </a:r>
            <a:r>
              <a:rPr lang="en-US" altLang="zh-CN" dirty="0" smtClean="0"/>
              <a:t>bias</a:t>
            </a:r>
            <a:r>
              <a:rPr lang="zh-CN" altLang="en-US" dirty="0" smtClean="0"/>
              <a:t> </a:t>
            </a:r>
            <a:r>
              <a:rPr lang="en-US" altLang="zh-CN" dirty="0" smtClean="0"/>
              <a:t>is</a:t>
            </a:r>
            <a:r>
              <a:rPr lang="zh-CN" altLang="en-US" dirty="0" smtClean="0"/>
              <a:t> </a:t>
            </a:r>
            <a:r>
              <a:rPr lang="en-US" altLang="zh-CN" dirty="0" smtClean="0"/>
              <a:t>large,</a:t>
            </a:r>
            <a:r>
              <a:rPr lang="zh-CN" altLang="en-US" dirty="0" smtClean="0"/>
              <a:t> </a:t>
            </a:r>
            <a:r>
              <a:rPr lang="en-US" altLang="zh-CN" dirty="0" smtClean="0"/>
              <a:t>usually</a:t>
            </a:r>
            <a:r>
              <a:rPr lang="zh-CN" altLang="en-US" dirty="0" smtClean="0"/>
              <a:t> </a:t>
            </a:r>
            <a:r>
              <a:rPr lang="en-US" altLang="zh-CN" dirty="0" smtClean="0">
                <a:solidFill>
                  <a:srgbClr val="FF0000"/>
                </a:solidFill>
              </a:rPr>
              <a:t>&gt;10db</a:t>
            </a:r>
            <a:endParaRPr lang="zh-CN" altLang="en-US" dirty="0" smtClean="0">
              <a:solidFill>
                <a:srgbClr val="FF0000"/>
              </a:solidFill>
            </a:endParaRPr>
          </a:p>
          <a:p>
            <a:r>
              <a:rPr lang="en-US" altLang="zh-CN" dirty="0" smtClean="0"/>
              <a:t>No</a:t>
            </a:r>
            <a:r>
              <a:rPr lang="zh-CN" altLang="en-US" dirty="0" smtClean="0"/>
              <a:t> </a:t>
            </a:r>
            <a:r>
              <a:rPr lang="en-US" altLang="zh-CN" dirty="0" smtClean="0"/>
              <a:t>matter</a:t>
            </a:r>
            <a:r>
              <a:rPr lang="zh-CN" altLang="en-US" dirty="0" smtClean="0"/>
              <a:t> </a:t>
            </a:r>
            <a:r>
              <a:rPr lang="en-US" altLang="zh-CN" dirty="0" smtClean="0"/>
              <a:t>whether</a:t>
            </a:r>
            <a:r>
              <a:rPr lang="zh-CN" altLang="en-US" dirty="0" smtClean="0"/>
              <a:t> </a:t>
            </a:r>
            <a:r>
              <a:rPr lang="en-US" altLang="zh-CN" dirty="0" smtClean="0"/>
              <a:t>the</a:t>
            </a:r>
            <a:r>
              <a:rPr lang="zh-CN" altLang="en-US" dirty="0" smtClean="0"/>
              <a:t> </a:t>
            </a:r>
            <a:r>
              <a:rPr lang="en-US" altLang="zh-CN" dirty="0" smtClean="0"/>
              <a:t>AP</a:t>
            </a:r>
            <a:r>
              <a:rPr lang="zh-CN" altLang="en-US" dirty="0" smtClean="0"/>
              <a:t> </a:t>
            </a:r>
            <a:r>
              <a:rPr lang="en-US" altLang="zh-CN" dirty="0" smtClean="0"/>
              <a:t>is</a:t>
            </a:r>
            <a:r>
              <a:rPr lang="zh-CN" altLang="en-US" dirty="0" smtClean="0"/>
              <a:t> </a:t>
            </a:r>
            <a:r>
              <a:rPr lang="en-US" altLang="zh-CN" dirty="0" smtClean="0"/>
              <a:t>strong</a:t>
            </a:r>
            <a:r>
              <a:rPr lang="zh-CN" altLang="en-US" dirty="0" smtClean="0"/>
              <a:t> </a:t>
            </a:r>
            <a:r>
              <a:rPr lang="en-US" altLang="zh-CN" dirty="0" smtClean="0"/>
              <a:t>or</a:t>
            </a:r>
            <a:r>
              <a:rPr lang="zh-CN" altLang="en-US" dirty="0" smtClean="0"/>
              <a:t> </a:t>
            </a:r>
            <a:r>
              <a:rPr lang="en-US" altLang="zh-CN" dirty="0" smtClean="0"/>
              <a:t>not</a:t>
            </a:r>
            <a:endParaRPr lang="zh-CN" altLang="en-US" dirty="0" smtClean="0"/>
          </a:p>
          <a:p>
            <a:r>
              <a:rPr lang="en-US" altLang="zh-CN" dirty="0" smtClean="0"/>
              <a:t>Spatial</a:t>
            </a:r>
            <a:r>
              <a:rPr lang="zh-CN" altLang="en-US" dirty="0" smtClean="0"/>
              <a:t> </a:t>
            </a:r>
            <a:r>
              <a:rPr lang="en-US" altLang="zh-CN" dirty="0" smtClean="0"/>
              <a:t>ambiguity</a:t>
            </a:r>
            <a:r>
              <a:rPr lang="zh-CN" altLang="en-US" dirty="0" smtClean="0"/>
              <a:t> </a:t>
            </a:r>
            <a:r>
              <a:rPr lang="en-US" altLang="zh-CN" dirty="0" smtClean="0"/>
              <a:t>and</a:t>
            </a:r>
            <a:r>
              <a:rPr lang="zh-CN" altLang="en-US" dirty="0" smtClean="0"/>
              <a:t> </a:t>
            </a:r>
            <a:r>
              <a:rPr lang="en-US" altLang="zh-CN" dirty="0" smtClean="0"/>
              <a:t>Temporal</a:t>
            </a:r>
            <a:r>
              <a:rPr lang="zh-CN" altLang="en-US" dirty="0" smtClean="0"/>
              <a:t> </a:t>
            </a:r>
            <a:r>
              <a:rPr lang="en-US" altLang="zh-CN" dirty="0" smtClean="0"/>
              <a:t>instability</a:t>
            </a:r>
            <a:endParaRPr lang="en-US" altLang="zh-CN" dirty="0" smtClean="0"/>
          </a:p>
        </p:txBody>
      </p:sp>
    </p:spTree>
    <p:extLst>
      <p:ext uri="{BB962C8B-B14F-4D97-AF65-F5344CB8AC3E}">
        <p14:creationId xmlns:p14="http://schemas.microsoft.com/office/powerpoint/2010/main" val="58057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dirty="0" smtClean="0"/>
              <a:t>A</a:t>
            </a:r>
            <a:r>
              <a:rPr lang="zh-CN" altLang="en-US" dirty="0" smtClean="0"/>
              <a:t> </a:t>
            </a:r>
            <a:r>
              <a:rPr lang="en-US" altLang="zh-CN" dirty="0" smtClean="0"/>
              <a:t>new</a:t>
            </a:r>
            <a:r>
              <a:rPr lang="zh-CN" altLang="en-US" dirty="0" smtClean="0"/>
              <a:t> </a:t>
            </a:r>
            <a:r>
              <a:rPr lang="en-US" altLang="zh-CN" dirty="0" smtClean="0"/>
              <a:t>form</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RSS</a:t>
            </a:r>
            <a:r>
              <a:rPr lang="zh-CN" altLang="en-US" dirty="0" smtClean="0"/>
              <a:t> </a:t>
            </a:r>
            <a:r>
              <a:rPr lang="en-US" altLang="zh-CN" dirty="0" smtClean="0"/>
              <a:t>fingerprint</a:t>
            </a:r>
          </a:p>
          <a:p>
            <a:pPr lvl="1"/>
            <a:r>
              <a:rPr lang="en-US" altLang="zh-CN" dirty="0" smtClean="0"/>
              <a:t>An</a:t>
            </a:r>
            <a:r>
              <a:rPr lang="zh-CN" altLang="en-US" dirty="0" smtClean="0"/>
              <a:t> </a:t>
            </a:r>
            <a:r>
              <a:rPr lang="en-US" altLang="zh-CN" dirty="0" smtClean="0"/>
              <a:t>underlying </a:t>
            </a:r>
            <a:r>
              <a:rPr lang="en-US" altLang="zh-CN" dirty="0"/>
              <a:t>spatial properties of nearby </a:t>
            </a:r>
            <a:r>
              <a:rPr lang="en-US" altLang="zh-CN" dirty="0" smtClean="0"/>
              <a:t>fingerprints </a:t>
            </a:r>
            <a:endParaRPr lang="zh-CN" altLang="en-US" dirty="0"/>
          </a:p>
          <a:p>
            <a:pPr lvl="1"/>
            <a:r>
              <a:rPr lang="en-US" altLang="zh-CN" dirty="0"/>
              <a:t>M</a:t>
            </a:r>
            <a:r>
              <a:rPr lang="en-US" altLang="zh-CN" dirty="0" smtClean="0"/>
              <a:t>ore </a:t>
            </a:r>
            <a:r>
              <a:rPr lang="en-US" altLang="zh-CN" dirty="0"/>
              <a:t>stable and distinctive than the original RSS </a:t>
            </a:r>
            <a:r>
              <a:rPr lang="en-US" altLang="zh-CN" dirty="0" smtClean="0"/>
              <a:t>fingerprints</a:t>
            </a:r>
            <a:r>
              <a:rPr lang="en-US" altLang="zh-CN" dirty="0"/>
              <a:t>. </a:t>
            </a:r>
            <a:endParaRPr lang="en-US" altLang="zh-CN" dirty="0" smtClean="0"/>
          </a:p>
          <a:p>
            <a:r>
              <a:rPr lang="en-US" altLang="zh-CN" dirty="0" smtClean="0"/>
              <a:t>Present</a:t>
            </a:r>
            <a:r>
              <a:rPr lang="zh-CN" altLang="en-US" dirty="0" smtClean="0"/>
              <a:t> </a:t>
            </a:r>
            <a:r>
              <a:rPr lang="en-US" altLang="zh-CN" dirty="0" smtClean="0"/>
              <a:t>a</a:t>
            </a:r>
            <a:r>
              <a:rPr lang="zh-CN" altLang="en-US" dirty="0" smtClean="0"/>
              <a:t> </a:t>
            </a:r>
            <a:r>
              <a:rPr lang="en-US" altLang="zh-CN" dirty="0" smtClean="0"/>
              <a:t>system</a:t>
            </a:r>
            <a:r>
              <a:rPr lang="zh-CN" altLang="en-US" dirty="0" smtClean="0"/>
              <a:t> </a:t>
            </a:r>
            <a:r>
              <a:rPr lang="en-US" altLang="zh-CN" dirty="0" err="1" smtClean="0"/>
              <a:t>ViVi</a:t>
            </a:r>
            <a:r>
              <a:rPr lang="zh-CN" altLang="en-US" dirty="0" smtClean="0"/>
              <a:t> </a:t>
            </a:r>
            <a:r>
              <a:rPr lang="en-US" altLang="zh-CN" dirty="0" smtClean="0"/>
              <a:t>to</a:t>
            </a:r>
            <a:r>
              <a:rPr lang="zh-CN" altLang="en-US" dirty="0" smtClean="0"/>
              <a:t> </a:t>
            </a:r>
            <a:r>
              <a:rPr lang="en-US" altLang="zh-CN" dirty="0" smtClean="0"/>
              <a:t>incorporate</a:t>
            </a:r>
            <a:r>
              <a:rPr lang="zh-CN" altLang="en-US" dirty="0" smtClean="0"/>
              <a:t> </a:t>
            </a:r>
            <a:r>
              <a:rPr lang="en-US" altLang="zh-CN" dirty="0" smtClean="0"/>
              <a:t>FSG</a:t>
            </a:r>
          </a:p>
          <a:p>
            <a:pPr lvl="1"/>
            <a:r>
              <a:rPr lang="en-US" altLang="zh-CN" dirty="0" smtClean="0">
                <a:solidFill>
                  <a:srgbClr val="EA4A54"/>
                </a:solidFill>
              </a:rPr>
              <a:t>Gain</a:t>
            </a:r>
            <a:r>
              <a:rPr lang="zh-CN" altLang="en-US" dirty="0" smtClean="0">
                <a:solidFill>
                  <a:srgbClr val="EA4A54"/>
                </a:solidFill>
              </a:rPr>
              <a:t> </a:t>
            </a:r>
            <a:r>
              <a:rPr lang="en-US" altLang="zh-CN" dirty="0" smtClean="0">
                <a:solidFill>
                  <a:srgbClr val="EA4A54"/>
                </a:solidFill>
              </a:rPr>
              <a:t>without</a:t>
            </a:r>
            <a:r>
              <a:rPr lang="zh-CN" altLang="en-US" dirty="0" smtClean="0">
                <a:solidFill>
                  <a:srgbClr val="EA4A54"/>
                </a:solidFill>
              </a:rPr>
              <a:t> </a:t>
            </a:r>
            <a:r>
              <a:rPr lang="en-US" altLang="zh-CN" dirty="0">
                <a:solidFill>
                  <a:srgbClr val="EA4A54"/>
                </a:solidFill>
              </a:rPr>
              <a:t>the pains </a:t>
            </a:r>
            <a:r>
              <a:rPr lang="en-US" altLang="zh-CN" dirty="0"/>
              <a:t>of resorting to additional information or restrictions or vulnerable RSS model assumptions. </a:t>
            </a:r>
            <a:endParaRPr lang="en-US" altLang="zh-CN" dirty="0" smtClean="0"/>
          </a:p>
          <a:p>
            <a:pPr lvl="1"/>
            <a:r>
              <a:rPr lang="en-US" altLang="zh-CN" dirty="0" smtClean="0"/>
              <a:t>Median accuracy</a:t>
            </a:r>
            <a:r>
              <a:rPr lang="zh-CN" altLang="en-US" dirty="0" smtClean="0"/>
              <a:t> </a:t>
            </a:r>
            <a:r>
              <a:rPr lang="en-US" altLang="zh-CN" dirty="0" smtClean="0"/>
              <a:t>outperforms</a:t>
            </a:r>
            <a:r>
              <a:rPr lang="zh-CN" altLang="en-US" dirty="0" smtClean="0"/>
              <a:t> </a:t>
            </a:r>
            <a:r>
              <a:rPr lang="en-US" altLang="zh-CN" dirty="0" smtClean="0"/>
              <a:t>4</a:t>
            </a:r>
            <a:r>
              <a:rPr lang="zh-CN" altLang="en-US" dirty="0" smtClean="0"/>
              <a:t> </a:t>
            </a:r>
            <a:r>
              <a:rPr lang="en-US" altLang="zh-CN" dirty="0" smtClean="0"/>
              <a:t>state-of-the-art</a:t>
            </a:r>
            <a:r>
              <a:rPr lang="zh-CN" altLang="en-US" dirty="0" smtClean="0"/>
              <a:t> </a:t>
            </a:r>
            <a:r>
              <a:rPr lang="en-US" altLang="zh-CN" dirty="0" smtClean="0"/>
              <a:t>approaches</a:t>
            </a:r>
            <a:r>
              <a:rPr lang="zh-CN" altLang="en-US" dirty="0" smtClean="0"/>
              <a:t> </a:t>
            </a:r>
            <a:r>
              <a:rPr lang="en-US" altLang="zh-CN" dirty="0" smtClean="0"/>
              <a:t>by</a:t>
            </a:r>
            <a:r>
              <a:rPr lang="zh-CN" altLang="en-US" dirty="0" smtClean="0"/>
              <a:t> </a:t>
            </a:r>
            <a:r>
              <a:rPr lang="en-US" altLang="zh-CN" dirty="0" smtClean="0"/>
              <a:t>more</a:t>
            </a:r>
            <a:r>
              <a:rPr lang="zh-CN" altLang="en-US" dirty="0" smtClean="0"/>
              <a:t> </a:t>
            </a:r>
            <a:r>
              <a:rPr lang="en-US" altLang="zh-CN" dirty="0" smtClean="0"/>
              <a:t>than</a:t>
            </a:r>
            <a:r>
              <a:rPr lang="zh-CN" altLang="en-US" dirty="0" smtClean="0"/>
              <a:t> </a:t>
            </a:r>
            <a:r>
              <a:rPr lang="en-US" altLang="zh-CN" dirty="0" smtClean="0"/>
              <a:t>20%</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30</a:t>
            </a:fld>
            <a:endParaRPr lang="en-US" altLang="zh-CN"/>
          </a:p>
        </p:txBody>
      </p:sp>
    </p:spTree>
    <p:extLst>
      <p:ext uri="{BB962C8B-B14F-4D97-AF65-F5344CB8AC3E}">
        <p14:creationId xmlns:p14="http://schemas.microsoft.com/office/powerpoint/2010/main" val="3739230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AB51E9-348C-4DC8-84CE-839F8B9DCC07}" type="slidenum">
              <a:rPr lang="en-US" altLang="zh-CN" smtClean="0"/>
              <a:pPr/>
              <a:t>31</a:t>
            </a:fld>
            <a:endParaRPr lang="en-US" altLang="zh-CN"/>
          </a:p>
        </p:txBody>
      </p:sp>
      <p:sp>
        <p:nvSpPr>
          <p:cNvPr id="5" name="矩形 4"/>
          <p:cNvSpPr/>
          <p:nvPr/>
        </p:nvSpPr>
        <p:spPr>
          <a:xfrm>
            <a:off x="3152380" y="2083685"/>
            <a:ext cx="2839239" cy="1754326"/>
          </a:xfrm>
          <a:prstGeom prst="rect">
            <a:avLst/>
          </a:prstGeom>
          <a:noFill/>
        </p:spPr>
        <p:txBody>
          <a:bodyPr wrap="none" lIns="91440" tIns="45720" rIns="91440" bIns="45720">
            <a:spAutoFit/>
          </a:bodyPr>
          <a:lstStyle/>
          <a:p>
            <a:pPr algn="ctr"/>
            <a:r>
              <a:rPr lang="en-US" altLang="zh-CN" sz="5400" b="1" cap="none" spc="0" dirty="0" smtClean="0">
                <a:ln w="12700">
                  <a:solidFill>
                    <a:schemeClr val="tx1"/>
                  </a:solidFill>
                  <a:prstDash val="solid"/>
                </a:ln>
                <a:solidFill>
                  <a:srgbClr val="C00000"/>
                </a:solidFill>
              </a:rPr>
              <a:t>Thanks!</a:t>
            </a:r>
          </a:p>
          <a:p>
            <a:pPr algn="ctr"/>
            <a:r>
              <a:rPr lang="en-US" altLang="zh-CN" sz="5400" b="1" dirty="0" smtClean="0">
                <a:ln w="12700">
                  <a:solidFill>
                    <a:schemeClr val="tx1"/>
                  </a:solidFill>
                  <a:prstDash val="solid"/>
                </a:ln>
                <a:solidFill>
                  <a:srgbClr val="0070C0"/>
                </a:solidFill>
              </a:rPr>
              <a:t>Q&amp;A</a:t>
            </a:r>
            <a:endParaRPr lang="zh-CN" altLang="en-US" sz="5400" b="1" cap="none" spc="0" dirty="0">
              <a:ln w="12700">
                <a:solidFill>
                  <a:schemeClr val="tx1"/>
                </a:solidFill>
                <a:prstDash val="solid"/>
              </a:ln>
              <a:solidFill>
                <a:srgbClr val="0070C0"/>
              </a:solidFill>
            </a:endParaRPr>
          </a:p>
        </p:txBody>
      </p:sp>
      <p:sp>
        <p:nvSpPr>
          <p:cNvPr id="6" name="Rectangle 3"/>
          <p:cNvSpPr txBox="1">
            <a:spLocks noChangeArrowheads="1"/>
          </p:cNvSpPr>
          <p:nvPr/>
        </p:nvSpPr>
        <p:spPr bwMode="auto">
          <a:xfrm>
            <a:off x="0" y="4941168"/>
            <a:ext cx="91440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kern="0" dirty="0" err="1" smtClean="0">
                <a:ea typeface="宋体" charset="-122"/>
                <a:cs typeface="Arial" panose="020B0604020202020204" pitchFamily="34" charset="0"/>
              </a:rPr>
              <a:t>Jingao</a:t>
            </a:r>
            <a:r>
              <a:rPr lang="zh-CN" altLang="en-US" kern="0" dirty="0" smtClean="0">
                <a:ea typeface="宋体" charset="-122"/>
                <a:cs typeface="Arial" panose="020B0604020202020204" pitchFamily="34" charset="0"/>
              </a:rPr>
              <a:t> </a:t>
            </a:r>
            <a:r>
              <a:rPr lang="en-US" altLang="zh-CN" kern="0" dirty="0" smtClean="0">
                <a:ea typeface="宋体" charset="-122"/>
                <a:cs typeface="Arial" panose="020B0604020202020204" pitchFamily="34" charset="0"/>
              </a:rPr>
              <a:t>Xu</a:t>
            </a:r>
          </a:p>
          <a:p>
            <a:pPr algn="ctr"/>
            <a:r>
              <a:rPr lang="en-US" altLang="zh-CN" kern="0" dirty="0" smtClean="0">
                <a:solidFill>
                  <a:srgbClr val="0070C0"/>
                </a:solidFill>
                <a:ea typeface="宋体" charset="-122"/>
                <a:cs typeface="Arial" panose="020B0604020202020204" pitchFamily="34" charset="0"/>
              </a:rPr>
              <a:t>Tsinghua University</a:t>
            </a:r>
          </a:p>
          <a:p>
            <a:pPr algn="ctr"/>
            <a:r>
              <a:rPr lang="en-US" altLang="zh-CN" sz="1400" kern="0" dirty="0" smtClean="0">
                <a:ea typeface="宋体" charset="-122"/>
                <a:cs typeface="Arial" panose="020B0604020202020204" pitchFamily="34" charset="0"/>
              </a:rPr>
              <a:t>xujingao13@gmail.com</a:t>
            </a:r>
          </a:p>
          <a:p>
            <a:pPr algn="ctr"/>
            <a:endParaRPr lang="en-US" altLang="zh-CN" sz="1400" kern="0" dirty="0">
              <a:ea typeface="宋体" charset="-122"/>
              <a:cs typeface="Arial" panose="020B0604020202020204" pitchFamily="34" charset="0"/>
            </a:endParaRPr>
          </a:p>
          <a:p>
            <a:pPr algn="ctr"/>
            <a:endParaRPr lang="en-US" altLang="zh-CN" kern="0" dirty="0" smtClean="0">
              <a:solidFill>
                <a:srgbClr val="0070C0"/>
              </a:solidFill>
              <a:ea typeface="宋体" charset="-122"/>
              <a:cs typeface="Arial" panose="020B0604020202020204" pitchFamily="34" charset="0"/>
            </a:endParaRPr>
          </a:p>
        </p:txBody>
      </p:sp>
    </p:spTree>
    <p:extLst>
      <p:ext uri="{BB962C8B-B14F-4D97-AF65-F5344CB8AC3E}">
        <p14:creationId xmlns:p14="http://schemas.microsoft.com/office/powerpoint/2010/main" val="535279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a:t>
            </a:r>
            <a:r>
              <a:rPr lang="zh-CN" altLang="en-US" dirty="0" smtClean="0"/>
              <a:t> </a:t>
            </a:r>
            <a:r>
              <a:rPr lang="en-US" altLang="zh-CN" dirty="0" smtClean="0"/>
              <a:t>Problems</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4</a:t>
            </a:fld>
            <a:endParaRPr lang="en-US" altLang="zh-CN"/>
          </a:p>
        </p:txBody>
      </p:sp>
      <p:sp>
        <p:nvSpPr>
          <p:cNvPr id="13" name="文本框 12"/>
          <p:cNvSpPr txBox="1"/>
          <p:nvPr/>
        </p:nvSpPr>
        <p:spPr>
          <a:xfrm>
            <a:off x="848550" y="3297523"/>
            <a:ext cx="3680816" cy="400110"/>
          </a:xfrm>
          <a:prstGeom prst="rect">
            <a:avLst/>
          </a:prstGeom>
          <a:noFill/>
        </p:spPr>
        <p:txBody>
          <a:bodyPr wrap="none" rtlCol="0">
            <a:spAutoFit/>
          </a:bodyPr>
          <a:lstStyle/>
          <a:p>
            <a:r>
              <a:rPr lang="en-US" altLang="zh-CN" sz="2000" dirty="0" smtClean="0">
                <a:latin typeface="+mj-lt"/>
                <a:ea typeface="+mj-ea"/>
              </a:rPr>
              <a:t>Fingerprint</a:t>
            </a:r>
            <a:r>
              <a:rPr lang="zh-CN" altLang="en-US" sz="2000" dirty="0" smtClean="0">
                <a:latin typeface="+mj-lt"/>
                <a:ea typeface="+mj-ea"/>
              </a:rPr>
              <a:t> </a:t>
            </a:r>
            <a:r>
              <a:rPr lang="en-US" altLang="zh-CN" sz="2000" dirty="0" smtClean="0">
                <a:latin typeface="+mj-lt"/>
                <a:ea typeface="+mj-ea"/>
              </a:rPr>
              <a:t>spatial</a:t>
            </a:r>
            <a:r>
              <a:rPr lang="zh-CN" altLang="en-US" sz="2000" dirty="0" smtClean="0">
                <a:latin typeface="+mj-lt"/>
                <a:ea typeface="+mj-ea"/>
              </a:rPr>
              <a:t> </a:t>
            </a:r>
            <a:r>
              <a:rPr lang="en-US" altLang="zh-CN" sz="2000" dirty="0" smtClean="0">
                <a:latin typeface="+mj-lt"/>
                <a:ea typeface="+mj-ea"/>
              </a:rPr>
              <a:t>ambiguity</a:t>
            </a:r>
            <a:endParaRPr lang="zh-CN" altLang="en-US" sz="2000" dirty="0">
              <a:latin typeface="+mj-lt"/>
              <a:ea typeface="+mj-ea"/>
            </a:endParaRPr>
          </a:p>
        </p:txBody>
      </p:sp>
      <p:sp>
        <p:nvSpPr>
          <p:cNvPr id="14" name="文本框 13"/>
          <p:cNvSpPr txBox="1"/>
          <p:nvPr/>
        </p:nvSpPr>
        <p:spPr>
          <a:xfrm>
            <a:off x="848550" y="5880377"/>
            <a:ext cx="3884397" cy="400110"/>
          </a:xfrm>
          <a:prstGeom prst="rect">
            <a:avLst/>
          </a:prstGeom>
          <a:noFill/>
        </p:spPr>
        <p:txBody>
          <a:bodyPr wrap="none" rtlCol="0">
            <a:spAutoFit/>
          </a:bodyPr>
          <a:lstStyle/>
          <a:p>
            <a:r>
              <a:rPr lang="en-US" altLang="zh-CN" sz="2000" dirty="0" smtClean="0">
                <a:latin typeface="+mj-lt"/>
                <a:ea typeface="+mj-ea"/>
              </a:rPr>
              <a:t>Fingerprint</a:t>
            </a:r>
            <a:r>
              <a:rPr lang="zh-CN" altLang="en-US" sz="2000" dirty="0" smtClean="0">
                <a:latin typeface="+mj-lt"/>
                <a:ea typeface="+mj-ea"/>
              </a:rPr>
              <a:t> </a:t>
            </a:r>
            <a:r>
              <a:rPr lang="en-US" altLang="zh-CN" sz="2000" dirty="0" smtClean="0">
                <a:latin typeface="+mj-lt"/>
                <a:ea typeface="+mj-ea"/>
              </a:rPr>
              <a:t>temporal</a:t>
            </a:r>
            <a:r>
              <a:rPr lang="zh-CN" altLang="en-US" sz="2000" dirty="0" smtClean="0">
                <a:latin typeface="+mj-lt"/>
                <a:ea typeface="+mj-ea"/>
              </a:rPr>
              <a:t> </a:t>
            </a:r>
            <a:r>
              <a:rPr lang="en-US" altLang="zh-CN" sz="2000" dirty="0" smtClean="0">
                <a:latin typeface="+mj-lt"/>
                <a:ea typeface="+mj-ea"/>
              </a:rPr>
              <a:t>instability</a:t>
            </a:r>
            <a:endParaRPr lang="zh-CN" altLang="en-US" sz="2000" dirty="0">
              <a:latin typeface="+mj-lt"/>
              <a:ea typeface="+mj-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076" y="1408675"/>
            <a:ext cx="2824867" cy="1800000"/>
          </a:xfrm>
          <a:prstGeom prst="rect">
            <a:avLst/>
          </a:prstGeom>
          <a:ln>
            <a:solidFill>
              <a:schemeClr val="tx1"/>
            </a:solidFill>
          </a:ln>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076" y="3950794"/>
            <a:ext cx="2891102" cy="1823370"/>
          </a:xfrm>
          <a:prstGeom prst="rect">
            <a:avLst/>
          </a:prstGeom>
          <a:ln>
            <a:solidFill>
              <a:schemeClr val="tx1"/>
            </a:solidFill>
          </a:ln>
        </p:spPr>
      </p:pic>
      <p:sp>
        <p:nvSpPr>
          <p:cNvPr id="11" name="内容占位符 11"/>
          <p:cNvSpPr>
            <a:spLocks noGrp="1"/>
          </p:cNvSpPr>
          <p:nvPr>
            <p:ph idx="1"/>
          </p:nvPr>
        </p:nvSpPr>
        <p:spPr>
          <a:xfrm>
            <a:off x="4729860" y="1413732"/>
            <a:ext cx="4306636" cy="1883791"/>
          </a:xfrm>
        </p:spPr>
        <p:txBody>
          <a:bodyPr/>
          <a:lstStyle/>
          <a:p>
            <a:r>
              <a:rPr lang="en-US" altLang="zh-CN" dirty="0" smtClean="0"/>
              <a:t>One</a:t>
            </a:r>
            <a:r>
              <a:rPr lang="zh-CN" altLang="en-US" dirty="0" smtClean="0"/>
              <a:t> </a:t>
            </a:r>
            <a:r>
              <a:rPr lang="en-US" altLang="zh-CN" dirty="0" smtClean="0"/>
              <a:t>fingerprint</a:t>
            </a:r>
            <a:r>
              <a:rPr lang="zh-CN" altLang="en-US" dirty="0" smtClean="0"/>
              <a:t> </a:t>
            </a:r>
            <a:r>
              <a:rPr lang="en-US" altLang="zh-CN" dirty="0" smtClean="0"/>
              <a:t>might</a:t>
            </a:r>
            <a:r>
              <a:rPr lang="zh-CN" altLang="en-US" dirty="0" smtClean="0"/>
              <a:t> </a:t>
            </a:r>
            <a:r>
              <a:rPr lang="en-US" altLang="zh-CN" dirty="0" smtClean="0"/>
              <a:t>be</a:t>
            </a:r>
            <a:r>
              <a:rPr lang="zh-CN" altLang="en-US" dirty="0" smtClean="0"/>
              <a:t> </a:t>
            </a:r>
            <a:r>
              <a:rPr lang="en-US" altLang="zh-CN" dirty="0" smtClean="0"/>
              <a:t>similar</a:t>
            </a:r>
            <a:r>
              <a:rPr lang="zh-CN" altLang="en-US" dirty="0" smtClean="0"/>
              <a:t> </a:t>
            </a:r>
            <a:r>
              <a:rPr lang="en-US" altLang="zh-CN" dirty="0" smtClean="0"/>
              <a:t>to</a:t>
            </a:r>
            <a:r>
              <a:rPr lang="zh-CN" altLang="en-US" dirty="0" smtClean="0"/>
              <a:t> </a:t>
            </a:r>
            <a:r>
              <a:rPr lang="en-US" altLang="zh-CN" dirty="0" smtClean="0"/>
              <a:t>those</a:t>
            </a:r>
            <a:r>
              <a:rPr lang="zh-CN" altLang="en-US" dirty="0" smtClean="0"/>
              <a:t> </a:t>
            </a:r>
            <a:r>
              <a:rPr lang="en-US" altLang="zh-CN" dirty="0" smtClean="0"/>
              <a:t>from</a:t>
            </a:r>
            <a:r>
              <a:rPr lang="zh-CN" altLang="en-US" dirty="0" smtClean="0"/>
              <a:t> </a:t>
            </a:r>
            <a:r>
              <a:rPr lang="en-US" altLang="zh-CN" dirty="0" smtClean="0"/>
              <a:t>two</a:t>
            </a:r>
            <a:r>
              <a:rPr lang="zh-CN" altLang="en-US" dirty="0" smtClean="0"/>
              <a:t> </a:t>
            </a:r>
            <a:r>
              <a:rPr lang="en-US" altLang="zh-CN" dirty="0" smtClean="0"/>
              <a:t>or</a:t>
            </a:r>
            <a:r>
              <a:rPr lang="zh-CN" altLang="en-US" dirty="0" smtClean="0"/>
              <a:t> </a:t>
            </a:r>
            <a:r>
              <a:rPr lang="en-US" altLang="zh-CN" dirty="0" smtClean="0"/>
              <a:t>more</a:t>
            </a:r>
            <a:r>
              <a:rPr lang="zh-CN" altLang="en-US" dirty="0" smtClean="0"/>
              <a:t> </a:t>
            </a:r>
            <a:r>
              <a:rPr lang="en-US" altLang="zh-CN" dirty="0" smtClean="0"/>
              <a:t>quite</a:t>
            </a:r>
            <a:r>
              <a:rPr lang="zh-CN" altLang="en-US" dirty="0" smtClean="0"/>
              <a:t> </a:t>
            </a:r>
            <a:r>
              <a:rPr lang="en-US" altLang="zh-CN" dirty="0" smtClean="0"/>
              <a:t>distant</a:t>
            </a:r>
            <a:r>
              <a:rPr lang="zh-CN" altLang="en-US" dirty="0" smtClean="0"/>
              <a:t> </a:t>
            </a:r>
            <a:r>
              <a:rPr lang="en-US" altLang="zh-CN" dirty="0" smtClean="0"/>
              <a:t>locations</a:t>
            </a:r>
            <a:endParaRPr lang="en-US" altLang="zh-CN" dirty="0" smtClean="0"/>
          </a:p>
        </p:txBody>
      </p:sp>
      <p:sp>
        <p:nvSpPr>
          <p:cNvPr id="12" name="内容占位符 11"/>
          <p:cNvSpPr txBox="1">
            <a:spLocks/>
          </p:cNvSpPr>
          <p:nvPr/>
        </p:nvSpPr>
        <p:spPr bwMode="auto">
          <a:xfrm>
            <a:off x="4729860" y="3827103"/>
            <a:ext cx="4306636" cy="188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r>
              <a:rPr lang="en-US" altLang="zh-CN" kern="0" dirty="0" smtClean="0"/>
              <a:t>Re-collected</a:t>
            </a:r>
            <a:r>
              <a:rPr lang="zh-CN" altLang="en-US" kern="0" dirty="0" smtClean="0"/>
              <a:t> </a:t>
            </a:r>
            <a:r>
              <a:rPr lang="en-US" altLang="zh-CN" kern="0" dirty="0" smtClean="0"/>
              <a:t>fingerprints</a:t>
            </a:r>
            <a:r>
              <a:rPr lang="zh-CN" altLang="en-US" kern="0" dirty="0" smtClean="0"/>
              <a:t> </a:t>
            </a:r>
            <a:r>
              <a:rPr lang="en-US" altLang="zh-CN" kern="0" dirty="0" smtClean="0"/>
              <a:t>from</a:t>
            </a:r>
            <a:r>
              <a:rPr lang="zh-CN" altLang="en-US" kern="0" dirty="0" smtClean="0"/>
              <a:t> </a:t>
            </a:r>
            <a:r>
              <a:rPr lang="en-US" altLang="zh-CN" kern="0" dirty="0" smtClean="0"/>
              <a:t>same</a:t>
            </a:r>
            <a:r>
              <a:rPr lang="zh-CN" altLang="en-US" kern="0" dirty="0" smtClean="0"/>
              <a:t> </a:t>
            </a:r>
            <a:r>
              <a:rPr lang="en-US" altLang="zh-CN" kern="0" dirty="0" smtClean="0"/>
              <a:t>location</a:t>
            </a:r>
            <a:r>
              <a:rPr lang="zh-CN" altLang="en-US" kern="0" dirty="0" smtClean="0"/>
              <a:t> </a:t>
            </a:r>
            <a:r>
              <a:rPr lang="en-US" altLang="zh-CN" kern="0" dirty="0" smtClean="0"/>
              <a:t>can’t</a:t>
            </a:r>
            <a:r>
              <a:rPr lang="zh-CN" altLang="en-US" kern="0" dirty="0" smtClean="0"/>
              <a:t> </a:t>
            </a:r>
            <a:r>
              <a:rPr lang="en-US" altLang="zh-CN" kern="0" dirty="0" smtClean="0"/>
              <a:t>match</a:t>
            </a:r>
            <a:r>
              <a:rPr lang="zh-CN" altLang="en-US" kern="0" dirty="0" smtClean="0"/>
              <a:t> </a:t>
            </a:r>
            <a:r>
              <a:rPr lang="en-US" altLang="zh-CN" kern="0" dirty="0" smtClean="0"/>
              <a:t>with</a:t>
            </a:r>
            <a:r>
              <a:rPr lang="zh-CN" altLang="en-US" kern="0" dirty="0" smtClean="0"/>
              <a:t> </a:t>
            </a:r>
            <a:r>
              <a:rPr lang="en-US" altLang="zh-CN" kern="0" dirty="0" smtClean="0"/>
              <a:t>initially</a:t>
            </a:r>
            <a:r>
              <a:rPr lang="zh-CN" altLang="en-US" kern="0" dirty="0" smtClean="0"/>
              <a:t> </a:t>
            </a:r>
            <a:r>
              <a:rPr lang="en-US" altLang="zh-CN" kern="0" dirty="0" smtClean="0"/>
              <a:t>fingerprint</a:t>
            </a:r>
            <a:endParaRPr lang="en-US" altLang="zh-CN" kern="0" dirty="0" smtClean="0"/>
          </a:p>
        </p:txBody>
      </p:sp>
      <p:sp>
        <p:nvSpPr>
          <p:cNvPr id="17" name="圆角矩形 16"/>
          <p:cNvSpPr/>
          <p:nvPr/>
        </p:nvSpPr>
        <p:spPr>
          <a:xfrm>
            <a:off x="363015" y="2771648"/>
            <a:ext cx="8640960" cy="1635834"/>
          </a:xfrm>
          <a:prstGeom prst="roundRect">
            <a:avLst/>
          </a:prstGeom>
          <a:solidFill>
            <a:schemeClr val="bg1"/>
          </a:solidFill>
          <a:ln w="38100">
            <a:solidFill>
              <a:srgbClr val="0CA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CA1C9"/>
                </a:solidFill>
              </a:rPr>
              <a:t>Mismatch</a:t>
            </a:r>
            <a:r>
              <a:rPr lang="zh-CN" altLang="en-US" sz="3200" b="1" dirty="0" smtClean="0">
                <a:solidFill>
                  <a:srgbClr val="0CA1C9"/>
                </a:solidFill>
              </a:rPr>
              <a:t> </a:t>
            </a:r>
            <a:r>
              <a:rPr lang="en-US" altLang="zh-CN" sz="3200" b="1" dirty="0" smtClean="0">
                <a:solidFill>
                  <a:srgbClr val="0CA1C9"/>
                </a:solidFill>
              </a:rPr>
              <a:t>&amp;</a:t>
            </a:r>
            <a:r>
              <a:rPr lang="zh-CN" altLang="en-US" sz="3200" b="1" dirty="0" smtClean="0">
                <a:solidFill>
                  <a:srgbClr val="0CA1C9"/>
                </a:solidFill>
              </a:rPr>
              <a:t> </a:t>
            </a:r>
            <a:r>
              <a:rPr lang="en-US" altLang="zh-CN" sz="3200" b="1" dirty="0" smtClean="0">
                <a:solidFill>
                  <a:srgbClr val="0CA1C9"/>
                </a:solidFill>
              </a:rPr>
              <a:t>Degrade</a:t>
            </a:r>
            <a:r>
              <a:rPr lang="zh-CN" altLang="en-US" sz="3200" b="1" dirty="0" smtClean="0">
                <a:solidFill>
                  <a:srgbClr val="0CA1C9"/>
                </a:solidFill>
              </a:rPr>
              <a:t> </a:t>
            </a:r>
            <a:r>
              <a:rPr lang="en-US" altLang="zh-CN" sz="3200" b="1" dirty="0" smtClean="0">
                <a:solidFill>
                  <a:srgbClr val="0CA1C9"/>
                </a:solidFill>
              </a:rPr>
              <a:t>the</a:t>
            </a:r>
            <a:r>
              <a:rPr lang="zh-CN" altLang="en-US" sz="3200" b="1" dirty="0" smtClean="0">
                <a:solidFill>
                  <a:srgbClr val="0CA1C9"/>
                </a:solidFill>
              </a:rPr>
              <a:t> </a:t>
            </a:r>
            <a:r>
              <a:rPr lang="en-US" altLang="zh-CN" sz="3200" b="1" dirty="0" smtClean="0">
                <a:solidFill>
                  <a:srgbClr val="0CA1C9"/>
                </a:solidFill>
              </a:rPr>
              <a:t>performance</a:t>
            </a:r>
            <a:r>
              <a:rPr lang="zh-CN" altLang="en-US" sz="3200" b="1" dirty="0" smtClean="0">
                <a:solidFill>
                  <a:srgbClr val="0CA1C9"/>
                </a:solidFill>
              </a:rPr>
              <a:t> </a:t>
            </a:r>
            <a:r>
              <a:rPr lang="en-US" altLang="zh-CN" sz="3200" b="1" dirty="0" smtClean="0">
                <a:solidFill>
                  <a:srgbClr val="0CA1C9"/>
                </a:solidFill>
              </a:rPr>
              <a:t>of</a:t>
            </a:r>
            <a:r>
              <a:rPr lang="zh-CN" altLang="en-US" sz="3200" b="1" dirty="0" smtClean="0">
                <a:solidFill>
                  <a:srgbClr val="0CA1C9"/>
                </a:solidFill>
              </a:rPr>
              <a:t> </a:t>
            </a:r>
            <a:r>
              <a:rPr lang="en-US" altLang="zh-CN" sz="3200" b="1" dirty="0" smtClean="0">
                <a:solidFill>
                  <a:srgbClr val="0CA1C9"/>
                </a:solidFill>
              </a:rPr>
              <a:t>original</a:t>
            </a:r>
            <a:r>
              <a:rPr lang="zh-CN" altLang="en-US" sz="3200" b="1" dirty="0" smtClean="0">
                <a:solidFill>
                  <a:srgbClr val="0CA1C9"/>
                </a:solidFill>
              </a:rPr>
              <a:t> </a:t>
            </a:r>
            <a:r>
              <a:rPr lang="en-US" altLang="zh-CN" sz="3200" b="1" dirty="0" smtClean="0">
                <a:solidFill>
                  <a:srgbClr val="EA4A54"/>
                </a:solidFill>
              </a:rPr>
              <a:t>fingerprint</a:t>
            </a:r>
            <a:r>
              <a:rPr lang="zh-CN" altLang="en-US" sz="3200" b="1" dirty="0" smtClean="0">
                <a:solidFill>
                  <a:srgbClr val="EA4A54"/>
                </a:solidFill>
              </a:rPr>
              <a:t> </a:t>
            </a:r>
            <a:r>
              <a:rPr lang="en-US" altLang="zh-CN" sz="3200" b="1" dirty="0" smtClean="0">
                <a:solidFill>
                  <a:srgbClr val="EA4A54"/>
                </a:solidFill>
              </a:rPr>
              <a:t>database</a:t>
            </a:r>
            <a:r>
              <a:rPr lang="en-US" altLang="zh-CN" sz="3200" b="1" dirty="0">
                <a:solidFill>
                  <a:srgbClr val="0CA1C9"/>
                </a:solidFill>
              </a:rPr>
              <a:t>!</a:t>
            </a:r>
            <a:endParaRPr lang="zh-CN" altLang="en-US" sz="3200" b="1" dirty="0">
              <a:solidFill>
                <a:srgbClr val="0CA1C9"/>
              </a:solidFill>
            </a:endParaRPr>
          </a:p>
        </p:txBody>
      </p:sp>
    </p:spTree>
    <p:extLst>
      <p:ext uri="{BB962C8B-B14F-4D97-AF65-F5344CB8AC3E}">
        <p14:creationId xmlns:p14="http://schemas.microsoft.com/office/powerpoint/2010/main" val="15781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Arts</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5</a:t>
            </a:fld>
            <a:endParaRPr lang="en-US" altLang="zh-CN"/>
          </a:p>
        </p:txBody>
      </p:sp>
      <p:sp>
        <p:nvSpPr>
          <p:cNvPr id="12" name="文本框 11"/>
          <p:cNvSpPr txBox="1"/>
          <p:nvPr/>
        </p:nvSpPr>
        <p:spPr>
          <a:xfrm>
            <a:off x="3330142" y="3565902"/>
            <a:ext cx="2610010" cy="400110"/>
          </a:xfrm>
          <a:prstGeom prst="rect">
            <a:avLst/>
          </a:prstGeom>
          <a:noFill/>
          <a:effectLst>
            <a:softEdge rad="12700"/>
          </a:effectLst>
        </p:spPr>
        <p:txBody>
          <a:bodyPr wrap="none" rtlCol="0">
            <a:spAutoFit/>
          </a:bodyPr>
          <a:lstStyle/>
          <a:p>
            <a:r>
              <a:rPr lang="en-US" altLang="zh-CN" sz="2000" dirty="0" smtClean="0">
                <a:latin typeface="+mj-lt"/>
                <a:ea typeface="+mj-ea"/>
              </a:rPr>
              <a:t>Argus, </a:t>
            </a:r>
            <a:r>
              <a:rPr lang="en-US" altLang="zh-CN" sz="2000" dirty="0" err="1" smtClean="0">
                <a:latin typeface="+mj-lt"/>
                <a:ea typeface="+mj-ea"/>
              </a:rPr>
              <a:t>Ubicomp</a:t>
            </a:r>
            <a:r>
              <a:rPr lang="en-US" altLang="zh-CN" sz="2000" dirty="0" smtClean="0">
                <a:latin typeface="+mj-lt"/>
                <a:ea typeface="+mj-ea"/>
              </a:rPr>
              <a:t> ’15</a:t>
            </a:r>
            <a:endParaRPr lang="zh-CN" altLang="en-US" sz="2000" dirty="0">
              <a:latin typeface="+mj-lt"/>
              <a:ea typeface="+mj-ea"/>
            </a:endParaRPr>
          </a:p>
        </p:txBody>
      </p:sp>
      <p:sp>
        <p:nvSpPr>
          <p:cNvPr id="13" name="文本框 12"/>
          <p:cNvSpPr txBox="1"/>
          <p:nvPr/>
        </p:nvSpPr>
        <p:spPr>
          <a:xfrm>
            <a:off x="179512" y="3570382"/>
            <a:ext cx="3060453" cy="400110"/>
          </a:xfrm>
          <a:prstGeom prst="rect">
            <a:avLst/>
          </a:prstGeom>
          <a:noFill/>
          <a:effectLst>
            <a:softEdge rad="12700"/>
          </a:effectLst>
        </p:spPr>
        <p:txBody>
          <a:bodyPr wrap="none" rtlCol="0">
            <a:spAutoFit/>
          </a:bodyPr>
          <a:lstStyle/>
          <a:p>
            <a:r>
              <a:rPr lang="en-US" altLang="zh-CN" sz="2000" dirty="0" smtClean="0">
                <a:latin typeface="+mj-lt"/>
                <a:ea typeface="+mj-ea"/>
              </a:rPr>
              <a:t>Acoustic, </a:t>
            </a:r>
            <a:r>
              <a:rPr lang="en-US" altLang="zh-CN" sz="2000" dirty="0" err="1" smtClean="0">
                <a:latin typeface="+mj-lt"/>
                <a:ea typeface="+mj-ea"/>
              </a:rPr>
              <a:t>Mobicom</a:t>
            </a:r>
            <a:r>
              <a:rPr lang="en-US" altLang="zh-CN" sz="2000" dirty="0" smtClean="0">
                <a:latin typeface="+mj-lt"/>
                <a:ea typeface="+mj-ea"/>
              </a:rPr>
              <a:t> ’12</a:t>
            </a:r>
            <a:endParaRPr lang="zh-CN" altLang="en-US" sz="2000" dirty="0">
              <a:latin typeface="+mj-lt"/>
              <a:ea typeface="+mj-ea"/>
            </a:endParaRPr>
          </a:p>
        </p:txBody>
      </p:sp>
      <p:sp>
        <p:nvSpPr>
          <p:cNvPr id="14" name="文本框 13"/>
          <p:cNvSpPr txBox="1"/>
          <p:nvPr/>
        </p:nvSpPr>
        <p:spPr>
          <a:xfrm>
            <a:off x="5991529" y="3573016"/>
            <a:ext cx="3161443" cy="400110"/>
          </a:xfrm>
          <a:prstGeom prst="rect">
            <a:avLst/>
          </a:prstGeom>
          <a:noFill/>
          <a:effectLst>
            <a:softEdge rad="12700"/>
          </a:effectLst>
        </p:spPr>
        <p:txBody>
          <a:bodyPr wrap="none" rtlCol="0">
            <a:spAutoFit/>
          </a:bodyPr>
          <a:lstStyle/>
          <a:p>
            <a:r>
              <a:rPr lang="en-US" altLang="zh-CN" sz="2000" dirty="0" err="1" smtClean="0">
                <a:latin typeface="+mj-lt"/>
                <a:ea typeface="+mj-ea"/>
              </a:rPr>
              <a:t>Followme</a:t>
            </a:r>
            <a:r>
              <a:rPr lang="en-US" altLang="zh-CN" sz="2000" dirty="0" smtClean="0">
                <a:latin typeface="+mj-lt"/>
                <a:ea typeface="+mj-ea"/>
              </a:rPr>
              <a:t>, </a:t>
            </a:r>
            <a:r>
              <a:rPr lang="en-US" altLang="zh-CN" sz="2000" dirty="0" err="1" smtClean="0">
                <a:latin typeface="+mj-lt"/>
                <a:ea typeface="+mj-ea"/>
              </a:rPr>
              <a:t>Mobicom</a:t>
            </a:r>
            <a:r>
              <a:rPr lang="en-US" altLang="zh-CN" sz="2000" dirty="0" smtClean="0">
                <a:latin typeface="+mj-lt"/>
                <a:ea typeface="+mj-ea"/>
              </a:rPr>
              <a:t> ’15</a:t>
            </a:r>
            <a:endParaRPr lang="zh-CN" altLang="en-US" sz="2000" dirty="0">
              <a:latin typeface="+mj-lt"/>
              <a:ea typeface="+mj-ea"/>
            </a:endParaRPr>
          </a:p>
        </p:txBody>
      </p:sp>
      <p:sp>
        <p:nvSpPr>
          <p:cNvPr id="15" name="圆角矩形 14"/>
          <p:cNvSpPr/>
          <p:nvPr/>
        </p:nvSpPr>
        <p:spPr>
          <a:xfrm>
            <a:off x="251520" y="4509120"/>
            <a:ext cx="8640960" cy="1635834"/>
          </a:xfrm>
          <a:prstGeom prst="roundRect">
            <a:avLst/>
          </a:prstGeom>
          <a:solidFill>
            <a:schemeClr val="bg1"/>
          </a:solidFill>
          <a:ln w="38100">
            <a:solidFill>
              <a:srgbClr val="0CA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CA1C9"/>
                </a:solidFill>
              </a:rPr>
              <a:t>While</a:t>
            </a:r>
            <a:r>
              <a:rPr lang="zh-CN" altLang="en-US" sz="3200" b="1" dirty="0" smtClean="0">
                <a:solidFill>
                  <a:srgbClr val="0CA1C9"/>
                </a:solidFill>
              </a:rPr>
              <a:t> </a:t>
            </a:r>
            <a:r>
              <a:rPr lang="en-US" altLang="zh-CN" sz="3200" b="1" dirty="0" smtClean="0">
                <a:solidFill>
                  <a:srgbClr val="0CA1C9"/>
                </a:solidFill>
              </a:rPr>
              <a:t>achieved</a:t>
            </a:r>
            <a:r>
              <a:rPr lang="zh-CN" altLang="en-US" sz="3200" b="1" dirty="0" smtClean="0">
                <a:solidFill>
                  <a:srgbClr val="0CA1C9"/>
                </a:solidFill>
              </a:rPr>
              <a:t> </a:t>
            </a:r>
            <a:r>
              <a:rPr lang="en-US" altLang="zh-CN" sz="3200" b="1" dirty="0" smtClean="0">
                <a:solidFill>
                  <a:srgbClr val="0CA1C9"/>
                </a:solidFill>
              </a:rPr>
              <a:t>better</a:t>
            </a:r>
            <a:r>
              <a:rPr lang="zh-CN" altLang="en-US" sz="3200" b="1" dirty="0" smtClean="0">
                <a:solidFill>
                  <a:srgbClr val="0CA1C9"/>
                </a:solidFill>
              </a:rPr>
              <a:t> </a:t>
            </a:r>
            <a:r>
              <a:rPr lang="en-US" altLang="zh-CN" sz="3200" b="1" dirty="0" smtClean="0">
                <a:solidFill>
                  <a:srgbClr val="0CA1C9"/>
                </a:solidFill>
              </a:rPr>
              <a:t>accuracy,</a:t>
            </a:r>
            <a:r>
              <a:rPr lang="zh-CN" altLang="en-US" sz="3200" b="1" dirty="0" smtClean="0">
                <a:solidFill>
                  <a:srgbClr val="0CA1C9"/>
                </a:solidFill>
              </a:rPr>
              <a:t> </a:t>
            </a:r>
            <a:r>
              <a:rPr lang="en-US" altLang="zh-CN" sz="3200" b="1" dirty="0" smtClean="0">
                <a:solidFill>
                  <a:srgbClr val="0CA1C9"/>
                </a:solidFill>
              </a:rPr>
              <a:t>these</a:t>
            </a:r>
            <a:r>
              <a:rPr lang="zh-CN" altLang="en-US" sz="3200" b="1" dirty="0" smtClean="0">
                <a:solidFill>
                  <a:srgbClr val="0CA1C9"/>
                </a:solidFill>
              </a:rPr>
              <a:t> </a:t>
            </a:r>
            <a:r>
              <a:rPr lang="en-US" altLang="zh-CN" sz="3200" b="1" dirty="0" smtClean="0">
                <a:solidFill>
                  <a:srgbClr val="0CA1C9"/>
                </a:solidFill>
              </a:rPr>
              <a:t>solutions</a:t>
            </a:r>
            <a:r>
              <a:rPr lang="zh-CN" altLang="en-US" sz="3200" b="1" dirty="0" smtClean="0">
                <a:solidFill>
                  <a:srgbClr val="0CA1C9"/>
                </a:solidFill>
              </a:rPr>
              <a:t> </a:t>
            </a:r>
            <a:r>
              <a:rPr lang="en-US" altLang="zh-CN" sz="3200" b="1" dirty="0" smtClean="0">
                <a:solidFill>
                  <a:srgbClr val="0CA1C9"/>
                </a:solidFill>
              </a:rPr>
              <a:t>degraded</a:t>
            </a:r>
            <a:r>
              <a:rPr lang="zh-CN" altLang="en-US" sz="3200" b="1" dirty="0" smtClean="0">
                <a:solidFill>
                  <a:srgbClr val="0CA1C9"/>
                </a:solidFill>
              </a:rPr>
              <a:t> </a:t>
            </a:r>
            <a:r>
              <a:rPr lang="en-US" altLang="zh-CN" sz="3200" b="1" dirty="0" smtClean="0">
                <a:solidFill>
                  <a:srgbClr val="0CA1C9"/>
                </a:solidFill>
              </a:rPr>
              <a:t>the</a:t>
            </a:r>
            <a:r>
              <a:rPr lang="zh-CN" altLang="en-US" sz="3200" b="1" dirty="0" smtClean="0">
                <a:solidFill>
                  <a:srgbClr val="0CA1C9"/>
                </a:solidFill>
              </a:rPr>
              <a:t> </a:t>
            </a:r>
            <a:r>
              <a:rPr lang="en-US" altLang="zh-CN" sz="3200" b="1" dirty="0" smtClean="0">
                <a:solidFill>
                  <a:srgbClr val="EA4A54"/>
                </a:solidFill>
              </a:rPr>
              <a:t>delightful</a:t>
            </a:r>
            <a:r>
              <a:rPr lang="zh-CN" altLang="en-US" sz="3200" b="1" dirty="0" smtClean="0">
                <a:solidFill>
                  <a:srgbClr val="EA4A54"/>
                </a:solidFill>
              </a:rPr>
              <a:t> </a:t>
            </a:r>
            <a:r>
              <a:rPr lang="en-US" altLang="zh-CN" sz="3200" b="1" dirty="0" smtClean="0">
                <a:solidFill>
                  <a:srgbClr val="EA4A54"/>
                </a:solidFill>
              </a:rPr>
              <a:t>ubiquity</a:t>
            </a:r>
            <a:r>
              <a:rPr lang="zh-CN" altLang="en-US" sz="3200" b="1" dirty="0" smtClean="0">
                <a:solidFill>
                  <a:srgbClr val="EA4A54"/>
                </a:solidFill>
              </a:rPr>
              <a:t> </a:t>
            </a:r>
            <a:r>
              <a:rPr lang="en-US" altLang="zh-CN" sz="3200" b="1" dirty="0" smtClean="0">
                <a:solidFill>
                  <a:srgbClr val="0CA1C9"/>
                </a:solidFill>
              </a:rPr>
              <a:t>and</a:t>
            </a:r>
            <a:r>
              <a:rPr lang="zh-CN" altLang="en-US" sz="3200" b="1" dirty="0" smtClean="0">
                <a:solidFill>
                  <a:srgbClr val="0CA1C9"/>
                </a:solidFill>
              </a:rPr>
              <a:t> </a:t>
            </a:r>
            <a:r>
              <a:rPr lang="en-US" altLang="zh-CN" sz="3200" b="1" dirty="0" smtClean="0">
                <a:solidFill>
                  <a:srgbClr val="0CA1C9"/>
                </a:solidFill>
              </a:rPr>
              <a:t>induce</a:t>
            </a:r>
            <a:r>
              <a:rPr lang="zh-CN" altLang="en-US" sz="3200" b="1" dirty="0" smtClean="0">
                <a:solidFill>
                  <a:srgbClr val="0CA1C9"/>
                </a:solidFill>
              </a:rPr>
              <a:t> </a:t>
            </a:r>
            <a:r>
              <a:rPr lang="en-US" altLang="zh-CN" sz="3200" b="1" dirty="0" smtClean="0">
                <a:solidFill>
                  <a:srgbClr val="EA4A54"/>
                </a:solidFill>
              </a:rPr>
              <a:t>additional</a:t>
            </a:r>
            <a:r>
              <a:rPr lang="zh-CN" altLang="en-US" sz="3200" b="1" dirty="0" smtClean="0">
                <a:solidFill>
                  <a:srgbClr val="EA4A54"/>
                </a:solidFill>
              </a:rPr>
              <a:t> </a:t>
            </a:r>
            <a:r>
              <a:rPr lang="en-US" altLang="zh-CN" sz="3200" b="1" dirty="0" smtClean="0">
                <a:solidFill>
                  <a:srgbClr val="EA4A54"/>
                </a:solidFill>
              </a:rPr>
              <a:t>costs</a:t>
            </a:r>
            <a:endParaRPr lang="zh-CN" altLang="en-US" sz="3200" b="1" dirty="0">
              <a:solidFill>
                <a:srgbClr val="EA4A54"/>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629" y="1732946"/>
            <a:ext cx="2689650" cy="1800000"/>
          </a:xfrm>
          <a:prstGeom prst="rect">
            <a:avLst/>
          </a:prstGeom>
          <a:ln>
            <a:solidFill>
              <a:schemeClr val="tx1"/>
            </a:solidFill>
          </a:ln>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21" y="1732946"/>
            <a:ext cx="2520280" cy="1800000"/>
          </a:xfrm>
          <a:prstGeom prst="rect">
            <a:avLst/>
          </a:prstGeom>
          <a:ln>
            <a:solidFill>
              <a:schemeClr val="tx1"/>
            </a:solidFill>
          </a:ln>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807" y="1732946"/>
            <a:ext cx="2700000" cy="1800000"/>
          </a:xfrm>
          <a:prstGeom prst="rect">
            <a:avLst/>
          </a:prstGeom>
          <a:ln>
            <a:solidFill>
              <a:schemeClr val="tx1"/>
            </a:solidFill>
          </a:ln>
        </p:spPr>
      </p:pic>
    </p:spTree>
    <p:extLst>
      <p:ext uri="{BB962C8B-B14F-4D97-AF65-F5344CB8AC3E}">
        <p14:creationId xmlns:p14="http://schemas.microsoft.com/office/powerpoint/2010/main" val="56244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Arts</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6</a:t>
            </a:fld>
            <a:endParaRPr lang="en-US" altLang="zh-CN"/>
          </a:p>
        </p:txBody>
      </p:sp>
      <p:sp>
        <p:nvSpPr>
          <p:cNvPr id="12" name="文本框 11"/>
          <p:cNvSpPr txBox="1"/>
          <p:nvPr/>
        </p:nvSpPr>
        <p:spPr>
          <a:xfrm>
            <a:off x="1178938" y="3881873"/>
            <a:ext cx="3004349" cy="400110"/>
          </a:xfrm>
          <a:prstGeom prst="rect">
            <a:avLst/>
          </a:prstGeom>
          <a:noFill/>
          <a:effectLst>
            <a:softEdge rad="12700"/>
          </a:effectLst>
        </p:spPr>
        <p:txBody>
          <a:bodyPr wrap="none" rtlCol="0">
            <a:spAutoFit/>
          </a:bodyPr>
          <a:lstStyle/>
          <a:p>
            <a:r>
              <a:rPr lang="en-US" altLang="zh-CN" sz="2000" dirty="0" err="1" smtClean="0">
                <a:latin typeface="+mj-lt"/>
                <a:ea typeface="+mj-ea"/>
              </a:rPr>
              <a:t>Walkie-Markie</a:t>
            </a:r>
            <a:r>
              <a:rPr lang="en-US" altLang="zh-CN" sz="2000" dirty="0" smtClean="0">
                <a:latin typeface="+mj-lt"/>
                <a:ea typeface="+mj-ea"/>
              </a:rPr>
              <a:t>, NSDI’13</a:t>
            </a:r>
            <a:endParaRPr lang="zh-CN" altLang="en-US" sz="2000" dirty="0">
              <a:latin typeface="+mj-lt"/>
              <a:ea typeface="+mj-ea"/>
            </a:endParaRPr>
          </a:p>
        </p:txBody>
      </p:sp>
      <p:sp>
        <p:nvSpPr>
          <p:cNvPr id="13" name="文本框 12"/>
          <p:cNvSpPr txBox="1"/>
          <p:nvPr/>
        </p:nvSpPr>
        <p:spPr>
          <a:xfrm>
            <a:off x="5756168" y="3881873"/>
            <a:ext cx="1592103" cy="400110"/>
          </a:xfrm>
          <a:prstGeom prst="rect">
            <a:avLst/>
          </a:prstGeom>
          <a:noFill/>
          <a:effectLst>
            <a:softEdge rad="12700"/>
          </a:effectLst>
        </p:spPr>
        <p:txBody>
          <a:bodyPr wrap="none" rtlCol="0">
            <a:spAutoFit/>
          </a:bodyPr>
          <a:lstStyle/>
          <a:p>
            <a:r>
              <a:rPr lang="en-US" altLang="zh-CN" sz="2000" smtClean="0">
                <a:latin typeface="+mj-lt"/>
                <a:ea typeface="+mj-ea"/>
              </a:rPr>
              <a:t>GIFT, TIE ’16</a:t>
            </a:r>
            <a:endParaRPr lang="zh-CN" altLang="en-US" sz="2000" dirty="0">
              <a:latin typeface="+mj-lt"/>
              <a:ea typeface="+mj-ea"/>
            </a:endParaRPr>
          </a:p>
        </p:txBody>
      </p:sp>
      <p:sp>
        <p:nvSpPr>
          <p:cNvPr id="15" name="圆角矩形 14"/>
          <p:cNvSpPr/>
          <p:nvPr/>
        </p:nvSpPr>
        <p:spPr>
          <a:xfrm>
            <a:off x="251520" y="4509120"/>
            <a:ext cx="8640960" cy="1635834"/>
          </a:xfrm>
          <a:prstGeom prst="roundRect">
            <a:avLst/>
          </a:prstGeom>
          <a:solidFill>
            <a:schemeClr val="bg1"/>
          </a:solidFill>
          <a:ln w="38100">
            <a:solidFill>
              <a:srgbClr val="0CA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CA1C9"/>
                </a:solidFill>
              </a:rPr>
              <a:t>Need</a:t>
            </a:r>
            <a:r>
              <a:rPr lang="zh-CN" altLang="en-US" sz="3200" b="1" dirty="0" smtClean="0">
                <a:solidFill>
                  <a:srgbClr val="0CA1C9"/>
                </a:solidFill>
              </a:rPr>
              <a:t> </a:t>
            </a:r>
            <a:r>
              <a:rPr lang="en-US" altLang="zh-CN" sz="3200" b="1" dirty="0" smtClean="0">
                <a:solidFill>
                  <a:srgbClr val="0CA1C9"/>
                </a:solidFill>
              </a:rPr>
              <a:t>a</a:t>
            </a:r>
            <a:r>
              <a:rPr lang="zh-CN" altLang="en-US" sz="3200" b="1" dirty="0" smtClean="0">
                <a:solidFill>
                  <a:srgbClr val="0CA1C9"/>
                </a:solidFill>
              </a:rPr>
              <a:t> </a:t>
            </a:r>
            <a:r>
              <a:rPr lang="en-US" altLang="zh-CN" sz="3200" b="1" dirty="0" smtClean="0">
                <a:solidFill>
                  <a:srgbClr val="0CA1C9"/>
                </a:solidFill>
              </a:rPr>
              <a:t>path</a:t>
            </a:r>
            <a:r>
              <a:rPr lang="zh-CN" altLang="en-US" sz="3200" b="1" dirty="0" smtClean="0">
                <a:solidFill>
                  <a:srgbClr val="0CA1C9"/>
                </a:solidFill>
              </a:rPr>
              <a:t> </a:t>
            </a:r>
            <a:r>
              <a:rPr lang="en-US" altLang="zh-CN" sz="3200" b="1" dirty="0" smtClean="0">
                <a:solidFill>
                  <a:srgbClr val="0CA1C9"/>
                </a:solidFill>
              </a:rPr>
              <a:t>and</a:t>
            </a:r>
            <a:r>
              <a:rPr lang="zh-CN" altLang="en-US" sz="3200" b="1" dirty="0" smtClean="0">
                <a:solidFill>
                  <a:srgbClr val="0CA1C9"/>
                </a:solidFill>
              </a:rPr>
              <a:t> </a:t>
            </a:r>
            <a:r>
              <a:rPr lang="en-US" altLang="zh-CN" sz="3200" b="1" dirty="0" smtClean="0">
                <a:solidFill>
                  <a:srgbClr val="0CA1C9"/>
                </a:solidFill>
              </a:rPr>
              <a:t>continuous</a:t>
            </a:r>
            <a:r>
              <a:rPr lang="zh-CN" altLang="en-US" sz="3200" b="1" dirty="0" smtClean="0">
                <a:solidFill>
                  <a:srgbClr val="0CA1C9"/>
                </a:solidFill>
              </a:rPr>
              <a:t> </a:t>
            </a:r>
            <a:r>
              <a:rPr lang="en-US" altLang="zh-CN" sz="3200" b="1" dirty="0" smtClean="0">
                <a:solidFill>
                  <a:srgbClr val="0CA1C9"/>
                </a:solidFill>
              </a:rPr>
              <a:t>fingerprints,</a:t>
            </a:r>
            <a:r>
              <a:rPr lang="zh-CN" altLang="en-US" sz="3200" b="1" dirty="0" smtClean="0">
                <a:solidFill>
                  <a:srgbClr val="0CA1C9"/>
                </a:solidFill>
              </a:rPr>
              <a:t> </a:t>
            </a:r>
            <a:r>
              <a:rPr lang="en-US" altLang="zh-CN" sz="3200" b="1" dirty="0" smtClean="0">
                <a:solidFill>
                  <a:srgbClr val="0CA1C9"/>
                </a:solidFill>
              </a:rPr>
              <a:t>can’t</a:t>
            </a:r>
            <a:r>
              <a:rPr lang="zh-CN" altLang="en-US" sz="3200" b="1" dirty="0" smtClean="0">
                <a:solidFill>
                  <a:srgbClr val="0CA1C9"/>
                </a:solidFill>
              </a:rPr>
              <a:t> </a:t>
            </a:r>
            <a:r>
              <a:rPr lang="en-US" altLang="zh-CN" sz="3200" b="1" dirty="0" smtClean="0">
                <a:solidFill>
                  <a:srgbClr val="0CA1C9"/>
                </a:solidFill>
              </a:rPr>
              <a:t>work</a:t>
            </a:r>
            <a:r>
              <a:rPr lang="zh-CN" altLang="en-US" sz="3200" b="1" dirty="0" smtClean="0">
                <a:solidFill>
                  <a:srgbClr val="0CA1C9"/>
                </a:solidFill>
              </a:rPr>
              <a:t> </a:t>
            </a:r>
            <a:r>
              <a:rPr lang="en-US" altLang="zh-CN" sz="3200" b="1" dirty="0" smtClean="0">
                <a:solidFill>
                  <a:srgbClr val="0CA1C9"/>
                </a:solidFill>
              </a:rPr>
              <a:t>when</a:t>
            </a:r>
            <a:r>
              <a:rPr lang="zh-CN" altLang="en-US" sz="3200" b="1" dirty="0" smtClean="0">
                <a:solidFill>
                  <a:srgbClr val="0CA1C9"/>
                </a:solidFill>
              </a:rPr>
              <a:t> </a:t>
            </a:r>
            <a:r>
              <a:rPr lang="en-US" altLang="zh-CN" sz="3200" b="1" dirty="0" smtClean="0">
                <a:solidFill>
                  <a:srgbClr val="0CA1C9"/>
                </a:solidFill>
              </a:rPr>
              <a:t>user</a:t>
            </a:r>
            <a:r>
              <a:rPr lang="zh-CN" altLang="en-US" sz="3200" b="1" dirty="0" smtClean="0">
                <a:solidFill>
                  <a:srgbClr val="0CA1C9"/>
                </a:solidFill>
              </a:rPr>
              <a:t> </a:t>
            </a:r>
            <a:r>
              <a:rPr lang="en-US" altLang="zh-CN" sz="3200" b="1" dirty="0" smtClean="0">
                <a:solidFill>
                  <a:srgbClr val="0CA1C9"/>
                </a:solidFill>
              </a:rPr>
              <a:t>is</a:t>
            </a:r>
            <a:r>
              <a:rPr lang="zh-CN" altLang="en-US" sz="3200" b="1" dirty="0" smtClean="0">
                <a:solidFill>
                  <a:srgbClr val="0CA1C9"/>
                </a:solidFill>
              </a:rPr>
              <a:t> </a:t>
            </a:r>
            <a:r>
              <a:rPr lang="en-US" altLang="zh-CN" sz="3200" b="1" dirty="0" smtClean="0">
                <a:solidFill>
                  <a:srgbClr val="0CA1C9"/>
                </a:solidFill>
              </a:rPr>
              <a:t>static!</a:t>
            </a:r>
            <a:endParaRPr lang="zh-CN" altLang="en-US" sz="3200" b="1" dirty="0">
              <a:solidFill>
                <a:srgbClr val="0CA1C9"/>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700511"/>
            <a:ext cx="3130995" cy="2176361"/>
          </a:xfrm>
          <a:prstGeom prst="rect">
            <a:avLst/>
          </a:prstGeom>
          <a:ln>
            <a:solidFill>
              <a:schemeClr val="tx1"/>
            </a:solidFill>
          </a:ln>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1700512"/>
            <a:ext cx="3240360" cy="2176361"/>
          </a:xfrm>
          <a:prstGeom prst="rect">
            <a:avLst/>
          </a:prstGeom>
          <a:ln>
            <a:solidFill>
              <a:schemeClr val="tx1"/>
            </a:solidFill>
          </a:ln>
        </p:spPr>
      </p:pic>
    </p:spTree>
    <p:extLst>
      <p:ext uri="{BB962C8B-B14F-4D97-AF65-F5344CB8AC3E}">
        <p14:creationId xmlns:p14="http://schemas.microsoft.com/office/powerpoint/2010/main" val="215037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Statement</a:t>
            </a:r>
            <a:endParaRPr lang="zh-CN" altLang="en-US" dirty="0"/>
          </a:p>
        </p:txBody>
      </p:sp>
      <p:sp>
        <p:nvSpPr>
          <p:cNvPr id="3" name="内容占位符 2"/>
          <p:cNvSpPr>
            <a:spLocks noGrp="1"/>
          </p:cNvSpPr>
          <p:nvPr>
            <p:ph idx="1"/>
          </p:nvPr>
        </p:nvSpPr>
        <p:spPr/>
        <p:txBody>
          <a:bodyPr/>
          <a:lstStyle/>
          <a:p>
            <a:r>
              <a:rPr lang="en-US" altLang="zh-CN" dirty="0" smtClean="0"/>
              <a:t>Accurate</a:t>
            </a:r>
            <a:r>
              <a:rPr lang="zh-CN" altLang="en-US" dirty="0" smtClean="0"/>
              <a:t> </a:t>
            </a:r>
            <a:r>
              <a:rPr lang="en-US" altLang="zh-CN" dirty="0"/>
              <a:t>l</a:t>
            </a:r>
            <a:r>
              <a:rPr lang="en-US" altLang="zh-CN" dirty="0" smtClean="0"/>
              <a:t>ocalization</a:t>
            </a:r>
            <a:r>
              <a:rPr lang="zh-CN" altLang="en-US" dirty="0" smtClean="0"/>
              <a:t> </a:t>
            </a:r>
            <a:r>
              <a:rPr lang="en-US" altLang="zh-CN" dirty="0" smtClean="0"/>
              <a:t>using</a:t>
            </a:r>
            <a:r>
              <a:rPr lang="zh-CN" altLang="en-US" dirty="0" smtClean="0"/>
              <a:t> </a:t>
            </a:r>
            <a:r>
              <a:rPr lang="en-US" altLang="zh-CN" dirty="0" smtClean="0"/>
              <a:t>RSS</a:t>
            </a:r>
            <a:r>
              <a:rPr lang="zh-CN" altLang="en-US" dirty="0" smtClean="0"/>
              <a:t> </a:t>
            </a:r>
            <a:r>
              <a:rPr lang="en-US" altLang="zh-CN" dirty="0" smtClean="0"/>
              <a:t>fingerprint.</a:t>
            </a:r>
          </a:p>
          <a:p>
            <a:pPr lvl="1"/>
            <a:r>
              <a:rPr lang="en-US" altLang="zh-CN" dirty="0" smtClean="0"/>
              <a:t>Overcomes</a:t>
            </a:r>
            <a:r>
              <a:rPr lang="zh-CN" altLang="en-US" dirty="0" smtClean="0"/>
              <a:t> </a:t>
            </a:r>
            <a:r>
              <a:rPr lang="en-US" altLang="zh-CN" dirty="0" smtClean="0"/>
              <a:t>spatial</a:t>
            </a:r>
            <a:r>
              <a:rPr lang="zh-CN" altLang="en-US" dirty="0" smtClean="0"/>
              <a:t> </a:t>
            </a:r>
            <a:r>
              <a:rPr lang="en-US" altLang="zh-CN" dirty="0" smtClean="0"/>
              <a:t>ambiguity</a:t>
            </a:r>
            <a:r>
              <a:rPr lang="zh-CN" altLang="en-US" dirty="0" smtClean="0"/>
              <a:t> </a:t>
            </a:r>
            <a:r>
              <a:rPr lang="en-US" altLang="zh-CN" dirty="0" smtClean="0"/>
              <a:t>&amp;</a:t>
            </a:r>
            <a:r>
              <a:rPr lang="zh-CN" altLang="en-US" dirty="0" smtClean="0"/>
              <a:t> </a:t>
            </a:r>
            <a:r>
              <a:rPr lang="en-US" altLang="zh-CN" dirty="0" smtClean="0"/>
              <a:t>temporal</a:t>
            </a:r>
            <a:r>
              <a:rPr lang="zh-CN" altLang="en-US" dirty="0" smtClean="0"/>
              <a:t> </a:t>
            </a:r>
            <a:r>
              <a:rPr lang="en-US" altLang="zh-CN" dirty="0" smtClean="0"/>
              <a:t>instability</a:t>
            </a:r>
            <a:r>
              <a:rPr lang="zh-CN" altLang="en-US" dirty="0" smtClean="0"/>
              <a:t> </a:t>
            </a:r>
            <a:r>
              <a:rPr lang="en-US" altLang="zh-CN" dirty="0" smtClean="0"/>
              <a:t>using</a:t>
            </a:r>
            <a:r>
              <a:rPr lang="zh-CN" altLang="en-US" dirty="0" smtClean="0"/>
              <a:t> </a:t>
            </a:r>
            <a:r>
              <a:rPr lang="en-US" altLang="zh-CN" dirty="0" smtClean="0">
                <a:solidFill>
                  <a:srgbClr val="EA4A54"/>
                </a:solidFill>
              </a:rPr>
              <a:t>only</a:t>
            </a:r>
            <a:r>
              <a:rPr lang="zh-CN" altLang="en-US" dirty="0" smtClean="0">
                <a:solidFill>
                  <a:srgbClr val="EA4A54"/>
                </a:solidFill>
              </a:rPr>
              <a:t> </a:t>
            </a:r>
            <a:r>
              <a:rPr lang="en-US" altLang="zh-CN" dirty="0" smtClean="0">
                <a:solidFill>
                  <a:srgbClr val="EA4A54"/>
                </a:solidFill>
              </a:rPr>
              <a:t>Wi-Fi</a:t>
            </a:r>
            <a:r>
              <a:rPr lang="zh-CN" altLang="en-US" dirty="0" smtClean="0">
                <a:solidFill>
                  <a:srgbClr val="EA4A54"/>
                </a:solidFill>
              </a:rPr>
              <a:t> </a:t>
            </a:r>
            <a:r>
              <a:rPr lang="en-US" altLang="zh-CN" dirty="0" smtClean="0"/>
              <a:t>signals.</a:t>
            </a:r>
            <a:endParaRPr lang="zh-CN" altLang="en-US" dirty="0" smtClean="0"/>
          </a:p>
          <a:p>
            <a:pPr lvl="1"/>
            <a:r>
              <a:rPr lang="en-US" altLang="zh-CN" dirty="0" smtClean="0">
                <a:solidFill>
                  <a:srgbClr val="EA4A54"/>
                </a:solidFill>
              </a:rPr>
              <a:t>Without</a:t>
            </a:r>
            <a:r>
              <a:rPr lang="zh-CN" altLang="en-US" dirty="0" smtClean="0">
                <a:solidFill>
                  <a:srgbClr val="EA4A54"/>
                </a:solidFill>
              </a:rPr>
              <a:t> </a:t>
            </a:r>
            <a:r>
              <a:rPr lang="en-US" altLang="zh-CN" dirty="0" smtClean="0">
                <a:solidFill>
                  <a:srgbClr val="EA4A54"/>
                </a:solidFill>
              </a:rPr>
              <a:t>any</a:t>
            </a:r>
            <a:r>
              <a:rPr lang="zh-CN" altLang="en-US" dirty="0" smtClean="0">
                <a:solidFill>
                  <a:srgbClr val="EA4A54"/>
                </a:solidFill>
              </a:rPr>
              <a:t> </a:t>
            </a:r>
            <a:r>
              <a:rPr lang="en-US" altLang="zh-CN" dirty="0">
                <a:solidFill>
                  <a:srgbClr val="EA4A54"/>
                </a:solidFill>
              </a:rPr>
              <a:t>additional</a:t>
            </a:r>
            <a:r>
              <a:rPr lang="zh-CN" altLang="en-US" dirty="0">
                <a:solidFill>
                  <a:srgbClr val="EA4A54"/>
                </a:solidFill>
              </a:rPr>
              <a:t> </a:t>
            </a:r>
            <a:r>
              <a:rPr lang="en-US" altLang="zh-CN" dirty="0">
                <a:solidFill>
                  <a:srgbClr val="EA4A54"/>
                </a:solidFill>
              </a:rPr>
              <a:t>system</a:t>
            </a:r>
            <a:r>
              <a:rPr lang="zh-CN" altLang="en-US" dirty="0">
                <a:solidFill>
                  <a:srgbClr val="EA4A54"/>
                </a:solidFill>
              </a:rPr>
              <a:t> </a:t>
            </a:r>
            <a:r>
              <a:rPr lang="en-US" altLang="zh-CN" dirty="0">
                <a:solidFill>
                  <a:srgbClr val="EA4A54"/>
                </a:solidFill>
              </a:rPr>
              <a:t>costs</a:t>
            </a:r>
            <a:endParaRPr lang="zh-CN" altLang="en-US" dirty="0">
              <a:solidFill>
                <a:srgbClr val="EA4A54"/>
              </a:solidFill>
            </a:endParaRPr>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7</a:t>
            </a:fld>
            <a:endParaRPr lang="en-US" altLang="zh-CN"/>
          </a:p>
        </p:txBody>
      </p:sp>
      <p:pic>
        <p:nvPicPr>
          <p:cNvPr id="5"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179" b="95897" l="4622" r="97059"/>
                    </a14:imgEffect>
                  </a14:imgLayer>
                </a14:imgProps>
              </a:ext>
              <a:ext uri="{28A0092B-C50C-407E-A947-70E740481C1C}">
                <a14:useLocalDpi xmlns:a14="http://schemas.microsoft.com/office/drawing/2010/main" val="0"/>
              </a:ext>
            </a:extLst>
          </a:blip>
          <a:srcRect/>
          <a:stretch>
            <a:fillRect/>
          </a:stretch>
        </p:blipFill>
        <p:spPr bwMode="auto">
          <a:xfrm>
            <a:off x="1259632" y="3652440"/>
            <a:ext cx="113347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http://www.grlc.vic.gov.au/sites/default/files/images/Wifi-Icon-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9882" y="3436416"/>
            <a:ext cx="377825" cy="377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179" b="95897" l="4622" r="97059"/>
                    </a14:imgEffect>
                  </a14:imgLayer>
                </a14:imgProps>
              </a:ext>
              <a:ext uri="{28A0092B-C50C-407E-A947-70E740481C1C}">
                <a14:useLocalDpi xmlns:a14="http://schemas.microsoft.com/office/drawing/2010/main" val="0"/>
              </a:ext>
            </a:extLst>
          </a:blip>
          <a:srcRect/>
          <a:stretch>
            <a:fillRect/>
          </a:stretch>
        </p:blipFill>
        <p:spPr bwMode="auto">
          <a:xfrm>
            <a:off x="6300192" y="3068960"/>
            <a:ext cx="113347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http://www.grlc.vic.gov.au/sites/default/files/images/Wifi-Icon-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0442" y="2852936"/>
            <a:ext cx="377825" cy="3778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179" b="95897" l="4622" r="97059"/>
                    </a14:imgEffect>
                  </a14:imgLayer>
                </a14:imgProps>
              </a:ext>
              <a:ext uri="{28A0092B-C50C-407E-A947-70E740481C1C}">
                <a14:useLocalDpi xmlns:a14="http://schemas.microsoft.com/office/drawing/2010/main" val="0"/>
              </a:ext>
            </a:extLst>
          </a:blip>
          <a:srcRect/>
          <a:stretch>
            <a:fillRect/>
          </a:stretch>
        </p:blipFill>
        <p:spPr bwMode="auto">
          <a:xfrm>
            <a:off x="5364088" y="5541416"/>
            <a:ext cx="113347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http://www.grlc.vic.gov.au/sites/default/files/images/Wifi-Icon-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4338" y="5325392"/>
            <a:ext cx="377825" cy="37782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rcRect/>
          <a:stretch/>
        </p:blipFill>
        <p:spPr>
          <a:xfrm>
            <a:off x="3468905" y="3250010"/>
            <a:ext cx="1304788" cy="2362785"/>
          </a:xfrm>
          <a:prstGeom prst="rect">
            <a:avLst/>
          </a:prstGeom>
        </p:spPr>
      </p:pic>
    </p:spTree>
    <p:extLst>
      <p:ext uri="{BB962C8B-B14F-4D97-AF65-F5344CB8AC3E}">
        <p14:creationId xmlns:p14="http://schemas.microsoft.com/office/powerpoint/2010/main" val="26352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爆炸形 2 21"/>
          <p:cNvSpPr/>
          <p:nvPr/>
        </p:nvSpPr>
        <p:spPr>
          <a:xfrm rot="359023">
            <a:off x="4244192" y="1106000"/>
            <a:ext cx="4900636" cy="1515918"/>
          </a:xfrm>
          <a:prstGeom prst="irregularSeal2">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en-US" altLang="zh-CN" dirty="0"/>
              <a:t>Problem Statement</a:t>
            </a:r>
            <a:endParaRPr lang="zh-CN" altLang="en-US"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8</a:t>
            </a:fld>
            <a:endParaRPr lang="en-US" altLang="zh-CN"/>
          </a:p>
        </p:txBody>
      </p:sp>
      <p:sp>
        <p:nvSpPr>
          <p:cNvPr id="12" name="文本框 11"/>
          <p:cNvSpPr txBox="1"/>
          <p:nvPr/>
        </p:nvSpPr>
        <p:spPr>
          <a:xfrm>
            <a:off x="2978884" y="2394244"/>
            <a:ext cx="3262432" cy="646331"/>
          </a:xfrm>
          <a:prstGeom prst="rect">
            <a:avLst/>
          </a:prstGeom>
          <a:noFill/>
          <a:effectLst>
            <a:softEdge rad="12700"/>
          </a:effectLst>
        </p:spPr>
        <p:txBody>
          <a:bodyPr wrap="none" rtlCol="0">
            <a:spAutoFit/>
          </a:bodyPr>
          <a:lstStyle/>
          <a:p>
            <a:pPr algn="ctr"/>
            <a:r>
              <a:rPr lang="en-US" altLang="zh-CN" sz="3600" dirty="0">
                <a:solidFill>
                  <a:srgbClr val="0CA1C9"/>
                </a:solidFill>
                <a:ea typeface="宋体" charset="-122"/>
              </a:rPr>
              <a:t>Gain</a:t>
            </a:r>
            <a:r>
              <a:rPr lang="zh-CN" altLang="en-US" sz="3600" dirty="0">
                <a:solidFill>
                  <a:srgbClr val="0CA1C9"/>
                </a:solidFill>
                <a:ea typeface="宋体" charset="-122"/>
              </a:rPr>
              <a:t> </a:t>
            </a:r>
            <a:r>
              <a:rPr lang="en-US" altLang="zh-CN" sz="3600" dirty="0" smtClean="0">
                <a:solidFill>
                  <a:srgbClr val="EA4A54"/>
                </a:solidFill>
                <a:ea typeface="宋体" charset="-122"/>
              </a:rPr>
              <a:t>With</a:t>
            </a:r>
            <a:r>
              <a:rPr lang="zh-CN" altLang="en-US" sz="3600" dirty="0" smtClean="0">
                <a:solidFill>
                  <a:srgbClr val="EA4A54"/>
                </a:solidFill>
                <a:ea typeface="宋体" charset="-122"/>
              </a:rPr>
              <a:t> </a:t>
            </a:r>
            <a:r>
              <a:rPr lang="en-US" altLang="zh-CN" sz="3600" dirty="0">
                <a:solidFill>
                  <a:srgbClr val="0CA1C9"/>
                </a:solidFill>
                <a:ea typeface="宋体" charset="-122"/>
              </a:rPr>
              <a:t>Pain</a:t>
            </a:r>
            <a:endParaRPr lang="zh-CN" altLang="en-US" sz="3600" dirty="0">
              <a:latin typeface="+mj-lt"/>
              <a:ea typeface="+mj-ea"/>
            </a:endParaRPr>
          </a:p>
        </p:txBody>
      </p:sp>
      <p:sp>
        <p:nvSpPr>
          <p:cNvPr id="9" name="文本框 8"/>
          <p:cNvSpPr txBox="1"/>
          <p:nvPr/>
        </p:nvSpPr>
        <p:spPr>
          <a:xfrm>
            <a:off x="2658282" y="4636152"/>
            <a:ext cx="3903633" cy="646331"/>
          </a:xfrm>
          <a:prstGeom prst="rect">
            <a:avLst/>
          </a:prstGeom>
          <a:noFill/>
          <a:effectLst>
            <a:softEdge rad="12700"/>
          </a:effectLst>
        </p:spPr>
        <p:txBody>
          <a:bodyPr wrap="none" rtlCol="0">
            <a:spAutoFit/>
          </a:bodyPr>
          <a:lstStyle/>
          <a:p>
            <a:pPr algn="ctr"/>
            <a:r>
              <a:rPr lang="en-US" altLang="zh-CN" sz="3600" dirty="0">
                <a:solidFill>
                  <a:srgbClr val="0CA1C9"/>
                </a:solidFill>
                <a:ea typeface="宋体" charset="-122"/>
              </a:rPr>
              <a:t>Gain</a:t>
            </a:r>
            <a:r>
              <a:rPr lang="zh-CN" altLang="en-US" sz="3600" dirty="0">
                <a:solidFill>
                  <a:srgbClr val="0CA1C9"/>
                </a:solidFill>
                <a:ea typeface="宋体" charset="-122"/>
              </a:rPr>
              <a:t> </a:t>
            </a:r>
            <a:r>
              <a:rPr lang="en-US" altLang="zh-CN" sz="3600" dirty="0" smtClean="0">
                <a:solidFill>
                  <a:srgbClr val="0CA1C9"/>
                </a:solidFill>
                <a:ea typeface="宋体" charset="-122"/>
              </a:rPr>
              <a:t>Without</a:t>
            </a:r>
            <a:r>
              <a:rPr lang="zh-CN" altLang="en-US" sz="3600" dirty="0" smtClean="0">
                <a:solidFill>
                  <a:srgbClr val="0CA1C9"/>
                </a:solidFill>
                <a:ea typeface="宋体" charset="-122"/>
              </a:rPr>
              <a:t> </a:t>
            </a:r>
            <a:r>
              <a:rPr lang="en-US" altLang="zh-CN" sz="3600" dirty="0">
                <a:solidFill>
                  <a:srgbClr val="0CA1C9"/>
                </a:solidFill>
                <a:ea typeface="宋体" charset="-122"/>
              </a:rPr>
              <a:t>Pain</a:t>
            </a:r>
            <a:endParaRPr lang="zh-CN" altLang="en-US" sz="3600" dirty="0">
              <a:latin typeface="+mj-lt"/>
              <a:ea typeface="+mj-ea"/>
            </a:endParaRPr>
          </a:p>
        </p:txBody>
      </p:sp>
      <p:sp>
        <p:nvSpPr>
          <p:cNvPr id="5" name="下箭头 4"/>
          <p:cNvSpPr/>
          <p:nvPr/>
        </p:nvSpPr>
        <p:spPr>
          <a:xfrm>
            <a:off x="4250058" y="3311040"/>
            <a:ext cx="720080" cy="1054647"/>
          </a:xfrm>
          <a:prstGeom prst="downArrow">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内容占位符 11"/>
          <p:cNvSpPr>
            <a:spLocks noGrp="1"/>
          </p:cNvSpPr>
          <p:nvPr>
            <p:ph idx="1"/>
          </p:nvPr>
        </p:nvSpPr>
        <p:spPr>
          <a:xfrm>
            <a:off x="303462" y="3236267"/>
            <a:ext cx="3764482" cy="1399885"/>
          </a:xfrm>
        </p:spPr>
        <p:txBody>
          <a:bodyPr/>
          <a:lstStyle/>
          <a:p>
            <a:r>
              <a:rPr lang="en-US" altLang="zh-CN" sz="2000" dirty="0" smtClean="0"/>
              <a:t>High</a:t>
            </a:r>
            <a:r>
              <a:rPr lang="zh-CN" altLang="en-US" sz="2000" dirty="0" smtClean="0"/>
              <a:t> </a:t>
            </a:r>
            <a:r>
              <a:rPr lang="en-US" altLang="zh-CN" sz="2000" dirty="0" smtClean="0"/>
              <a:t>precision</a:t>
            </a:r>
            <a:endParaRPr lang="zh-CN" altLang="en-US" sz="2000" dirty="0" smtClean="0"/>
          </a:p>
          <a:p>
            <a:r>
              <a:rPr lang="en-US" altLang="zh-CN" sz="2000" dirty="0" smtClean="0"/>
              <a:t>Mitigate</a:t>
            </a:r>
            <a:r>
              <a:rPr lang="zh-CN" altLang="en-US" sz="2000" dirty="0" smtClean="0"/>
              <a:t> </a:t>
            </a:r>
            <a:r>
              <a:rPr lang="en-US" altLang="zh-CN" sz="2000" dirty="0" smtClean="0"/>
              <a:t>spatial</a:t>
            </a:r>
            <a:r>
              <a:rPr lang="zh-CN" altLang="en-US" sz="2000" dirty="0" smtClean="0"/>
              <a:t> </a:t>
            </a:r>
            <a:r>
              <a:rPr lang="en-US" altLang="zh-CN" sz="2000" dirty="0" smtClean="0"/>
              <a:t>ambiguity</a:t>
            </a:r>
            <a:r>
              <a:rPr lang="zh-CN" altLang="en-US" sz="2000" dirty="0" smtClean="0"/>
              <a:t> </a:t>
            </a:r>
          </a:p>
          <a:p>
            <a:r>
              <a:rPr lang="en-US" altLang="zh-CN" sz="2000" dirty="0" smtClean="0"/>
              <a:t>Ease</a:t>
            </a:r>
            <a:r>
              <a:rPr lang="zh-CN" altLang="en-US" sz="2000" dirty="0" smtClean="0"/>
              <a:t> </a:t>
            </a:r>
            <a:r>
              <a:rPr lang="en-US" altLang="zh-CN" sz="2000" dirty="0" smtClean="0"/>
              <a:t>temporal</a:t>
            </a:r>
            <a:r>
              <a:rPr lang="zh-CN" altLang="en-US" sz="2000" dirty="0" smtClean="0"/>
              <a:t> </a:t>
            </a:r>
            <a:r>
              <a:rPr lang="en-US" altLang="zh-CN" sz="2000" dirty="0" smtClean="0"/>
              <a:t>instability</a:t>
            </a:r>
            <a:endParaRPr lang="zh-CN" altLang="en-US" sz="2000" dirty="0" smtClean="0"/>
          </a:p>
          <a:p>
            <a:endParaRPr lang="en-US" altLang="zh-CN" sz="2000" dirty="0" smtClean="0"/>
          </a:p>
        </p:txBody>
      </p:sp>
      <p:cxnSp>
        <p:nvCxnSpPr>
          <p:cNvPr id="7" name="直线箭头连接符 6"/>
          <p:cNvCxnSpPr>
            <a:stCxn id="12" idx="1"/>
            <a:endCxn id="11" idx="0"/>
          </p:cNvCxnSpPr>
          <p:nvPr/>
        </p:nvCxnSpPr>
        <p:spPr>
          <a:xfrm flipH="1">
            <a:off x="2185703" y="2717410"/>
            <a:ext cx="793181" cy="518857"/>
          </a:xfrm>
          <a:prstGeom prst="straightConnector1">
            <a:avLst/>
          </a:prstGeom>
          <a:ln>
            <a:solidFill>
              <a:srgbClr val="0CA1C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9" idx="1"/>
            <a:endCxn id="11" idx="2"/>
          </p:cNvCxnSpPr>
          <p:nvPr/>
        </p:nvCxnSpPr>
        <p:spPr>
          <a:xfrm flipH="1" flipV="1">
            <a:off x="2185703" y="4636152"/>
            <a:ext cx="472579" cy="323166"/>
          </a:xfrm>
          <a:prstGeom prst="straightConnector1">
            <a:avLst/>
          </a:prstGeom>
          <a:ln>
            <a:solidFill>
              <a:srgbClr val="0CA1C9"/>
            </a:solidFill>
            <a:tailEnd type="triangle"/>
          </a:ln>
        </p:spPr>
        <p:style>
          <a:lnRef idx="1">
            <a:schemeClr val="accent1"/>
          </a:lnRef>
          <a:fillRef idx="0">
            <a:schemeClr val="accent1"/>
          </a:fillRef>
          <a:effectRef idx="0">
            <a:schemeClr val="accent1"/>
          </a:effectRef>
          <a:fontRef idx="minor">
            <a:schemeClr val="tx1"/>
          </a:fontRef>
        </p:style>
      </p:cxnSp>
      <p:sp>
        <p:nvSpPr>
          <p:cNvPr id="16" name="内容占位符 11"/>
          <p:cNvSpPr txBox="1">
            <a:spLocks/>
          </p:cNvSpPr>
          <p:nvPr/>
        </p:nvSpPr>
        <p:spPr bwMode="auto">
          <a:xfrm>
            <a:off x="5580112" y="3236266"/>
            <a:ext cx="3764482" cy="139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r>
              <a:rPr lang="en-US" altLang="zh-CN" sz="2000" kern="0" dirty="0" smtClean="0"/>
              <a:t>Induce</a:t>
            </a:r>
            <a:r>
              <a:rPr lang="zh-CN" altLang="en-US" sz="2000" kern="0" dirty="0" smtClean="0"/>
              <a:t> </a:t>
            </a:r>
            <a:r>
              <a:rPr lang="en-US" altLang="zh-CN" sz="2000" kern="0" dirty="0" smtClean="0"/>
              <a:t>system</a:t>
            </a:r>
            <a:r>
              <a:rPr lang="zh-CN" altLang="en-US" sz="2000" kern="0" dirty="0" smtClean="0"/>
              <a:t> </a:t>
            </a:r>
            <a:r>
              <a:rPr lang="en-US" altLang="zh-CN" sz="2000" kern="0" dirty="0" smtClean="0"/>
              <a:t>cost</a:t>
            </a:r>
            <a:endParaRPr lang="zh-CN" altLang="en-US" sz="2000" kern="0" dirty="0" smtClean="0"/>
          </a:p>
          <a:p>
            <a:r>
              <a:rPr lang="en-US" altLang="zh-CN" sz="2000" kern="0" dirty="0" smtClean="0"/>
              <a:t>Bring</a:t>
            </a:r>
            <a:r>
              <a:rPr lang="zh-CN" altLang="en-US" sz="2000" kern="0" dirty="0" smtClean="0"/>
              <a:t> </a:t>
            </a:r>
            <a:r>
              <a:rPr lang="en-US" altLang="zh-CN" sz="2000" kern="0" dirty="0" smtClean="0"/>
              <a:t>many</a:t>
            </a:r>
            <a:r>
              <a:rPr lang="zh-CN" altLang="en-US" sz="2000" kern="0" dirty="0" smtClean="0"/>
              <a:t> </a:t>
            </a:r>
            <a:r>
              <a:rPr lang="en-US" altLang="zh-CN" sz="2000" kern="0" dirty="0" smtClean="0"/>
              <a:t>restrictions</a:t>
            </a:r>
            <a:endParaRPr lang="zh-CN" altLang="en-US" sz="2000" kern="0" dirty="0" smtClean="0"/>
          </a:p>
          <a:p>
            <a:r>
              <a:rPr lang="en-US" altLang="zh-CN" sz="2000" kern="0" dirty="0" smtClean="0"/>
              <a:t>Special</a:t>
            </a:r>
            <a:r>
              <a:rPr lang="zh-CN" altLang="en-US" sz="2000" kern="0" dirty="0" smtClean="0"/>
              <a:t> </a:t>
            </a:r>
            <a:r>
              <a:rPr lang="en-US" altLang="zh-CN" sz="2000" kern="0" dirty="0" smtClean="0"/>
              <a:t>hardware</a:t>
            </a:r>
            <a:endParaRPr lang="en-US" altLang="zh-CN" sz="2000" kern="0" dirty="0" smtClean="0"/>
          </a:p>
        </p:txBody>
      </p:sp>
      <p:cxnSp>
        <p:nvCxnSpPr>
          <p:cNvPr id="18" name="直线箭头连接符 17"/>
          <p:cNvCxnSpPr>
            <a:stCxn id="12" idx="3"/>
            <a:endCxn id="16" idx="0"/>
          </p:cNvCxnSpPr>
          <p:nvPr/>
        </p:nvCxnSpPr>
        <p:spPr>
          <a:xfrm>
            <a:off x="6241316" y="2717410"/>
            <a:ext cx="1221037" cy="518856"/>
          </a:xfrm>
          <a:prstGeom prst="straightConnector1">
            <a:avLst/>
          </a:prstGeom>
          <a:ln>
            <a:solidFill>
              <a:srgbClr val="EA4A5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9" idx="3"/>
            <a:endCxn id="16" idx="2"/>
          </p:cNvCxnSpPr>
          <p:nvPr/>
        </p:nvCxnSpPr>
        <p:spPr>
          <a:xfrm flipV="1">
            <a:off x="6561915" y="4636151"/>
            <a:ext cx="900438" cy="323167"/>
          </a:xfrm>
          <a:prstGeom prst="straightConnector1">
            <a:avLst/>
          </a:prstGeom>
          <a:ln>
            <a:solidFill>
              <a:srgbClr val="EA4A54"/>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987605" y="1679919"/>
            <a:ext cx="3148619" cy="461665"/>
          </a:xfrm>
          <a:prstGeom prst="rect">
            <a:avLst/>
          </a:prstGeom>
          <a:noFill/>
          <a:effectLst>
            <a:softEdge rad="12700"/>
          </a:effectLst>
        </p:spPr>
        <p:txBody>
          <a:bodyPr wrap="none" rtlCol="0">
            <a:spAutoFit/>
          </a:bodyPr>
          <a:lstStyle/>
          <a:p>
            <a:pPr algn="ctr"/>
            <a:r>
              <a:rPr lang="en-US" altLang="zh-CN" sz="2400" dirty="0" smtClean="0">
                <a:ea typeface="宋体" charset="-122"/>
              </a:rPr>
              <a:t>Additional</a:t>
            </a:r>
            <a:r>
              <a:rPr lang="zh-CN" altLang="en-US" sz="2400" dirty="0" smtClean="0">
                <a:ea typeface="宋体" charset="-122"/>
              </a:rPr>
              <a:t> </a:t>
            </a:r>
            <a:r>
              <a:rPr lang="en-US" altLang="zh-CN" sz="2400" dirty="0" smtClean="0">
                <a:ea typeface="宋体" charset="-122"/>
              </a:rPr>
              <a:t>information</a:t>
            </a:r>
            <a:endParaRPr lang="zh-CN" altLang="en-US" sz="2400" dirty="0">
              <a:latin typeface="+mj-lt"/>
              <a:ea typeface="+mj-ea"/>
            </a:endParaRPr>
          </a:p>
        </p:txBody>
      </p:sp>
      <p:sp>
        <p:nvSpPr>
          <p:cNvPr id="23" name="资料带 22"/>
          <p:cNvSpPr/>
          <p:nvPr/>
        </p:nvSpPr>
        <p:spPr>
          <a:xfrm>
            <a:off x="5052808" y="5311829"/>
            <a:ext cx="2242281" cy="864096"/>
          </a:xfrm>
          <a:prstGeom prst="flowChartPunchedTape">
            <a:avLst/>
          </a:prstGeom>
          <a:solidFill>
            <a:schemeClr val="bg1"/>
          </a:solidFill>
          <a:ln w="38100">
            <a:solidFill>
              <a:srgbClr val="0CA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5234772" y="5513044"/>
            <a:ext cx="1724255" cy="461665"/>
          </a:xfrm>
          <a:prstGeom prst="rect">
            <a:avLst/>
          </a:prstGeom>
          <a:noFill/>
          <a:effectLst>
            <a:softEdge rad="12700"/>
          </a:effectLst>
        </p:spPr>
        <p:txBody>
          <a:bodyPr wrap="none" rtlCol="0">
            <a:spAutoFit/>
          </a:bodyPr>
          <a:lstStyle/>
          <a:p>
            <a:pPr algn="ctr"/>
            <a:r>
              <a:rPr lang="en-US" altLang="zh-CN" sz="2400" dirty="0" smtClean="0">
                <a:ea typeface="宋体" charset="-122"/>
              </a:rPr>
              <a:t>A</a:t>
            </a:r>
            <a:r>
              <a:rPr lang="zh-CN" altLang="en-US" sz="2400" dirty="0" smtClean="0">
                <a:ea typeface="宋体" charset="-122"/>
              </a:rPr>
              <a:t> </a:t>
            </a:r>
            <a:r>
              <a:rPr lang="en-US" altLang="zh-CN" sz="2400" dirty="0" smtClean="0">
                <a:ea typeface="宋体" charset="-122"/>
              </a:rPr>
              <a:t>new</a:t>
            </a:r>
            <a:r>
              <a:rPr lang="zh-CN" altLang="en-US" sz="2400" dirty="0" smtClean="0">
                <a:ea typeface="宋体" charset="-122"/>
              </a:rPr>
              <a:t> </a:t>
            </a:r>
            <a:r>
              <a:rPr lang="en-US" altLang="zh-CN" sz="2400" dirty="0" smtClean="0">
                <a:ea typeface="宋体" charset="-122"/>
              </a:rPr>
              <a:t>form</a:t>
            </a:r>
            <a:endParaRPr lang="zh-CN" altLang="en-US" sz="2400" dirty="0">
              <a:latin typeface="+mj-lt"/>
              <a:ea typeface="+mj-ea"/>
            </a:endParaRPr>
          </a:p>
        </p:txBody>
      </p:sp>
    </p:spTree>
    <p:extLst>
      <p:ext uri="{BB962C8B-B14F-4D97-AF65-F5344CB8AC3E}">
        <p14:creationId xmlns:p14="http://schemas.microsoft.com/office/powerpoint/2010/main" val="18376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25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linds(horizontal)">
                                      <p:cBhvr>
                                        <p:cTn id="15" dur="250"/>
                                        <p:tgtEl>
                                          <p:spTgt spid="11">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blinds(horizontal)">
                                      <p:cBhvr>
                                        <p:cTn id="18" dur="250"/>
                                        <p:tgtEl>
                                          <p:spTgt spid="11">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blinds(horizontal)">
                                      <p:cBhvr>
                                        <p:cTn id="21" dur="25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par>
                                <p:cTn id="27" presetID="9"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dissolv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ppt_x"/>
                                          </p:val>
                                        </p:tav>
                                        <p:tav tm="100000">
                                          <p:val>
                                            <p:strVal val="#ppt_x"/>
                                          </p:val>
                                        </p:tav>
                                      </p:tavLst>
                                    </p:anim>
                                    <p:anim calcmode="lin" valueType="num">
                                      <p:cBhvr additive="base">
                                        <p:cTn id="3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checkerboard(across)">
                                      <p:cBhvr>
                                        <p:cTn id="44" dur="500"/>
                                        <p:tgtEl>
                                          <p:spTgt spid="9"/>
                                        </p:tgtEl>
                                      </p:cBhvr>
                                    </p:animEffect>
                                  </p:childTnLst>
                                </p:cTn>
                              </p:par>
                              <p:par>
                                <p:cTn id="45" presetID="5" presetClass="entr" presetSubtype="1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heckerboard(across)">
                                      <p:cBhvr>
                                        <p:cTn id="47" dur="500"/>
                                        <p:tgtEl>
                                          <p:spTgt spid="20"/>
                                        </p:tgtEl>
                                      </p:cBhvr>
                                    </p:animEffect>
                                  </p:childTnLst>
                                </p:cTn>
                              </p:par>
                              <p:par>
                                <p:cTn id="48" presetID="5"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heckerboard(across)">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9" grpId="0"/>
      <p:bldP spid="11" grpId="0" build="p"/>
      <p:bldP spid="16" grpId="0"/>
      <p:bldP spid="21"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Insight</a:t>
            </a:r>
            <a:endParaRPr lang="zh-CN" altLang="en-US" dirty="0"/>
          </a:p>
        </p:txBody>
      </p:sp>
      <p:sp>
        <p:nvSpPr>
          <p:cNvPr id="3" name="内容占位符 2"/>
          <p:cNvSpPr>
            <a:spLocks noGrp="1"/>
          </p:cNvSpPr>
          <p:nvPr>
            <p:ph idx="1"/>
          </p:nvPr>
        </p:nvSpPr>
        <p:spPr/>
        <p:txBody>
          <a:bodyPr/>
          <a:lstStyle/>
          <a:p>
            <a:r>
              <a:rPr lang="en-US" altLang="zh-CN" dirty="0" smtClean="0"/>
              <a:t>The</a:t>
            </a:r>
            <a:r>
              <a:rPr lang="zh-CN" altLang="en-US" dirty="0" smtClean="0"/>
              <a:t> </a:t>
            </a:r>
            <a:r>
              <a:rPr lang="en-US" altLang="zh-CN" dirty="0" smtClean="0">
                <a:solidFill>
                  <a:srgbClr val="FF0000"/>
                </a:solidFill>
              </a:rPr>
              <a:t>spatial</a:t>
            </a:r>
            <a:r>
              <a:rPr lang="zh-CN" altLang="en-US" dirty="0" smtClean="0">
                <a:solidFill>
                  <a:srgbClr val="FF0000"/>
                </a:solidFill>
              </a:rPr>
              <a:t> </a:t>
            </a:r>
            <a:r>
              <a:rPr lang="en-US" altLang="zh-CN" dirty="0" smtClean="0">
                <a:solidFill>
                  <a:srgbClr val="FF0000"/>
                </a:solidFill>
              </a:rPr>
              <a:t>relationships</a:t>
            </a:r>
            <a:r>
              <a:rPr lang="zh-CN" altLang="en-US" dirty="0" smtClean="0">
                <a:solidFill>
                  <a:srgbClr val="FF0000"/>
                </a:solidFill>
              </a:rPr>
              <a:t> </a:t>
            </a:r>
            <a:r>
              <a:rPr lang="en-US" altLang="zh-CN" dirty="0" smtClean="0"/>
              <a:t>of</a:t>
            </a:r>
            <a:r>
              <a:rPr lang="zh-CN" altLang="en-US" dirty="0" smtClean="0"/>
              <a:t> </a:t>
            </a:r>
            <a:r>
              <a:rPr lang="en-US" altLang="zh-CN" dirty="0" smtClean="0"/>
              <a:t>multiple</a:t>
            </a:r>
            <a:r>
              <a:rPr lang="zh-CN" altLang="en-US" dirty="0" smtClean="0"/>
              <a:t> </a:t>
            </a:r>
            <a:r>
              <a:rPr lang="en-US" altLang="zh-CN" dirty="0" smtClean="0"/>
              <a:t>RSS</a:t>
            </a:r>
            <a:r>
              <a:rPr lang="zh-CN" altLang="en-US" dirty="0" smtClean="0"/>
              <a:t> </a:t>
            </a:r>
            <a:r>
              <a:rPr lang="en-US" altLang="zh-CN" dirty="0" smtClean="0"/>
              <a:t>fingerprints</a:t>
            </a:r>
            <a:r>
              <a:rPr lang="zh-CN" altLang="en-US" dirty="0" smtClean="0"/>
              <a:t> </a:t>
            </a:r>
            <a:r>
              <a:rPr lang="en-US" altLang="zh-CN" dirty="0" smtClean="0"/>
              <a:t>from</a:t>
            </a:r>
            <a:r>
              <a:rPr lang="zh-CN" altLang="en-US" dirty="0" smtClean="0"/>
              <a:t> </a:t>
            </a:r>
            <a:r>
              <a:rPr lang="en-US" altLang="zh-CN" dirty="0" err="1" smtClean="0"/>
              <a:t>neighbouring</a:t>
            </a:r>
            <a:r>
              <a:rPr lang="zh-CN" altLang="en-US" dirty="0" smtClean="0"/>
              <a:t> </a:t>
            </a:r>
            <a:r>
              <a:rPr lang="en-US" altLang="zh-CN" dirty="0" smtClean="0"/>
              <a:t>locations</a:t>
            </a:r>
            <a:r>
              <a:rPr lang="zh-CN" altLang="en-US" dirty="0" smtClean="0"/>
              <a:t> </a:t>
            </a:r>
            <a:r>
              <a:rPr lang="en-US" altLang="zh-CN" dirty="0" smtClean="0"/>
              <a:t>would</a:t>
            </a:r>
            <a:r>
              <a:rPr lang="zh-CN" altLang="en-US" dirty="0" smtClean="0"/>
              <a:t> </a:t>
            </a:r>
            <a:r>
              <a:rPr lang="en-US" altLang="zh-CN" dirty="0" smtClean="0"/>
              <a:t>be</a:t>
            </a:r>
            <a:r>
              <a:rPr lang="zh-CN" altLang="en-US" dirty="0" smtClean="0"/>
              <a:t> </a:t>
            </a:r>
            <a:r>
              <a:rPr lang="en-US" altLang="zh-CN" dirty="0" smtClean="0">
                <a:solidFill>
                  <a:srgbClr val="FF0000"/>
                </a:solidFill>
              </a:rPr>
              <a:t>more</a:t>
            </a:r>
            <a:r>
              <a:rPr lang="zh-CN" altLang="en-US" dirty="0" smtClean="0">
                <a:solidFill>
                  <a:srgbClr val="FF0000"/>
                </a:solidFill>
              </a:rPr>
              <a:t> </a:t>
            </a:r>
            <a:r>
              <a:rPr lang="en-US" altLang="zh-CN" dirty="0" smtClean="0">
                <a:solidFill>
                  <a:srgbClr val="FF0000"/>
                </a:solidFill>
              </a:rPr>
              <a:t>robust</a:t>
            </a:r>
            <a:r>
              <a:rPr lang="zh-CN" altLang="en-US" dirty="0" smtClean="0">
                <a:solidFill>
                  <a:srgbClr val="FF0000"/>
                </a:solidFill>
              </a:rPr>
              <a:t> </a:t>
            </a:r>
            <a:r>
              <a:rPr lang="en-US" altLang="zh-CN" dirty="0" smtClean="0"/>
              <a:t>than</a:t>
            </a:r>
            <a:r>
              <a:rPr lang="zh-CN" altLang="en-US" dirty="0" smtClean="0"/>
              <a:t> </a:t>
            </a:r>
            <a:r>
              <a:rPr lang="en-US" altLang="zh-CN" dirty="0" smtClean="0">
                <a:solidFill>
                  <a:srgbClr val="FF0000"/>
                </a:solidFill>
              </a:rPr>
              <a:t>individual</a:t>
            </a:r>
            <a:r>
              <a:rPr lang="zh-CN" altLang="en-US" dirty="0" smtClean="0">
                <a:solidFill>
                  <a:srgbClr val="FF0000"/>
                </a:solidFill>
              </a:rPr>
              <a:t> </a:t>
            </a:r>
            <a:r>
              <a:rPr lang="en-US" altLang="zh-CN" dirty="0" smtClean="0">
                <a:solidFill>
                  <a:srgbClr val="FF0000"/>
                </a:solidFill>
              </a:rPr>
              <a:t>RSS</a:t>
            </a:r>
            <a:r>
              <a:rPr lang="zh-CN" altLang="en-US" dirty="0" smtClean="0">
                <a:solidFill>
                  <a:srgbClr val="FF0000"/>
                </a:solidFill>
              </a:rPr>
              <a:t> </a:t>
            </a:r>
            <a:r>
              <a:rPr lang="en-US" altLang="zh-CN" dirty="0" smtClean="0">
                <a:solidFill>
                  <a:srgbClr val="FF0000"/>
                </a:solidFill>
              </a:rPr>
              <a:t>fingerprints</a:t>
            </a:r>
            <a:r>
              <a:rPr lang="zh-CN" altLang="en-US" dirty="0" smtClean="0">
                <a:solidFill>
                  <a:srgbClr val="FF0000"/>
                </a:solidFill>
              </a:rPr>
              <a:t> </a:t>
            </a:r>
            <a:r>
              <a:rPr lang="en-US" altLang="zh-CN" dirty="0" smtClean="0"/>
              <a:t>from</a:t>
            </a:r>
            <a:r>
              <a:rPr lang="zh-CN" altLang="en-US" dirty="0" smtClean="0"/>
              <a:t> </a:t>
            </a:r>
            <a:r>
              <a:rPr lang="en-US" altLang="zh-CN" dirty="0" smtClean="0"/>
              <a:t>one</a:t>
            </a:r>
            <a:r>
              <a:rPr lang="zh-CN" altLang="en-US" dirty="0" smtClean="0"/>
              <a:t> </a:t>
            </a:r>
            <a:r>
              <a:rPr lang="en-US" altLang="zh-CN" dirty="0" smtClean="0"/>
              <a:t>single</a:t>
            </a:r>
            <a:r>
              <a:rPr lang="zh-CN" altLang="en-US" dirty="0" smtClean="0"/>
              <a:t> </a:t>
            </a:r>
            <a:r>
              <a:rPr lang="en-US" altLang="zh-CN" dirty="0" smtClean="0"/>
              <a:t>location.</a:t>
            </a:r>
            <a:endParaRPr lang="zh-CN" altLang="en-US" dirty="0" smtClean="0"/>
          </a:p>
          <a:p>
            <a:endParaRPr lang="zh-CN" altLang="en-US" dirty="0" smtClean="0"/>
          </a:p>
          <a:p>
            <a:endParaRPr lang="zh-CN" altLang="en-US" dirty="0"/>
          </a:p>
          <a:p>
            <a:endParaRPr lang="zh-CN" altLang="en-US" dirty="0" smtClean="0"/>
          </a:p>
          <a:p>
            <a:endParaRPr lang="zh-CN" altLang="en-US" dirty="0"/>
          </a:p>
          <a:p>
            <a:endParaRPr lang="zh-CN" altLang="en-US" dirty="0" smtClean="0"/>
          </a:p>
          <a:p>
            <a:endParaRPr lang="zh-CN" altLang="en-US" dirty="0"/>
          </a:p>
          <a:p>
            <a:r>
              <a:rPr lang="en-US" altLang="zh-CN" dirty="0"/>
              <a:t>Leverage</a:t>
            </a:r>
            <a:r>
              <a:rPr lang="zh-CN" altLang="en-US" dirty="0"/>
              <a:t> </a:t>
            </a:r>
            <a:r>
              <a:rPr lang="en-US" altLang="zh-CN" dirty="0">
                <a:solidFill>
                  <a:srgbClr val="FF0000"/>
                </a:solidFill>
              </a:rPr>
              <a:t>Fingerprint</a:t>
            </a:r>
            <a:r>
              <a:rPr lang="zh-CN" altLang="en-US" dirty="0">
                <a:solidFill>
                  <a:srgbClr val="FF0000"/>
                </a:solidFill>
              </a:rPr>
              <a:t> </a:t>
            </a:r>
            <a:r>
              <a:rPr lang="en-US" altLang="zh-CN" dirty="0">
                <a:solidFill>
                  <a:srgbClr val="FF0000"/>
                </a:solidFill>
              </a:rPr>
              <a:t>Spatial</a:t>
            </a:r>
            <a:r>
              <a:rPr lang="zh-CN" altLang="en-US" dirty="0">
                <a:solidFill>
                  <a:srgbClr val="FF0000"/>
                </a:solidFill>
              </a:rPr>
              <a:t> </a:t>
            </a:r>
            <a:r>
              <a:rPr lang="en-US" altLang="zh-CN" dirty="0">
                <a:solidFill>
                  <a:srgbClr val="FF0000"/>
                </a:solidFill>
              </a:rPr>
              <a:t>Gradient</a:t>
            </a:r>
          </a:p>
          <a:p>
            <a:pPr marL="0" indent="0">
              <a:buNone/>
            </a:pPr>
            <a:endParaRPr lang="zh-CN" altLang="en-US" dirty="0"/>
          </a:p>
          <a:p>
            <a:endParaRPr lang="zh-CN" altLang="en-US" dirty="0" smtClean="0"/>
          </a:p>
          <a:p>
            <a:endParaRPr lang="zh-CN" altLang="en-US" dirty="0"/>
          </a:p>
          <a:p>
            <a:endParaRPr lang="zh-CN" altLang="en-US" dirty="0" smtClean="0"/>
          </a:p>
          <a:p>
            <a:endParaRPr lang="zh-CN" altLang="en-US" dirty="0"/>
          </a:p>
          <a:p>
            <a:endParaRPr lang="zh-CN" altLang="en-US"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fld id="{87AB51E9-348C-4DC8-84CE-839F8B9DCC07}" type="slidenum">
              <a:rPr lang="en-US" altLang="zh-CN" smtClean="0"/>
              <a:pPr/>
              <a:t>9</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3140968"/>
            <a:ext cx="3825416" cy="2289456"/>
          </a:xfrm>
          <a:prstGeom prst="rect">
            <a:avLst/>
          </a:prstGeom>
          <a:ln>
            <a:solidFill>
              <a:schemeClr val="tx1"/>
            </a:solidFill>
          </a:ln>
        </p:spPr>
      </p:pic>
    </p:spTree>
    <p:extLst>
      <p:ext uri="{BB962C8B-B14F-4D97-AF65-F5344CB8AC3E}">
        <p14:creationId xmlns:p14="http://schemas.microsoft.com/office/powerpoint/2010/main" val="28093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ghtly_digital">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3810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slightly_digital</Template>
  <TotalTime>41285</TotalTime>
  <Words>3057</Words>
  <Application>Microsoft Macintosh PowerPoint</Application>
  <PresentationFormat>全屏显示(4:3)</PresentationFormat>
  <Paragraphs>327</Paragraphs>
  <Slides>31</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Calibri</vt:lpstr>
      <vt:lpstr>Cambria Math</vt:lpstr>
      <vt:lpstr>Century Gothic</vt:lpstr>
      <vt:lpstr>等线</vt:lpstr>
      <vt:lpstr>宋体</vt:lpstr>
      <vt:lpstr>Arial</vt:lpstr>
      <vt:lpstr>slightly_digital</vt:lpstr>
      <vt:lpstr>Gain Without Pain:  Accurate WiFi-based Localization using Fingerprint Spatial Gradient </vt:lpstr>
      <vt:lpstr>Motivation</vt:lpstr>
      <vt:lpstr>Major Problems</vt:lpstr>
      <vt:lpstr>Major Problems</vt:lpstr>
      <vt:lpstr>Existing Arts</vt:lpstr>
      <vt:lpstr>Existing Arts</vt:lpstr>
      <vt:lpstr>Problem Statement</vt:lpstr>
      <vt:lpstr>Problem Statement</vt:lpstr>
      <vt:lpstr>Key Insight</vt:lpstr>
      <vt:lpstr>FSG Specification</vt:lpstr>
      <vt:lpstr>FSG Specification</vt:lpstr>
      <vt:lpstr>FSG Advantages</vt:lpstr>
      <vt:lpstr>System Overview</vt:lpstr>
      <vt:lpstr>Challenges</vt:lpstr>
      <vt:lpstr>Challenges</vt:lpstr>
      <vt:lpstr>Profiling a Reference Location</vt:lpstr>
      <vt:lpstr>Challenges</vt:lpstr>
      <vt:lpstr>Comparing FSG</vt:lpstr>
      <vt:lpstr>Challenges</vt:lpstr>
      <vt:lpstr>Profiling a Query Fingerprint</vt:lpstr>
      <vt:lpstr>Profiling a Query Fingerprint</vt:lpstr>
      <vt:lpstr>Profiling a Query Fingerprint</vt:lpstr>
      <vt:lpstr>Evaluations &amp; Results How much gains we can get without pains?</vt:lpstr>
      <vt:lpstr>Experiment</vt:lpstr>
      <vt:lpstr>Experiment</vt:lpstr>
      <vt:lpstr>Explore best metric</vt:lpstr>
      <vt:lpstr>Performance in different areas</vt:lpstr>
      <vt:lpstr>Performance comparison</vt:lpstr>
      <vt:lpstr>Performance comparison</vt:lpstr>
      <vt:lpstr>Conclusion</vt:lpstr>
      <vt:lpstr>PowerPoint 演示文稿</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slightly digital</dc:title>
  <dc:creator>zimu</dc:creator>
  <cp:lastModifiedBy>Jingao Xu</cp:lastModifiedBy>
  <cp:revision>1276</cp:revision>
  <cp:lastPrinted>2016-04-08T02:17:10Z</cp:lastPrinted>
  <dcterms:created xsi:type="dcterms:W3CDTF">2013-09-30T01:54:11Z</dcterms:created>
  <dcterms:modified xsi:type="dcterms:W3CDTF">2017-09-13T23:45:10Z</dcterms:modified>
</cp:coreProperties>
</file>