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3431059978" r:id="rId1"/>
  </p:sldMasterIdLst>
  <p:notesMasterIdLst>
    <p:notesMasterId r:id="rId12"/>
  </p:notesMasterIdLst>
  <p:sldIdLst>
    <p:sldId id="11088003" r:id="rId2"/>
    <p:sldId id="11088050" r:id="rId3"/>
    <p:sldId id="11088051" r:id="rId4"/>
    <p:sldId id="11088057" r:id="rId5"/>
    <p:sldId id="11088054" r:id="rId6"/>
    <p:sldId id="11088055" r:id="rId7"/>
    <p:sldId id="11088056" r:id="rId8"/>
    <p:sldId id="11088058" r:id="rId9"/>
    <p:sldId id="11088033" r:id="rId10"/>
    <p:sldId id="11088032" r:id="rId11"/>
  </p:sldIdLst>
  <p:sldSz cx="24384000" cy="13716000"/>
  <p:notesSz cx="9144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8"/>
    <p:restoredTop sz="95701"/>
  </p:normalViewPr>
  <p:slideViewPr>
    <p:cSldViewPr snapToGrid="0" snapToObjects="1">
      <p:cViewPr varScale="1">
        <p:scale>
          <a:sx n="53" d="100"/>
          <a:sy n="53" d="100"/>
        </p:scale>
        <p:origin x="256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59D5EE-9723-8049-A379-6ACCCF074F14}" type="datetimeFigureOut">
              <a:rPr kumimoji="1" lang="zh-CN" altLang="en-US" smtClean="0"/>
              <a:t>2019/4/3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EACFAF-9D0B-1E43-9067-8BE86E01F6F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561799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EACFAF-9D0B-1E43-9067-8BE86E01F6F1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345547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EACFAF-9D0B-1E43-9067-8BE86E01F6F1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731378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EACFAF-9D0B-1E43-9067-8BE86E01F6F1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253421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EACFAF-9D0B-1E43-9067-8BE86E01F6F1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490835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EACFAF-9D0B-1E43-9067-8BE86E01F6F1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580063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EACFAF-9D0B-1E43-9067-8BE86E01F6F1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99381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EACFAF-9D0B-1E43-9067-8BE86E01F6F1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945311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EACFAF-9D0B-1E43-9067-8BE86E01F6F1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632942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EACFAF-9D0B-1E43-9067-8BE86E01F6F1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322666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EACFAF-9D0B-1E43-9067-8BE86E01F6F1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96863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28" y="1014442"/>
            <a:ext cx="5778500" cy="19558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6316" y="957472"/>
            <a:ext cx="5558568" cy="173271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985634206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3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jpe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image" Target="../media/image3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image" Target="../media/image3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image" Target="../media/image3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image" Target="../media/image3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image" Target="../media/image3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image" Target="../media/image3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image" Target="../media/image3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3.png"/><Relationship Id="rId7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5.png"/><Relationship Id="rId10" Type="http://schemas.openxmlformats.org/officeDocument/2006/relationships/image" Target="../media/image12.png"/><Relationship Id="rId4" Type="http://schemas.openxmlformats.org/officeDocument/2006/relationships/image" Target="../media/image4.png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-109745" y="-185096"/>
            <a:ext cx="24609082" cy="7128568"/>
          </a:xfrm>
          <a:prstGeom prst="rect">
            <a:avLst/>
          </a:prstGeom>
        </p:spPr>
      </p:pic>
      <p:pic>
        <p:nvPicPr>
          <p:cNvPr id="468" name="Picture" descr="Picture"/>
          <p:cNvPicPr>
            <a:picLocks noChangeAspect="1"/>
          </p:cNvPicPr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-755636" y="6943471"/>
            <a:ext cx="25252176" cy="7128568"/>
          </a:xfrm>
          <a:prstGeom prst="rect">
            <a:avLst/>
          </a:prstGeom>
        </p:spPr>
      </p:pic>
      <p:pic>
        <p:nvPicPr>
          <p:cNvPr id="936" name="Picture" descr="Picture"/>
          <p:cNvPicPr>
            <a:picLocks noChangeAspect="1"/>
          </p:cNvPicPr>
          <p:nvPr/>
        </p:nvPicPr>
        <p:blipFill>
          <a:blip r:embed="rId5" cstate="print">
            <a:alphaModFix/>
          </a:blip>
          <a:stretch>
            <a:fillRect/>
          </a:stretch>
        </p:blipFill>
        <p:spPr>
          <a:xfrm>
            <a:off x="866633" y="786528"/>
            <a:ext cx="22650732" cy="12142943"/>
          </a:xfrm>
          <a:prstGeom prst="rect">
            <a:avLst/>
          </a:prstGeom>
          <a:effectLst>
            <a:outerShdw blurRad="233680" dist="242858" dir="5340000" algn="ctr">
              <a:srgbClr val="000000">
                <a:alpha val="43000"/>
              </a:srgbClr>
            </a:outerShdw>
          </a:effec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2297" y="2519237"/>
            <a:ext cx="6860039" cy="8677524"/>
          </a:xfrm>
          <a:prstGeom prst="rect">
            <a:avLst/>
          </a:prstGeom>
        </p:spPr>
      </p:pic>
      <p:pic>
        <p:nvPicPr>
          <p:cNvPr id="3439" name="Picture" descr="Picture"/>
          <p:cNvPicPr>
            <a:picLocks noChangeAspect="1"/>
          </p:cNvPicPr>
          <p:nvPr/>
        </p:nvPicPr>
        <p:blipFill>
          <a:blip r:embed="rId7" cstate="print">
            <a:alphaModFix/>
          </a:blip>
          <a:stretch>
            <a:fillRect/>
          </a:stretch>
        </p:blipFill>
        <p:spPr>
          <a:xfrm>
            <a:off x="9658000" y="6973791"/>
            <a:ext cx="11801554" cy="1662209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0642599" y="7205209"/>
            <a:ext cx="10033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8000" b="1" dirty="0" err="1">
                <a:latin typeface="+mj-lt"/>
                <a:ea typeface="SimHei" charset="-122"/>
                <a:cs typeface="SimHei" charset="-122"/>
              </a:rPr>
              <a:t>Golang</a:t>
            </a:r>
            <a:r>
              <a:rPr kumimoji="1" lang="zh-CN" altLang="en-US" sz="8000" b="1" dirty="0">
                <a:latin typeface="+mj-lt"/>
                <a:ea typeface="SimHei" charset="-122"/>
                <a:cs typeface="SimHei" charset="-122"/>
              </a:rPr>
              <a:t>语言</a:t>
            </a:r>
            <a:r>
              <a:rPr kumimoji="1" lang="zh-CN" altLang="en-US" sz="8000" b="1" dirty="0">
                <a:latin typeface="SimHei" charset="-122"/>
                <a:ea typeface="SimHei" charset="-122"/>
                <a:cs typeface="SimHei" charset="-122"/>
              </a:rPr>
              <a:t>基础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6316" y="957472"/>
            <a:ext cx="5558568" cy="173271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8271" y="4601486"/>
            <a:ext cx="5856857" cy="1856173"/>
          </a:xfrm>
          <a:prstGeom prst="rect">
            <a:avLst/>
          </a:prstGeom>
        </p:spPr>
      </p:pic>
      <p:pic>
        <p:nvPicPr>
          <p:cNvPr id="10" name="Picture" descr="Picture"/>
          <p:cNvPicPr>
            <a:picLocks noChangeAspect="1"/>
          </p:cNvPicPr>
          <p:nvPr/>
        </p:nvPicPr>
        <p:blipFill>
          <a:blip r:embed="rId7" cstate="print">
            <a:alphaModFix/>
          </a:blip>
          <a:stretch>
            <a:fillRect/>
          </a:stretch>
        </p:blipFill>
        <p:spPr>
          <a:xfrm>
            <a:off x="11456384" y="8891193"/>
            <a:ext cx="8405430" cy="1183876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3526209" y="9146329"/>
            <a:ext cx="38651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/>
              <a:t>Go</a:t>
            </a:r>
            <a:r>
              <a:rPr lang="zh-CN" altLang="en-US" sz="4000" b="1" dirty="0"/>
              <a:t>语言</a:t>
            </a:r>
            <a:r>
              <a:rPr lang="zh-CN" altLang="en-US" sz="4000" b="1"/>
              <a:t>能做什么</a:t>
            </a:r>
            <a:endParaRPr lang="zh-CN" altLang="en-US" sz="40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-109745" y="-185096"/>
            <a:ext cx="24609082" cy="7128568"/>
          </a:xfrm>
          <a:prstGeom prst="rect">
            <a:avLst/>
          </a:prstGeom>
        </p:spPr>
      </p:pic>
      <p:pic>
        <p:nvPicPr>
          <p:cNvPr id="468" name="Picture" descr="Picture"/>
          <p:cNvPicPr>
            <a:picLocks noChangeAspect="1"/>
          </p:cNvPicPr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-755636" y="6943471"/>
            <a:ext cx="25252176" cy="7128568"/>
          </a:xfrm>
          <a:prstGeom prst="rect">
            <a:avLst/>
          </a:prstGeom>
        </p:spPr>
      </p:pic>
      <p:pic>
        <p:nvPicPr>
          <p:cNvPr id="936" name="Picture" descr="Picture"/>
          <p:cNvPicPr>
            <a:picLocks noChangeAspect="1"/>
          </p:cNvPicPr>
          <p:nvPr/>
        </p:nvPicPr>
        <p:blipFill>
          <a:blip r:embed="rId5" cstate="print">
            <a:alphaModFix/>
          </a:blip>
          <a:stretch>
            <a:fillRect/>
          </a:stretch>
        </p:blipFill>
        <p:spPr>
          <a:xfrm>
            <a:off x="866633" y="786528"/>
            <a:ext cx="22650732" cy="12142943"/>
          </a:xfrm>
          <a:prstGeom prst="rect">
            <a:avLst/>
          </a:prstGeom>
          <a:effectLst>
            <a:outerShdw blurRad="233680" dist="242858" dir="5340000" algn="ctr">
              <a:srgbClr val="000000">
                <a:alpha val="43000"/>
              </a:srgbClr>
            </a:outerShdw>
          </a:effec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094" y="2836064"/>
            <a:ext cx="10389500" cy="8116797"/>
          </a:xfrm>
          <a:prstGeom prst="rect">
            <a:avLst/>
          </a:prstGeom>
        </p:spPr>
      </p:pic>
      <p:pic>
        <p:nvPicPr>
          <p:cNvPr id="1568" name="Picture" descr="Picture"/>
          <p:cNvPicPr>
            <a:picLocks noChangeAspect="1"/>
          </p:cNvPicPr>
          <p:nvPr/>
        </p:nvPicPr>
        <p:blipFill>
          <a:blip r:embed="rId7" cstate="print">
            <a:alphaModFix/>
          </a:blip>
          <a:stretch>
            <a:fillRect/>
          </a:stretch>
        </p:blipFill>
        <p:spPr>
          <a:xfrm>
            <a:off x="11373134" y="6894463"/>
            <a:ext cx="10759630" cy="1515458"/>
          </a:xfrm>
          <a:prstGeom prst="rect">
            <a:avLst/>
          </a:prstGeom>
        </p:spPr>
      </p:pic>
      <p:pic>
        <p:nvPicPr>
          <p:cNvPr id="2037" name="Picture" descr="Picture"/>
          <p:cNvPicPr>
            <a:picLocks noChangeAspect="1"/>
          </p:cNvPicPr>
          <p:nvPr/>
        </p:nvPicPr>
        <p:blipFill>
          <a:blip r:embed="rId8" cstate="print">
            <a:alphaModFix/>
          </a:blip>
          <a:stretch>
            <a:fillRect/>
          </a:stretch>
        </p:blipFill>
        <p:spPr>
          <a:xfrm>
            <a:off x="11568042" y="7151445"/>
            <a:ext cx="11256589" cy="1061397"/>
          </a:xfrm>
          <a:prstGeom prst="rect">
            <a:avLst/>
          </a:prstGeom>
        </p:spPr>
      </p:pic>
      <p:pic>
        <p:nvPicPr>
          <p:cNvPr id="3909" name="Picture" descr="Picture"/>
          <p:cNvPicPr>
            <a:picLocks noChangeAspect="1"/>
          </p:cNvPicPr>
          <p:nvPr/>
        </p:nvPicPr>
        <p:blipFill>
          <a:blip r:embed="rId9" cstate="print">
            <a:alphaModFix/>
          </a:blip>
          <a:stretch>
            <a:fillRect/>
          </a:stretch>
        </p:blipFill>
        <p:spPr>
          <a:xfrm>
            <a:off x="11373134" y="4629959"/>
            <a:ext cx="10376225" cy="187538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-109745" y="-185096"/>
            <a:ext cx="24609082" cy="7128568"/>
          </a:xfrm>
          <a:prstGeom prst="rect">
            <a:avLst/>
          </a:prstGeom>
        </p:spPr>
      </p:pic>
      <p:pic>
        <p:nvPicPr>
          <p:cNvPr id="468" name="Picture" descr="Picture"/>
          <p:cNvPicPr>
            <a:picLocks noChangeAspect="1"/>
          </p:cNvPicPr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-755636" y="6943471"/>
            <a:ext cx="25252176" cy="7128568"/>
          </a:xfrm>
          <a:prstGeom prst="rect">
            <a:avLst/>
          </a:prstGeom>
        </p:spPr>
      </p:pic>
      <p:pic>
        <p:nvPicPr>
          <p:cNvPr id="936" name="Picture" descr="Picture"/>
          <p:cNvPicPr>
            <a:picLocks noChangeAspect="1"/>
          </p:cNvPicPr>
          <p:nvPr/>
        </p:nvPicPr>
        <p:blipFill>
          <a:blip r:embed="rId5" cstate="print">
            <a:alphaModFix/>
          </a:blip>
          <a:stretch>
            <a:fillRect/>
          </a:stretch>
        </p:blipFill>
        <p:spPr>
          <a:xfrm>
            <a:off x="866633" y="786528"/>
            <a:ext cx="22650732" cy="12142943"/>
          </a:xfrm>
          <a:prstGeom prst="rect">
            <a:avLst/>
          </a:prstGeom>
          <a:effectLst>
            <a:outerShdw blurRad="233680" dist="242858" dir="5340000" algn="ctr">
              <a:srgbClr val="000000">
                <a:alpha val="43000"/>
              </a:srgbClr>
            </a:outerShdw>
          </a:effectLst>
        </p:spPr>
      </p:pic>
      <p:pic>
        <p:nvPicPr>
          <p:cNvPr id="5777" name="Picture" descr="Picture"/>
          <p:cNvPicPr>
            <a:picLocks noChangeAspect="1"/>
          </p:cNvPicPr>
          <p:nvPr/>
        </p:nvPicPr>
        <p:blipFill>
          <a:blip r:embed="rId6" cstate="print">
            <a:alphaModFix/>
          </a:blip>
          <a:stretch>
            <a:fillRect/>
          </a:stretch>
        </p:blipFill>
        <p:spPr>
          <a:xfrm>
            <a:off x="2764567" y="4821806"/>
            <a:ext cx="1068106" cy="979097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6316" y="957472"/>
            <a:ext cx="5558568" cy="173271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28" y="1014442"/>
            <a:ext cx="5778500" cy="19558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764567" y="3251200"/>
            <a:ext cx="812113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 b="1" dirty="0"/>
              <a:t>我们为什么选择</a:t>
            </a:r>
            <a:r>
              <a:rPr lang="en-US" altLang="zh-CN" sz="6000" b="1" dirty="0"/>
              <a:t>GO</a:t>
            </a:r>
            <a:r>
              <a:rPr lang="zh-CN" altLang="en-US" sz="6000" b="1" dirty="0"/>
              <a:t>语言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809050" y="4773194"/>
            <a:ext cx="1619674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itchFamily="2" charset="2"/>
              <a:buChar char="l"/>
            </a:pPr>
            <a:r>
              <a:rPr lang="zh-CN" altLang="en-US" sz="4000" dirty="0"/>
              <a:t>执行性能</a:t>
            </a:r>
            <a:endParaRPr lang="en-US" altLang="zh-CN" sz="4000" dirty="0"/>
          </a:p>
          <a:p>
            <a:endParaRPr lang="en-US" altLang="zh-CN" sz="4000" dirty="0"/>
          </a:p>
          <a:p>
            <a:pPr marL="571500" indent="-571500">
              <a:buFont typeface="Wingdings" pitchFamily="2" charset="2"/>
              <a:buChar char="l"/>
            </a:pPr>
            <a:r>
              <a:rPr lang="zh-CN" altLang="en-US" sz="4000" dirty="0"/>
              <a:t>开发效率</a:t>
            </a:r>
          </a:p>
        </p:txBody>
      </p:sp>
    </p:spTree>
    <p:extLst>
      <p:ext uri="{BB962C8B-B14F-4D97-AF65-F5344CB8AC3E}">
        <p14:creationId xmlns:p14="http://schemas.microsoft.com/office/powerpoint/2010/main" val="1073660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-109745" y="-185096"/>
            <a:ext cx="24609082" cy="7128568"/>
          </a:xfrm>
          <a:prstGeom prst="rect">
            <a:avLst/>
          </a:prstGeom>
        </p:spPr>
      </p:pic>
      <p:pic>
        <p:nvPicPr>
          <p:cNvPr id="468" name="Picture" descr="Picture"/>
          <p:cNvPicPr>
            <a:picLocks noChangeAspect="1"/>
          </p:cNvPicPr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-755636" y="6943471"/>
            <a:ext cx="25252176" cy="7128568"/>
          </a:xfrm>
          <a:prstGeom prst="rect">
            <a:avLst/>
          </a:prstGeom>
        </p:spPr>
      </p:pic>
      <p:pic>
        <p:nvPicPr>
          <p:cNvPr id="936" name="Picture" descr="Picture"/>
          <p:cNvPicPr>
            <a:picLocks noChangeAspect="1"/>
          </p:cNvPicPr>
          <p:nvPr/>
        </p:nvPicPr>
        <p:blipFill>
          <a:blip r:embed="rId5" cstate="print">
            <a:alphaModFix/>
          </a:blip>
          <a:stretch>
            <a:fillRect/>
          </a:stretch>
        </p:blipFill>
        <p:spPr>
          <a:xfrm>
            <a:off x="866633" y="786528"/>
            <a:ext cx="22650732" cy="12142943"/>
          </a:xfrm>
          <a:prstGeom prst="rect">
            <a:avLst/>
          </a:prstGeom>
          <a:effectLst>
            <a:outerShdw blurRad="233680" dist="242858" dir="5340000" algn="ctr">
              <a:srgbClr val="000000">
                <a:alpha val="43000"/>
              </a:srgbClr>
            </a:outerShdw>
          </a:effectLst>
        </p:spPr>
      </p:pic>
      <p:pic>
        <p:nvPicPr>
          <p:cNvPr id="5777" name="Picture" descr="Picture"/>
          <p:cNvPicPr>
            <a:picLocks noChangeAspect="1"/>
          </p:cNvPicPr>
          <p:nvPr/>
        </p:nvPicPr>
        <p:blipFill>
          <a:blip r:embed="rId6" cstate="print">
            <a:alphaModFix/>
          </a:blip>
          <a:stretch>
            <a:fillRect/>
          </a:stretch>
        </p:blipFill>
        <p:spPr>
          <a:xfrm>
            <a:off x="2764567" y="4821806"/>
            <a:ext cx="1068106" cy="979097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6316" y="957472"/>
            <a:ext cx="5558568" cy="173271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28" y="1014442"/>
            <a:ext cx="5778500" cy="19558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764567" y="3251200"/>
            <a:ext cx="570540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b="1" dirty="0"/>
              <a:t>Go</a:t>
            </a:r>
            <a:r>
              <a:rPr lang="zh-CN" altLang="en-US" sz="6000" b="1" dirty="0"/>
              <a:t>语言能做什么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809050" y="4773194"/>
            <a:ext cx="16196749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/>
              <a:t>服务器编程，以前你如果使用</a:t>
            </a:r>
            <a:r>
              <a:rPr lang="en-US" altLang="zh-CN" sz="4000" dirty="0"/>
              <a:t>C</a:t>
            </a:r>
            <a:r>
              <a:rPr lang="zh-CN" altLang="en-US" sz="4000" dirty="0"/>
              <a:t>或者</a:t>
            </a:r>
            <a:r>
              <a:rPr lang="en-US" altLang="zh-CN" sz="4000" dirty="0"/>
              <a:t>C++</a:t>
            </a:r>
            <a:r>
              <a:rPr lang="zh-CN" altLang="en-US" sz="4000" dirty="0"/>
              <a:t>做的那些事情，用</a:t>
            </a:r>
            <a:r>
              <a:rPr lang="en-US" altLang="zh-CN" sz="4000" dirty="0"/>
              <a:t>Go</a:t>
            </a:r>
            <a:r>
              <a:rPr lang="zh-CN" altLang="en-US" sz="4000" dirty="0"/>
              <a:t>来做很合适，例如处理日志、数据打包、虚拟机处理、文件系统等。</a:t>
            </a:r>
            <a:endParaRPr lang="en-US" altLang="zh-CN" sz="4000" dirty="0"/>
          </a:p>
          <a:p>
            <a:endParaRPr lang="zh-CN" altLang="en-US" sz="4000" dirty="0"/>
          </a:p>
          <a:p>
            <a:r>
              <a:rPr lang="zh-CN" altLang="en-US" sz="4000" dirty="0"/>
              <a:t>分布式系统、数据库代理器、中间件等，例如</a:t>
            </a:r>
            <a:r>
              <a:rPr lang="en-US" altLang="zh-CN" sz="4000" dirty="0" err="1"/>
              <a:t>Etcd</a:t>
            </a:r>
            <a:r>
              <a:rPr lang="zh-CN" altLang="en-US" sz="4000" dirty="0"/>
              <a:t>。</a:t>
            </a:r>
            <a:endParaRPr lang="en-US" altLang="zh-CN" sz="4000" dirty="0"/>
          </a:p>
          <a:p>
            <a:endParaRPr lang="zh-CN" altLang="en-US" sz="4000" dirty="0"/>
          </a:p>
          <a:p>
            <a:r>
              <a:rPr lang="zh-CN" altLang="en-US" sz="4000" dirty="0"/>
              <a:t>网络编程，这一块目前应用最广，包括</a:t>
            </a:r>
            <a:r>
              <a:rPr lang="en-US" altLang="zh-CN" sz="4000" dirty="0"/>
              <a:t>Web</a:t>
            </a:r>
            <a:r>
              <a:rPr lang="zh-CN" altLang="en-US" sz="4000" dirty="0"/>
              <a:t>应用、</a:t>
            </a:r>
            <a:r>
              <a:rPr lang="en-US" altLang="zh-CN" sz="4000" dirty="0"/>
              <a:t>API</a:t>
            </a:r>
            <a:r>
              <a:rPr lang="zh-CN" altLang="en-US" sz="4000" dirty="0"/>
              <a:t>应用、下载应用。</a:t>
            </a:r>
            <a:endParaRPr lang="en-US" altLang="zh-CN" sz="4000" dirty="0"/>
          </a:p>
          <a:p>
            <a:endParaRPr lang="en-US" altLang="zh-CN" sz="4000" dirty="0"/>
          </a:p>
          <a:p>
            <a:r>
              <a:rPr lang="zh-CN" altLang="en-US" sz="4000" dirty="0"/>
              <a:t>数据库操作，</a:t>
            </a:r>
            <a:r>
              <a:rPr lang="en-US" altLang="zh-CN" sz="4000" dirty="0" err="1"/>
              <a:t>tidb</a:t>
            </a:r>
            <a:r>
              <a:rPr lang="zh-CN" altLang="en-US" sz="4000" dirty="0"/>
              <a:t>，</a:t>
            </a:r>
            <a:r>
              <a:rPr lang="en-US" altLang="zh-CN" sz="4000" dirty="0" err="1"/>
              <a:t>influxdb</a:t>
            </a:r>
            <a:r>
              <a:rPr lang="zh-CN" altLang="en-US" sz="4000" dirty="0"/>
              <a:t>，</a:t>
            </a:r>
            <a:r>
              <a:rPr lang="en-US" altLang="zh-CN" sz="4000" dirty="0" err="1"/>
              <a:t>cockroachdb</a:t>
            </a:r>
            <a:r>
              <a:rPr lang="zh-CN" altLang="en-US" sz="4000" dirty="0"/>
              <a:t>等。</a:t>
            </a:r>
            <a:endParaRPr lang="en-US" altLang="zh-CN" sz="4000" dirty="0"/>
          </a:p>
          <a:p>
            <a:endParaRPr lang="zh-CN" altLang="en-US" sz="4000" dirty="0"/>
          </a:p>
          <a:p>
            <a:r>
              <a:rPr lang="zh-CN" altLang="en-US" sz="4000" dirty="0"/>
              <a:t>开发云平台，目前国外很多云平台在采用</a:t>
            </a:r>
            <a:r>
              <a:rPr lang="en-US" altLang="zh-CN" sz="4000" dirty="0"/>
              <a:t>Go</a:t>
            </a:r>
            <a:r>
              <a:rPr lang="zh-CN" altLang="en-US" sz="4000" dirty="0"/>
              <a:t>开发。</a:t>
            </a:r>
            <a:r>
              <a:rPr lang="en-US" altLang="zh-CN" sz="4000" dirty="0"/>
              <a:t> docker</a:t>
            </a:r>
            <a:r>
              <a:rPr lang="zh-CN" altLang="en-US" sz="4000" dirty="0"/>
              <a:t>、</a:t>
            </a:r>
            <a:r>
              <a:rPr lang="en-US" altLang="zh-CN" sz="4000" dirty="0" err="1"/>
              <a:t>kubernetes</a:t>
            </a:r>
            <a:r>
              <a:rPr lang="en-US" altLang="zh-CN" sz="4000" dirty="0"/>
              <a:t>…</a:t>
            </a:r>
            <a:endParaRPr lang="zh-CN" altLang="en-US" sz="4000" dirty="0"/>
          </a:p>
          <a:p>
            <a:endParaRPr lang="zh-CN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530707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-109745" y="-185096"/>
            <a:ext cx="24609082" cy="7128568"/>
          </a:xfrm>
          <a:prstGeom prst="rect">
            <a:avLst/>
          </a:prstGeom>
        </p:spPr>
      </p:pic>
      <p:pic>
        <p:nvPicPr>
          <p:cNvPr id="468" name="Picture" descr="Picture"/>
          <p:cNvPicPr>
            <a:picLocks noChangeAspect="1"/>
          </p:cNvPicPr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-755636" y="6943471"/>
            <a:ext cx="25252176" cy="7128568"/>
          </a:xfrm>
          <a:prstGeom prst="rect">
            <a:avLst/>
          </a:prstGeom>
        </p:spPr>
      </p:pic>
      <p:pic>
        <p:nvPicPr>
          <p:cNvPr id="936" name="Picture" descr="Picture"/>
          <p:cNvPicPr>
            <a:picLocks noChangeAspect="1"/>
          </p:cNvPicPr>
          <p:nvPr/>
        </p:nvPicPr>
        <p:blipFill>
          <a:blip r:embed="rId5" cstate="print">
            <a:alphaModFix/>
          </a:blip>
          <a:stretch>
            <a:fillRect/>
          </a:stretch>
        </p:blipFill>
        <p:spPr>
          <a:xfrm>
            <a:off x="866633" y="786528"/>
            <a:ext cx="22650732" cy="12142943"/>
          </a:xfrm>
          <a:prstGeom prst="rect">
            <a:avLst/>
          </a:prstGeom>
          <a:effectLst>
            <a:outerShdw blurRad="233680" dist="242858" dir="5340000" algn="ctr">
              <a:srgbClr val="000000">
                <a:alpha val="43000"/>
              </a:srgbClr>
            </a:outerShdw>
          </a:effectLst>
        </p:spPr>
      </p:pic>
      <p:pic>
        <p:nvPicPr>
          <p:cNvPr id="5777" name="Picture" descr="Picture"/>
          <p:cNvPicPr>
            <a:picLocks noChangeAspect="1"/>
          </p:cNvPicPr>
          <p:nvPr/>
        </p:nvPicPr>
        <p:blipFill>
          <a:blip r:embed="rId6" cstate="print">
            <a:alphaModFix/>
          </a:blip>
          <a:stretch>
            <a:fillRect/>
          </a:stretch>
        </p:blipFill>
        <p:spPr>
          <a:xfrm>
            <a:off x="2764567" y="4821806"/>
            <a:ext cx="1068106" cy="979097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6316" y="957472"/>
            <a:ext cx="5558568" cy="173271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28" y="1014442"/>
            <a:ext cx="5778500" cy="195580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2764567" y="3251200"/>
            <a:ext cx="1263038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 b="1" dirty="0"/>
              <a:t>国内外有哪些企业或项目使用</a:t>
            </a:r>
            <a:r>
              <a:rPr lang="en-US" altLang="zh-CN" sz="6000" b="1" dirty="0"/>
              <a:t>Go</a:t>
            </a:r>
            <a:r>
              <a:rPr lang="zh-CN" altLang="en-US" sz="6000" b="1" dirty="0"/>
              <a:t>语言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6F0C255-03AE-0141-AEB6-4CECD5F314EC}"/>
              </a:ext>
            </a:extLst>
          </p:cNvPr>
          <p:cNvSpPr txBox="1"/>
          <p:nvPr/>
        </p:nvSpPr>
        <p:spPr>
          <a:xfrm>
            <a:off x="4809050" y="4773194"/>
            <a:ext cx="1619674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4000" dirty="0"/>
          </a:p>
          <a:p>
            <a:r>
              <a:rPr lang="zh-CN" altLang="en-US" sz="4000" dirty="0"/>
              <a:t>采用</a:t>
            </a:r>
            <a:r>
              <a:rPr lang="en-US" altLang="zh-CN" sz="4000" dirty="0"/>
              <a:t>Go</a:t>
            </a:r>
            <a:r>
              <a:rPr lang="zh-CN" altLang="en-US" sz="4000" dirty="0"/>
              <a:t>的一些国外公司，如</a:t>
            </a:r>
            <a:r>
              <a:rPr lang="en-US" altLang="zh-CN" sz="4000" dirty="0"/>
              <a:t>Google</a:t>
            </a:r>
            <a:r>
              <a:rPr lang="zh-CN" altLang="en-US" sz="4000" dirty="0"/>
              <a:t>、</a:t>
            </a:r>
            <a:r>
              <a:rPr lang="en-US" altLang="zh-CN" sz="4000" dirty="0"/>
              <a:t>Docker</a:t>
            </a:r>
            <a:r>
              <a:rPr lang="zh-CN" altLang="en-US" sz="4000" dirty="0"/>
              <a:t>、</a:t>
            </a:r>
            <a:r>
              <a:rPr lang="en-US" altLang="zh-CN" sz="4000" dirty="0"/>
              <a:t>Kubernetes</a:t>
            </a:r>
            <a:r>
              <a:rPr lang="zh-CN" altLang="en-US" sz="4000" dirty="0"/>
              <a:t>、</a:t>
            </a:r>
            <a:endParaRPr lang="en-US" altLang="zh-CN" sz="4000" dirty="0"/>
          </a:p>
          <a:p>
            <a:r>
              <a:rPr lang="en-US" altLang="zh-CN" sz="4000" dirty="0"/>
              <a:t>Apple</a:t>
            </a:r>
            <a:r>
              <a:rPr lang="zh-CN" altLang="en-US" sz="4000" dirty="0"/>
              <a:t>、</a:t>
            </a:r>
            <a:r>
              <a:rPr lang="en-US" altLang="zh-CN" sz="4000" dirty="0"/>
              <a:t>Cloud Foundry</a:t>
            </a:r>
            <a:r>
              <a:rPr lang="zh-CN" altLang="en-US" sz="4000" dirty="0"/>
              <a:t>、</a:t>
            </a:r>
            <a:r>
              <a:rPr lang="en-US" altLang="zh-CN" sz="4000" dirty="0" err="1"/>
              <a:t>CloudFlare</a:t>
            </a:r>
            <a:r>
              <a:rPr lang="zh-CN" altLang="en-US" sz="4000" dirty="0"/>
              <a:t>、</a:t>
            </a:r>
            <a:r>
              <a:rPr lang="en-US" altLang="zh-CN" sz="4000" dirty="0"/>
              <a:t>Couchbase</a:t>
            </a:r>
            <a:r>
              <a:rPr lang="zh-CN" altLang="en-US" sz="4000" dirty="0"/>
              <a:t>、</a:t>
            </a:r>
            <a:r>
              <a:rPr lang="en-US" altLang="zh-CN" sz="4000" dirty="0"/>
              <a:t>CoreOS</a:t>
            </a:r>
            <a:r>
              <a:rPr lang="zh-CN" altLang="en-US" sz="4000" dirty="0"/>
              <a:t>、</a:t>
            </a:r>
            <a:r>
              <a:rPr lang="en-US" altLang="zh-CN" sz="4000" dirty="0"/>
              <a:t>Dropbox</a:t>
            </a:r>
            <a:r>
              <a:rPr lang="zh-CN" altLang="en-US" sz="4000" dirty="0"/>
              <a:t>、</a:t>
            </a:r>
            <a:r>
              <a:rPr lang="en-US" altLang="zh-CN" sz="4000" dirty="0"/>
              <a:t>MongoDB</a:t>
            </a:r>
            <a:r>
              <a:rPr lang="zh-CN" altLang="en-US" sz="4000" dirty="0"/>
              <a:t>、</a:t>
            </a:r>
            <a:r>
              <a:rPr lang="en-US" altLang="zh-CN" sz="4000" dirty="0"/>
              <a:t>AWS</a:t>
            </a:r>
            <a:r>
              <a:rPr lang="zh-CN" altLang="en-US" sz="4000" dirty="0"/>
              <a:t>、</a:t>
            </a:r>
            <a:r>
              <a:rPr lang="en-US" altLang="zh-CN" sz="4000"/>
              <a:t> Uber</a:t>
            </a:r>
            <a:r>
              <a:rPr lang="zh-CN" altLang="en-US" sz="4000"/>
              <a:t>等</a:t>
            </a:r>
            <a:r>
              <a:rPr lang="zh-CN" altLang="en-US" sz="4000" dirty="0"/>
              <a:t>公司；</a:t>
            </a:r>
          </a:p>
          <a:p>
            <a:endParaRPr lang="en-US" altLang="zh-CN" sz="4000" dirty="0"/>
          </a:p>
          <a:p>
            <a:r>
              <a:rPr lang="zh-CN" altLang="en-US" sz="4000" dirty="0"/>
              <a:t>采用</a:t>
            </a:r>
            <a:r>
              <a:rPr lang="en-US" altLang="zh-CN" sz="4000" dirty="0"/>
              <a:t>Go</a:t>
            </a:r>
            <a:r>
              <a:rPr lang="zh-CN" altLang="en-US" sz="4000" dirty="0"/>
              <a:t>开发的国内企业：如阿里云</a:t>
            </a:r>
            <a:r>
              <a:rPr lang="en-US" altLang="zh-CN" sz="4000" dirty="0"/>
              <a:t>CDN</a:t>
            </a:r>
            <a:r>
              <a:rPr lang="zh-CN" altLang="en-US" sz="4000" dirty="0"/>
              <a:t>、百度、腾讯、小米、滴滴、美团、七牛、</a:t>
            </a:r>
            <a:r>
              <a:rPr lang="en-US" altLang="zh-CN" sz="4000" dirty="0" err="1"/>
              <a:t>PingCAP</a:t>
            </a:r>
            <a:r>
              <a:rPr lang="zh-CN" altLang="en-US" sz="4000" dirty="0"/>
              <a:t>、华为、金山软件、猎豹移动、饿了么等公司。</a:t>
            </a:r>
          </a:p>
          <a:p>
            <a:endParaRPr lang="zh-CN" altLang="en-US" sz="4000" dirty="0"/>
          </a:p>
          <a:p>
            <a:endParaRPr lang="zh-CN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624002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-109745" y="-185096"/>
            <a:ext cx="24609082" cy="7128568"/>
          </a:xfrm>
          <a:prstGeom prst="rect">
            <a:avLst/>
          </a:prstGeom>
        </p:spPr>
      </p:pic>
      <p:pic>
        <p:nvPicPr>
          <p:cNvPr id="468" name="Picture" descr="Picture"/>
          <p:cNvPicPr>
            <a:picLocks noChangeAspect="1"/>
          </p:cNvPicPr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-755636" y="6943471"/>
            <a:ext cx="25252176" cy="7128568"/>
          </a:xfrm>
          <a:prstGeom prst="rect">
            <a:avLst/>
          </a:prstGeom>
        </p:spPr>
      </p:pic>
      <p:pic>
        <p:nvPicPr>
          <p:cNvPr id="936" name="Picture" descr="Picture"/>
          <p:cNvPicPr>
            <a:picLocks noChangeAspect="1"/>
          </p:cNvPicPr>
          <p:nvPr/>
        </p:nvPicPr>
        <p:blipFill>
          <a:blip r:embed="rId5" cstate="print">
            <a:alphaModFix/>
          </a:blip>
          <a:stretch>
            <a:fillRect/>
          </a:stretch>
        </p:blipFill>
        <p:spPr>
          <a:xfrm>
            <a:off x="866633" y="786528"/>
            <a:ext cx="22650732" cy="12142943"/>
          </a:xfrm>
          <a:prstGeom prst="rect">
            <a:avLst/>
          </a:prstGeom>
          <a:effectLst>
            <a:outerShdw blurRad="233680" dist="242858" dir="5340000" algn="ctr">
              <a:srgbClr val="000000">
                <a:alpha val="43000"/>
              </a:srgbClr>
            </a:outerShdw>
          </a:effectLst>
        </p:spPr>
      </p:pic>
      <p:pic>
        <p:nvPicPr>
          <p:cNvPr id="5777" name="Picture" descr="Picture"/>
          <p:cNvPicPr>
            <a:picLocks noChangeAspect="1"/>
          </p:cNvPicPr>
          <p:nvPr/>
        </p:nvPicPr>
        <p:blipFill>
          <a:blip r:embed="rId6" cstate="print">
            <a:alphaModFix/>
          </a:blip>
          <a:stretch>
            <a:fillRect/>
          </a:stretch>
        </p:blipFill>
        <p:spPr>
          <a:xfrm>
            <a:off x="2764567" y="4821806"/>
            <a:ext cx="1068106" cy="979097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6316" y="957472"/>
            <a:ext cx="5558568" cy="173271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28" y="1014442"/>
            <a:ext cx="5778500" cy="195580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2764567" y="3251200"/>
            <a:ext cx="864852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 b="1" dirty="0"/>
              <a:t>一个技术发展的核心要素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6F0C255-03AE-0141-AEB6-4CECD5F314EC}"/>
              </a:ext>
            </a:extLst>
          </p:cNvPr>
          <p:cNvSpPr txBox="1"/>
          <p:nvPr/>
        </p:nvSpPr>
        <p:spPr>
          <a:xfrm>
            <a:off x="4809050" y="4773194"/>
            <a:ext cx="1619674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itchFamily="2" charset="2"/>
              <a:buChar char="l"/>
            </a:pPr>
            <a:r>
              <a:rPr lang="zh-CN" altLang="en-US" sz="4000" dirty="0"/>
              <a:t>有没有一个比较好的社区。</a:t>
            </a:r>
            <a:endParaRPr lang="en-US" altLang="zh-CN" sz="4000" dirty="0"/>
          </a:p>
          <a:p>
            <a:endParaRPr lang="en-US" altLang="zh-CN" sz="4000" dirty="0"/>
          </a:p>
          <a:p>
            <a:pPr marL="571500" indent="-571500">
              <a:buFont typeface="Wingdings" pitchFamily="2" charset="2"/>
              <a:buChar char="l"/>
            </a:pPr>
            <a:r>
              <a:rPr lang="zh-CN" altLang="en-US" sz="4000" dirty="0"/>
              <a:t>有没有一个工业化的标准。</a:t>
            </a:r>
            <a:endParaRPr lang="en-US" altLang="zh-CN" sz="4000" dirty="0"/>
          </a:p>
          <a:p>
            <a:endParaRPr lang="en-US" altLang="zh-CN" sz="4000" dirty="0"/>
          </a:p>
          <a:p>
            <a:pPr marL="571500" indent="-571500">
              <a:buFont typeface="Wingdings" pitchFamily="2" charset="2"/>
              <a:buChar char="l"/>
            </a:pPr>
            <a:r>
              <a:rPr lang="zh-CN" altLang="en-US" sz="4000" dirty="0"/>
              <a:t>有没有一个或多个杀手级应用。</a:t>
            </a:r>
          </a:p>
          <a:p>
            <a:endParaRPr lang="zh-CN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88505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-109745" y="-185096"/>
            <a:ext cx="24609082" cy="7128568"/>
          </a:xfrm>
          <a:prstGeom prst="rect">
            <a:avLst/>
          </a:prstGeom>
        </p:spPr>
      </p:pic>
      <p:pic>
        <p:nvPicPr>
          <p:cNvPr id="468" name="Picture" descr="Picture"/>
          <p:cNvPicPr>
            <a:picLocks noChangeAspect="1"/>
          </p:cNvPicPr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-755636" y="6943471"/>
            <a:ext cx="25252176" cy="7128568"/>
          </a:xfrm>
          <a:prstGeom prst="rect">
            <a:avLst/>
          </a:prstGeom>
        </p:spPr>
      </p:pic>
      <p:pic>
        <p:nvPicPr>
          <p:cNvPr id="936" name="Picture" descr="Picture"/>
          <p:cNvPicPr>
            <a:picLocks noChangeAspect="1"/>
          </p:cNvPicPr>
          <p:nvPr/>
        </p:nvPicPr>
        <p:blipFill>
          <a:blip r:embed="rId5" cstate="print">
            <a:alphaModFix/>
          </a:blip>
          <a:stretch>
            <a:fillRect/>
          </a:stretch>
        </p:blipFill>
        <p:spPr>
          <a:xfrm>
            <a:off x="866633" y="786528"/>
            <a:ext cx="22650732" cy="12142943"/>
          </a:xfrm>
          <a:prstGeom prst="rect">
            <a:avLst/>
          </a:prstGeom>
          <a:effectLst>
            <a:outerShdw blurRad="233680" dist="242858" dir="5340000" algn="ctr">
              <a:srgbClr val="000000">
                <a:alpha val="43000"/>
              </a:srgbClr>
            </a:outerShdw>
          </a:effectLst>
        </p:spPr>
      </p:pic>
      <p:pic>
        <p:nvPicPr>
          <p:cNvPr id="5777" name="Picture" descr="Picture"/>
          <p:cNvPicPr>
            <a:picLocks noChangeAspect="1"/>
          </p:cNvPicPr>
          <p:nvPr/>
        </p:nvPicPr>
        <p:blipFill>
          <a:blip r:embed="rId6" cstate="print">
            <a:alphaModFix/>
          </a:blip>
          <a:stretch>
            <a:fillRect/>
          </a:stretch>
        </p:blipFill>
        <p:spPr>
          <a:xfrm>
            <a:off x="2764567" y="4821806"/>
            <a:ext cx="1068106" cy="979097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6316" y="957472"/>
            <a:ext cx="5558568" cy="173271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28" y="1014442"/>
            <a:ext cx="5778500" cy="195580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2764567" y="3251200"/>
            <a:ext cx="864852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 b="1" dirty="0"/>
              <a:t>一个技术发展的其他要素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6F0C255-03AE-0141-AEB6-4CECD5F314EC}"/>
              </a:ext>
            </a:extLst>
          </p:cNvPr>
          <p:cNvSpPr txBox="1"/>
          <p:nvPr/>
        </p:nvSpPr>
        <p:spPr>
          <a:xfrm>
            <a:off x="4809050" y="4773194"/>
            <a:ext cx="1619674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itchFamily="2" charset="2"/>
              <a:buChar char="l"/>
            </a:pPr>
            <a:r>
              <a:rPr lang="zh-CN" altLang="en-US" sz="4000" dirty="0"/>
              <a:t>学习曲线是否低，上手是否快。</a:t>
            </a:r>
            <a:endParaRPr lang="en-US" altLang="zh-CN" sz="4000" dirty="0"/>
          </a:p>
          <a:p>
            <a:pPr marL="571500" indent="-571500">
              <a:buFont typeface="Wingdings" pitchFamily="2" charset="2"/>
              <a:buChar char="l"/>
            </a:pPr>
            <a:endParaRPr lang="zh-CN" altLang="en-US" sz="4000" dirty="0"/>
          </a:p>
          <a:p>
            <a:pPr marL="571500" indent="-571500">
              <a:buFont typeface="Wingdings" pitchFamily="2" charset="2"/>
              <a:buChar char="l"/>
            </a:pPr>
            <a:r>
              <a:rPr lang="zh-CN" altLang="en-US" sz="4000" dirty="0"/>
              <a:t>有没有一个不错的提高开发效率的开发框架。</a:t>
            </a:r>
            <a:endParaRPr lang="en-US" altLang="zh-CN" sz="4000" dirty="0"/>
          </a:p>
          <a:p>
            <a:endParaRPr lang="zh-CN" altLang="en-US" sz="4000" dirty="0"/>
          </a:p>
          <a:p>
            <a:pPr marL="571500" indent="-571500">
              <a:buFont typeface="Wingdings" pitchFamily="2" charset="2"/>
              <a:buChar char="l"/>
            </a:pPr>
            <a:r>
              <a:rPr lang="zh-CN" altLang="en-US" sz="4000" dirty="0"/>
              <a:t>是否有一个或多个巨型的技术公司作为后盾。</a:t>
            </a:r>
            <a:endParaRPr lang="en-US" altLang="zh-CN" sz="4000" dirty="0"/>
          </a:p>
          <a:p>
            <a:endParaRPr lang="en-US" altLang="zh-CN" sz="4000" dirty="0"/>
          </a:p>
          <a:p>
            <a:pPr marL="571500" indent="-571500">
              <a:buFont typeface="Wingdings" pitchFamily="2" charset="2"/>
              <a:buChar char="l"/>
            </a:pPr>
            <a:r>
              <a:rPr lang="zh-CN" altLang="en-US" sz="4000" dirty="0"/>
              <a:t>有没有解决软件开发中的痛点。</a:t>
            </a:r>
          </a:p>
          <a:p>
            <a:pPr marL="571500" indent="-571500">
              <a:buFont typeface="Wingdings" pitchFamily="2" charset="2"/>
              <a:buChar char="l"/>
            </a:pPr>
            <a:endParaRPr lang="zh-CN" altLang="en-US" sz="4000" dirty="0"/>
          </a:p>
          <a:p>
            <a:endParaRPr lang="zh-CN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902655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-109745" y="-185096"/>
            <a:ext cx="24609082" cy="7128568"/>
          </a:xfrm>
          <a:prstGeom prst="rect">
            <a:avLst/>
          </a:prstGeom>
        </p:spPr>
      </p:pic>
      <p:pic>
        <p:nvPicPr>
          <p:cNvPr id="468" name="Picture" descr="Picture"/>
          <p:cNvPicPr>
            <a:picLocks noChangeAspect="1"/>
          </p:cNvPicPr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-755636" y="6943471"/>
            <a:ext cx="25252176" cy="7128568"/>
          </a:xfrm>
          <a:prstGeom prst="rect">
            <a:avLst/>
          </a:prstGeom>
        </p:spPr>
      </p:pic>
      <p:pic>
        <p:nvPicPr>
          <p:cNvPr id="936" name="Picture" descr="Picture"/>
          <p:cNvPicPr>
            <a:picLocks noChangeAspect="1"/>
          </p:cNvPicPr>
          <p:nvPr/>
        </p:nvPicPr>
        <p:blipFill>
          <a:blip r:embed="rId5" cstate="print">
            <a:alphaModFix/>
          </a:blip>
          <a:stretch>
            <a:fillRect/>
          </a:stretch>
        </p:blipFill>
        <p:spPr>
          <a:xfrm>
            <a:off x="866633" y="786528"/>
            <a:ext cx="22650732" cy="12142943"/>
          </a:xfrm>
          <a:prstGeom prst="rect">
            <a:avLst/>
          </a:prstGeom>
          <a:effectLst>
            <a:outerShdw blurRad="233680" dist="242858" dir="5340000" algn="ctr">
              <a:srgbClr val="000000">
                <a:alpha val="43000"/>
              </a:srgbClr>
            </a:outerShdw>
          </a:effectLst>
        </p:spPr>
      </p:pic>
      <p:pic>
        <p:nvPicPr>
          <p:cNvPr id="5777" name="Picture" descr="Picture"/>
          <p:cNvPicPr>
            <a:picLocks noChangeAspect="1"/>
          </p:cNvPicPr>
          <p:nvPr/>
        </p:nvPicPr>
        <p:blipFill>
          <a:blip r:embed="rId6" cstate="print">
            <a:alphaModFix/>
          </a:blip>
          <a:stretch>
            <a:fillRect/>
          </a:stretch>
        </p:blipFill>
        <p:spPr>
          <a:xfrm>
            <a:off x="2764567" y="4821806"/>
            <a:ext cx="1068106" cy="979097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6316" y="957472"/>
            <a:ext cx="5558568" cy="173271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28" y="1014442"/>
            <a:ext cx="5778500" cy="195580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2764567" y="3251200"/>
            <a:ext cx="818846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b="1" dirty="0"/>
              <a:t>Go </a:t>
            </a:r>
            <a:r>
              <a:rPr lang="zh-CN" altLang="en-US" sz="6000" b="1" dirty="0"/>
              <a:t>语言在未来不可限量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6F0C255-03AE-0141-AEB6-4CECD5F314EC}"/>
              </a:ext>
            </a:extLst>
          </p:cNvPr>
          <p:cNvSpPr txBox="1"/>
          <p:nvPr/>
        </p:nvSpPr>
        <p:spPr>
          <a:xfrm>
            <a:off x="4809050" y="4773194"/>
            <a:ext cx="16196749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itchFamily="2" charset="2"/>
              <a:buChar char="l"/>
            </a:pPr>
            <a:r>
              <a:rPr lang="en-US" altLang="zh-CN" sz="4000" dirty="0"/>
              <a:t>Go </a:t>
            </a:r>
            <a:r>
              <a:rPr lang="zh-CN" altLang="en-US" sz="4000" dirty="0"/>
              <a:t>语言容易上手</a:t>
            </a:r>
            <a:endParaRPr lang="en-US" altLang="zh-CN" sz="4000" dirty="0"/>
          </a:p>
          <a:p>
            <a:pPr marL="571500" indent="-571500">
              <a:buFont typeface="Wingdings" pitchFamily="2" charset="2"/>
              <a:buChar char="l"/>
            </a:pPr>
            <a:endParaRPr lang="zh-CN" altLang="en-US" sz="4000" dirty="0"/>
          </a:p>
          <a:p>
            <a:pPr marL="571500" indent="-571500">
              <a:buFont typeface="Wingdings" pitchFamily="2" charset="2"/>
              <a:buChar char="l"/>
            </a:pPr>
            <a:r>
              <a:rPr lang="en-US" altLang="zh-CN" sz="4000" dirty="0"/>
              <a:t>Go </a:t>
            </a:r>
            <a:r>
              <a:rPr lang="zh-CN" altLang="en-US" sz="4000" dirty="0"/>
              <a:t>语言解决了并发编程和写底层应用开发效率的痛点。</a:t>
            </a:r>
            <a:endParaRPr lang="en-US" altLang="zh-CN" sz="4000" dirty="0"/>
          </a:p>
          <a:p>
            <a:endParaRPr lang="zh-CN" altLang="en-US" sz="4000" dirty="0"/>
          </a:p>
          <a:p>
            <a:pPr marL="571500" indent="-571500">
              <a:buFont typeface="Wingdings" pitchFamily="2" charset="2"/>
              <a:buChar char="l"/>
            </a:pPr>
            <a:r>
              <a:rPr lang="en-US" altLang="zh-CN" sz="4000" dirty="0"/>
              <a:t>Go </a:t>
            </a:r>
            <a:r>
              <a:rPr lang="zh-CN" altLang="en-US" sz="4000" dirty="0"/>
              <a:t>语言有 </a:t>
            </a:r>
            <a:r>
              <a:rPr lang="en-US" altLang="zh-CN" sz="4000" dirty="0"/>
              <a:t>Google </a:t>
            </a:r>
            <a:r>
              <a:rPr lang="zh-CN" altLang="en-US" sz="4000" dirty="0"/>
              <a:t>这个世界一流的技术公司在后面。</a:t>
            </a:r>
            <a:endParaRPr lang="en-US" altLang="zh-CN" sz="4000" dirty="0"/>
          </a:p>
          <a:p>
            <a:endParaRPr lang="en-US" altLang="zh-CN" sz="4000" dirty="0"/>
          </a:p>
          <a:p>
            <a:pPr marL="571500" indent="-571500">
              <a:buFont typeface="Wingdings" pitchFamily="2" charset="2"/>
              <a:buChar char="l"/>
            </a:pPr>
            <a:r>
              <a:rPr lang="en-US" altLang="zh-CN" sz="4000" dirty="0"/>
              <a:t>Go </a:t>
            </a:r>
            <a:r>
              <a:rPr lang="zh-CN" altLang="en-US" sz="4000" dirty="0"/>
              <a:t>语言的杀手级应用是 </a:t>
            </a:r>
            <a:r>
              <a:rPr lang="en-US" altLang="zh-CN" sz="4000" dirty="0"/>
              <a:t>Docker</a:t>
            </a:r>
            <a:r>
              <a:rPr lang="zh-CN" altLang="en-US" sz="4000" dirty="0"/>
              <a:t>，而 </a:t>
            </a:r>
            <a:r>
              <a:rPr lang="en-US" altLang="zh-CN" sz="4000" dirty="0"/>
              <a:t>Docker </a:t>
            </a:r>
            <a:r>
              <a:rPr lang="zh-CN" altLang="en-US" sz="4000" dirty="0"/>
              <a:t>的生态圈在这几年完全爆棚了。</a:t>
            </a:r>
            <a:endParaRPr lang="en-US" altLang="zh-CN" sz="4000" dirty="0"/>
          </a:p>
          <a:p>
            <a:pPr marL="571500" indent="-571500">
              <a:buFont typeface="Wingdings" pitchFamily="2" charset="2"/>
              <a:buChar char="l"/>
            </a:pPr>
            <a:endParaRPr lang="zh-CN" altLang="en-US" sz="4000" dirty="0"/>
          </a:p>
          <a:p>
            <a:pPr marL="571500" indent="-571500">
              <a:buFont typeface="Wingdings" pitchFamily="2" charset="2"/>
              <a:buChar char="l"/>
            </a:pPr>
            <a:endParaRPr lang="zh-CN" altLang="en-US" sz="4000" dirty="0"/>
          </a:p>
          <a:p>
            <a:endParaRPr lang="zh-CN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741307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-109745" y="-185096"/>
            <a:ext cx="24609082" cy="7128568"/>
          </a:xfrm>
          <a:prstGeom prst="rect">
            <a:avLst/>
          </a:prstGeom>
        </p:spPr>
      </p:pic>
      <p:pic>
        <p:nvPicPr>
          <p:cNvPr id="468" name="Picture" descr="Picture"/>
          <p:cNvPicPr>
            <a:picLocks noChangeAspect="1"/>
          </p:cNvPicPr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-755636" y="6943471"/>
            <a:ext cx="25252176" cy="7128568"/>
          </a:xfrm>
          <a:prstGeom prst="rect">
            <a:avLst/>
          </a:prstGeom>
        </p:spPr>
      </p:pic>
      <p:pic>
        <p:nvPicPr>
          <p:cNvPr id="936" name="Picture" descr="Picture"/>
          <p:cNvPicPr>
            <a:picLocks noChangeAspect="1"/>
          </p:cNvPicPr>
          <p:nvPr/>
        </p:nvPicPr>
        <p:blipFill>
          <a:blip r:embed="rId5" cstate="print">
            <a:alphaModFix/>
          </a:blip>
          <a:stretch>
            <a:fillRect/>
          </a:stretch>
        </p:blipFill>
        <p:spPr>
          <a:xfrm>
            <a:off x="866633" y="786528"/>
            <a:ext cx="22650732" cy="12142943"/>
          </a:xfrm>
          <a:prstGeom prst="rect">
            <a:avLst/>
          </a:prstGeom>
          <a:effectLst>
            <a:outerShdw blurRad="233680" dist="242858" dir="5340000" algn="ctr">
              <a:srgbClr val="000000">
                <a:alpha val="43000"/>
              </a:srgbClr>
            </a:outerShdw>
          </a:effectLst>
        </p:spPr>
      </p:pic>
      <p:pic>
        <p:nvPicPr>
          <p:cNvPr id="5777" name="Picture" descr="Picture"/>
          <p:cNvPicPr>
            <a:picLocks noChangeAspect="1"/>
          </p:cNvPicPr>
          <p:nvPr/>
        </p:nvPicPr>
        <p:blipFill>
          <a:blip r:embed="rId6" cstate="print">
            <a:alphaModFix/>
          </a:blip>
          <a:stretch>
            <a:fillRect/>
          </a:stretch>
        </p:blipFill>
        <p:spPr>
          <a:xfrm>
            <a:off x="2764567" y="4821806"/>
            <a:ext cx="1068106" cy="979097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6316" y="957472"/>
            <a:ext cx="5558568" cy="173271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28" y="1014442"/>
            <a:ext cx="5778500" cy="195580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2764567" y="3251200"/>
            <a:ext cx="982493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b="1" dirty="0"/>
              <a:t>Go </a:t>
            </a:r>
            <a:r>
              <a:rPr lang="zh-CN" altLang="en-US" sz="6000" b="1" dirty="0"/>
              <a:t>语言的杀手级应用 </a:t>
            </a:r>
            <a:r>
              <a:rPr lang="en-US" altLang="zh-CN" sz="6000" b="1" dirty="0"/>
              <a:t>Docker</a:t>
            </a:r>
            <a:endParaRPr lang="zh-CN" altLang="en-US" sz="6000" b="1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6F0C255-03AE-0141-AEB6-4CECD5F314EC}"/>
              </a:ext>
            </a:extLst>
          </p:cNvPr>
          <p:cNvSpPr txBox="1"/>
          <p:nvPr/>
        </p:nvSpPr>
        <p:spPr>
          <a:xfrm>
            <a:off x="4809050" y="4773194"/>
            <a:ext cx="16196749" cy="7306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200000"/>
              </a:lnSpc>
              <a:buFont typeface="Wingdings" pitchFamily="2" charset="2"/>
              <a:buChar char="l"/>
            </a:pPr>
            <a:r>
              <a:rPr lang="en-US" altLang="zh-CN" sz="4000" dirty="0"/>
              <a:t>Docker </a:t>
            </a:r>
            <a:r>
              <a:rPr lang="zh-CN" altLang="en-US" sz="4000" dirty="0"/>
              <a:t>上手很容易</a:t>
            </a:r>
          </a:p>
          <a:p>
            <a:pPr marL="571500" indent="-571500">
              <a:lnSpc>
                <a:spcPct val="200000"/>
              </a:lnSpc>
              <a:buFont typeface="Wingdings" pitchFamily="2" charset="2"/>
              <a:buChar char="l"/>
            </a:pPr>
            <a:r>
              <a:rPr lang="en-US" altLang="zh-CN" sz="4000" dirty="0"/>
              <a:t>Docker </a:t>
            </a:r>
            <a:r>
              <a:rPr lang="zh-CN" altLang="en-US" sz="4000" dirty="0"/>
              <a:t>解决了运维中的环境问题以及服务调度的痛点</a:t>
            </a:r>
          </a:p>
          <a:p>
            <a:pPr marL="571500" indent="-571500">
              <a:lnSpc>
                <a:spcPct val="200000"/>
              </a:lnSpc>
              <a:buFont typeface="Wingdings" pitchFamily="2" charset="2"/>
              <a:buChar char="l"/>
            </a:pPr>
            <a:r>
              <a:rPr lang="en-US" altLang="zh-CN" sz="4000" dirty="0"/>
              <a:t>Docker </a:t>
            </a:r>
            <a:r>
              <a:rPr lang="zh-CN" altLang="en-US" sz="4000" dirty="0"/>
              <a:t>的生态圈中有大公司在后面助力，比如 </a:t>
            </a:r>
            <a:r>
              <a:rPr lang="en-US" altLang="zh-CN" sz="4000" dirty="0"/>
              <a:t>Google</a:t>
            </a:r>
          </a:p>
          <a:p>
            <a:pPr marL="571500" indent="-571500">
              <a:lnSpc>
                <a:spcPct val="200000"/>
              </a:lnSpc>
              <a:buFont typeface="Wingdings" pitchFamily="2" charset="2"/>
              <a:buChar char="l"/>
            </a:pPr>
            <a:r>
              <a:rPr lang="en-US" altLang="zh-CN" sz="4000" dirty="0"/>
              <a:t>Docker </a:t>
            </a:r>
            <a:r>
              <a:rPr lang="zh-CN" altLang="en-US" sz="4000" dirty="0"/>
              <a:t>产出了工业界标准 </a:t>
            </a:r>
            <a:r>
              <a:rPr lang="en-US" altLang="zh-CN" sz="4000" dirty="0"/>
              <a:t>OCI</a:t>
            </a:r>
          </a:p>
          <a:p>
            <a:pPr marL="571500" indent="-571500">
              <a:lnSpc>
                <a:spcPct val="200000"/>
              </a:lnSpc>
              <a:buFont typeface="Wingdings" pitchFamily="2" charset="2"/>
              <a:buChar char="l"/>
            </a:pPr>
            <a:r>
              <a:rPr lang="en-US" altLang="zh-CN" sz="4000" dirty="0"/>
              <a:t>Docker </a:t>
            </a:r>
            <a:r>
              <a:rPr lang="zh-CN" altLang="en-US" sz="4000" dirty="0"/>
              <a:t>的社区和生态圈已经出现像 </a:t>
            </a:r>
            <a:r>
              <a:rPr lang="en-US" altLang="zh-CN" sz="4000" dirty="0"/>
              <a:t>Java </a:t>
            </a:r>
            <a:r>
              <a:rPr lang="zh-CN" altLang="en-US" sz="4000" dirty="0"/>
              <a:t>和 </a:t>
            </a:r>
            <a:r>
              <a:rPr lang="en-US" altLang="zh-CN" sz="4000" dirty="0"/>
              <a:t>Linux </a:t>
            </a:r>
            <a:r>
              <a:rPr lang="zh-CN" altLang="en-US" sz="4000" dirty="0"/>
              <a:t>那样的态势</a:t>
            </a:r>
            <a:endParaRPr lang="en-US" altLang="zh-CN" sz="4000" dirty="0"/>
          </a:p>
          <a:p>
            <a:pPr>
              <a:lnSpc>
                <a:spcPct val="200000"/>
              </a:lnSpc>
            </a:pP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4780585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-109745" y="-185096"/>
            <a:ext cx="24609082" cy="7128568"/>
          </a:xfrm>
          <a:prstGeom prst="rect">
            <a:avLst/>
          </a:prstGeom>
        </p:spPr>
      </p:pic>
      <p:pic>
        <p:nvPicPr>
          <p:cNvPr id="468" name="Picture" descr="Picture"/>
          <p:cNvPicPr>
            <a:picLocks noChangeAspect="1"/>
          </p:cNvPicPr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-755636" y="6943471"/>
            <a:ext cx="25252176" cy="7128568"/>
          </a:xfrm>
          <a:prstGeom prst="rect">
            <a:avLst/>
          </a:prstGeom>
        </p:spPr>
      </p:pic>
      <p:pic>
        <p:nvPicPr>
          <p:cNvPr id="936" name="Picture" descr="Picture"/>
          <p:cNvPicPr>
            <a:picLocks noChangeAspect="1"/>
          </p:cNvPicPr>
          <p:nvPr/>
        </p:nvPicPr>
        <p:blipFill>
          <a:blip r:embed="rId5" cstate="print">
            <a:alphaModFix/>
          </a:blip>
          <a:stretch>
            <a:fillRect/>
          </a:stretch>
        </p:blipFill>
        <p:spPr>
          <a:xfrm>
            <a:off x="866633" y="786528"/>
            <a:ext cx="22650732" cy="12142943"/>
          </a:xfrm>
          <a:prstGeom prst="rect">
            <a:avLst/>
          </a:prstGeom>
          <a:effectLst>
            <a:outerShdw blurRad="233680" dist="242858" dir="5340000" algn="ctr">
              <a:srgbClr val="000000">
                <a:alpha val="43000"/>
              </a:srgbClr>
            </a:outerShdw>
          </a:effectLst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6316" y="957472"/>
            <a:ext cx="5558568" cy="173271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28" y="1014442"/>
            <a:ext cx="5778500" cy="195580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3685" y="5680626"/>
            <a:ext cx="8650939" cy="5934544"/>
          </a:xfrm>
          <a:prstGeom prst="rect">
            <a:avLst/>
          </a:prstGeom>
        </p:spPr>
      </p:pic>
      <p:pic>
        <p:nvPicPr>
          <p:cNvPr id="19" name="Picture" descr="Picture"/>
          <p:cNvPicPr>
            <a:picLocks noChangeAspect="1"/>
          </p:cNvPicPr>
          <p:nvPr/>
        </p:nvPicPr>
        <p:blipFill>
          <a:blip r:embed="rId9" cstate="print">
            <a:alphaModFix/>
          </a:blip>
          <a:stretch>
            <a:fillRect/>
          </a:stretch>
        </p:blipFill>
        <p:spPr>
          <a:xfrm>
            <a:off x="3287571" y="3136484"/>
            <a:ext cx="2214117" cy="2214117"/>
          </a:xfrm>
          <a:prstGeom prst="rect">
            <a:avLst/>
          </a:prstGeom>
        </p:spPr>
      </p:pic>
      <p:pic>
        <p:nvPicPr>
          <p:cNvPr id="20" name="Picture" descr="Picture"/>
          <p:cNvPicPr>
            <a:picLocks noChangeAspect="1"/>
          </p:cNvPicPr>
          <p:nvPr/>
        </p:nvPicPr>
        <p:blipFill>
          <a:blip r:embed="rId10" cstate="print">
            <a:alphaModFix/>
          </a:blip>
          <a:stretch>
            <a:fillRect/>
          </a:stretch>
        </p:blipFill>
        <p:spPr>
          <a:xfrm>
            <a:off x="3874883" y="3781622"/>
            <a:ext cx="1039492" cy="959336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6592234" y="3878005"/>
            <a:ext cx="92191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800" dirty="0"/>
              <a:t>QQ</a:t>
            </a:r>
            <a:r>
              <a:rPr kumimoji="1" lang="zh-CN" altLang="en-US" sz="4800"/>
              <a:t>群</a:t>
            </a:r>
            <a:r>
              <a:rPr kumimoji="1" lang="en-US" altLang="zh-CN" sz="4800"/>
              <a:t>(</a:t>
            </a:r>
            <a:r>
              <a:rPr kumimoji="1" lang="zh-CN" altLang="en-US" sz="4800"/>
              <a:t>千锋</a:t>
            </a:r>
            <a:r>
              <a:rPr kumimoji="1" lang="en-US" altLang="zh-CN" sz="4800"/>
              <a:t>Go</a:t>
            </a:r>
            <a:r>
              <a:rPr kumimoji="1" lang="zh-CN" altLang="en-US" sz="4800" dirty="0"/>
              <a:t>学习营</a:t>
            </a:r>
            <a:r>
              <a:rPr kumimoji="1" lang="en-US" altLang="zh-CN" sz="4800" dirty="0"/>
              <a:t>)</a:t>
            </a:r>
            <a:r>
              <a:rPr kumimoji="1" lang="zh-CN" altLang="en-US" sz="4800" dirty="0"/>
              <a:t>：</a:t>
            </a:r>
            <a:r>
              <a:rPr kumimoji="1" lang="en-US" altLang="zh-CN" sz="4800" dirty="0"/>
              <a:t>784190273</a:t>
            </a:r>
            <a:endParaRPr kumimoji="1"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616287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4645</TotalTime>
  <Words>431</Words>
  <Application>Microsoft Macintosh PowerPoint</Application>
  <PresentationFormat>自定义</PresentationFormat>
  <Paragraphs>62</Paragraphs>
  <Slides>10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等线</vt:lpstr>
      <vt:lpstr>SimHei</vt:lpstr>
      <vt:lpstr>Arial</vt:lpstr>
      <vt:lpstr>Calibri</vt:lpstr>
      <vt:lpstr>Wingdings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hanru723@163.com</cp:lastModifiedBy>
  <cp:revision>79</cp:revision>
  <dcterms:modified xsi:type="dcterms:W3CDTF">2019-04-03T15:11:33Z</dcterms:modified>
</cp:coreProperties>
</file>