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04" r:id="rId2"/>
  </p:sldMasterIdLst>
  <p:notesMasterIdLst>
    <p:notesMasterId r:id="rId20"/>
  </p:notesMasterIdLst>
  <p:handoutMasterIdLst>
    <p:handoutMasterId r:id="rId21"/>
  </p:handoutMasterIdLst>
  <p:sldIdLst>
    <p:sldId id="689" r:id="rId3"/>
    <p:sldId id="592" r:id="rId4"/>
    <p:sldId id="664" r:id="rId5"/>
    <p:sldId id="698" r:id="rId6"/>
    <p:sldId id="701" r:id="rId7"/>
    <p:sldId id="712" r:id="rId8"/>
    <p:sldId id="702" r:id="rId9"/>
    <p:sldId id="703" r:id="rId10"/>
    <p:sldId id="705" r:id="rId11"/>
    <p:sldId id="707" r:id="rId12"/>
    <p:sldId id="708" r:id="rId13"/>
    <p:sldId id="704" r:id="rId14"/>
    <p:sldId id="709" r:id="rId15"/>
    <p:sldId id="713" r:id="rId16"/>
    <p:sldId id="710" r:id="rId17"/>
    <p:sldId id="711" r:id="rId18"/>
    <p:sldId id="659" r:id="rId19"/>
  </p:sldIdLst>
  <p:sldSz cx="11522075" cy="6480175"/>
  <p:notesSz cx="7010400" cy="9296400"/>
  <p:custDataLst>
    <p:tags r:id="rId22"/>
  </p:custDataLst>
  <p:defaultTextStyle>
    <a:defPPr>
      <a:defRPr lang="zh-CN"/>
    </a:defPPr>
    <a:lvl1pPr marL="0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36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E7E7"/>
    <a:srgbClr val="DFDECD"/>
    <a:srgbClr val="80407D"/>
    <a:srgbClr val="DF1A22"/>
    <a:srgbClr val="000000"/>
    <a:srgbClr val="D00014"/>
    <a:srgbClr val="ED1F24"/>
    <a:srgbClr val="CC0000"/>
    <a:srgbClr val="CC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528" y="67"/>
      </p:cViewPr>
      <p:guideLst>
        <p:guide orient="horz" pos="2042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810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7CB1CA-F2A3-4935-8338-EF5BD7C5A308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E8EDEA-482F-4F69-81C8-C80F2167B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8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9F712A-B526-4860-B9FB-C57495F7EC81}" type="datetimeFigureOut">
              <a:rPr lang="zh-CN" altLang="en-US" smtClean="0"/>
              <a:pPr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7B7A0-42D6-425E-BF17-0226A1018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77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8BBE-BCFA-4C23-850F-3AE8970663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9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1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979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59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内页-岗岭集团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68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94682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1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335" y="-8255"/>
            <a:ext cx="11535410" cy="674387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8452022" cy="666132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68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71036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6" y="4982379"/>
            <a:ext cx="8302203" cy="600016"/>
          </a:xfrm>
          <a:prstGeom prst="rect">
            <a:avLst/>
          </a:prstGeom>
          <a:ln>
            <a:noFill/>
          </a:ln>
        </p:spPr>
        <p:txBody>
          <a:bodyPr lIns="86406" tIns="43204" rIns="86406" bIns="43204"/>
          <a:lstStyle>
            <a:lvl1pPr>
              <a:buNone/>
              <a:defRPr sz="26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</a:p>
        </p:txBody>
      </p:sp>
    </p:spTree>
    <p:extLst>
      <p:ext uri="{BB962C8B-B14F-4D97-AF65-F5344CB8AC3E}">
        <p14:creationId xmlns:p14="http://schemas.microsoft.com/office/powerpoint/2010/main" val="263375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9C70-000E-4C26-A2B9-D332A4280B1D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V="1">
            <a:off x="507523" y="5985783"/>
            <a:ext cx="10525090" cy="290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 userDrawn="1"/>
        </p:nvSpPr>
        <p:spPr>
          <a:xfrm>
            <a:off x="774998" y="603612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3996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</a:p>
        </p:txBody>
      </p:sp>
      <p:sp>
        <p:nvSpPr>
          <p:cNvPr id="18" name="文本框 9"/>
          <p:cNvSpPr txBox="1"/>
          <p:nvPr userDrawn="1"/>
        </p:nvSpPr>
        <p:spPr>
          <a:xfrm>
            <a:off x="336649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3996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</a:p>
        </p:txBody>
      </p:sp>
      <p:sp>
        <p:nvSpPr>
          <p:cNvPr id="19" name="文本框 10"/>
          <p:cNvSpPr txBox="1"/>
          <p:nvPr userDrawn="1"/>
        </p:nvSpPr>
        <p:spPr>
          <a:xfrm>
            <a:off x="604722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3996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</a:p>
        </p:txBody>
      </p:sp>
      <p:sp>
        <p:nvSpPr>
          <p:cNvPr id="20" name="文本框 11"/>
          <p:cNvSpPr txBox="1"/>
          <p:nvPr userDrawn="1"/>
        </p:nvSpPr>
        <p:spPr>
          <a:xfrm>
            <a:off x="8784768" y="602670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3996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8982" y="44847"/>
            <a:ext cx="862657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090460" y="541137"/>
            <a:ext cx="3607230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作者，日期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088663" y="919317"/>
            <a:ext cx="6850281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3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 dirty="0"/>
              <a:t>PPT</a:t>
            </a:r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0" y="1186611"/>
            <a:ext cx="10522959" cy="4675833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defRPr sz="18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第一章 此处输入章节标题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76103" y="429088"/>
            <a:ext cx="8749241" cy="386492"/>
          </a:xfrm>
          <a:prstGeom prst="rect">
            <a:avLst/>
          </a:prstGeom>
        </p:spPr>
        <p:txBody>
          <a:bodyPr lIns="86406" tIns="43204" rIns="86406" bIns="43204"/>
          <a:lstStyle>
            <a:lvl1pPr algn="l"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今天主要讨论的议题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260040" y="2971707"/>
            <a:ext cx="9027823" cy="600016"/>
          </a:xfrm>
          <a:prstGeom prst="rect">
            <a:avLst/>
          </a:prstGeom>
        </p:spPr>
        <p:txBody>
          <a:bodyPr lIns="86406" tIns="43204" rIns="86406" bIns="43204"/>
          <a:lstStyle>
            <a:lvl1pPr algn="ctr">
              <a:buNone/>
              <a:defRPr sz="26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itchFamily="34" charset="-122"/>
                <a:ea typeface="微软雅黑" pitchFamily="34" charset="-122"/>
              </a:rPr>
              <a:t>此处输入章节标题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0302" y="5260636"/>
            <a:ext cx="5851773" cy="9495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0050" y="607518"/>
            <a:ext cx="10891961" cy="51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1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386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B81E-49A4-4872-A0AC-C11EF3C3C2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03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/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</a:p>
        </p:txBody>
      </p:sp>
    </p:spTree>
    <p:extLst>
      <p:ext uri="{BB962C8B-B14F-4D97-AF65-F5344CB8AC3E}">
        <p14:creationId xmlns:p14="http://schemas.microsoft.com/office/powerpoint/2010/main" val="241707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/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</a:p>
        </p:txBody>
      </p:sp>
    </p:spTree>
    <p:extLst>
      <p:ext uri="{BB962C8B-B14F-4D97-AF65-F5344CB8AC3E}">
        <p14:creationId xmlns:p14="http://schemas.microsoft.com/office/powerpoint/2010/main" val="10639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/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6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</a:p>
        </p:txBody>
      </p:sp>
    </p:spTree>
    <p:extLst>
      <p:ext uri="{BB962C8B-B14F-4D97-AF65-F5344CB8AC3E}">
        <p14:creationId xmlns:p14="http://schemas.microsoft.com/office/powerpoint/2010/main" val="341274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-1号药城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453600" tIns="317520" rIns="115214" bIns="272160" rtlCol="0" anchor="ctr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348025" y="3663101"/>
            <a:ext cx="10633991" cy="2092572"/>
          </a:xfrm>
        </p:spPr>
        <p:txBody>
          <a:bodyPr tIns="0" rIns="0">
            <a:normAutofit/>
          </a:bodyPr>
          <a:lstStyle>
            <a:lvl1pPr marL="0" indent="228029">
              <a:lnSpc>
                <a:spcPct val="150000"/>
              </a:lnSpc>
              <a:buFont typeface="Arial" pitchFamily="34" charset="0"/>
              <a:buChar char="•"/>
              <a:defRPr sz="1800">
                <a:latin typeface="微软雅黑" pitchFamily="34" charset="-122"/>
                <a:ea typeface="微软雅黑" pitchFamily="34" charset="-122"/>
              </a:defRPr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8025" y="810005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2144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单击此处添加标题（样式四）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2" hasCustomPrompt="1"/>
          </p:nvPr>
        </p:nvSpPr>
        <p:spPr>
          <a:xfrm>
            <a:off x="348025" y="1215018"/>
            <a:ext cx="10633991" cy="1957567"/>
          </a:xfrm>
        </p:spPr>
        <p:txBody>
          <a:bodyPr tIns="0" rIns="0">
            <a:normAutofit/>
          </a:bodyPr>
          <a:lstStyle>
            <a:lvl1pPr marL="0" indent="0">
              <a:lnSpc>
                <a:spcPct val="150000"/>
              </a:lnSpc>
              <a:buFont typeface="微软雅黑" pitchFamily="34" charset="-122"/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348025" y="3262588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2144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576072" indent="0">
              <a:buNone/>
              <a:defRPr sz="1500"/>
            </a:lvl2pPr>
            <a:lvl3pPr marL="1152144" indent="0">
              <a:buNone/>
              <a:defRPr sz="1300"/>
            </a:lvl3pPr>
            <a:lvl4pPr marL="1728216" indent="0">
              <a:buNone/>
              <a:defRPr sz="1100"/>
            </a:lvl4pPr>
            <a:lvl5pPr marL="2304288" indent="0">
              <a:buNone/>
              <a:defRPr sz="1100"/>
            </a:lvl5pPr>
            <a:lvl6pPr marL="2880360" indent="0">
              <a:buNone/>
              <a:defRPr sz="1100"/>
            </a:lvl6pPr>
            <a:lvl7pPr marL="3456432" indent="0">
              <a:buNone/>
              <a:defRPr sz="1100"/>
            </a:lvl7pPr>
            <a:lvl8pPr marL="4032504" indent="0">
              <a:buNone/>
              <a:defRPr sz="1100"/>
            </a:lvl8pPr>
            <a:lvl9pPr marL="4608576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单击此处添加标题（样式五）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509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706281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锐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13746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4279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538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81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184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D9EA3-D37C-4BAE-8C2A-BB154A7D8D33}" type="datetimeFigureOut">
              <a:rPr lang="zh-CN" altLang="en-US" smtClean="0"/>
              <a:pPr>
                <a:defRPr/>
              </a:pPr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2D296-6E5D-4258-BBBF-9FEDCF37AE7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198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10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955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E09E-7636-45C5-ABB7-4CE526C2000B}" type="datetime1">
              <a:rPr lang="zh-CN" altLang="en-US" smtClean="0"/>
              <a:t>2019/10/18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9B6D-9ECE-42A2-B70F-58D8296B8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3" r:id="rId13"/>
    <p:sldLayoutId id="2147483700" r:id="rId14"/>
    <p:sldLayoutId id="2147483701" r:id="rId15"/>
    <p:sldLayoutId id="2147483649" r:id="rId16"/>
    <p:sldLayoutId id="2147483650" r:id="rId17"/>
    <p:sldLayoutId id="2147483653" r:id="rId18"/>
    <p:sldLayoutId id="2147483680" r:id="rId19"/>
    <p:sldLayoutId id="2147483681" r:id="rId20"/>
    <p:sldLayoutId id="2147483682" r:id="rId21"/>
    <p:sldLayoutId id="2147483683" r:id="rId22"/>
    <p:sldLayoutId id="2147483702" r:id="rId23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201" y="-11400"/>
            <a:ext cx="11520275" cy="772221"/>
          </a:xfrm>
          <a:prstGeom prst="rect">
            <a:avLst/>
          </a:prstGeom>
          <a:solidFill>
            <a:srgbClr val="28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024">
                <a:latin typeface="方正兰亭准黑_GBK" panose="02000000000000000000" charset="-122"/>
                <a:ea typeface="方正兰亭准黑_GBK" panose="02000000000000000000" charset="-122"/>
              </a:rPr>
              <a:t>                              </a:t>
            </a:r>
            <a:endParaRPr lang="zh-CN" altLang="en-US" sz="3024"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pic>
        <p:nvPicPr>
          <p:cNvPr id="7" name="内容占位符 6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5423" y="-11400"/>
            <a:ext cx="2665680" cy="99482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98827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864017" rtl="0" eaLnBrk="1" latinLnBrk="0" hangingPunct="1">
        <a:lnSpc>
          <a:spcPct val="100000"/>
        </a:lnSpc>
        <a:spcBef>
          <a:spcPct val="0"/>
        </a:spcBef>
        <a:buNone/>
        <a:defRPr sz="3213" kern="1200">
          <a:solidFill>
            <a:schemeClr val="bg1"/>
          </a:solidFill>
          <a:latin typeface="方正兰亭中黑_GBK" panose="02000000000000000000" charset="-122"/>
          <a:ea typeface="方正兰亭中黑_GBK" panose="02000000000000000000" charset="-122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5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2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19" y="-9001"/>
            <a:ext cx="11553312" cy="6498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9693" y="3811902"/>
            <a:ext cx="8914827" cy="7694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MYSQL</a:t>
            </a:r>
            <a:r>
              <a:rPr lang="zh-CN" altLang="en-US" sz="44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分享</a:t>
            </a:r>
            <a:endParaRPr lang="zh-CN" altLang="en-US" sz="4158" dirty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08296" y="5826848"/>
            <a:ext cx="1513779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方正兰亭细黑_GBK" panose="02000000000000000000" charset="-122"/>
                <a:ea typeface="方正兰亭准黑_GBK" panose="02000000000000000000"/>
              </a:rPr>
              <a:t>2019-10</a:t>
            </a:r>
          </a:p>
        </p:txBody>
      </p:sp>
      <p:sp>
        <p:nvSpPr>
          <p:cNvPr id="11" name="矩形 10"/>
          <p:cNvSpPr/>
          <p:nvPr/>
        </p:nvSpPr>
        <p:spPr>
          <a:xfrm>
            <a:off x="556953" y="4581343"/>
            <a:ext cx="3075709" cy="73784"/>
          </a:xfrm>
          <a:prstGeom prst="rect">
            <a:avLst/>
          </a:prstGeom>
          <a:solidFill>
            <a:srgbClr val="E9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1"/>
          </a:p>
        </p:txBody>
      </p:sp>
    </p:spTree>
    <p:extLst>
      <p:ext uri="{BB962C8B-B14F-4D97-AF65-F5344CB8AC3E}">
        <p14:creationId xmlns:p14="http://schemas.microsoft.com/office/powerpoint/2010/main" val="119925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28F821F-B72C-4849-98E6-88705AD4A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89871"/>
              </p:ext>
            </p:extLst>
          </p:nvPr>
        </p:nvGraphicFramePr>
        <p:xfrm>
          <a:off x="5489696" y="1564083"/>
          <a:ext cx="1038984" cy="317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84">
                  <a:extLst>
                    <a:ext uri="{9D8B030D-6E8A-4147-A177-3AD203B41FA5}">
                      <a16:colId xmlns:a16="http://schemas.microsoft.com/office/drawing/2014/main" val="3208231972"/>
                    </a:ext>
                  </a:extLst>
                </a:gridCol>
              </a:tblGrid>
              <a:tr h="495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主键及其对应的对象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80823"/>
                  </a:ext>
                </a:extLst>
              </a:tr>
              <a:tr h="4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6090"/>
                  </a:ext>
                </a:extLst>
              </a:tr>
              <a:tr h="4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5091"/>
                  </a:ext>
                </a:extLst>
              </a:tr>
              <a:tr h="4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65996"/>
                  </a:ext>
                </a:extLst>
              </a:tr>
              <a:tr h="4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07209"/>
                  </a:ext>
                </a:extLst>
              </a:tr>
              <a:tr h="4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86335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13A6B553-0250-49C2-B0BF-FF8CD140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5197"/>
              </p:ext>
            </p:extLst>
          </p:nvPr>
        </p:nvGraphicFramePr>
        <p:xfrm>
          <a:off x="10390215" y="1334762"/>
          <a:ext cx="939341" cy="317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41">
                  <a:extLst>
                    <a:ext uri="{9D8B030D-6E8A-4147-A177-3AD203B41FA5}">
                      <a16:colId xmlns:a16="http://schemas.microsoft.com/office/drawing/2014/main" val="3958172256"/>
                    </a:ext>
                  </a:extLst>
                </a:gridCol>
              </a:tblGrid>
              <a:tr h="438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主键及其对应的对象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7852"/>
                  </a:ext>
                </a:extLst>
              </a:tr>
              <a:tr h="46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02668"/>
                  </a:ext>
                </a:extLst>
              </a:tr>
              <a:tr h="46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60361"/>
                  </a:ext>
                </a:extLst>
              </a:tr>
              <a:tr h="46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85368"/>
                  </a:ext>
                </a:extLst>
              </a:tr>
              <a:tr h="46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27695"/>
                  </a:ext>
                </a:extLst>
              </a:tr>
              <a:tr h="46174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64287"/>
                  </a:ext>
                </a:extLst>
              </a:tr>
            </a:tbl>
          </a:graphicData>
        </a:graphic>
      </p:graphicFrame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5CEAE74C-6145-4410-94DE-973F7ADE0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23159"/>
              </p:ext>
            </p:extLst>
          </p:nvPr>
        </p:nvGraphicFramePr>
        <p:xfrm>
          <a:off x="6790693" y="1334762"/>
          <a:ext cx="2227811" cy="339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56">
                  <a:extLst>
                    <a:ext uri="{9D8B030D-6E8A-4147-A177-3AD203B41FA5}">
                      <a16:colId xmlns:a16="http://schemas.microsoft.com/office/drawing/2014/main" val="1394926788"/>
                    </a:ext>
                  </a:extLst>
                </a:gridCol>
                <a:gridCol w="1604355">
                  <a:extLst>
                    <a:ext uri="{9D8B030D-6E8A-4147-A177-3AD203B41FA5}">
                      <a16:colId xmlns:a16="http://schemas.microsoft.com/office/drawing/2014/main" val="4257982804"/>
                    </a:ext>
                  </a:extLst>
                </a:gridCol>
              </a:tblGrid>
              <a:tr h="327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5301"/>
                  </a:ext>
                </a:extLst>
              </a:tr>
              <a:tr h="57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查询到主键为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89181"/>
                  </a:ext>
                </a:extLst>
              </a:tr>
              <a:tr h="57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查询到主键为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79019"/>
                  </a:ext>
                </a:extLst>
              </a:tr>
              <a:tr h="57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查询到主键为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43695"/>
                  </a:ext>
                </a:extLst>
              </a:tr>
              <a:tr h="57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查询到主键为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34840"/>
                  </a:ext>
                </a:extLst>
              </a:tr>
              <a:tr h="570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查询到主键为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98307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653580-8D2C-4ADD-B8C4-8661A1D7951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843940" y="2011122"/>
            <a:ext cx="1546275" cy="91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23CB6E-DAFE-4737-A122-B71A548BB70A}"/>
              </a:ext>
            </a:extLst>
          </p:cNvPr>
          <p:cNvCxnSpPr>
            <a:cxnSpLocks/>
          </p:cNvCxnSpPr>
          <p:nvPr/>
        </p:nvCxnSpPr>
        <p:spPr>
          <a:xfrm>
            <a:off x="8860565" y="2684453"/>
            <a:ext cx="1529650" cy="6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0BFCB0-A23D-4A9D-B1C8-2CB4CA9DAF54}"/>
              </a:ext>
            </a:extLst>
          </p:cNvPr>
          <p:cNvCxnSpPr>
            <a:cxnSpLocks/>
          </p:cNvCxnSpPr>
          <p:nvPr/>
        </p:nvCxnSpPr>
        <p:spPr>
          <a:xfrm flipV="1">
            <a:off x="8843940" y="2410133"/>
            <a:ext cx="1546275" cy="8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5A16E6-1C28-41C1-98EA-45A2D774BA83}"/>
              </a:ext>
            </a:extLst>
          </p:cNvPr>
          <p:cNvCxnSpPr>
            <a:cxnSpLocks/>
          </p:cNvCxnSpPr>
          <p:nvPr/>
        </p:nvCxnSpPr>
        <p:spPr>
          <a:xfrm>
            <a:off x="8843940" y="3931362"/>
            <a:ext cx="1546275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6D6282-3313-4942-9CD2-D349C8CFBAB3}"/>
              </a:ext>
            </a:extLst>
          </p:cNvPr>
          <p:cNvCxnSpPr>
            <a:cxnSpLocks/>
          </p:cNvCxnSpPr>
          <p:nvPr/>
        </p:nvCxnSpPr>
        <p:spPr>
          <a:xfrm flipV="1">
            <a:off x="8843940" y="3831609"/>
            <a:ext cx="1546275" cy="68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BA2C2AD3-8C9C-497D-A431-C10E1BB5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" y="1887695"/>
            <a:ext cx="4882136" cy="425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7B949C-312C-4353-80AF-B4AB02F8080C}"/>
              </a:ext>
            </a:extLst>
          </p:cNvPr>
          <p:cNvCxnSpPr>
            <a:cxnSpLocks/>
          </p:cNvCxnSpPr>
          <p:nvPr/>
        </p:nvCxnSpPr>
        <p:spPr>
          <a:xfrm>
            <a:off x="6607270" y="716770"/>
            <a:ext cx="54416" cy="401790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9F50D74-2F07-4311-B55D-0E9905C76338}"/>
              </a:ext>
            </a:extLst>
          </p:cNvPr>
          <p:cNvSpPr txBox="1"/>
          <p:nvPr/>
        </p:nvSpPr>
        <p:spPr>
          <a:xfrm>
            <a:off x="1111825" y="106876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聚簇索引与非聚簇索引的</a:t>
            </a:r>
            <a:endParaRPr lang="en-US" altLang="zh-CN" dirty="0"/>
          </a:p>
          <a:p>
            <a:r>
              <a:rPr lang="zh-CN" altLang="en-US" dirty="0"/>
              <a:t>主键索引与二级索引图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BF8309-F5D1-482D-A249-56BDDCAC50DC}"/>
              </a:ext>
            </a:extLst>
          </p:cNvPr>
          <p:cNvSpPr txBox="1"/>
          <p:nvPr/>
        </p:nvSpPr>
        <p:spPr>
          <a:xfrm>
            <a:off x="5366250" y="914614"/>
            <a:ext cx="112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聚簇索引的存储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17BE482-09AF-4E21-8774-4DC61C9CF6FF}"/>
              </a:ext>
            </a:extLst>
          </p:cNvPr>
          <p:cNvSpPr/>
          <p:nvPr/>
        </p:nvSpPr>
        <p:spPr>
          <a:xfrm>
            <a:off x="8358890" y="9214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非聚簇索引的存储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25BF1DB-DE7B-43F9-8304-8C40B906B078}"/>
              </a:ext>
            </a:extLst>
          </p:cNvPr>
          <p:cNvCxnSpPr>
            <a:cxnSpLocks/>
          </p:cNvCxnSpPr>
          <p:nvPr/>
        </p:nvCxnSpPr>
        <p:spPr>
          <a:xfrm>
            <a:off x="5269651" y="716770"/>
            <a:ext cx="0" cy="401790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E99F8AC-2903-4C41-A9F3-5D78749AF989}"/>
              </a:ext>
            </a:extLst>
          </p:cNvPr>
          <p:cNvSpPr/>
          <p:nvPr/>
        </p:nvSpPr>
        <p:spPr>
          <a:xfrm>
            <a:off x="5366250" y="4937760"/>
            <a:ext cx="596330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聚簇索引的插入顺序最好按照主键单调的顺序插入</a:t>
            </a:r>
            <a:endParaRPr lang="en-US" altLang="zh-CN" dirty="0"/>
          </a:p>
          <a:p>
            <a:r>
              <a:rPr lang="zh-CN" altLang="en-US" dirty="0"/>
              <a:t>需要哪个列，查找哪个列</a:t>
            </a:r>
            <a:endParaRPr lang="en-US" altLang="zh-CN" dirty="0"/>
          </a:p>
          <a:p>
            <a:r>
              <a:rPr lang="zh-CN" altLang="en-US" dirty="0"/>
              <a:t>聚簇索引适合按主键索引的区间查找</a:t>
            </a:r>
          </a:p>
          <a:p>
            <a:r>
              <a:rPr lang="zh-CN" altLang="en-US" dirty="0"/>
              <a:t>插入新数据时，聚簇索引比非聚簇索引慢</a:t>
            </a:r>
            <a:endParaRPr lang="en-US" altLang="zh-CN" dirty="0"/>
          </a:p>
          <a:p>
            <a:r>
              <a:rPr lang="zh-CN" altLang="en-US" dirty="0"/>
              <a:t>在数据行移动时，聚簇辅助索引成本更低</a:t>
            </a:r>
          </a:p>
        </p:txBody>
      </p:sp>
    </p:spTree>
    <p:extLst>
      <p:ext uri="{BB962C8B-B14F-4D97-AF65-F5344CB8AC3E}">
        <p14:creationId xmlns:p14="http://schemas.microsoft.com/office/powerpoint/2010/main" val="36375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359B6A0-51E2-41BC-B343-83AD83BBE75B}"/>
              </a:ext>
            </a:extLst>
          </p:cNvPr>
          <p:cNvSpPr/>
          <p:nvPr/>
        </p:nvSpPr>
        <p:spPr>
          <a:xfrm>
            <a:off x="515706" y="900786"/>
            <a:ext cx="300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什么时候要使用索引？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8A5010-725B-4212-923F-D30941878194}"/>
              </a:ext>
            </a:extLst>
          </p:cNvPr>
          <p:cNvSpPr/>
          <p:nvPr/>
        </p:nvSpPr>
        <p:spPr>
          <a:xfrm>
            <a:off x="515706" y="1256310"/>
            <a:ext cx="1049066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主键</a:t>
            </a:r>
            <a:r>
              <a:rPr lang="zh-CN" altLang="en-US" dirty="0"/>
              <a:t>自动建立唯一索引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经常作为</a:t>
            </a:r>
            <a:r>
              <a:rPr lang="zh-CN" altLang="en-US" dirty="0">
                <a:solidFill>
                  <a:srgbClr val="FF0000"/>
                </a:solidFill>
              </a:rPr>
              <a:t>查询条件</a:t>
            </a:r>
            <a:r>
              <a:rPr lang="zh-CN" altLang="en-US" dirty="0"/>
              <a:t>在WHERE或者ORDER BY 语句中出现的列要建立索引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作为</a:t>
            </a:r>
            <a:r>
              <a:rPr lang="zh-CN" altLang="en-US" dirty="0">
                <a:solidFill>
                  <a:srgbClr val="FF0000"/>
                </a:solidFill>
              </a:rPr>
              <a:t>排序的列</a:t>
            </a:r>
            <a:r>
              <a:rPr lang="zh-CN" altLang="en-US" dirty="0"/>
              <a:t>要建立索引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查询中</a:t>
            </a:r>
            <a:r>
              <a:rPr lang="zh-CN" altLang="en-US" dirty="0">
                <a:solidFill>
                  <a:srgbClr val="FF0000"/>
                </a:solidFill>
              </a:rPr>
              <a:t>与其他表关联的字段</a:t>
            </a:r>
            <a:r>
              <a:rPr lang="zh-CN" altLang="en-US" dirty="0"/>
              <a:t>，外键关系建立索引高并发条件下倾向组合索引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聚合函数的列</a:t>
            </a:r>
            <a:r>
              <a:rPr lang="zh-CN" altLang="en-US" dirty="0"/>
              <a:t>可以建立索引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长度较大的字符型列尽量使用</a:t>
            </a:r>
            <a:r>
              <a:rPr lang="zh-CN" altLang="en-US" dirty="0">
                <a:solidFill>
                  <a:srgbClr val="FF0000"/>
                </a:solidFill>
              </a:rPr>
              <a:t>前缀</a:t>
            </a:r>
            <a:r>
              <a:rPr lang="zh-CN" altLang="en-US" dirty="0"/>
              <a:t>来索引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1F5B14-DAEE-4D5F-BE4C-2D9AC2C4037B}"/>
              </a:ext>
            </a:extLst>
          </p:cNvPr>
          <p:cNvSpPr/>
          <p:nvPr/>
        </p:nvSpPr>
        <p:spPr>
          <a:xfrm>
            <a:off x="515705" y="3240087"/>
            <a:ext cx="3023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什么时候不要使用索引？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675B5-7D01-465B-B669-9209AC53D57A}"/>
              </a:ext>
            </a:extLst>
          </p:cNvPr>
          <p:cNvSpPr/>
          <p:nvPr/>
        </p:nvSpPr>
        <p:spPr>
          <a:xfrm>
            <a:off x="515706" y="3643160"/>
            <a:ext cx="104906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经常增删改</a:t>
            </a:r>
            <a:r>
              <a:rPr lang="zh-CN" altLang="en-US" dirty="0"/>
              <a:t>的列不要建立索引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大量重复的列</a:t>
            </a:r>
            <a:r>
              <a:rPr lang="zh-CN" altLang="en-US" dirty="0"/>
              <a:t>不建立索引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</a:t>
            </a:r>
            <a:r>
              <a:rPr lang="zh-CN" altLang="en-US" dirty="0">
                <a:solidFill>
                  <a:srgbClr val="FF0000"/>
                </a:solidFill>
              </a:rPr>
              <a:t>记录太少</a:t>
            </a:r>
            <a:r>
              <a:rPr lang="zh-CN" altLang="en-US" dirty="0"/>
              <a:t>不要建立索引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BFDD73-8A52-4EB1-A30F-59D45AF99048}"/>
              </a:ext>
            </a:extLst>
          </p:cNvPr>
          <p:cNvSpPr/>
          <p:nvPr/>
        </p:nvSpPr>
        <p:spPr>
          <a:xfrm>
            <a:off x="515705" y="4554823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索引失效的情况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B30BE0-5814-4339-9B2F-BB7FF2B56FF5}"/>
              </a:ext>
            </a:extLst>
          </p:cNvPr>
          <p:cNvSpPr/>
          <p:nvPr/>
        </p:nvSpPr>
        <p:spPr>
          <a:xfrm>
            <a:off x="515705" y="4891236"/>
            <a:ext cx="1049066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组合索引</a:t>
            </a:r>
            <a:r>
              <a:rPr lang="zh-CN" altLang="en-US" dirty="0"/>
              <a:t>中不能有列的值为NULL，如果有空值，按</a:t>
            </a:r>
            <a:r>
              <a:rPr lang="zh-CN" altLang="en-US" dirty="0">
                <a:solidFill>
                  <a:srgbClr val="FF0000"/>
                </a:solidFill>
              </a:rPr>
              <a:t>最左匹配原则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LIKE</a:t>
            </a:r>
            <a:r>
              <a:rPr lang="zh-CN" altLang="en-US" dirty="0"/>
              <a:t>操作中，</a:t>
            </a:r>
            <a:r>
              <a:rPr lang="zh-CN" altLang="en-US" dirty="0">
                <a:solidFill>
                  <a:srgbClr val="FF0000"/>
                </a:solidFill>
              </a:rPr>
              <a:t>'%aaa%'</a:t>
            </a:r>
            <a:r>
              <a:rPr lang="zh-CN" altLang="en-US" dirty="0"/>
              <a:t>不会使用索引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查询条件中使用不等于 </a:t>
            </a:r>
            <a:r>
              <a:rPr lang="en-US" altLang="zh-CN" dirty="0">
                <a:solidFill>
                  <a:srgbClr val="FF0000"/>
                </a:solidFill>
              </a:rPr>
              <a:t>!=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主键除外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OR</a:t>
            </a:r>
            <a:r>
              <a:rPr lang="zh-CN" altLang="en-US" dirty="0"/>
              <a:t>连接多个条件中，存在条件没有索引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的字段使用了索引，但是select的字段不是索引字段（</a:t>
            </a:r>
            <a:r>
              <a:rPr lang="zh-CN" altLang="en-US" dirty="0">
                <a:solidFill>
                  <a:srgbClr val="FF0000"/>
                </a:solidFill>
              </a:rPr>
              <a:t>主键除外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2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E11CC-2676-4F37-8182-4A1DE0B9C526}"/>
              </a:ext>
            </a:extLst>
          </p:cNvPr>
          <p:cNvSpPr txBox="1"/>
          <p:nvPr/>
        </p:nvSpPr>
        <p:spPr>
          <a:xfrm>
            <a:off x="2917766" y="155364"/>
            <a:ext cx="335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MySQL</a:t>
            </a:r>
            <a:r>
              <a:rPr lang="zh-CN" altLang="en-US" sz="2800" dirty="0">
                <a:solidFill>
                  <a:srgbClr val="FFFFFF"/>
                </a:solidFill>
              </a:rPr>
              <a:t>中索引的语法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78C146-A7A6-42BD-8765-2B8A21A2BFCA}"/>
              </a:ext>
            </a:extLst>
          </p:cNvPr>
          <p:cNvSpPr txBox="1"/>
          <p:nvPr/>
        </p:nvSpPr>
        <p:spPr>
          <a:xfrm>
            <a:off x="282633" y="8525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在创建表的时候添加索引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7111D4-170C-4019-B658-D7BAD438E89C}"/>
              </a:ext>
            </a:extLst>
          </p:cNvPr>
          <p:cNvSpPr txBox="1"/>
          <p:nvPr/>
        </p:nvSpPr>
        <p:spPr>
          <a:xfrm>
            <a:off x="282633" y="1168921"/>
            <a:ext cx="1081485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</a:t>
            </a:r>
            <a:r>
              <a:rPr lang="en-US" altLang="zh-CN" dirty="0" err="1"/>
              <a:t>mytable</a:t>
            </a:r>
            <a:r>
              <a:rPr lang="en-US" altLang="zh-CN" dirty="0"/>
              <a:t>( </a:t>
            </a:r>
          </a:p>
          <a:p>
            <a:r>
              <a:rPr lang="en-US" altLang="zh-CN" dirty="0"/>
              <a:t>ID INT NOT NULL, </a:t>
            </a:r>
          </a:p>
          <a:p>
            <a:r>
              <a:rPr lang="en-US" altLang="zh-CN" dirty="0"/>
              <a:t>username VARCHAR(16) NOT NULL, </a:t>
            </a:r>
          </a:p>
          <a:p>
            <a:r>
              <a:rPr lang="en-US" altLang="zh-CN" dirty="0"/>
              <a:t>INDEX [</a:t>
            </a:r>
            <a:r>
              <a:rPr lang="en-US" altLang="zh-CN" dirty="0" err="1"/>
              <a:t>indexName</a:t>
            </a:r>
            <a:r>
              <a:rPr lang="en-US" altLang="zh-CN" dirty="0"/>
              <a:t>] (username(length)) </a:t>
            </a:r>
          </a:p>
          <a:p>
            <a:r>
              <a:rPr lang="en-US" altLang="zh-CN" dirty="0"/>
              <a:t>);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294248-4CCC-4078-BB1E-C17222EB23A5}"/>
              </a:ext>
            </a:extLst>
          </p:cNvPr>
          <p:cNvSpPr txBox="1"/>
          <p:nvPr/>
        </p:nvSpPr>
        <p:spPr>
          <a:xfrm>
            <a:off x="282633" y="26431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在创建表以后添加索引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83772-ADBE-4030-A7CD-178A44B8DD06}"/>
              </a:ext>
            </a:extLst>
          </p:cNvPr>
          <p:cNvSpPr txBox="1"/>
          <p:nvPr/>
        </p:nvSpPr>
        <p:spPr>
          <a:xfrm>
            <a:off x="282632" y="3005985"/>
            <a:ext cx="1081485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ALTER TABLE </a:t>
            </a:r>
            <a:r>
              <a:rPr lang="en-US" altLang="zh-CN" dirty="0" err="1"/>
              <a:t>my_table</a:t>
            </a:r>
            <a:r>
              <a:rPr lang="en-US" altLang="zh-CN" dirty="0"/>
              <a:t> ADD [UNIQUE] INDEX </a:t>
            </a:r>
            <a:r>
              <a:rPr lang="en-US" altLang="zh-CN" dirty="0" err="1"/>
              <a:t>index_name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或者</a:t>
            </a:r>
          </a:p>
          <a:p>
            <a:r>
              <a:rPr lang="en-US" altLang="zh-CN" dirty="0"/>
              <a:t>CREATE INDEX </a:t>
            </a:r>
            <a:r>
              <a:rPr lang="en-US" altLang="zh-CN" dirty="0" err="1"/>
              <a:t>index_name</a:t>
            </a:r>
            <a:r>
              <a:rPr lang="en-US" altLang="zh-CN" dirty="0"/>
              <a:t> ON </a:t>
            </a:r>
            <a:r>
              <a:rPr lang="en-US" altLang="zh-CN" dirty="0" err="1"/>
              <a:t>my_table</a:t>
            </a:r>
            <a:r>
              <a:rPr lang="en-US" altLang="zh-CN" dirty="0"/>
              <a:t>(</a:t>
            </a:r>
            <a:r>
              <a:rPr lang="en-US" altLang="zh-CN" dirty="0" err="1"/>
              <a:t>column_name</a:t>
            </a:r>
            <a:r>
              <a:rPr lang="en-US" altLang="zh-CN" dirty="0"/>
              <a:t>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1D85F9-3666-4180-A5CC-4CC6E002AEA4}"/>
              </a:ext>
            </a:extLst>
          </p:cNvPr>
          <p:cNvSpPr txBox="1"/>
          <p:nvPr/>
        </p:nvSpPr>
        <p:spPr>
          <a:xfrm>
            <a:off x="282632" y="5406643"/>
            <a:ext cx="1087387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TABLE_SCHEMA, </a:t>
            </a:r>
            <a:r>
              <a:rPr lang="en-US" altLang="zh-CN" dirty="0" err="1"/>
              <a:t>concat</a:t>
            </a:r>
            <a:r>
              <a:rPr lang="en-US" altLang="zh-CN" dirty="0"/>
              <a:t>(truncate(sum(</a:t>
            </a:r>
            <a:r>
              <a:rPr lang="en-US" altLang="zh-CN" dirty="0" err="1"/>
              <a:t>data_length</a:t>
            </a:r>
            <a:r>
              <a:rPr lang="en-US" altLang="zh-CN" dirty="0"/>
              <a:t>)/1024/1024,2),' MB') as </a:t>
            </a:r>
            <a:r>
              <a:rPr lang="en-US" altLang="zh-CN" dirty="0" err="1"/>
              <a:t>data_size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concat</a:t>
            </a:r>
            <a:r>
              <a:rPr lang="en-US" altLang="zh-CN" dirty="0"/>
              <a:t>(truncate(sum(</a:t>
            </a:r>
            <a:r>
              <a:rPr lang="en-US" altLang="zh-CN" dirty="0" err="1"/>
              <a:t>index_length</a:t>
            </a:r>
            <a:r>
              <a:rPr lang="en-US" altLang="zh-CN" dirty="0"/>
              <a:t>)/1024/1024,2),'MB') as </a:t>
            </a:r>
            <a:r>
              <a:rPr lang="en-US" altLang="zh-CN" dirty="0" err="1"/>
              <a:t>index_size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group by TABLE_SCHEMA order by </a:t>
            </a:r>
            <a:r>
              <a:rPr lang="en-US" altLang="zh-CN" dirty="0" err="1"/>
              <a:t>data_length</a:t>
            </a:r>
            <a:r>
              <a:rPr lang="en-US" altLang="zh-CN" dirty="0"/>
              <a:t> desc;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BD99D6-BBE3-46EC-94A2-071123C5ABA9}"/>
              </a:ext>
            </a:extLst>
          </p:cNvPr>
          <p:cNvSpPr txBox="1"/>
          <p:nvPr/>
        </p:nvSpPr>
        <p:spPr>
          <a:xfrm>
            <a:off x="282632" y="3929315"/>
            <a:ext cx="10814857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索引需要占用</a:t>
            </a:r>
            <a:r>
              <a:rPr lang="zh-CN" altLang="en-US" b="1" dirty="0">
                <a:solidFill>
                  <a:srgbClr val="FF0000"/>
                </a:solidFill>
              </a:rPr>
              <a:t>磁盘空间</a:t>
            </a:r>
            <a:r>
              <a:rPr lang="zh-CN" altLang="en-US" dirty="0"/>
              <a:t>，因此在创建索引时要考虑到磁盘空间是否足够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创建索引时需要</a:t>
            </a:r>
            <a:r>
              <a:rPr lang="zh-CN" altLang="en-US" b="1" dirty="0">
                <a:solidFill>
                  <a:srgbClr val="FF0000"/>
                </a:solidFill>
              </a:rPr>
              <a:t>对表加锁</a:t>
            </a:r>
            <a:r>
              <a:rPr lang="zh-CN" altLang="en-US" dirty="0"/>
              <a:t>，因此实际操作中需要在业务空闲期间进行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限制索引的数目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删除不再使用或者很少使用的索引</a:t>
            </a:r>
          </a:p>
        </p:txBody>
      </p:sp>
    </p:spTree>
    <p:extLst>
      <p:ext uri="{BB962C8B-B14F-4D97-AF65-F5344CB8AC3E}">
        <p14:creationId xmlns:p14="http://schemas.microsoft.com/office/powerpoint/2010/main" val="123704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72F8B8-B6B9-43E8-9278-4BF82B99813B}"/>
              </a:ext>
            </a:extLst>
          </p:cNvPr>
          <p:cNvSpPr txBox="1"/>
          <p:nvPr/>
        </p:nvSpPr>
        <p:spPr>
          <a:xfrm>
            <a:off x="2784763" y="17456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常用</a:t>
            </a:r>
            <a:r>
              <a:rPr lang="en-US" altLang="zh-CN" sz="2400" b="1" dirty="0">
                <a:solidFill>
                  <a:schemeClr val="bg1"/>
                </a:solidFill>
              </a:rPr>
              <a:t>SQL</a:t>
            </a:r>
            <a:r>
              <a:rPr lang="zh-CN" altLang="en-US" sz="2400" b="1" dirty="0">
                <a:solidFill>
                  <a:schemeClr val="bg1"/>
                </a:solidFill>
              </a:rPr>
              <a:t>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906D64-65B1-4676-A683-C56C5A035795}"/>
              </a:ext>
            </a:extLst>
          </p:cNvPr>
          <p:cNvSpPr txBox="1"/>
          <p:nvPr/>
        </p:nvSpPr>
        <p:spPr>
          <a:xfrm>
            <a:off x="407323" y="1155467"/>
            <a:ext cx="1027453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一次性插入多值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/>
              <a:t>insert delayed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F49E69-5399-4C6F-BC46-3E4CA14C75E0}"/>
              </a:ext>
            </a:extLst>
          </p:cNvPr>
          <p:cNvSpPr txBox="1"/>
          <p:nvPr/>
        </p:nvSpPr>
        <p:spPr>
          <a:xfrm>
            <a:off x="407322" y="4112976"/>
            <a:ext cx="102745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Order by</a:t>
            </a:r>
          </a:p>
          <a:p>
            <a:r>
              <a:rPr lang="zh-CN" altLang="en-US" dirty="0"/>
              <a:t>尽量减少额外的排序，通过索引直接返回有序数据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02707B-FDD2-40D4-BC77-4C5B38527C2C}"/>
              </a:ext>
            </a:extLst>
          </p:cNvPr>
          <p:cNvSpPr txBox="1"/>
          <p:nvPr/>
        </p:nvSpPr>
        <p:spPr>
          <a:xfrm>
            <a:off x="407324" y="2367198"/>
            <a:ext cx="102745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Group by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order by null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9A3570-48CE-4486-BD89-9C8F94BDAAB1}"/>
              </a:ext>
            </a:extLst>
          </p:cNvPr>
          <p:cNvSpPr/>
          <p:nvPr/>
        </p:nvSpPr>
        <p:spPr>
          <a:xfrm>
            <a:off x="407323" y="3240087"/>
            <a:ext cx="102745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zh-CN" altLang="en-US" dirty="0"/>
              <a:t>给关联的字段加索引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752387-22CD-4137-951D-612987DAF3FF}"/>
              </a:ext>
            </a:extLst>
          </p:cNvPr>
          <p:cNvSpPr txBox="1"/>
          <p:nvPr/>
        </p:nvSpPr>
        <p:spPr>
          <a:xfrm>
            <a:off x="407322" y="4954385"/>
            <a:ext cx="102745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提示</a:t>
            </a:r>
            <a:endParaRPr lang="en-US" altLang="zh-CN" dirty="0"/>
          </a:p>
          <a:p>
            <a:r>
              <a:rPr lang="en-US" altLang="zh-CN" dirty="0"/>
              <a:t>USE INDEX </a:t>
            </a:r>
            <a:r>
              <a:rPr lang="zh-CN" altLang="en-US" dirty="0"/>
              <a:t>建议使用某个索引</a:t>
            </a:r>
            <a:endParaRPr lang="en-US" altLang="zh-CN" dirty="0"/>
          </a:p>
          <a:p>
            <a:r>
              <a:rPr lang="en-US" altLang="zh-CN" dirty="0"/>
              <a:t>IGNORE INDEX </a:t>
            </a:r>
            <a:r>
              <a:rPr lang="zh-CN" altLang="en-US" dirty="0"/>
              <a:t>不使用某个索引</a:t>
            </a:r>
            <a:endParaRPr lang="en-US" altLang="zh-CN" dirty="0"/>
          </a:p>
          <a:p>
            <a:r>
              <a:rPr lang="en-US" altLang="zh-CN" dirty="0"/>
              <a:t>FORCE INDEX </a:t>
            </a:r>
            <a:r>
              <a:rPr lang="zh-CN" altLang="en-US" dirty="0"/>
              <a:t>强制使用某个索引</a:t>
            </a:r>
          </a:p>
        </p:txBody>
      </p:sp>
    </p:spTree>
    <p:extLst>
      <p:ext uri="{BB962C8B-B14F-4D97-AF65-F5344CB8AC3E}">
        <p14:creationId xmlns:p14="http://schemas.microsoft.com/office/powerpoint/2010/main" val="212956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72F8B8-B6B9-43E8-9278-4BF82B99813B}"/>
              </a:ext>
            </a:extLst>
          </p:cNvPr>
          <p:cNvSpPr txBox="1"/>
          <p:nvPr/>
        </p:nvSpPr>
        <p:spPr>
          <a:xfrm>
            <a:off x="2784763" y="17456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常用</a:t>
            </a:r>
            <a:r>
              <a:rPr lang="en-US" altLang="zh-CN" sz="2400" b="1" dirty="0">
                <a:solidFill>
                  <a:schemeClr val="bg1"/>
                </a:solidFill>
              </a:rPr>
              <a:t>SQL</a:t>
            </a:r>
            <a:r>
              <a:rPr lang="zh-CN" altLang="en-US" sz="2400" b="1" dirty="0">
                <a:solidFill>
                  <a:schemeClr val="bg1"/>
                </a:solidFill>
              </a:rPr>
              <a:t>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B155B-21F4-4674-A3BE-5C977001163E}"/>
              </a:ext>
            </a:extLst>
          </p:cNvPr>
          <p:cNvSpPr txBox="1"/>
          <p:nvPr/>
        </p:nvSpPr>
        <p:spPr>
          <a:xfrm>
            <a:off x="315884" y="1018893"/>
            <a:ext cx="1093123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避免使用 </a:t>
            </a:r>
            <a:r>
              <a:rPr lang="en-US" altLang="zh-CN" dirty="0"/>
              <a:t>select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只需要查询出一条数据的时候</a:t>
            </a:r>
            <a:r>
              <a:rPr lang="en-US" altLang="zh-CN" dirty="0"/>
              <a:t>,</a:t>
            </a:r>
            <a:r>
              <a:rPr lang="zh-CN" altLang="en-US" dirty="0"/>
              <a:t>要使用 </a:t>
            </a:r>
            <a:r>
              <a:rPr lang="en-US" altLang="zh-CN" dirty="0"/>
              <a:t>limit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如果有一个字段，比如“性别”，“国家”，“民族”</a:t>
            </a:r>
            <a:r>
              <a:rPr lang="en-US" altLang="zh-CN" dirty="0"/>
              <a:t>, “</a:t>
            </a:r>
            <a:r>
              <a:rPr lang="zh-CN" altLang="en-US" dirty="0"/>
              <a:t>省份”，“状态”或“部门”，这些字段的取值是有限而且固定的，那么，应该使用 </a:t>
            </a:r>
            <a:r>
              <a:rPr lang="en-US" altLang="zh-CN" dirty="0"/>
              <a:t>ENUM </a:t>
            </a:r>
            <a:r>
              <a:rPr lang="zh-CN" altLang="en-US" dirty="0"/>
              <a:t>而不是 </a:t>
            </a:r>
            <a:r>
              <a:rPr lang="en-US" altLang="zh-CN" dirty="0"/>
              <a:t>VARCHAR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尽量使用数字型字段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将常用和有关系的字段放在相同的表中，把一张表的数据分成几张表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慎用</a:t>
            </a:r>
            <a:r>
              <a:rPr lang="en-US" altLang="zh-CN" dirty="0"/>
              <a:t>in</a:t>
            </a:r>
            <a:r>
              <a:rPr lang="zh-CN" altLang="en-US" dirty="0"/>
              <a:t>和 </a:t>
            </a:r>
            <a:r>
              <a:rPr lang="en-US" altLang="zh-CN" dirty="0"/>
              <a:t>not in </a:t>
            </a:r>
            <a:r>
              <a:rPr lang="zh-CN" altLang="en-US" dirty="0"/>
              <a:t>，用 </a:t>
            </a:r>
            <a:r>
              <a:rPr lang="en-US" altLang="zh-CN" dirty="0"/>
              <a:t>EXISTS </a:t>
            </a:r>
            <a:r>
              <a:rPr lang="zh-CN" altLang="en-US" dirty="0"/>
              <a:t>或 </a:t>
            </a:r>
            <a:r>
              <a:rPr lang="en-US" altLang="zh-CN" dirty="0"/>
              <a:t>NOT EXISTS </a:t>
            </a:r>
            <a:r>
              <a:rPr lang="zh-CN" altLang="en-US" dirty="0"/>
              <a:t>代替或用 </a:t>
            </a:r>
            <a:r>
              <a:rPr lang="en-US" altLang="zh-CN" dirty="0"/>
              <a:t>join 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字段尽量设置为</a:t>
            </a:r>
            <a:r>
              <a:rPr lang="en-US" altLang="zh-CN" dirty="0"/>
              <a:t>NOT NULL</a:t>
            </a:r>
            <a:r>
              <a:rPr lang="zh-CN" altLang="en-US" dirty="0"/>
              <a:t>。空列需要行中的额外空间来记录它们的值是否为空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拆分大删除或插入查询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避免多次查询重复的数据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避免在 </a:t>
            </a:r>
            <a:r>
              <a:rPr lang="en-US" altLang="zh-CN" dirty="0"/>
              <a:t>where </a:t>
            </a:r>
            <a:r>
              <a:rPr lang="zh-CN" altLang="en-US" dirty="0"/>
              <a:t>子句中对字段进行表达式操作或函数操作，这将导致引擎放弃使用索引而进行全表扫描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尽量避免向客户端返回大数据量，若数据量过大，应该考虑相应需求是否合理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结果集允许重复，使用</a:t>
            </a:r>
            <a:r>
              <a:rPr lang="en-US" altLang="zh-CN" dirty="0"/>
              <a:t>UNION ALL </a:t>
            </a:r>
            <a:r>
              <a:rPr lang="zh-CN" altLang="en-US" dirty="0"/>
              <a:t>代替 </a:t>
            </a:r>
            <a:r>
              <a:rPr lang="en-US" altLang="zh-CN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06760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FB8481-FD09-4499-A87A-018E75960DFF}"/>
              </a:ext>
            </a:extLst>
          </p:cNvPr>
          <p:cNvSpPr txBox="1"/>
          <p:nvPr/>
        </p:nvSpPr>
        <p:spPr>
          <a:xfrm>
            <a:off x="2834641" y="1662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7C05A9-65E7-4AF0-AA50-3B63325CBA00}"/>
              </a:ext>
            </a:extLst>
          </p:cNvPr>
          <p:cNvSpPr/>
          <p:nvPr/>
        </p:nvSpPr>
        <p:spPr>
          <a:xfrm>
            <a:off x="520498" y="1154625"/>
            <a:ext cx="42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共享锁（读锁），允许事务读一行数据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F120DA-A5C9-4490-95D7-5250C0E67661}"/>
              </a:ext>
            </a:extLst>
          </p:cNvPr>
          <p:cNvSpPr/>
          <p:nvPr/>
        </p:nvSpPr>
        <p:spPr>
          <a:xfrm>
            <a:off x="520497" y="2128817"/>
            <a:ext cx="57594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排他锁（写锁），允许事务删除或更新一行数据。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D360AB-1E7B-4493-84C6-B3BEF33288FA}"/>
              </a:ext>
            </a:extLst>
          </p:cNvPr>
          <p:cNvSpPr/>
          <p:nvPr/>
        </p:nvSpPr>
        <p:spPr>
          <a:xfrm>
            <a:off x="520497" y="1572230"/>
            <a:ext cx="103774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select * from product_sku where product_name =‘</a:t>
            </a:r>
            <a:r>
              <a:rPr lang="en-US" altLang="zh-CN" dirty="0"/>
              <a:t>xxx</a:t>
            </a:r>
            <a:r>
              <a:rPr lang="zh-CN" altLang="en-US" dirty="0"/>
              <a:t>' </a:t>
            </a:r>
            <a:r>
              <a:rPr lang="zh-CN" altLang="en-US" dirty="0">
                <a:solidFill>
                  <a:srgbClr val="FF0000"/>
                </a:solidFill>
              </a:rPr>
              <a:t>lock in share mode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975383-DFE6-44E3-91D7-1AC33BF34B53}"/>
              </a:ext>
            </a:extLst>
          </p:cNvPr>
          <p:cNvSpPr/>
          <p:nvPr/>
        </p:nvSpPr>
        <p:spPr>
          <a:xfrm>
            <a:off x="520496" y="2546422"/>
            <a:ext cx="103774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select * from product_sku where product_name =‘</a:t>
            </a:r>
            <a:r>
              <a:rPr lang="en-US" altLang="zh-CN" dirty="0"/>
              <a:t>xxx</a:t>
            </a:r>
            <a:r>
              <a:rPr lang="zh-CN" altLang="en-US" dirty="0"/>
              <a:t>' </a:t>
            </a:r>
            <a:r>
              <a:rPr lang="zh-CN" altLang="en-US" dirty="0">
                <a:solidFill>
                  <a:srgbClr val="FF0000"/>
                </a:solidFill>
              </a:rPr>
              <a:t>for update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A644-494B-4C76-B67F-25C8C4346AE8}"/>
              </a:ext>
            </a:extLst>
          </p:cNvPr>
          <p:cNvSpPr/>
          <p:nvPr/>
        </p:nvSpPr>
        <p:spPr>
          <a:xfrm>
            <a:off x="520495" y="3966742"/>
            <a:ext cx="103774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表级锁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：开销小，加锁快；不会出现死锁；锁定粒度大，发生锁冲突的概率最高，并发度最低。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行级锁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：开销大，加锁慢；会出现死锁；锁定粒度最小，发生锁冲突的概率最低，并发度也最高。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A49583-D652-493F-8666-33D5D1C57373}"/>
              </a:ext>
            </a:extLst>
          </p:cNvPr>
          <p:cNvSpPr txBox="1"/>
          <p:nvPr/>
        </p:nvSpPr>
        <p:spPr>
          <a:xfrm>
            <a:off x="520496" y="3038069"/>
            <a:ext cx="712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间隙锁（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next-key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锁），键值在条件范围内但并不存在的记录加锁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3D121E-C6C2-4F96-9416-AF0B7A05D298}"/>
              </a:ext>
            </a:extLst>
          </p:cNvPr>
          <p:cNvSpPr/>
          <p:nvPr/>
        </p:nvSpPr>
        <p:spPr>
          <a:xfrm>
            <a:off x="520495" y="3407401"/>
            <a:ext cx="103774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select * from product_sku where </a:t>
            </a:r>
            <a:r>
              <a:rPr lang="en-US" altLang="zh-CN" dirty="0"/>
              <a:t>id&gt;100 </a:t>
            </a:r>
            <a:r>
              <a:rPr lang="zh-CN" altLang="en-US" dirty="0">
                <a:solidFill>
                  <a:srgbClr val="FF0000"/>
                </a:solidFill>
              </a:rPr>
              <a:t>for update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FECE01-B72F-46DA-A266-B3395DEA63BC}"/>
              </a:ext>
            </a:extLst>
          </p:cNvPr>
          <p:cNvSpPr txBox="1"/>
          <p:nvPr/>
        </p:nvSpPr>
        <p:spPr>
          <a:xfrm>
            <a:off x="520495" y="4956218"/>
            <a:ext cx="1037748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insert </a:t>
            </a:r>
            <a:r>
              <a:rPr lang="en-US" altLang="zh-CN" dirty="0"/>
              <a:t>into </a:t>
            </a:r>
            <a:r>
              <a:rPr lang="en-US" altLang="zh-CN" dirty="0" err="1"/>
              <a:t>product_sku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en-US" altLang="zh-CN" dirty="0"/>
              <a:t> * from </a:t>
            </a:r>
            <a:r>
              <a:rPr lang="en-US" altLang="zh-CN" dirty="0" err="1"/>
              <a:t>product_sku_temp</a:t>
            </a:r>
            <a:r>
              <a:rPr lang="en-US" altLang="zh-CN" dirty="0"/>
              <a:t> where...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4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B2F9B8-CB99-4EFC-86FD-A4C29718FBCA}"/>
              </a:ext>
            </a:extLst>
          </p:cNvPr>
          <p:cNvSpPr txBox="1"/>
          <p:nvPr/>
        </p:nvSpPr>
        <p:spPr>
          <a:xfrm>
            <a:off x="2834641" y="16625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死锁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92C3F8-3C71-47D1-A0A6-1307EAB34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8"/>
          <a:stretch/>
        </p:blipFill>
        <p:spPr bwMode="auto">
          <a:xfrm>
            <a:off x="219123" y="987165"/>
            <a:ext cx="2474836" cy="22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9ED0E6-705B-4CFC-8758-8962697CADD4}"/>
              </a:ext>
            </a:extLst>
          </p:cNvPr>
          <p:cNvSpPr/>
          <p:nvPr/>
        </p:nvSpPr>
        <p:spPr>
          <a:xfrm>
            <a:off x="3236353" y="987165"/>
            <a:ext cx="750369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死锁是指两个或两个以上的事务在执行过程中，因争夺锁资源而造成的一种互相等待的现象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2F1277-83A2-4406-8DD9-2E64FEFAE790}"/>
              </a:ext>
            </a:extLst>
          </p:cNvPr>
          <p:cNvSpPr/>
          <p:nvPr/>
        </p:nvSpPr>
        <p:spPr>
          <a:xfrm>
            <a:off x="3236352" y="2816000"/>
            <a:ext cx="750369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精心设计索引，并尽量使用索引访问数据，使加锁更精确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选择合理的事务大小，小事务发生锁冲突的几率也更小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给记录集显式加锁时，最好一次性请求足够级别的锁。比如要修改数据，最好直接申请排他锁，而不是先申请共享锁，修改时再请求排他锁，这样容易产生死锁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不同的程序访问一组表时，应尽量约定以相同的顺序访问各表，对一个表而言，尽可能以固定的顺序存取表中的行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尽量用相等条件访问数据，这样可以避免Next-Key锁对并发插入的影响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不要申请超过实际需要的锁级别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除非必须，查询时不要显示加锁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D81C4-D100-454F-826F-625E005D09E3}"/>
              </a:ext>
            </a:extLst>
          </p:cNvPr>
          <p:cNvSpPr txBox="1"/>
          <p:nvPr/>
        </p:nvSpPr>
        <p:spPr>
          <a:xfrm>
            <a:off x="3236352" y="239504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减少锁冲突和死锁的措施</a:t>
            </a:r>
          </a:p>
        </p:txBody>
      </p:sp>
    </p:spTree>
    <p:extLst>
      <p:ext uri="{BB962C8B-B14F-4D97-AF65-F5344CB8AC3E}">
        <p14:creationId xmlns:p14="http://schemas.microsoft.com/office/powerpoint/2010/main" val="105011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对象 4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42422" y="1501"/>
          <a:ext cx="15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2422" y="1501"/>
                        <a:ext cx="1500" cy="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 hidden="1"/>
          <p:cNvSpPr/>
          <p:nvPr>
            <p:custDataLst>
              <p:tags r:id="rId3"/>
            </p:custDataLst>
          </p:nvPr>
        </p:nvSpPr>
        <p:spPr bwMode="auto">
          <a:xfrm>
            <a:off x="1440920" y="0"/>
            <a:ext cx="150004" cy="1500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337981" y="2510676"/>
            <a:ext cx="8191166" cy="1425257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68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Thanks!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/>
          <p:cNvSpPr/>
          <p:nvPr>
            <p:custDataLst>
              <p:tags r:id="rId2"/>
            </p:custDataLst>
          </p:nvPr>
        </p:nvSpPr>
        <p:spPr>
          <a:xfrm>
            <a:off x="4318940" y="1734824"/>
            <a:ext cx="449449" cy="44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68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268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MH_Number_2"/>
          <p:cNvSpPr/>
          <p:nvPr>
            <p:custDataLst>
              <p:tags r:id="rId3"/>
            </p:custDataLst>
          </p:nvPr>
        </p:nvSpPr>
        <p:spPr>
          <a:xfrm>
            <a:off x="4306748" y="2375326"/>
            <a:ext cx="449449" cy="44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68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</a:p>
        </p:txBody>
      </p:sp>
      <p:sp>
        <p:nvSpPr>
          <p:cNvPr id="68" name="MH_Number_3"/>
          <p:cNvSpPr/>
          <p:nvPr>
            <p:custDataLst>
              <p:tags r:id="rId4"/>
            </p:custDataLst>
          </p:nvPr>
        </p:nvSpPr>
        <p:spPr>
          <a:xfrm>
            <a:off x="4306748" y="3040212"/>
            <a:ext cx="449449" cy="44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68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268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MH_Entry_1"/>
          <p:cNvSpPr txBox="1"/>
          <p:nvPr>
            <p:custDataLst>
              <p:tags r:id="rId5"/>
            </p:custDataLst>
          </p:nvPr>
        </p:nvSpPr>
        <p:spPr>
          <a:xfrm>
            <a:off x="5095956" y="1819511"/>
            <a:ext cx="4661308" cy="2795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000" dirty="0">
                <a:latin typeface="+mn-ea"/>
              </a:rPr>
              <a:t>合适的数据类型</a:t>
            </a:r>
          </a:p>
        </p:txBody>
      </p:sp>
      <p:sp>
        <p:nvSpPr>
          <p:cNvPr id="97" name="MH_Entry_3"/>
          <p:cNvSpPr txBox="1"/>
          <p:nvPr>
            <p:custDataLst>
              <p:tags r:id="rId6"/>
            </p:custDataLst>
          </p:nvPr>
        </p:nvSpPr>
        <p:spPr>
          <a:xfrm>
            <a:off x="5083764" y="3178539"/>
            <a:ext cx="4661308" cy="2795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r>
              <a:rPr lang="zh-CN" altLang="en-US" sz="2000" dirty="0"/>
              <a:t>索引</a:t>
            </a:r>
          </a:p>
        </p:txBody>
      </p:sp>
      <p:sp>
        <p:nvSpPr>
          <p:cNvPr id="23" name="MH_Others_1"/>
          <p:cNvSpPr/>
          <p:nvPr>
            <p:custDataLst>
              <p:tags r:id="rId7"/>
            </p:custDataLst>
          </p:nvPr>
        </p:nvSpPr>
        <p:spPr>
          <a:xfrm>
            <a:off x="4757371" y="1795125"/>
            <a:ext cx="277602" cy="27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endParaRPr lang="zh-CN" altLang="en-US" sz="28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MH_Others_2"/>
          <p:cNvSpPr/>
          <p:nvPr>
            <p:custDataLst>
              <p:tags r:id="rId8"/>
            </p:custDataLst>
          </p:nvPr>
        </p:nvSpPr>
        <p:spPr>
          <a:xfrm>
            <a:off x="4745179" y="2435627"/>
            <a:ext cx="277602" cy="27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endParaRPr lang="zh-CN" altLang="en-US" sz="28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MH_Others_3"/>
          <p:cNvSpPr/>
          <p:nvPr>
            <p:custDataLst>
              <p:tags r:id="rId9"/>
            </p:custDataLst>
          </p:nvPr>
        </p:nvSpPr>
        <p:spPr>
          <a:xfrm>
            <a:off x="4745179" y="3100513"/>
            <a:ext cx="277602" cy="27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endParaRPr lang="zh-CN" altLang="en-US" sz="28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MH_Others_9"/>
          <p:cNvSpPr txBox="1"/>
          <p:nvPr>
            <p:custDataLst>
              <p:tags r:id="rId10"/>
            </p:custDataLst>
          </p:nvPr>
        </p:nvSpPr>
        <p:spPr>
          <a:xfrm rot="16200000">
            <a:off x="55849" y="2587184"/>
            <a:ext cx="5611664" cy="1689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866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itchFamily="18" charset="0"/>
                <a:cs typeface="Arial" pitchFamily="34" charset="0"/>
              </a:rPr>
              <a:t>Contents</a:t>
            </a:r>
            <a:endParaRPr lang="zh-CN" altLang="en-US" sz="10866" dirty="0">
              <a:solidFill>
                <a:schemeClr val="accent1">
                  <a:lumMod val="60000"/>
                  <a:lumOff val="40000"/>
                </a:schemeClr>
              </a:solidFill>
              <a:latin typeface="Calisto MT" pitchFamily="18" charset="0"/>
              <a:cs typeface="Arial" pitchFamily="34" charset="0"/>
            </a:endParaRPr>
          </a:p>
        </p:txBody>
      </p:sp>
      <p:cxnSp>
        <p:nvCxnSpPr>
          <p:cNvPr id="38" name="MH_Others_11"/>
          <p:cNvCxnSpPr/>
          <p:nvPr>
            <p:custDataLst>
              <p:tags r:id="rId11"/>
            </p:custDataLst>
          </p:nvPr>
        </p:nvCxnSpPr>
        <p:spPr>
          <a:xfrm flipH="1">
            <a:off x="3706627" y="951978"/>
            <a:ext cx="3" cy="507778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/>
          <p:cNvSpPr txBox="1"/>
          <p:nvPr>
            <p:custDataLst>
              <p:tags r:id="rId12"/>
            </p:custDataLst>
          </p:nvPr>
        </p:nvSpPr>
        <p:spPr>
          <a:xfrm>
            <a:off x="5083764" y="2477912"/>
            <a:ext cx="4661308" cy="2795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r>
              <a:rPr lang="en-US" altLang="zh-CN" sz="2000" dirty="0">
                <a:latin typeface="+mn-ea"/>
              </a:rPr>
              <a:t>Explain and Show profiles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4" name="MH_Number_3"/>
          <p:cNvSpPr/>
          <p:nvPr>
            <p:custDataLst>
              <p:tags r:id="rId13"/>
            </p:custDataLst>
          </p:nvPr>
        </p:nvSpPr>
        <p:spPr>
          <a:xfrm>
            <a:off x="4318940" y="3659976"/>
            <a:ext cx="449449" cy="44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68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268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3"/>
          <p:cNvSpPr txBox="1"/>
          <p:nvPr>
            <p:custDataLst>
              <p:tags r:id="rId14"/>
            </p:custDataLst>
          </p:nvPr>
        </p:nvSpPr>
        <p:spPr>
          <a:xfrm>
            <a:off x="5083764" y="3755316"/>
            <a:ext cx="4661308" cy="2795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r>
              <a:rPr lang="zh-CN" altLang="en-US" sz="2000" dirty="0"/>
              <a:t>常用</a:t>
            </a:r>
            <a:r>
              <a:rPr lang="en-US" altLang="zh-CN" sz="2000" dirty="0"/>
              <a:t>SQL</a:t>
            </a:r>
            <a:r>
              <a:rPr lang="zh-CN" altLang="en-US" sz="2000" dirty="0"/>
              <a:t>优化</a:t>
            </a:r>
          </a:p>
        </p:txBody>
      </p:sp>
      <p:sp>
        <p:nvSpPr>
          <p:cNvPr id="16" name="MH_Others_3"/>
          <p:cNvSpPr/>
          <p:nvPr>
            <p:custDataLst>
              <p:tags r:id="rId15"/>
            </p:custDataLst>
          </p:nvPr>
        </p:nvSpPr>
        <p:spPr>
          <a:xfrm>
            <a:off x="4757371" y="3720277"/>
            <a:ext cx="277602" cy="27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endParaRPr lang="zh-CN" altLang="en-US" sz="28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JPA </a:t>
            </a:r>
            <a:r>
              <a:rPr lang="zh-CN" altLang="en-US" sz="2800" b="1" dirty="0"/>
              <a:t>功能</a:t>
            </a:r>
          </a:p>
        </p:txBody>
      </p:sp>
      <p:sp>
        <p:nvSpPr>
          <p:cNvPr id="17" name="MH_Number_3"/>
          <p:cNvSpPr/>
          <p:nvPr>
            <p:custDataLst>
              <p:tags r:id="rId16"/>
            </p:custDataLst>
          </p:nvPr>
        </p:nvSpPr>
        <p:spPr>
          <a:xfrm>
            <a:off x="4326200" y="4247796"/>
            <a:ext cx="449449" cy="44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68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268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3"/>
          <p:cNvSpPr txBox="1"/>
          <p:nvPr>
            <p:custDataLst>
              <p:tags r:id="rId17"/>
            </p:custDataLst>
          </p:nvPr>
        </p:nvSpPr>
        <p:spPr>
          <a:xfrm>
            <a:off x="5091024" y="4343136"/>
            <a:ext cx="4661308" cy="2795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r>
              <a:rPr lang="zh-CN" altLang="en-US" sz="2000" dirty="0"/>
              <a:t>锁</a:t>
            </a:r>
          </a:p>
        </p:txBody>
      </p:sp>
      <p:sp>
        <p:nvSpPr>
          <p:cNvPr id="19" name="MH_Others_3"/>
          <p:cNvSpPr/>
          <p:nvPr>
            <p:custDataLst>
              <p:tags r:id="rId18"/>
            </p:custDataLst>
          </p:nvPr>
        </p:nvSpPr>
        <p:spPr>
          <a:xfrm>
            <a:off x="4764631" y="4308097"/>
            <a:ext cx="277602" cy="27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endParaRPr lang="zh-CN" altLang="en-US" sz="28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0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5D3F51-3FE6-4E9A-815C-BBD7B6D5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6" y="4078490"/>
            <a:ext cx="4352925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D86C7A-66CE-4925-B65C-21EB90C1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37" y="4211840"/>
            <a:ext cx="2590800" cy="971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60D97E-F792-4C95-B2DE-EE84FFF35715}"/>
              </a:ext>
            </a:extLst>
          </p:cNvPr>
          <p:cNvSpPr txBox="1"/>
          <p:nvPr/>
        </p:nvSpPr>
        <p:spPr>
          <a:xfrm>
            <a:off x="221806" y="1296785"/>
            <a:ext cx="1086737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  <a:r>
              <a:rPr lang="en-US" altLang="zh-CN" dirty="0"/>
              <a:t>:</a:t>
            </a:r>
            <a:r>
              <a:rPr lang="zh-CN" altLang="en-US" dirty="0"/>
              <a:t>建议使用</a:t>
            </a:r>
            <a:r>
              <a:rPr lang="en-US" altLang="zh-CN" dirty="0"/>
              <a:t>VARCHAR</a:t>
            </a:r>
            <a:r>
              <a:rPr lang="zh-CN" altLang="en-US" dirty="0"/>
              <a:t>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InnoDB</a:t>
            </a:r>
            <a:r>
              <a:rPr lang="en-US" altLang="zh-CN" dirty="0"/>
              <a:t> </a:t>
            </a:r>
            <a:r>
              <a:rPr lang="zh-CN" altLang="en-US" dirty="0"/>
              <a:t>数据表，内部的行存储格式</a:t>
            </a:r>
            <a:r>
              <a:rPr lang="zh-CN" altLang="en-US" dirty="0">
                <a:solidFill>
                  <a:srgbClr val="FF0000"/>
                </a:solidFill>
              </a:rPr>
              <a:t>没有区分固定长度和可变长度列</a:t>
            </a:r>
            <a:r>
              <a:rPr lang="en-US" altLang="zh-CN" dirty="0"/>
              <a:t>(</a:t>
            </a:r>
            <a:r>
              <a:rPr lang="zh-CN" altLang="en-US" dirty="0"/>
              <a:t>所有数据行都使用指向数据列值的头指针</a:t>
            </a:r>
            <a:r>
              <a:rPr lang="en-US" altLang="zh-CN" dirty="0"/>
              <a:t>)</a:t>
            </a:r>
            <a:r>
              <a:rPr lang="zh-CN" altLang="en-US" dirty="0"/>
              <a:t>，因此在本质上，使用固定长度的</a:t>
            </a:r>
            <a:r>
              <a:rPr lang="en-US" altLang="zh-CN" dirty="0"/>
              <a:t>CHAR</a:t>
            </a:r>
            <a:r>
              <a:rPr lang="zh-CN" altLang="en-US" dirty="0"/>
              <a:t>列不一定比使用可变长度</a:t>
            </a:r>
            <a:r>
              <a:rPr lang="en-US" altLang="zh-CN" dirty="0"/>
              <a:t>VARCHAR</a:t>
            </a:r>
            <a:r>
              <a:rPr lang="zh-CN" altLang="en-US" dirty="0"/>
              <a:t>列性能要好。</a:t>
            </a:r>
            <a:endParaRPr lang="en-US" altLang="zh-CN" dirty="0"/>
          </a:p>
          <a:p>
            <a:r>
              <a:rPr lang="zh-CN" altLang="en-US" dirty="0"/>
              <a:t>所以，主要的性能因素是数据行使用的</a:t>
            </a:r>
            <a:r>
              <a:rPr lang="zh-CN" altLang="en-US" dirty="0">
                <a:solidFill>
                  <a:srgbClr val="FF0000"/>
                </a:solidFill>
              </a:rPr>
              <a:t>存储总量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CHAR</a:t>
            </a:r>
            <a:r>
              <a:rPr lang="zh-CN" altLang="en-US" dirty="0"/>
              <a:t>平均占用的空间多于</a:t>
            </a:r>
            <a:r>
              <a:rPr lang="en-US" altLang="zh-CN" dirty="0"/>
              <a:t>VARCHAR,</a:t>
            </a:r>
            <a:r>
              <a:rPr lang="zh-CN" altLang="en-US" dirty="0"/>
              <a:t>因此使用</a:t>
            </a:r>
            <a:r>
              <a:rPr lang="en-US" altLang="zh-CN" dirty="0"/>
              <a:t>VARCHAR</a:t>
            </a:r>
            <a:r>
              <a:rPr lang="zh-CN" altLang="en-US" dirty="0"/>
              <a:t>来最小化需要处理的数据行的存储总量和磁盘</a:t>
            </a:r>
            <a:r>
              <a:rPr lang="en-US" altLang="zh-CN" dirty="0"/>
              <a:t>I/O</a:t>
            </a:r>
            <a:r>
              <a:rPr lang="zh-CN" altLang="en-US" dirty="0"/>
              <a:t>是比较好的。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2E11CC-2676-4F37-8182-4A1DE0B9C526}"/>
              </a:ext>
            </a:extLst>
          </p:cNvPr>
          <p:cNvSpPr txBox="1"/>
          <p:nvPr/>
        </p:nvSpPr>
        <p:spPr>
          <a:xfrm>
            <a:off x="2917766" y="155364"/>
            <a:ext cx="303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char</a:t>
            </a:r>
            <a:r>
              <a:rPr lang="zh-CN" altLang="en-US" sz="2800" dirty="0">
                <a:solidFill>
                  <a:srgbClr val="FFFFFF"/>
                </a:solidFill>
              </a:rPr>
              <a:t>与</a:t>
            </a:r>
            <a:r>
              <a:rPr lang="en-US" altLang="zh-CN" sz="2800" dirty="0">
                <a:solidFill>
                  <a:srgbClr val="FFFFFF"/>
                </a:solidFill>
              </a:rPr>
              <a:t>varchar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0D7D55-D0A5-4D99-AFD5-336BE9830D8F}"/>
              </a:ext>
            </a:extLst>
          </p:cNvPr>
          <p:cNvSpPr txBox="1"/>
          <p:nvPr/>
        </p:nvSpPr>
        <p:spPr>
          <a:xfrm>
            <a:off x="631028" y="4422371"/>
            <a:ext cx="1035008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table test(c1 float(10,2),c2 decimal(10,2));</a:t>
            </a:r>
          </a:p>
          <a:p>
            <a:endParaRPr lang="en-US" altLang="zh-CN" dirty="0"/>
          </a:p>
          <a:p>
            <a:r>
              <a:rPr lang="en-US" altLang="zh-CN" dirty="0"/>
              <a:t>insert into test values(131072.32,131072.32);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A7D060-66DF-49AF-AA57-E2C54D8AC0E8}"/>
              </a:ext>
            </a:extLst>
          </p:cNvPr>
          <p:cNvSpPr txBox="1"/>
          <p:nvPr/>
        </p:nvSpPr>
        <p:spPr>
          <a:xfrm>
            <a:off x="2734887" y="190575"/>
            <a:ext cx="551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浮点数与定点数  </a:t>
            </a:r>
            <a:r>
              <a:rPr lang="en-US" altLang="zh-CN" sz="2400" b="1" dirty="0">
                <a:solidFill>
                  <a:schemeClr val="bg1"/>
                </a:solidFill>
              </a:rPr>
              <a:t>float / double / decimal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519ACC-29F2-4DE1-B2D3-4B82D49B442F}"/>
              </a:ext>
            </a:extLst>
          </p:cNvPr>
          <p:cNvSpPr txBox="1"/>
          <p:nvPr/>
        </p:nvSpPr>
        <p:spPr>
          <a:xfrm>
            <a:off x="598515" y="1174334"/>
            <a:ext cx="10382597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float       </a:t>
            </a:r>
            <a:r>
              <a:rPr lang="zh-CN" altLang="en-US" dirty="0"/>
              <a:t>单精度浮点 </a:t>
            </a:r>
            <a:r>
              <a:rPr lang="en-US" altLang="zh-CN" dirty="0"/>
              <a:t>32bit</a:t>
            </a:r>
            <a:br>
              <a:rPr lang="en-US" altLang="zh-CN" dirty="0"/>
            </a:br>
            <a:r>
              <a:rPr lang="en-US" altLang="zh-CN" dirty="0"/>
              <a:t>double   </a:t>
            </a:r>
            <a:r>
              <a:rPr lang="zh-CN" altLang="en-US" dirty="0"/>
              <a:t>双精度浮点</a:t>
            </a:r>
            <a:r>
              <a:rPr lang="en-US" altLang="zh-CN" dirty="0"/>
              <a:t>64bit</a:t>
            </a:r>
            <a:br>
              <a:rPr lang="en-US" altLang="zh-CN" dirty="0"/>
            </a:br>
            <a:r>
              <a:rPr lang="en-US" altLang="zh-CN" dirty="0"/>
              <a:t>decimal </a:t>
            </a:r>
            <a:r>
              <a:rPr lang="zh-CN" altLang="en-US" dirty="0"/>
              <a:t>是高精度 </a:t>
            </a:r>
            <a:r>
              <a:rPr lang="en-US" altLang="zh-CN" dirty="0"/>
              <a:t>128bit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D19B9-68F8-433D-99DB-9A6454C2C93F}"/>
              </a:ext>
            </a:extLst>
          </p:cNvPr>
          <p:cNvSpPr txBox="1"/>
          <p:nvPr/>
        </p:nvSpPr>
        <p:spPr>
          <a:xfrm>
            <a:off x="598515" y="2519032"/>
            <a:ext cx="1038259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浮点数存在</a:t>
            </a:r>
            <a:r>
              <a:rPr lang="zh-CN" altLang="en-US" dirty="0">
                <a:solidFill>
                  <a:srgbClr val="FF0000"/>
                </a:solidFill>
              </a:rPr>
              <a:t>误差</a:t>
            </a:r>
            <a:r>
              <a:rPr lang="zh-CN" altLang="en-US" dirty="0"/>
              <a:t>问题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货币</a:t>
            </a:r>
            <a:r>
              <a:rPr lang="zh-CN" altLang="en-US" dirty="0"/>
              <a:t>等对精度敏感的数据，应该用定点数表示或存储</a:t>
            </a:r>
            <a:r>
              <a:rPr lang="en-US" altLang="zh-CN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在编程中，如果用到浮点数，要特别注意误差问题，并尽量避免做</a:t>
            </a:r>
            <a:r>
              <a:rPr lang="zh-CN" altLang="en-US" dirty="0">
                <a:solidFill>
                  <a:srgbClr val="FF0000"/>
                </a:solidFill>
              </a:rPr>
              <a:t>浮点数等于不等于的判断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602EF26-2581-47C5-80B6-EABF16D9644E}"/>
              </a:ext>
            </a:extLst>
          </p:cNvPr>
          <p:cNvSpPr txBox="1"/>
          <p:nvPr/>
        </p:nvSpPr>
        <p:spPr>
          <a:xfrm>
            <a:off x="2793077" y="13676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日期类型的选择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03AAC7-B330-40E1-BB3B-1F8FB1C65660}"/>
              </a:ext>
            </a:extLst>
          </p:cNvPr>
          <p:cNvSpPr txBox="1"/>
          <p:nvPr/>
        </p:nvSpPr>
        <p:spPr>
          <a:xfrm>
            <a:off x="390696" y="1204915"/>
            <a:ext cx="10149841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DATE             </a:t>
            </a:r>
            <a:r>
              <a:rPr lang="zh-CN" altLang="en-US" sz="1600" b="1" dirty="0"/>
              <a:t>年月日</a:t>
            </a:r>
            <a:endParaRPr lang="en-US" altLang="zh-CN" sz="1600" b="1" dirty="0"/>
          </a:p>
          <a:p>
            <a:r>
              <a:rPr lang="en-US" altLang="zh-CN" sz="1600" b="1" dirty="0"/>
              <a:t>DATETIME    </a:t>
            </a:r>
            <a:r>
              <a:rPr lang="zh-CN" altLang="en-US" sz="1600" b="1" dirty="0"/>
              <a:t>年月日时分秒</a:t>
            </a:r>
            <a:endParaRPr lang="en-US" altLang="zh-CN" sz="1600" b="1" dirty="0"/>
          </a:p>
          <a:p>
            <a:r>
              <a:rPr lang="en-US" altLang="zh-CN" sz="1600" b="1" dirty="0"/>
              <a:t>TIME             </a:t>
            </a:r>
            <a:r>
              <a:rPr lang="zh-CN" altLang="en-US" sz="1600" b="1" dirty="0"/>
              <a:t>时分秒</a:t>
            </a:r>
            <a:endParaRPr lang="en-US" altLang="zh-CN" sz="1600" b="1" dirty="0"/>
          </a:p>
          <a:p>
            <a:r>
              <a:rPr lang="en-US" altLang="zh-CN" sz="1600" b="1" dirty="0"/>
              <a:t>TIMESTAMP </a:t>
            </a:r>
            <a:r>
              <a:rPr lang="zh-CN" altLang="en-US" sz="1600" b="1" dirty="0"/>
              <a:t>时间戳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3B986B-3FCB-4BBA-9A45-66C404D36206}"/>
              </a:ext>
            </a:extLst>
          </p:cNvPr>
          <p:cNvSpPr txBox="1"/>
          <p:nvPr/>
        </p:nvSpPr>
        <p:spPr>
          <a:xfrm>
            <a:off x="390696" y="2726575"/>
            <a:ext cx="1014984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TIMESTAMP</a:t>
            </a:r>
            <a:r>
              <a:rPr lang="zh-CN" altLang="en-US" dirty="0">
                <a:solidFill>
                  <a:srgbClr val="FF0000"/>
                </a:solidFill>
              </a:rPr>
              <a:t>支持的时间范围较小</a:t>
            </a:r>
            <a:r>
              <a:rPr lang="zh-CN" altLang="en-US" dirty="0"/>
              <a:t>，取值范围从 </a:t>
            </a:r>
            <a:r>
              <a:rPr lang="en-US" altLang="zh-CN" dirty="0"/>
              <a:t>1970-01-01 08:00:00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2038-01-19 03:14:07</a:t>
            </a:r>
          </a:p>
          <a:p>
            <a:r>
              <a:rPr lang="en-US" altLang="zh-CN" dirty="0"/>
              <a:t>                               DATETIME</a:t>
            </a:r>
            <a:r>
              <a:rPr lang="zh-CN" altLang="en-US" dirty="0"/>
              <a:t>范围更大 </a:t>
            </a:r>
            <a:r>
              <a:rPr lang="en-US" altLang="zh-CN" dirty="0"/>
              <a:t>,</a:t>
            </a:r>
            <a:r>
              <a:rPr lang="zh-CN" altLang="en-US" dirty="0"/>
              <a:t>取值范围从  </a:t>
            </a:r>
            <a:r>
              <a:rPr lang="en-US" altLang="zh-CN" dirty="0"/>
              <a:t>1000-01-01 00:00:00 – 9999-12-31 23:59:59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TIMESTAMP</a:t>
            </a:r>
            <a:r>
              <a:rPr lang="zh-CN" altLang="en-US" dirty="0"/>
              <a:t>的插入和查询都</a:t>
            </a:r>
            <a:r>
              <a:rPr lang="zh-CN" altLang="en-US" dirty="0">
                <a:solidFill>
                  <a:srgbClr val="FF0000"/>
                </a:solidFill>
              </a:rPr>
              <a:t>受当地时区的影响</a:t>
            </a:r>
            <a:r>
              <a:rPr lang="zh-CN" altLang="en-US" dirty="0"/>
              <a:t>，更能反映出实际的日期。而</a:t>
            </a:r>
            <a:r>
              <a:rPr lang="en-US" altLang="zh-CN" dirty="0"/>
              <a:t>DATETIME</a:t>
            </a:r>
            <a:r>
              <a:rPr lang="zh-CN" altLang="en-US" dirty="0"/>
              <a:t>只能反映出插入时当地的时区，其他时区的人查看数据必然会有误差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D65340-AA8B-478D-9420-6B71410F6012}"/>
              </a:ext>
            </a:extLst>
          </p:cNvPr>
          <p:cNvSpPr txBox="1"/>
          <p:nvPr/>
        </p:nvSpPr>
        <p:spPr>
          <a:xfrm>
            <a:off x="390696" y="4663439"/>
            <a:ext cx="1014984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查询数据库时区：</a:t>
            </a:r>
            <a:r>
              <a:rPr lang="en-US" altLang="zh-CN" dirty="0"/>
              <a:t>show variables like '</a:t>
            </a:r>
            <a:r>
              <a:rPr lang="en-US" altLang="zh-CN" dirty="0" err="1"/>
              <a:t>time_zone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设置数据库时区：</a:t>
            </a:r>
            <a:r>
              <a:rPr lang="en-US" altLang="zh-CN" dirty="0"/>
              <a:t>set global </a:t>
            </a:r>
            <a:r>
              <a:rPr lang="en-US" altLang="zh-CN" dirty="0" err="1"/>
              <a:t>time_zone</a:t>
            </a:r>
            <a:r>
              <a:rPr lang="en-US" altLang="zh-CN" dirty="0"/>
              <a:t> = '+8:00’</a:t>
            </a:r>
          </a:p>
          <a:p>
            <a:r>
              <a:rPr lang="en-US" altLang="zh-CN" dirty="0" err="1"/>
              <a:t>Jdbc</a:t>
            </a:r>
            <a:r>
              <a:rPr lang="zh-CN" altLang="en-US" dirty="0"/>
              <a:t>连接参数设置时区：</a:t>
            </a:r>
            <a:r>
              <a:rPr lang="en-US" altLang="zh-CN" dirty="0"/>
              <a:t> </a:t>
            </a:r>
            <a:r>
              <a:rPr lang="en-US" altLang="zh-CN" dirty="0" err="1"/>
              <a:t>jdbc:mysql</a:t>
            </a:r>
            <a:r>
              <a:rPr lang="en-US" altLang="zh-CN" dirty="0"/>
              <a:t>://127.0.0.1:3306/xxx? </a:t>
            </a:r>
            <a:r>
              <a:rPr lang="en-US" altLang="zh-CN" dirty="0" err="1"/>
              <a:t>serverTimezone</a:t>
            </a:r>
            <a:r>
              <a:rPr lang="en-US" altLang="zh-CN" dirty="0"/>
              <a:t>=GMT%2B8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7EC18C-720C-40F3-9F6A-CACCEDB77CCE}"/>
              </a:ext>
            </a:extLst>
          </p:cNvPr>
          <p:cNvSpPr txBox="1"/>
          <p:nvPr/>
        </p:nvSpPr>
        <p:spPr>
          <a:xfrm>
            <a:off x="2809702" y="108066"/>
            <a:ext cx="360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Explain and Show profiles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072C0-8009-48BD-AA84-7D0547FE4319}"/>
              </a:ext>
            </a:extLst>
          </p:cNvPr>
          <p:cNvSpPr/>
          <p:nvPr/>
        </p:nvSpPr>
        <p:spPr>
          <a:xfrm>
            <a:off x="281241" y="1085305"/>
            <a:ext cx="107996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explain</a:t>
            </a:r>
            <a:r>
              <a:rPr lang="zh-CN" altLang="en-US" dirty="0"/>
              <a:t> select * from product_sku where id=1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966ED2-A685-409D-88D6-400D299E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1" y="1698748"/>
            <a:ext cx="10810875" cy="542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0951654-99E7-453E-817C-5C72D9B043C3}"/>
              </a:ext>
            </a:extLst>
          </p:cNvPr>
          <p:cNvSpPr/>
          <p:nvPr/>
        </p:nvSpPr>
        <p:spPr>
          <a:xfrm>
            <a:off x="359134" y="2332146"/>
            <a:ext cx="4253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选择标识符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2743C6-D4D5-4364-93D5-466ACDA20BBE}"/>
              </a:ext>
            </a:extLst>
          </p:cNvPr>
          <p:cNvSpPr/>
          <p:nvPr/>
        </p:nvSpPr>
        <p:spPr>
          <a:xfrm>
            <a:off x="1011998" y="2332146"/>
            <a:ext cx="326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表示查询的类型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17B1A2-DDEB-49F2-A86F-7F7FF4B1BE26}"/>
              </a:ext>
            </a:extLst>
          </p:cNvPr>
          <p:cNvSpPr/>
          <p:nvPr/>
        </p:nvSpPr>
        <p:spPr>
          <a:xfrm>
            <a:off x="2059403" y="2332146"/>
            <a:ext cx="326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输出结果集的表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0844C9-CA82-450A-B8C2-FE25092C25A2}"/>
              </a:ext>
            </a:extLst>
          </p:cNvPr>
          <p:cNvSpPr/>
          <p:nvPr/>
        </p:nvSpPr>
        <p:spPr>
          <a:xfrm flipH="1">
            <a:off x="3306312" y="2332146"/>
            <a:ext cx="326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匹配的分区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1F2C9D-E981-47D7-ADB1-8996B3644A69}"/>
              </a:ext>
            </a:extLst>
          </p:cNvPr>
          <p:cNvSpPr/>
          <p:nvPr/>
        </p:nvSpPr>
        <p:spPr>
          <a:xfrm>
            <a:off x="4063732" y="2332146"/>
            <a:ext cx="3263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表示表的连接类型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CAE07B-AE3E-4CD8-A8E7-04A51689203C}"/>
              </a:ext>
            </a:extLst>
          </p:cNvPr>
          <p:cNvSpPr/>
          <p:nvPr/>
        </p:nvSpPr>
        <p:spPr>
          <a:xfrm>
            <a:off x="4949459" y="2332146"/>
            <a:ext cx="38492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表示查询时，可能使用的索引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AD7C69-2D20-428C-B2CA-6DA272DABB0F}"/>
              </a:ext>
            </a:extLst>
          </p:cNvPr>
          <p:cNvSpPr/>
          <p:nvPr/>
        </p:nvSpPr>
        <p:spPr>
          <a:xfrm>
            <a:off x="6433822" y="2332146"/>
            <a:ext cx="384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表示实际使用的索引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2FC52A-52E8-4A6E-A630-4F376105E426}"/>
              </a:ext>
            </a:extLst>
          </p:cNvPr>
          <p:cNvSpPr/>
          <p:nvPr/>
        </p:nvSpPr>
        <p:spPr>
          <a:xfrm>
            <a:off x="7687118" y="2332146"/>
            <a:ext cx="326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verdana" panose="020B0604030504040204" pitchFamily="34" charset="0"/>
              </a:rPr>
              <a:t>索引字段的长度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6564CE-C72A-4BA5-AB94-25E17C7355EF}"/>
              </a:ext>
            </a:extLst>
          </p:cNvPr>
          <p:cNvSpPr/>
          <p:nvPr/>
        </p:nvSpPr>
        <p:spPr>
          <a:xfrm>
            <a:off x="8496912" y="2332146"/>
            <a:ext cx="384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列与索引的比较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A6CBBC-B032-4013-93B3-3BC68CC891F7}"/>
              </a:ext>
            </a:extLst>
          </p:cNvPr>
          <p:cNvSpPr/>
          <p:nvPr/>
        </p:nvSpPr>
        <p:spPr>
          <a:xfrm>
            <a:off x="9102090" y="2332146"/>
            <a:ext cx="384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扫描出的行数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AC5848-94E9-40FB-BA47-274B2D2F8655}"/>
              </a:ext>
            </a:extLst>
          </p:cNvPr>
          <p:cNvSpPr/>
          <p:nvPr/>
        </p:nvSpPr>
        <p:spPr>
          <a:xfrm>
            <a:off x="9819024" y="2332146"/>
            <a:ext cx="3263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按表条件过滤的行百分比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2693CF-73D1-44C3-96F1-5961EA08F541}"/>
              </a:ext>
            </a:extLst>
          </p:cNvPr>
          <p:cNvSpPr/>
          <p:nvPr/>
        </p:nvSpPr>
        <p:spPr>
          <a:xfrm>
            <a:off x="10628589" y="2332146"/>
            <a:ext cx="3849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执行情况的描述和说明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695D3B-413D-4409-86E5-3B61AC0E466C}"/>
              </a:ext>
            </a:extLst>
          </p:cNvPr>
          <p:cNvSpPr/>
          <p:nvPr/>
        </p:nvSpPr>
        <p:spPr>
          <a:xfrm>
            <a:off x="1727081" y="1694093"/>
            <a:ext cx="8901508" cy="280076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ALL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Full Table Scan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， 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MySQL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将遍历全表以找到匹配的行</a:t>
            </a: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index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 Full Index Scan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index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与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ALL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区别为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index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类型只遍历索引树</a:t>
            </a: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range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只检索给定范围的行，使用一个索引来选择行</a:t>
            </a: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ref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表示上述表的连接匹配条件，即哪些列或常量被用于查找索引列上的值</a:t>
            </a: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FF0000"/>
                </a:solidFill>
                <a:latin typeface="verdana" panose="020B0604030504040204" pitchFamily="34" charset="0"/>
              </a:rPr>
              <a:t>eq_ref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类似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ref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，区别就在使用的索引是唯一索引，对于每个索引键值，表中只有一条记录匹配，简单来说，就是多表连接中使用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primary key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或者 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unique key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作为关联条件</a:t>
            </a: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const</a:t>
            </a:r>
            <a:r>
              <a:rPr lang="zh-CN" alt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system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当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MySQL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对查询某部分进行优化，并转换为一个常量时，使用这些类型访问。如将主键置于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where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列表中，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MySQL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就能将该查询转换为一个常量，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system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是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const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类型的特例，当查询的表只有一行的情况下，使用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</a:rPr>
              <a:t>NULL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: MySQL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在优化过程中分解语句，执行时甚至不用访问表或索引，例如从一个索引列里选取最小值可以通过单独索引查找完成。</a:t>
            </a:r>
            <a:endParaRPr lang="zh-CN" alt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32170A-8CE6-458B-9A1C-AF9AA36BBD11}"/>
              </a:ext>
            </a:extLst>
          </p:cNvPr>
          <p:cNvSpPr/>
          <p:nvPr/>
        </p:nvSpPr>
        <p:spPr>
          <a:xfrm>
            <a:off x="1964267" y="1947427"/>
            <a:ext cx="8664322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Using where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不用读取表中所有信息，仅通过索引就可以获取所需数据，这发生在对表的全部的请求列都是同一个索引的部分的时候，表示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服务器将在存储引擎检索行后再进行过滤</a:t>
            </a:r>
          </a:p>
          <a:p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Using temporary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：表示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需要使用临时表来存储结果集，常见于排序和分组查询，常见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group by ; order by</a:t>
            </a:r>
          </a:p>
          <a:p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Using </a:t>
            </a:r>
            <a:r>
              <a:rPr lang="en-US" altLang="zh-CN" dirty="0" err="1">
                <a:solidFill>
                  <a:srgbClr val="FF0000"/>
                </a:solidFill>
                <a:latin typeface="verdana" panose="020B0604030504040204" pitchFamily="34" charset="0"/>
              </a:rPr>
              <a:t>filesort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：当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Query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中包含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order by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操作，而且无法利用索引完成的排序操作称为“文件排序”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E43EA3-A3A8-478C-8855-B68B2F98AC51}"/>
              </a:ext>
            </a:extLst>
          </p:cNvPr>
          <p:cNvSpPr/>
          <p:nvPr/>
        </p:nvSpPr>
        <p:spPr>
          <a:xfrm>
            <a:off x="281240" y="5665856"/>
            <a:ext cx="108108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show profiles</a:t>
            </a:r>
            <a:r>
              <a:rPr lang="zh-CN" altLang="en-US" dirty="0"/>
              <a:t> 查到</a:t>
            </a:r>
            <a:r>
              <a:rPr lang="en-US" altLang="zh-CN" dirty="0" err="1"/>
              <a:t>sql</a:t>
            </a:r>
            <a:r>
              <a:rPr lang="zh-CN" altLang="en-US" dirty="0"/>
              <a:t>语句的执行时间</a:t>
            </a:r>
          </a:p>
        </p:txBody>
      </p:sp>
    </p:spTree>
    <p:extLst>
      <p:ext uri="{BB962C8B-B14F-4D97-AF65-F5344CB8AC3E}">
        <p14:creationId xmlns:p14="http://schemas.microsoft.com/office/powerpoint/2010/main" val="28883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E11CC-2676-4F37-8182-4A1DE0B9C526}"/>
              </a:ext>
            </a:extLst>
          </p:cNvPr>
          <p:cNvSpPr txBox="1"/>
          <p:nvPr/>
        </p:nvSpPr>
        <p:spPr>
          <a:xfrm>
            <a:off x="2917766" y="155364"/>
            <a:ext cx="303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67456-34F2-4928-94E1-CFF1F960928E}"/>
              </a:ext>
            </a:extLst>
          </p:cNvPr>
          <p:cNvSpPr txBox="1"/>
          <p:nvPr/>
        </p:nvSpPr>
        <p:spPr>
          <a:xfrm>
            <a:off x="274321" y="1080655"/>
            <a:ext cx="1083148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mysql</a:t>
            </a:r>
            <a:r>
              <a:rPr lang="zh-CN" altLang="en-US" sz="2400" b="1" dirty="0"/>
              <a:t>索引类型</a:t>
            </a:r>
            <a:endParaRPr lang="en-US" altLang="zh-CN" sz="2400" dirty="0"/>
          </a:p>
          <a:p>
            <a:r>
              <a:rPr lang="en-US" altLang="zh-CN" dirty="0"/>
              <a:t>primary</a:t>
            </a:r>
            <a:r>
              <a:rPr lang="zh-CN" altLang="en-US" dirty="0"/>
              <a:t>：主键，</a:t>
            </a:r>
            <a:r>
              <a:rPr lang="zh-CN" altLang="en-US" dirty="0">
                <a:solidFill>
                  <a:srgbClr val="FF0000"/>
                </a:solidFill>
              </a:rPr>
              <a:t>不允许为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normal</a:t>
            </a:r>
            <a:r>
              <a:rPr lang="zh-CN" altLang="en-US" dirty="0"/>
              <a:t>：普通非唯一索引。</a:t>
            </a:r>
            <a:endParaRPr lang="en-US" altLang="zh-CN" dirty="0"/>
          </a:p>
          <a:p>
            <a:r>
              <a:rPr lang="en-US" altLang="zh-CN" dirty="0"/>
              <a:t>unique</a:t>
            </a:r>
            <a:r>
              <a:rPr lang="zh-CN" altLang="en-US" dirty="0"/>
              <a:t>：表示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的，不允许重复的索引，可以为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fulltext</a:t>
            </a:r>
            <a:r>
              <a:rPr lang="zh-CN" altLang="en-US" dirty="0"/>
              <a:t>：用于</a:t>
            </a:r>
            <a:r>
              <a:rPr lang="zh-CN" altLang="en-US" dirty="0">
                <a:solidFill>
                  <a:srgbClr val="FF0000"/>
                </a:solidFill>
              </a:rPr>
              <a:t>搜索很长一篇文章</a:t>
            </a:r>
            <a:r>
              <a:rPr lang="zh-CN" altLang="en-US" dirty="0"/>
              <a:t>的时候，效果最好。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DB533-7D28-4435-8702-C2462F71EC0C}"/>
              </a:ext>
            </a:extLst>
          </p:cNvPr>
          <p:cNvSpPr txBox="1"/>
          <p:nvPr/>
        </p:nvSpPr>
        <p:spPr>
          <a:xfrm>
            <a:off x="274321" y="3052386"/>
            <a:ext cx="10831483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索引方法：</a:t>
            </a:r>
            <a:r>
              <a:rPr lang="en-US" altLang="zh-CN" b="1" dirty="0"/>
              <a:t>B-Tree</a:t>
            </a:r>
            <a:r>
              <a:rPr lang="zh-CN" altLang="en-US" b="1" dirty="0"/>
              <a:t>索引和</a:t>
            </a:r>
            <a:r>
              <a:rPr lang="en-US" altLang="zh-CN" b="1" dirty="0"/>
              <a:t>hash</a:t>
            </a:r>
            <a:r>
              <a:rPr lang="zh-CN" altLang="en-US" b="1" dirty="0"/>
              <a:t>索引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</a:t>
            </a:r>
            <a:r>
              <a:rPr lang="zh-CN" altLang="en-US" dirty="0"/>
              <a:t>索引的查询</a:t>
            </a:r>
            <a:r>
              <a:rPr lang="zh-CN" altLang="en-US" dirty="0">
                <a:solidFill>
                  <a:srgbClr val="FF0000"/>
                </a:solidFill>
              </a:rPr>
              <a:t>效率</a:t>
            </a:r>
            <a:r>
              <a:rPr lang="zh-CN" altLang="en-US" dirty="0"/>
              <a:t>要远高于 </a:t>
            </a:r>
            <a:r>
              <a:rPr lang="en-US" altLang="zh-CN" dirty="0"/>
              <a:t>B-Tree </a:t>
            </a:r>
            <a:r>
              <a:rPr lang="zh-CN" altLang="en-US" dirty="0"/>
              <a:t>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</a:t>
            </a:r>
            <a:r>
              <a:rPr lang="zh-CN" altLang="en-US" dirty="0"/>
              <a:t>索引仅仅能满足”</a:t>
            </a:r>
            <a:r>
              <a:rPr lang="en-US" altLang="zh-CN" dirty="0"/>
              <a:t>=”,”IN”</a:t>
            </a:r>
            <a:r>
              <a:rPr lang="zh-CN" altLang="en-US" dirty="0"/>
              <a:t>和</a:t>
            </a:r>
            <a:r>
              <a:rPr lang="en-US" altLang="zh-CN" dirty="0"/>
              <a:t>”&lt;&gt;”</a:t>
            </a:r>
            <a:r>
              <a:rPr lang="zh-CN" altLang="en-US" dirty="0"/>
              <a:t>查询，</a:t>
            </a:r>
            <a:r>
              <a:rPr lang="zh-CN" altLang="en-US" dirty="0">
                <a:solidFill>
                  <a:srgbClr val="FF0000"/>
                </a:solidFill>
              </a:rPr>
              <a:t>不能使用范围查询</a:t>
            </a:r>
            <a:r>
              <a:rPr lang="zh-CN" altLang="en-US" dirty="0"/>
              <a:t>；</a:t>
            </a:r>
            <a:r>
              <a:rPr lang="en-US" altLang="zh-CN" dirty="0"/>
              <a:t>B-Tree</a:t>
            </a:r>
            <a:r>
              <a:rPr lang="zh-CN" altLang="en-US" dirty="0"/>
              <a:t>索引可以使用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BETWEEN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&lt;&gt;</a:t>
            </a:r>
            <a:r>
              <a:rPr lang="zh-CN" altLang="en-US" dirty="0"/>
              <a:t>、</a:t>
            </a:r>
            <a:r>
              <a:rPr lang="en-US" altLang="zh-CN" dirty="0"/>
              <a:t>like’ 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对索引字段进行范围查询时，只有</a:t>
            </a:r>
            <a:r>
              <a:rPr lang="en-US" altLang="zh-CN" dirty="0"/>
              <a:t>B-Tree</a:t>
            </a:r>
            <a:r>
              <a:rPr lang="zh-CN" altLang="en-US" dirty="0"/>
              <a:t>索引可以通过索引访问，</a:t>
            </a:r>
            <a:r>
              <a:rPr lang="en-US" altLang="zh-CN" dirty="0"/>
              <a:t> Hash </a:t>
            </a:r>
            <a:r>
              <a:rPr lang="zh-CN" altLang="en-US" dirty="0"/>
              <a:t>索引不能利用部分索引键查询，且在任何时候都</a:t>
            </a:r>
            <a:r>
              <a:rPr lang="zh-CN" altLang="en-US" dirty="0">
                <a:solidFill>
                  <a:srgbClr val="FF0000"/>
                </a:solidFill>
              </a:rPr>
              <a:t>不能避免表扫描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</a:t>
            </a:r>
            <a:r>
              <a:rPr lang="zh-CN" altLang="en-US" dirty="0"/>
              <a:t>索引无法被用来</a:t>
            </a:r>
            <a:r>
              <a:rPr lang="zh-CN" altLang="en-US" dirty="0">
                <a:solidFill>
                  <a:srgbClr val="FF0000"/>
                </a:solidFill>
              </a:rPr>
              <a:t>避免数据的排序操作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E11CC-2676-4F37-8182-4A1DE0B9C526}"/>
              </a:ext>
            </a:extLst>
          </p:cNvPr>
          <p:cNvSpPr txBox="1"/>
          <p:nvPr/>
        </p:nvSpPr>
        <p:spPr>
          <a:xfrm>
            <a:off x="2917766" y="155364"/>
            <a:ext cx="303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B-tree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0FBA2-0033-431A-B63D-01604F9B5E6D}"/>
              </a:ext>
            </a:extLst>
          </p:cNvPr>
          <p:cNvSpPr txBox="1"/>
          <p:nvPr/>
        </p:nvSpPr>
        <p:spPr>
          <a:xfrm>
            <a:off x="290945" y="1349973"/>
            <a:ext cx="10640291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</a:t>
            </a:r>
            <a:r>
              <a:rPr lang="zh-CN" altLang="en-US" sz="2400" b="1" dirty="0"/>
              <a:t>阶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树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根节点至少有两个子节点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每个节点有</a:t>
            </a:r>
            <a:r>
              <a:rPr lang="en-US" altLang="zh-CN" dirty="0"/>
              <a:t>M-1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，并且以升序排列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M-1</a:t>
            </a:r>
            <a:r>
              <a:rPr lang="zh-CN" altLang="en-US" dirty="0"/>
              <a:t>和</a:t>
            </a:r>
            <a:r>
              <a:rPr lang="en-US" altLang="zh-CN" dirty="0"/>
              <a:t>M key</a:t>
            </a:r>
            <a:r>
              <a:rPr lang="zh-CN" altLang="en-US" dirty="0"/>
              <a:t>的子节点的值位于</a:t>
            </a:r>
            <a:r>
              <a:rPr lang="en-US" altLang="zh-CN" dirty="0"/>
              <a:t>M-1 </a:t>
            </a:r>
            <a:r>
              <a:rPr lang="zh-CN" altLang="en-US" dirty="0"/>
              <a:t>和</a:t>
            </a:r>
            <a:r>
              <a:rPr lang="en-US" altLang="zh-CN" dirty="0"/>
              <a:t>M 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之间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其它节点至少有</a:t>
            </a:r>
            <a:r>
              <a:rPr lang="en-US" altLang="zh-CN" dirty="0"/>
              <a:t>M/2</a:t>
            </a:r>
            <a:r>
              <a:rPr lang="zh-CN" altLang="en-US" dirty="0"/>
              <a:t>个子节点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16B600-9C63-47DA-BB99-C02405E8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" y="2919633"/>
            <a:ext cx="10640291" cy="33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2E11CC-2676-4F37-8182-4A1DE0B9C526}"/>
              </a:ext>
            </a:extLst>
          </p:cNvPr>
          <p:cNvSpPr txBox="1"/>
          <p:nvPr/>
        </p:nvSpPr>
        <p:spPr>
          <a:xfrm>
            <a:off x="2917766" y="155364"/>
            <a:ext cx="303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索引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AD2BEF-C0A4-4D83-9CBF-9A80D4D0FE2D}"/>
              </a:ext>
            </a:extLst>
          </p:cNvPr>
          <p:cNvSpPr txBox="1"/>
          <p:nvPr/>
        </p:nvSpPr>
        <p:spPr>
          <a:xfrm>
            <a:off x="282635" y="1257010"/>
            <a:ext cx="1054884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减少</a:t>
            </a:r>
            <a:r>
              <a:rPr lang="en-US" altLang="zh-CN" dirty="0"/>
              <a:t>I/O</a:t>
            </a:r>
            <a:r>
              <a:rPr lang="zh-CN" altLang="en-US" dirty="0"/>
              <a:t>次数，加快检索速度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根据索引分组和排序，可以加快分组和排序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9DB88-351D-414B-9A6A-748A024047D2}"/>
              </a:ext>
            </a:extLst>
          </p:cNvPr>
          <p:cNvSpPr/>
          <p:nvPr/>
        </p:nvSpPr>
        <p:spPr>
          <a:xfrm>
            <a:off x="282635" y="8876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优势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CD0E77-27D5-4F5A-9B3B-511B972C9172}"/>
              </a:ext>
            </a:extLst>
          </p:cNvPr>
          <p:cNvSpPr/>
          <p:nvPr/>
        </p:nvSpPr>
        <p:spPr>
          <a:xfrm>
            <a:off x="282635" y="19033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劣势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8C667D-3416-40D6-B85D-C03B21BF5D9F}"/>
              </a:ext>
            </a:extLst>
          </p:cNvPr>
          <p:cNvSpPr/>
          <p:nvPr/>
        </p:nvSpPr>
        <p:spPr>
          <a:xfrm>
            <a:off x="282634" y="2258453"/>
            <a:ext cx="105488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索引本身也是表，因此会占用存储空间，一般来说，索引表占用的空间的数据表的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索引表的维护和创建需要时间成本，这个成本随着数据量增大而增大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构建索引会降低数据表的修改操作（删除，添加，修改）的效率，因为在修改数据表的同时还需要修改索引表；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324636-AB34-4A87-8C2E-15B7A0980F25}"/>
              </a:ext>
            </a:extLst>
          </p:cNvPr>
          <p:cNvSpPr/>
          <p:nvPr/>
        </p:nvSpPr>
        <p:spPr>
          <a:xfrm>
            <a:off x="282634" y="3952394"/>
            <a:ext cx="10548849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聚簇索引：聚簇索引的顺序就是数据的物理存储顺序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非聚簇索引：索引顺序与数据物理排列顺序无关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B5590-4318-4624-AF5A-8C1B5186A015}"/>
              </a:ext>
            </a:extLst>
          </p:cNvPr>
          <p:cNvSpPr txBox="1"/>
          <p:nvPr/>
        </p:nvSpPr>
        <p:spPr>
          <a:xfrm>
            <a:off x="282634" y="3552284"/>
            <a:ext cx="371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</a:rPr>
              <a:t>InnoDB</a:t>
            </a:r>
            <a:r>
              <a:rPr lang="en-US" altLang="zh-CN" sz="2000" dirty="0">
                <a:solidFill>
                  <a:srgbClr val="002060"/>
                </a:solidFill>
              </a:rPr>
              <a:t>——</a:t>
            </a:r>
            <a:r>
              <a:rPr lang="zh-CN" altLang="en-US" sz="2000" dirty="0">
                <a:solidFill>
                  <a:srgbClr val="002060"/>
                </a:solidFill>
              </a:rPr>
              <a:t>聚簇索引</a:t>
            </a:r>
          </a:p>
        </p:txBody>
      </p:sp>
    </p:spTree>
    <p:extLst>
      <p:ext uri="{BB962C8B-B14F-4D97-AF65-F5344CB8AC3E}">
        <p14:creationId xmlns:p14="http://schemas.microsoft.com/office/powerpoint/2010/main" val="1927134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59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ENTRY"/>
  <p:tag name="ID" val="545839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NUMBER"/>
  <p:tag name="ID" val="545839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ENTRY"/>
  <p:tag name="ID" val="545839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NUMBER"/>
  <p:tag name="ID" val="545839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ENTRY"/>
  <p:tag name="ID" val="545839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AUTOCOLOR" val="TRUE"/>
  <p:tag name="MH_TYPE" val="CONTENTS"/>
  <p:tag name="ID" val="5458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nQTf93QtmKk4J6C2WU6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NUMBER"/>
  <p:tag name="ID" val="545839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NUMBER"/>
  <p:tag name="ID" val="545839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NUMBER"/>
  <p:tag name="ID" val="545839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ENTRY"/>
  <p:tag name="ID" val="545839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ENTRY"/>
  <p:tag name="ID" val="545839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2145015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4D2C81-0F54-4ADE-9E65-75F8A257EC63}">
  <we:reference id="wa104380169" version="1.1.0.0" store="zh-CN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47150</TotalTime>
  <Words>2199</Words>
  <Application>Microsoft Office PowerPoint</Application>
  <PresentationFormat>自定义</PresentationFormat>
  <Paragraphs>217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方正兰亭细黑_GBK</vt:lpstr>
      <vt:lpstr>方正兰亭中黑_GBK</vt:lpstr>
      <vt:lpstr>方正兰亭准黑_GBK</vt:lpstr>
      <vt:lpstr>华文细黑</vt:lpstr>
      <vt:lpstr>宋体</vt:lpstr>
      <vt:lpstr>Microsoft YaHei</vt:lpstr>
      <vt:lpstr>Microsoft YaHei</vt:lpstr>
      <vt:lpstr>Arial</vt:lpstr>
      <vt:lpstr>Calibri</vt:lpstr>
      <vt:lpstr>Calibri Light</vt:lpstr>
      <vt:lpstr>Calisto MT</vt:lpstr>
      <vt:lpstr>verdana</vt:lpstr>
      <vt:lpstr>Office 主题</vt:lpstr>
      <vt:lpstr>1_Office 主题</vt:lpstr>
      <vt:lpstr>think-cell Slide</vt:lpstr>
      <vt:lpstr>PowerPoint 演示文稿</vt:lpstr>
      <vt:lpstr>JPA 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lxc</dc:creator>
  <cp:lastModifiedBy>蒋 慧琳</cp:lastModifiedBy>
  <cp:revision>1671</cp:revision>
  <dcterms:created xsi:type="dcterms:W3CDTF">2014-02-08T03:28:59Z</dcterms:created>
  <dcterms:modified xsi:type="dcterms:W3CDTF">2019-10-18T09:45:42Z</dcterms:modified>
</cp:coreProperties>
</file>