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 id="2147483704" r:id="rId2"/>
  </p:sldMasterIdLst>
  <p:notesMasterIdLst>
    <p:notesMasterId r:id="rId69"/>
  </p:notesMasterIdLst>
  <p:handoutMasterIdLst>
    <p:handoutMasterId r:id="rId70"/>
  </p:handoutMasterIdLst>
  <p:sldIdLst>
    <p:sldId id="689" r:id="rId3"/>
    <p:sldId id="592" r:id="rId4"/>
    <p:sldId id="699" r:id="rId5"/>
    <p:sldId id="704" r:id="rId6"/>
    <p:sldId id="664" r:id="rId7"/>
    <p:sldId id="705" r:id="rId8"/>
    <p:sldId id="706" r:id="rId9"/>
    <p:sldId id="717" r:id="rId10"/>
    <p:sldId id="707" r:id="rId11"/>
    <p:sldId id="715" r:id="rId12"/>
    <p:sldId id="716" r:id="rId13"/>
    <p:sldId id="708" r:id="rId14"/>
    <p:sldId id="709" r:id="rId15"/>
    <p:sldId id="710" r:id="rId16"/>
    <p:sldId id="711" r:id="rId17"/>
    <p:sldId id="712" r:id="rId18"/>
    <p:sldId id="718" r:id="rId19"/>
    <p:sldId id="719" r:id="rId20"/>
    <p:sldId id="721" r:id="rId21"/>
    <p:sldId id="722" r:id="rId22"/>
    <p:sldId id="723" r:id="rId23"/>
    <p:sldId id="724" r:id="rId24"/>
    <p:sldId id="720" r:id="rId25"/>
    <p:sldId id="726" r:id="rId26"/>
    <p:sldId id="727" r:id="rId27"/>
    <p:sldId id="728" r:id="rId28"/>
    <p:sldId id="725" r:id="rId29"/>
    <p:sldId id="729" r:id="rId30"/>
    <p:sldId id="731" r:id="rId31"/>
    <p:sldId id="732" r:id="rId32"/>
    <p:sldId id="733" r:id="rId33"/>
    <p:sldId id="735" r:id="rId34"/>
    <p:sldId id="736" r:id="rId35"/>
    <p:sldId id="737" r:id="rId36"/>
    <p:sldId id="738" r:id="rId37"/>
    <p:sldId id="739" r:id="rId38"/>
    <p:sldId id="740" r:id="rId39"/>
    <p:sldId id="741" r:id="rId40"/>
    <p:sldId id="755" r:id="rId41"/>
    <p:sldId id="742" r:id="rId42"/>
    <p:sldId id="743" r:id="rId43"/>
    <p:sldId id="744" r:id="rId44"/>
    <p:sldId id="745" r:id="rId45"/>
    <p:sldId id="746" r:id="rId46"/>
    <p:sldId id="750" r:id="rId47"/>
    <p:sldId id="751" r:id="rId48"/>
    <p:sldId id="752" r:id="rId49"/>
    <p:sldId id="747" r:id="rId50"/>
    <p:sldId id="748" r:id="rId51"/>
    <p:sldId id="749" r:id="rId52"/>
    <p:sldId id="753" r:id="rId53"/>
    <p:sldId id="754" r:id="rId54"/>
    <p:sldId id="756" r:id="rId55"/>
    <p:sldId id="757" r:id="rId56"/>
    <p:sldId id="758" r:id="rId57"/>
    <p:sldId id="759" r:id="rId58"/>
    <p:sldId id="760" r:id="rId59"/>
    <p:sldId id="761" r:id="rId60"/>
    <p:sldId id="762" r:id="rId61"/>
    <p:sldId id="763" r:id="rId62"/>
    <p:sldId id="764" r:id="rId63"/>
    <p:sldId id="765" r:id="rId64"/>
    <p:sldId id="766" r:id="rId65"/>
    <p:sldId id="767" r:id="rId66"/>
    <p:sldId id="768" r:id="rId67"/>
    <p:sldId id="659" r:id="rId68"/>
  </p:sldIdLst>
  <p:sldSz cx="11522075" cy="6480175"/>
  <p:notesSz cx="7010400" cy="9296400"/>
  <p:custDataLst>
    <p:tags r:id="rId71"/>
  </p:custDataLst>
  <p:defaultTextStyle>
    <a:defPPr>
      <a:defRPr lang="zh-CN"/>
    </a:defPPr>
    <a:lvl1pPr marL="0" algn="l" defTabSz="864108" rtl="0" eaLnBrk="1" latinLnBrk="0" hangingPunct="1">
      <a:defRPr sz="1800" kern="1200">
        <a:solidFill>
          <a:schemeClr val="tx1"/>
        </a:solidFill>
        <a:latin typeface="+mn-lt"/>
        <a:ea typeface="+mn-ea"/>
        <a:cs typeface="+mn-cs"/>
      </a:defRPr>
    </a:lvl1pPr>
    <a:lvl2pPr marL="432054" algn="l" defTabSz="864108" rtl="0" eaLnBrk="1" latinLnBrk="0" hangingPunct="1">
      <a:defRPr sz="1800" kern="1200">
        <a:solidFill>
          <a:schemeClr val="tx1"/>
        </a:solidFill>
        <a:latin typeface="+mn-lt"/>
        <a:ea typeface="+mn-ea"/>
        <a:cs typeface="+mn-cs"/>
      </a:defRPr>
    </a:lvl2pPr>
    <a:lvl3pPr marL="864108" algn="l" defTabSz="864108" rtl="0" eaLnBrk="1" latinLnBrk="0" hangingPunct="1">
      <a:defRPr sz="1800" kern="1200">
        <a:solidFill>
          <a:schemeClr val="tx1"/>
        </a:solidFill>
        <a:latin typeface="+mn-lt"/>
        <a:ea typeface="+mn-ea"/>
        <a:cs typeface="+mn-cs"/>
      </a:defRPr>
    </a:lvl3pPr>
    <a:lvl4pPr marL="1296162" algn="l" defTabSz="864108" rtl="0" eaLnBrk="1" latinLnBrk="0" hangingPunct="1">
      <a:defRPr sz="1800" kern="1200">
        <a:solidFill>
          <a:schemeClr val="tx1"/>
        </a:solidFill>
        <a:latin typeface="+mn-lt"/>
        <a:ea typeface="+mn-ea"/>
        <a:cs typeface="+mn-cs"/>
      </a:defRPr>
    </a:lvl4pPr>
    <a:lvl5pPr marL="1728216" algn="l" defTabSz="864108" rtl="0" eaLnBrk="1" latinLnBrk="0" hangingPunct="1">
      <a:defRPr sz="1800" kern="1200">
        <a:solidFill>
          <a:schemeClr val="tx1"/>
        </a:solidFill>
        <a:latin typeface="+mn-lt"/>
        <a:ea typeface="+mn-ea"/>
        <a:cs typeface="+mn-cs"/>
      </a:defRPr>
    </a:lvl5pPr>
    <a:lvl6pPr marL="2160270" algn="l" defTabSz="864108" rtl="0" eaLnBrk="1" latinLnBrk="0" hangingPunct="1">
      <a:defRPr sz="1800" kern="1200">
        <a:solidFill>
          <a:schemeClr val="tx1"/>
        </a:solidFill>
        <a:latin typeface="+mn-lt"/>
        <a:ea typeface="+mn-ea"/>
        <a:cs typeface="+mn-cs"/>
      </a:defRPr>
    </a:lvl6pPr>
    <a:lvl7pPr marL="2592324" algn="l" defTabSz="864108" rtl="0" eaLnBrk="1" latinLnBrk="0" hangingPunct="1">
      <a:defRPr sz="1800" kern="1200">
        <a:solidFill>
          <a:schemeClr val="tx1"/>
        </a:solidFill>
        <a:latin typeface="+mn-lt"/>
        <a:ea typeface="+mn-ea"/>
        <a:cs typeface="+mn-cs"/>
      </a:defRPr>
    </a:lvl7pPr>
    <a:lvl8pPr marL="3024378" algn="l" defTabSz="864108" rtl="0" eaLnBrk="1" latinLnBrk="0" hangingPunct="1">
      <a:defRPr sz="1800" kern="1200">
        <a:solidFill>
          <a:schemeClr val="tx1"/>
        </a:solidFill>
        <a:latin typeface="+mn-lt"/>
        <a:ea typeface="+mn-ea"/>
        <a:cs typeface="+mn-cs"/>
      </a:defRPr>
    </a:lvl8pPr>
    <a:lvl9pPr marL="3456432" algn="l" defTabSz="86410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2">
          <p15:clr>
            <a:srgbClr val="A4A3A4"/>
          </p15:clr>
        </p15:guide>
        <p15:guide id="2" pos="363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蒋 慧琳" initials="蒋" lastIdx="4" clrIdx="0">
    <p:extLst>
      <p:ext uri="{19B8F6BF-5375-455C-9EA6-DF929625EA0E}">
        <p15:presenceInfo xmlns:p15="http://schemas.microsoft.com/office/powerpoint/2012/main" userId="f2ee86928d96bf2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254E"/>
    <a:srgbClr val="D50D1A"/>
    <a:srgbClr val="FFFFFF"/>
    <a:srgbClr val="80407D"/>
    <a:srgbClr val="F4E7E7"/>
    <a:srgbClr val="DFDECD"/>
    <a:srgbClr val="DF1A22"/>
    <a:srgbClr val="000000"/>
    <a:srgbClr val="D00014"/>
    <a:srgbClr val="ED1F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3" autoAdjust="0"/>
    <p:restoredTop sz="78272" autoAdjust="0"/>
  </p:normalViewPr>
  <p:slideViewPr>
    <p:cSldViewPr snapToGrid="0">
      <p:cViewPr varScale="1">
        <p:scale>
          <a:sx n="72" d="100"/>
          <a:sy n="72" d="100"/>
        </p:scale>
        <p:origin x="1147" y="62"/>
      </p:cViewPr>
      <p:guideLst>
        <p:guide orient="horz" pos="2042"/>
        <p:guide pos="363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2" d="100"/>
          <a:sy n="82" d="100"/>
        </p:scale>
        <p:origin x="-3810" y="-84"/>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handoutMaster" Target="handoutMasters/handout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tags" Target="tags/tag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28T15:57:23.255" idx="3">
    <p:pos x="10" y="10"/>
    <p:text>加来一层索引之后，查找一个结点需要遍的结点个数减少了，也就是说查找效率提高了，同理再加一级索引</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7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7F7CB1CA-F2A3-4935-8338-EF5BD7C5A308}" type="datetimeFigureOut">
              <a:rPr lang="en-US" smtClean="0"/>
              <a:pPr/>
              <a:t>5/29/2020</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FFE8EDEA-482F-4F69-81C8-C80F2167B73A}" type="slidenum">
              <a:rPr lang="en-US" smtClean="0"/>
              <a:pPr/>
              <a:t>‹#›</a:t>
            </a:fld>
            <a:endParaRPr lang="en-US" dirty="0"/>
          </a:p>
        </p:txBody>
      </p:sp>
    </p:spTree>
    <p:extLst>
      <p:ext uri="{BB962C8B-B14F-4D97-AF65-F5344CB8AC3E}">
        <p14:creationId xmlns:p14="http://schemas.microsoft.com/office/powerpoint/2010/main" val="25057804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zh-CN" altLang="en-US"/>
          </a:p>
        </p:txBody>
      </p:sp>
      <p:sp>
        <p:nvSpPr>
          <p:cNvPr id="3" name="日期占位符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819F712A-B526-4860-B9FB-C57495F7EC81}" type="datetimeFigureOut">
              <a:rPr lang="zh-CN" altLang="en-US" smtClean="0"/>
              <a:pPr/>
              <a:t>2020/5/29</a:t>
            </a:fld>
            <a:endParaRPr lang="zh-CN" altLang="en-US"/>
          </a:p>
        </p:txBody>
      </p:sp>
      <p:sp>
        <p:nvSpPr>
          <p:cNvPr id="4" name="幻灯片图像占位符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zh-CN" altLang="en-US"/>
          </a:p>
        </p:txBody>
      </p:sp>
      <p:sp>
        <p:nvSpPr>
          <p:cNvPr id="5" name="备注占位符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8F67B7A0-42D6-425E-BF17-0226A10181A2}" type="slidenum">
              <a:rPr lang="zh-CN" altLang="en-US" smtClean="0"/>
              <a:pPr/>
              <a:t>‹#›</a:t>
            </a:fld>
            <a:endParaRPr lang="zh-CN" altLang="en-US"/>
          </a:p>
        </p:txBody>
      </p:sp>
    </p:spTree>
    <p:extLst>
      <p:ext uri="{BB962C8B-B14F-4D97-AF65-F5344CB8AC3E}">
        <p14:creationId xmlns:p14="http://schemas.microsoft.com/office/powerpoint/2010/main" val="4082077885"/>
      </p:ext>
    </p:extLst>
  </p:cSld>
  <p:clrMap bg1="lt1" tx1="dk1" bg2="lt2" tx2="dk2" accent1="accent1" accent2="accent2" accent3="accent3" accent4="accent4" accent5="accent5" accent6="accent6" hlink="hlink" folHlink="folHlink"/>
  <p:hf hdr="0" ftr="0" dt="0"/>
  <p:notesStyle>
    <a:lvl1pPr marL="0" algn="l" defTabSz="864108" rtl="0" eaLnBrk="1" latinLnBrk="0" hangingPunct="1">
      <a:defRPr sz="1200" kern="1200">
        <a:solidFill>
          <a:schemeClr val="tx1"/>
        </a:solidFill>
        <a:latin typeface="+mn-lt"/>
        <a:ea typeface="+mn-ea"/>
        <a:cs typeface="+mn-cs"/>
      </a:defRPr>
    </a:lvl1pPr>
    <a:lvl2pPr marL="432054" algn="l" defTabSz="864108" rtl="0" eaLnBrk="1" latinLnBrk="0" hangingPunct="1">
      <a:defRPr sz="1200" kern="1200">
        <a:solidFill>
          <a:schemeClr val="tx1"/>
        </a:solidFill>
        <a:latin typeface="+mn-lt"/>
        <a:ea typeface="+mn-ea"/>
        <a:cs typeface="+mn-cs"/>
      </a:defRPr>
    </a:lvl2pPr>
    <a:lvl3pPr marL="864108" algn="l" defTabSz="864108" rtl="0" eaLnBrk="1" latinLnBrk="0" hangingPunct="1">
      <a:defRPr sz="1200" kern="1200">
        <a:solidFill>
          <a:schemeClr val="tx1"/>
        </a:solidFill>
        <a:latin typeface="+mn-lt"/>
        <a:ea typeface="+mn-ea"/>
        <a:cs typeface="+mn-cs"/>
      </a:defRPr>
    </a:lvl3pPr>
    <a:lvl4pPr marL="1296162" algn="l" defTabSz="864108" rtl="0" eaLnBrk="1" latinLnBrk="0" hangingPunct="1">
      <a:defRPr sz="1200" kern="1200">
        <a:solidFill>
          <a:schemeClr val="tx1"/>
        </a:solidFill>
        <a:latin typeface="+mn-lt"/>
        <a:ea typeface="+mn-ea"/>
        <a:cs typeface="+mn-cs"/>
      </a:defRPr>
    </a:lvl4pPr>
    <a:lvl5pPr marL="1728216" algn="l" defTabSz="864108" rtl="0" eaLnBrk="1" latinLnBrk="0" hangingPunct="1">
      <a:defRPr sz="1200" kern="1200">
        <a:solidFill>
          <a:schemeClr val="tx1"/>
        </a:solidFill>
        <a:latin typeface="+mn-lt"/>
        <a:ea typeface="+mn-ea"/>
        <a:cs typeface="+mn-cs"/>
      </a:defRPr>
    </a:lvl5pPr>
    <a:lvl6pPr marL="2160270" algn="l" defTabSz="864108" rtl="0" eaLnBrk="1" latinLnBrk="0" hangingPunct="1">
      <a:defRPr sz="1200" kern="1200">
        <a:solidFill>
          <a:schemeClr val="tx1"/>
        </a:solidFill>
        <a:latin typeface="+mn-lt"/>
        <a:ea typeface="+mn-ea"/>
        <a:cs typeface="+mn-cs"/>
      </a:defRPr>
    </a:lvl6pPr>
    <a:lvl7pPr marL="2592324" algn="l" defTabSz="864108" rtl="0" eaLnBrk="1" latinLnBrk="0" hangingPunct="1">
      <a:defRPr sz="1200" kern="1200">
        <a:solidFill>
          <a:schemeClr val="tx1"/>
        </a:solidFill>
        <a:latin typeface="+mn-lt"/>
        <a:ea typeface="+mn-ea"/>
        <a:cs typeface="+mn-cs"/>
      </a:defRPr>
    </a:lvl7pPr>
    <a:lvl8pPr marL="3024378" algn="l" defTabSz="864108" rtl="0" eaLnBrk="1" latinLnBrk="0" hangingPunct="1">
      <a:defRPr sz="1200" kern="1200">
        <a:solidFill>
          <a:schemeClr val="tx1"/>
        </a:solidFill>
        <a:latin typeface="+mn-lt"/>
        <a:ea typeface="+mn-ea"/>
        <a:cs typeface="+mn-cs"/>
      </a:defRPr>
    </a:lvl8pPr>
    <a:lvl9pPr marL="3456432" algn="l" defTabSz="86410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如果对 </a:t>
            </a:r>
            <a:r>
              <a:rPr lang="en-US" altLang="zh-CN" dirty="0"/>
              <a:t>SDS </a:t>
            </a:r>
            <a:r>
              <a:rPr lang="zh-CN" altLang="en-US" dirty="0"/>
              <a:t>进行修改之后， </a:t>
            </a:r>
            <a:r>
              <a:rPr lang="en-US" altLang="zh-CN" dirty="0"/>
              <a:t>SDS </a:t>
            </a:r>
            <a:r>
              <a:rPr lang="zh-CN" altLang="en-US" dirty="0"/>
              <a:t>的长度（也即是 </a:t>
            </a:r>
            <a:r>
              <a:rPr lang="en-US" altLang="zh-CN" dirty="0" err="1"/>
              <a:t>len</a:t>
            </a:r>
            <a:r>
              <a:rPr lang="en-US" altLang="zh-CN" dirty="0"/>
              <a:t> </a:t>
            </a:r>
            <a:r>
              <a:rPr lang="zh-CN" altLang="en-US" dirty="0"/>
              <a:t>属性的值）将小于 </a:t>
            </a:r>
            <a:r>
              <a:rPr lang="en-US" altLang="zh-CN" dirty="0"/>
              <a:t>1 MB </a:t>
            </a:r>
            <a:r>
              <a:rPr lang="zh-CN" altLang="en-US" dirty="0"/>
              <a:t>， 那么程序分配和 </a:t>
            </a:r>
            <a:r>
              <a:rPr lang="en-US" altLang="zh-CN" dirty="0" err="1"/>
              <a:t>len</a:t>
            </a:r>
            <a:r>
              <a:rPr lang="en-US" altLang="zh-CN" dirty="0"/>
              <a:t> </a:t>
            </a:r>
            <a:r>
              <a:rPr lang="zh-CN" altLang="en-US" dirty="0"/>
              <a:t>属性同样大小的未使用空间， 这时 </a:t>
            </a:r>
            <a:r>
              <a:rPr lang="en-US" altLang="zh-CN" dirty="0"/>
              <a:t>SDS </a:t>
            </a:r>
            <a:r>
              <a:rPr lang="en-US" altLang="zh-CN" dirty="0" err="1"/>
              <a:t>len</a:t>
            </a:r>
            <a:r>
              <a:rPr lang="en-US" altLang="zh-CN" dirty="0"/>
              <a:t> </a:t>
            </a:r>
            <a:r>
              <a:rPr lang="zh-CN" altLang="en-US" dirty="0"/>
              <a:t>属性的值将和 </a:t>
            </a:r>
            <a:r>
              <a:rPr lang="en-US" altLang="zh-CN" dirty="0"/>
              <a:t>free </a:t>
            </a:r>
            <a:r>
              <a:rPr lang="zh-CN" altLang="en-US" dirty="0"/>
              <a:t>属性的值相同。 举个例子， 如果进行修改之后， </a:t>
            </a:r>
            <a:r>
              <a:rPr lang="en-US" altLang="zh-CN" dirty="0"/>
              <a:t>SDS </a:t>
            </a:r>
            <a:r>
              <a:rPr lang="zh-CN" altLang="en-US" dirty="0"/>
              <a:t>的 </a:t>
            </a:r>
            <a:r>
              <a:rPr lang="en-US" altLang="zh-CN" dirty="0" err="1"/>
              <a:t>len</a:t>
            </a:r>
            <a:r>
              <a:rPr lang="en-US" altLang="zh-CN" dirty="0"/>
              <a:t> </a:t>
            </a:r>
            <a:r>
              <a:rPr lang="zh-CN" altLang="en-US" dirty="0"/>
              <a:t>将变成 </a:t>
            </a:r>
            <a:r>
              <a:rPr lang="en-US" altLang="zh-CN" dirty="0"/>
              <a:t>13 </a:t>
            </a:r>
            <a:r>
              <a:rPr lang="zh-CN" altLang="en-US" dirty="0"/>
              <a:t>字节， 那么程序也会分配</a:t>
            </a:r>
            <a:r>
              <a:rPr lang="en-US" altLang="zh-CN" dirty="0"/>
              <a:t>13 </a:t>
            </a:r>
            <a:r>
              <a:rPr lang="zh-CN" altLang="en-US" dirty="0"/>
              <a:t>字节的未使用空间， </a:t>
            </a:r>
            <a:r>
              <a:rPr lang="en-US" altLang="zh-CN" dirty="0"/>
              <a:t>SDS </a:t>
            </a:r>
            <a:r>
              <a:rPr lang="zh-CN" altLang="en-US" dirty="0"/>
              <a:t>的 </a:t>
            </a:r>
            <a:r>
              <a:rPr lang="en-US" altLang="zh-CN" dirty="0" err="1"/>
              <a:t>buf</a:t>
            </a:r>
            <a:r>
              <a:rPr lang="en-US" altLang="zh-CN" dirty="0"/>
              <a:t> </a:t>
            </a:r>
            <a:r>
              <a:rPr lang="zh-CN" altLang="en-US" dirty="0"/>
              <a:t>数组的实际长度将变成 </a:t>
            </a:r>
            <a:r>
              <a:rPr lang="en-US" altLang="zh-CN" dirty="0"/>
              <a:t>13 + 13 + 1 = 27 </a:t>
            </a:r>
            <a:r>
              <a:rPr lang="zh-CN" altLang="en-US" dirty="0"/>
              <a:t>字节（额外的一字节用于保存空字符）。</a:t>
            </a:r>
            <a:br>
              <a:rPr lang="zh-CN" altLang="en-US" dirty="0"/>
            </a:br>
            <a:r>
              <a:rPr lang="zh-CN" altLang="en-US" dirty="0"/>
              <a:t>如果对 </a:t>
            </a:r>
            <a:r>
              <a:rPr lang="en-US" altLang="zh-CN" dirty="0"/>
              <a:t>SDS </a:t>
            </a:r>
            <a:r>
              <a:rPr lang="zh-CN" altLang="en-US" dirty="0"/>
              <a:t>进行修改之后， </a:t>
            </a:r>
            <a:r>
              <a:rPr lang="en-US" altLang="zh-CN" dirty="0"/>
              <a:t>SDS </a:t>
            </a:r>
            <a:r>
              <a:rPr lang="zh-CN" altLang="en-US" dirty="0"/>
              <a:t>的长度将大于等于 </a:t>
            </a:r>
            <a:r>
              <a:rPr lang="en-US" altLang="zh-CN" dirty="0"/>
              <a:t>1 MB </a:t>
            </a:r>
            <a:r>
              <a:rPr lang="zh-CN" altLang="en-US" dirty="0"/>
              <a:t>， 那么程序会分配 </a:t>
            </a:r>
            <a:r>
              <a:rPr lang="en-US" altLang="zh-CN" dirty="0"/>
              <a:t>1 MB </a:t>
            </a:r>
            <a:r>
              <a:rPr lang="zh-CN" altLang="en-US" dirty="0"/>
              <a:t>的未使用空间。 举个例子， 如果进行修改之后， </a:t>
            </a:r>
            <a:r>
              <a:rPr lang="en-US" altLang="zh-CN" dirty="0"/>
              <a:t>SDS </a:t>
            </a:r>
            <a:r>
              <a:rPr lang="zh-CN" altLang="en-US" dirty="0"/>
              <a:t>的 </a:t>
            </a:r>
            <a:r>
              <a:rPr lang="en-US" altLang="zh-CN" dirty="0" err="1"/>
              <a:t>len</a:t>
            </a:r>
            <a:r>
              <a:rPr lang="en-US" altLang="zh-CN" dirty="0"/>
              <a:t> </a:t>
            </a:r>
            <a:r>
              <a:rPr lang="zh-CN" altLang="en-US" dirty="0"/>
              <a:t>将变成 </a:t>
            </a:r>
            <a:r>
              <a:rPr lang="en-US" altLang="zh-CN" dirty="0"/>
              <a:t>30 MB </a:t>
            </a:r>
            <a:r>
              <a:rPr lang="zh-CN" altLang="en-US" dirty="0"/>
              <a:t>， 那么程序会分配 </a:t>
            </a:r>
            <a:r>
              <a:rPr lang="en-US" altLang="zh-CN" dirty="0"/>
              <a:t>1 MB </a:t>
            </a:r>
            <a:r>
              <a:rPr lang="zh-CN" altLang="en-US" dirty="0"/>
              <a:t>的未使用空间， </a:t>
            </a:r>
            <a:r>
              <a:rPr lang="en-US" altLang="zh-CN" dirty="0"/>
              <a:t>SDS </a:t>
            </a:r>
            <a:r>
              <a:rPr lang="zh-CN" altLang="en-US" dirty="0"/>
              <a:t>的 </a:t>
            </a:r>
            <a:r>
              <a:rPr lang="en-US" altLang="zh-CN" dirty="0" err="1"/>
              <a:t>buf</a:t>
            </a:r>
            <a:r>
              <a:rPr lang="en-US" altLang="zh-CN" dirty="0"/>
              <a:t> </a:t>
            </a:r>
            <a:r>
              <a:rPr lang="zh-CN" altLang="en-US" dirty="0"/>
              <a:t>数组的实际长度将为 </a:t>
            </a:r>
            <a:r>
              <a:rPr lang="en-US" altLang="zh-CN" dirty="0"/>
              <a:t>30 MB + 1 MB + 1 byte </a:t>
            </a:r>
            <a:r>
              <a:rPr lang="zh-CN" altLang="en-US" dirty="0"/>
              <a:t>。</a:t>
            </a:r>
          </a:p>
        </p:txBody>
      </p:sp>
      <p:sp>
        <p:nvSpPr>
          <p:cNvPr id="4" name="灯片编号占位符 3"/>
          <p:cNvSpPr>
            <a:spLocks noGrp="1"/>
          </p:cNvSpPr>
          <p:nvPr>
            <p:ph type="sldNum" sz="quarter" idx="5"/>
          </p:nvPr>
        </p:nvSpPr>
        <p:spPr/>
        <p:txBody>
          <a:bodyPr/>
          <a:lstStyle/>
          <a:p>
            <a:fld id="{8F67B7A0-42D6-425E-BF17-0226A10181A2}" type="slidenum">
              <a:rPr lang="zh-CN" altLang="en-US" smtClean="0"/>
              <a:pPr/>
              <a:t>5</a:t>
            </a:fld>
            <a:endParaRPr lang="zh-CN" altLang="en-US"/>
          </a:p>
        </p:txBody>
      </p:sp>
    </p:spTree>
    <p:extLst>
      <p:ext uri="{BB962C8B-B14F-4D97-AF65-F5344CB8AC3E}">
        <p14:creationId xmlns:p14="http://schemas.microsoft.com/office/powerpoint/2010/main" val="215384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67B7A0-42D6-425E-BF17-0226A10181A2}" type="slidenum">
              <a:rPr lang="zh-CN" altLang="en-US" smtClean="0"/>
              <a:pPr/>
              <a:t>32</a:t>
            </a:fld>
            <a:endParaRPr lang="zh-CN" altLang="en-US"/>
          </a:p>
        </p:txBody>
      </p:sp>
    </p:spTree>
    <p:extLst>
      <p:ext uri="{BB962C8B-B14F-4D97-AF65-F5344CB8AC3E}">
        <p14:creationId xmlns:p14="http://schemas.microsoft.com/office/powerpoint/2010/main" val="553636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67B7A0-42D6-425E-BF17-0226A10181A2}" type="slidenum">
              <a:rPr lang="zh-CN" altLang="en-US" smtClean="0"/>
              <a:pPr/>
              <a:t>33</a:t>
            </a:fld>
            <a:endParaRPr lang="zh-CN" altLang="en-US"/>
          </a:p>
        </p:txBody>
      </p:sp>
    </p:spTree>
    <p:extLst>
      <p:ext uri="{BB962C8B-B14F-4D97-AF65-F5344CB8AC3E}">
        <p14:creationId xmlns:p14="http://schemas.microsoft.com/office/powerpoint/2010/main" val="1591237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67B7A0-42D6-425E-BF17-0226A10181A2}" type="slidenum">
              <a:rPr lang="zh-CN" altLang="en-US" smtClean="0"/>
              <a:pPr/>
              <a:t>34</a:t>
            </a:fld>
            <a:endParaRPr lang="zh-CN" altLang="en-US"/>
          </a:p>
        </p:txBody>
      </p:sp>
    </p:spTree>
    <p:extLst>
      <p:ext uri="{BB962C8B-B14F-4D97-AF65-F5344CB8AC3E}">
        <p14:creationId xmlns:p14="http://schemas.microsoft.com/office/powerpoint/2010/main" val="447471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因为连锁更新在最坏情况下需要对压缩列表执行 </a:t>
            </a:r>
            <a:r>
              <a:rPr lang="en-US" altLang="zh-CN" dirty="0"/>
              <a:t>N</a:t>
            </a:r>
            <a:r>
              <a:rPr lang="zh-CN" altLang="en-US" sz="1200" b="0" i="0" kern="1200" dirty="0">
                <a:solidFill>
                  <a:schemeClr val="tx1"/>
                </a:solidFill>
                <a:effectLst/>
                <a:latin typeface="+mn-lt"/>
                <a:ea typeface="+mn-ea"/>
                <a:cs typeface="+mn-cs"/>
              </a:rPr>
              <a:t> 次空间重分配操作， 而每次空间重分配的最坏复杂度为  </a:t>
            </a:r>
            <a:r>
              <a:rPr lang="en-US" altLang="zh-CN" sz="1200" b="0" i="0" kern="1200" dirty="0">
                <a:solidFill>
                  <a:schemeClr val="tx1"/>
                </a:solidFill>
                <a:effectLst/>
                <a:latin typeface="+mn-lt"/>
                <a:ea typeface="+mn-ea"/>
                <a:cs typeface="+mn-cs"/>
              </a:rPr>
              <a:t>n</a:t>
            </a:r>
            <a:r>
              <a:rPr lang="zh-CN" altLang="en-US" sz="1200" b="0" i="0" kern="1200" dirty="0">
                <a:solidFill>
                  <a:schemeClr val="tx1"/>
                </a:solidFill>
                <a:effectLst/>
                <a:latin typeface="+mn-lt"/>
                <a:ea typeface="+mn-ea"/>
                <a:cs typeface="+mn-cs"/>
              </a:rPr>
              <a:t>平方。</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 尽管连锁更新的复杂度较高， 但它真正造成性能问题的几率是很低的：</a:t>
            </a:r>
          </a:p>
          <a:p>
            <a:r>
              <a:rPr lang="zh-CN" altLang="en-US" sz="1200" b="0" i="0" kern="1200" dirty="0">
                <a:solidFill>
                  <a:schemeClr val="tx1"/>
                </a:solidFill>
                <a:effectLst/>
                <a:latin typeface="+mn-lt"/>
                <a:ea typeface="+mn-ea"/>
                <a:cs typeface="+mn-cs"/>
              </a:rPr>
              <a:t>首先， 压缩列表里要恰好有多个连续的、长度介于 </a:t>
            </a:r>
            <a:r>
              <a:rPr lang="en-US" altLang="zh-CN" sz="1200" b="0" i="0" kern="1200" dirty="0">
                <a:solidFill>
                  <a:schemeClr val="tx1"/>
                </a:solidFill>
                <a:effectLst/>
                <a:latin typeface="+mn-lt"/>
                <a:ea typeface="+mn-ea"/>
                <a:cs typeface="+mn-cs"/>
              </a:rPr>
              <a:t>250 </a:t>
            </a:r>
            <a:r>
              <a:rPr lang="zh-CN" altLang="en-US" sz="1200" b="0" i="0" kern="1200" dirty="0">
                <a:solidFill>
                  <a:schemeClr val="tx1"/>
                </a:solidFill>
                <a:effectLst/>
                <a:latin typeface="+mn-lt"/>
                <a:ea typeface="+mn-ea"/>
                <a:cs typeface="+mn-cs"/>
              </a:rPr>
              <a:t>字节至 </a:t>
            </a:r>
            <a:r>
              <a:rPr lang="en-US" altLang="zh-CN" sz="1200" b="0" i="0" kern="1200" dirty="0">
                <a:solidFill>
                  <a:schemeClr val="tx1"/>
                </a:solidFill>
                <a:effectLst/>
                <a:latin typeface="+mn-lt"/>
                <a:ea typeface="+mn-ea"/>
                <a:cs typeface="+mn-cs"/>
              </a:rPr>
              <a:t>253 </a:t>
            </a:r>
            <a:r>
              <a:rPr lang="zh-CN" altLang="en-US" sz="1200" b="0" i="0" kern="1200" dirty="0">
                <a:solidFill>
                  <a:schemeClr val="tx1"/>
                </a:solidFill>
                <a:effectLst/>
                <a:latin typeface="+mn-lt"/>
                <a:ea typeface="+mn-ea"/>
                <a:cs typeface="+mn-cs"/>
              </a:rPr>
              <a:t>字节之间的节点， 连锁更新才有可能被引发， 在实际中， 这种情况并不多见；</a:t>
            </a:r>
          </a:p>
          <a:p>
            <a:r>
              <a:rPr lang="zh-CN" altLang="en-US" sz="1200" b="0" i="0" kern="1200" dirty="0">
                <a:solidFill>
                  <a:schemeClr val="tx1"/>
                </a:solidFill>
                <a:effectLst/>
                <a:latin typeface="+mn-lt"/>
                <a:ea typeface="+mn-ea"/>
                <a:cs typeface="+mn-cs"/>
              </a:rPr>
              <a:t>其次， 即使出现连锁更新， 但只要被更新的节点数量不多， 就不会对性能造成任何影响： 比如说， 对三五个节点进行连锁更新是绝对不会影响性能的；</a:t>
            </a:r>
          </a:p>
          <a:p>
            <a:endParaRPr lang="zh-CN" altLang="en-US" dirty="0"/>
          </a:p>
        </p:txBody>
      </p:sp>
      <p:sp>
        <p:nvSpPr>
          <p:cNvPr id="4" name="灯片编号占位符 3"/>
          <p:cNvSpPr>
            <a:spLocks noGrp="1"/>
          </p:cNvSpPr>
          <p:nvPr>
            <p:ph type="sldNum" sz="quarter" idx="5"/>
          </p:nvPr>
        </p:nvSpPr>
        <p:spPr/>
        <p:txBody>
          <a:bodyPr/>
          <a:lstStyle/>
          <a:p>
            <a:fld id="{8F67B7A0-42D6-425E-BF17-0226A10181A2}" type="slidenum">
              <a:rPr lang="zh-CN" altLang="en-US" smtClean="0"/>
              <a:pPr/>
              <a:t>35</a:t>
            </a:fld>
            <a:endParaRPr lang="zh-CN" altLang="en-US"/>
          </a:p>
        </p:txBody>
      </p:sp>
    </p:spTree>
    <p:extLst>
      <p:ext uri="{BB962C8B-B14F-4D97-AF65-F5344CB8AC3E}">
        <p14:creationId xmlns:p14="http://schemas.microsoft.com/office/powerpoint/2010/main" val="554752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67B7A0-42D6-425E-BF17-0226A10181A2}" type="slidenum">
              <a:rPr lang="zh-CN" altLang="en-US" smtClean="0"/>
              <a:pPr/>
              <a:t>36</a:t>
            </a:fld>
            <a:endParaRPr lang="zh-CN" altLang="en-US"/>
          </a:p>
        </p:txBody>
      </p:sp>
    </p:spTree>
    <p:extLst>
      <p:ext uri="{BB962C8B-B14F-4D97-AF65-F5344CB8AC3E}">
        <p14:creationId xmlns:p14="http://schemas.microsoft.com/office/powerpoint/2010/main" val="3928862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67B7A0-42D6-425E-BF17-0226A10181A2}" type="slidenum">
              <a:rPr lang="zh-CN" altLang="en-US" smtClean="0"/>
              <a:pPr/>
              <a:t>37</a:t>
            </a:fld>
            <a:endParaRPr lang="zh-CN" altLang="en-US"/>
          </a:p>
        </p:txBody>
      </p:sp>
    </p:spTree>
    <p:extLst>
      <p:ext uri="{BB962C8B-B14F-4D97-AF65-F5344CB8AC3E}">
        <p14:creationId xmlns:p14="http://schemas.microsoft.com/office/powerpoint/2010/main" val="2509482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如果我们将要存储的数据都是很小的条目，我们为每一个数据条目都单独的申请内存，结果是这些条目将有可能分散在内存的每一个角落，最终导致碎片增加</a:t>
            </a:r>
            <a:endParaRPr lang="zh-CN" altLang="en-US" dirty="0"/>
          </a:p>
        </p:txBody>
      </p:sp>
      <p:sp>
        <p:nvSpPr>
          <p:cNvPr id="4" name="灯片编号占位符 3"/>
          <p:cNvSpPr>
            <a:spLocks noGrp="1"/>
          </p:cNvSpPr>
          <p:nvPr>
            <p:ph type="sldNum" sz="quarter" idx="5"/>
          </p:nvPr>
        </p:nvSpPr>
        <p:spPr/>
        <p:txBody>
          <a:bodyPr/>
          <a:lstStyle/>
          <a:p>
            <a:fld id="{8F67B7A0-42D6-425E-BF17-0226A10181A2}" type="slidenum">
              <a:rPr lang="zh-CN" altLang="en-US" smtClean="0"/>
              <a:pPr/>
              <a:t>38</a:t>
            </a:fld>
            <a:endParaRPr lang="zh-CN" altLang="en-US"/>
          </a:p>
        </p:txBody>
      </p:sp>
    </p:spTree>
    <p:extLst>
      <p:ext uri="{BB962C8B-B14F-4D97-AF65-F5344CB8AC3E}">
        <p14:creationId xmlns:p14="http://schemas.microsoft.com/office/powerpoint/2010/main" val="1512057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67B7A0-42D6-425E-BF17-0226A10181A2}" type="slidenum">
              <a:rPr lang="zh-CN" altLang="en-US" smtClean="0"/>
              <a:pPr/>
              <a:t>39</a:t>
            </a:fld>
            <a:endParaRPr lang="zh-CN" altLang="en-US"/>
          </a:p>
        </p:txBody>
      </p:sp>
    </p:spTree>
    <p:extLst>
      <p:ext uri="{BB962C8B-B14F-4D97-AF65-F5344CB8AC3E}">
        <p14:creationId xmlns:p14="http://schemas.microsoft.com/office/powerpoint/2010/main" val="174315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67B7A0-42D6-425E-BF17-0226A10181A2}" type="slidenum">
              <a:rPr lang="zh-CN" altLang="en-US" smtClean="0"/>
              <a:pPr/>
              <a:t>40</a:t>
            </a:fld>
            <a:endParaRPr lang="zh-CN" altLang="en-US"/>
          </a:p>
        </p:txBody>
      </p:sp>
    </p:spTree>
    <p:extLst>
      <p:ext uri="{BB962C8B-B14F-4D97-AF65-F5344CB8AC3E}">
        <p14:creationId xmlns:p14="http://schemas.microsoft.com/office/powerpoint/2010/main" val="35548406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67B7A0-42D6-425E-BF17-0226A10181A2}" type="slidenum">
              <a:rPr lang="zh-CN" altLang="en-US" smtClean="0"/>
              <a:pPr/>
              <a:t>41</a:t>
            </a:fld>
            <a:endParaRPr lang="zh-CN" altLang="en-US"/>
          </a:p>
        </p:txBody>
      </p:sp>
    </p:spTree>
    <p:extLst>
      <p:ext uri="{BB962C8B-B14F-4D97-AF65-F5344CB8AC3E}">
        <p14:creationId xmlns:p14="http://schemas.microsoft.com/office/powerpoint/2010/main" val="4233980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如果想要提高其查找效率，可以考虑在链表上建索引的方式。每两个结点提取一个结点到上一级，我们把抽出来的那一级叫作索引</a:t>
            </a:r>
            <a:endParaRPr lang="en-US" altLang="zh-CN" dirty="0"/>
          </a:p>
          <a:p>
            <a:r>
              <a:rPr lang="zh-CN" altLang="en-US" dirty="0"/>
              <a:t>原先我们在单链表中找到</a:t>
            </a:r>
            <a:r>
              <a:rPr lang="en-US" altLang="zh-CN" dirty="0"/>
              <a:t>8</a:t>
            </a:r>
            <a:r>
              <a:rPr lang="zh-CN" altLang="en-US" dirty="0"/>
              <a:t>这个节点要遍历</a:t>
            </a:r>
            <a:r>
              <a:rPr lang="en-US" altLang="zh-CN" dirty="0"/>
              <a:t>8</a:t>
            </a:r>
            <a:r>
              <a:rPr lang="zh-CN" altLang="en-US" dirty="0"/>
              <a:t>个节点，而现在有了一级索引后只需要遍历五个节点。</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8F67B7A0-42D6-425E-BF17-0226A10181A2}" type="slidenum">
              <a:rPr lang="zh-CN" altLang="en-US" smtClean="0"/>
              <a:pPr/>
              <a:t>20</a:t>
            </a:fld>
            <a:endParaRPr lang="zh-CN" altLang="en-US"/>
          </a:p>
        </p:txBody>
      </p:sp>
    </p:spTree>
    <p:extLst>
      <p:ext uri="{BB962C8B-B14F-4D97-AF65-F5344CB8AC3E}">
        <p14:creationId xmlns:p14="http://schemas.microsoft.com/office/powerpoint/2010/main" val="19918949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67B7A0-42D6-425E-BF17-0226A10181A2}" type="slidenum">
              <a:rPr lang="zh-CN" altLang="en-US" smtClean="0"/>
              <a:pPr/>
              <a:t>42</a:t>
            </a:fld>
            <a:endParaRPr lang="zh-CN" altLang="en-US"/>
          </a:p>
        </p:txBody>
      </p:sp>
    </p:spTree>
    <p:extLst>
      <p:ext uri="{BB962C8B-B14F-4D97-AF65-F5344CB8AC3E}">
        <p14:creationId xmlns:p14="http://schemas.microsoft.com/office/powerpoint/2010/main" val="277853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67B7A0-42D6-425E-BF17-0226A10181A2}" type="slidenum">
              <a:rPr lang="zh-CN" altLang="en-US" smtClean="0"/>
              <a:pPr/>
              <a:t>43</a:t>
            </a:fld>
            <a:endParaRPr lang="zh-CN" altLang="en-US"/>
          </a:p>
        </p:txBody>
      </p:sp>
    </p:spTree>
    <p:extLst>
      <p:ext uri="{BB962C8B-B14F-4D97-AF65-F5344CB8AC3E}">
        <p14:creationId xmlns:p14="http://schemas.microsoft.com/office/powerpoint/2010/main" val="24627304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67B7A0-42D6-425E-BF17-0226A10181A2}" type="slidenum">
              <a:rPr lang="zh-CN" altLang="en-US" smtClean="0"/>
              <a:pPr/>
              <a:t>44</a:t>
            </a:fld>
            <a:endParaRPr lang="zh-CN" altLang="en-US"/>
          </a:p>
        </p:txBody>
      </p:sp>
    </p:spTree>
    <p:extLst>
      <p:ext uri="{BB962C8B-B14F-4D97-AF65-F5344CB8AC3E}">
        <p14:creationId xmlns:p14="http://schemas.microsoft.com/office/powerpoint/2010/main" val="865430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67B7A0-42D6-425E-BF17-0226A10181A2}" type="slidenum">
              <a:rPr lang="zh-CN" altLang="en-US" smtClean="0"/>
              <a:pPr/>
              <a:t>45</a:t>
            </a:fld>
            <a:endParaRPr lang="zh-CN" altLang="en-US"/>
          </a:p>
        </p:txBody>
      </p:sp>
    </p:spTree>
    <p:extLst>
      <p:ext uri="{BB962C8B-B14F-4D97-AF65-F5344CB8AC3E}">
        <p14:creationId xmlns:p14="http://schemas.microsoft.com/office/powerpoint/2010/main" val="557518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67B7A0-42D6-425E-BF17-0226A10181A2}" type="slidenum">
              <a:rPr lang="zh-CN" altLang="en-US" smtClean="0"/>
              <a:pPr/>
              <a:t>46</a:t>
            </a:fld>
            <a:endParaRPr lang="zh-CN" altLang="en-US"/>
          </a:p>
        </p:txBody>
      </p:sp>
    </p:spTree>
    <p:extLst>
      <p:ext uri="{BB962C8B-B14F-4D97-AF65-F5344CB8AC3E}">
        <p14:creationId xmlns:p14="http://schemas.microsoft.com/office/powerpoint/2010/main" val="6358232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内存分配次数从两次变成一次</a:t>
            </a:r>
            <a:endParaRPr lang="en-US" altLang="zh-CN" dirty="0"/>
          </a:p>
          <a:p>
            <a:r>
              <a:rPr lang="zh-CN" altLang="en-US" dirty="0"/>
              <a:t>释放对象时，调用内存释放函数从两次变成一次</a:t>
            </a:r>
            <a:endParaRPr lang="en-US" altLang="zh-CN" dirty="0"/>
          </a:p>
          <a:p>
            <a:r>
              <a:rPr lang="en-US" altLang="zh-CN" dirty="0" err="1"/>
              <a:t>Embstr</a:t>
            </a:r>
            <a:r>
              <a:rPr lang="en-US" altLang="zh-CN" dirty="0"/>
              <a:t> </a:t>
            </a:r>
            <a:r>
              <a:rPr lang="zh-CN" altLang="en-US" dirty="0"/>
              <a:t>的字符串对象的所有对象都保存在一块连续的内存里面，所以这种编码的字符串对象能更好的利用缓存带来的优势</a:t>
            </a:r>
          </a:p>
        </p:txBody>
      </p:sp>
      <p:sp>
        <p:nvSpPr>
          <p:cNvPr id="4" name="灯片编号占位符 3"/>
          <p:cNvSpPr>
            <a:spLocks noGrp="1"/>
          </p:cNvSpPr>
          <p:nvPr>
            <p:ph type="sldNum" sz="quarter" idx="5"/>
          </p:nvPr>
        </p:nvSpPr>
        <p:spPr/>
        <p:txBody>
          <a:bodyPr/>
          <a:lstStyle/>
          <a:p>
            <a:fld id="{8F67B7A0-42D6-425E-BF17-0226A10181A2}" type="slidenum">
              <a:rPr lang="zh-CN" altLang="en-US" smtClean="0"/>
              <a:pPr/>
              <a:t>47</a:t>
            </a:fld>
            <a:endParaRPr lang="zh-CN" altLang="en-US"/>
          </a:p>
        </p:txBody>
      </p:sp>
    </p:spTree>
    <p:extLst>
      <p:ext uri="{BB962C8B-B14F-4D97-AF65-F5344CB8AC3E}">
        <p14:creationId xmlns:p14="http://schemas.microsoft.com/office/powerpoint/2010/main" val="16012264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67B7A0-42D6-425E-BF17-0226A10181A2}" type="slidenum">
              <a:rPr lang="zh-CN" altLang="en-US" smtClean="0"/>
              <a:pPr/>
              <a:t>48</a:t>
            </a:fld>
            <a:endParaRPr lang="zh-CN" altLang="en-US"/>
          </a:p>
        </p:txBody>
      </p:sp>
    </p:spTree>
    <p:extLst>
      <p:ext uri="{BB962C8B-B14F-4D97-AF65-F5344CB8AC3E}">
        <p14:creationId xmlns:p14="http://schemas.microsoft.com/office/powerpoint/2010/main" val="14533144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67B7A0-42D6-425E-BF17-0226A10181A2}" type="slidenum">
              <a:rPr lang="zh-CN" altLang="en-US" smtClean="0"/>
              <a:pPr/>
              <a:t>49</a:t>
            </a:fld>
            <a:endParaRPr lang="zh-CN" altLang="en-US"/>
          </a:p>
        </p:txBody>
      </p:sp>
    </p:spTree>
    <p:extLst>
      <p:ext uri="{BB962C8B-B14F-4D97-AF65-F5344CB8AC3E}">
        <p14:creationId xmlns:p14="http://schemas.microsoft.com/office/powerpoint/2010/main" val="36735091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67B7A0-42D6-425E-BF17-0226A10181A2}" type="slidenum">
              <a:rPr lang="zh-CN" altLang="en-US" smtClean="0"/>
              <a:pPr/>
              <a:t>50</a:t>
            </a:fld>
            <a:endParaRPr lang="zh-CN" altLang="en-US"/>
          </a:p>
        </p:txBody>
      </p:sp>
    </p:spTree>
    <p:extLst>
      <p:ext uri="{BB962C8B-B14F-4D97-AF65-F5344CB8AC3E}">
        <p14:creationId xmlns:p14="http://schemas.microsoft.com/office/powerpoint/2010/main" val="3404885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67B7A0-42D6-425E-BF17-0226A10181A2}" type="slidenum">
              <a:rPr lang="zh-CN" altLang="en-US" smtClean="0"/>
              <a:pPr/>
              <a:t>51</a:t>
            </a:fld>
            <a:endParaRPr lang="zh-CN" altLang="en-US"/>
          </a:p>
        </p:txBody>
      </p:sp>
    </p:spTree>
    <p:extLst>
      <p:ext uri="{BB962C8B-B14F-4D97-AF65-F5344CB8AC3E}">
        <p14:creationId xmlns:p14="http://schemas.microsoft.com/office/powerpoint/2010/main" val="430613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加来一层索引之后，查找一个结点需要遍的结点个数减少了，也就是说查找效率提高了，同理再加一级索引</a:t>
            </a:r>
          </a:p>
        </p:txBody>
      </p:sp>
      <p:sp>
        <p:nvSpPr>
          <p:cNvPr id="4" name="灯片编号占位符 3"/>
          <p:cNvSpPr>
            <a:spLocks noGrp="1"/>
          </p:cNvSpPr>
          <p:nvPr>
            <p:ph type="sldNum" sz="quarter" idx="5"/>
          </p:nvPr>
        </p:nvSpPr>
        <p:spPr/>
        <p:txBody>
          <a:bodyPr/>
          <a:lstStyle/>
          <a:p>
            <a:fld id="{8F67B7A0-42D6-425E-BF17-0226A10181A2}" type="slidenum">
              <a:rPr lang="zh-CN" altLang="en-US" smtClean="0"/>
              <a:pPr/>
              <a:t>21</a:t>
            </a:fld>
            <a:endParaRPr lang="zh-CN" altLang="en-US"/>
          </a:p>
        </p:txBody>
      </p:sp>
    </p:spTree>
    <p:extLst>
      <p:ext uri="{BB962C8B-B14F-4D97-AF65-F5344CB8AC3E}">
        <p14:creationId xmlns:p14="http://schemas.microsoft.com/office/powerpoint/2010/main" val="17578227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67B7A0-42D6-425E-BF17-0226A10181A2}" type="slidenum">
              <a:rPr lang="zh-CN" altLang="en-US" smtClean="0"/>
              <a:pPr/>
              <a:t>52</a:t>
            </a:fld>
            <a:endParaRPr lang="zh-CN" altLang="en-US"/>
          </a:p>
        </p:txBody>
      </p:sp>
    </p:spTree>
    <p:extLst>
      <p:ext uri="{BB962C8B-B14F-4D97-AF65-F5344CB8AC3E}">
        <p14:creationId xmlns:p14="http://schemas.microsoft.com/office/powerpoint/2010/main" val="26310962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67B7A0-42D6-425E-BF17-0226A10181A2}" type="slidenum">
              <a:rPr lang="zh-CN" altLang="en-US" smtClean="0"/>
              <a:pPr/>
              <a:t>53</a:t>
            </a:fld>
            <a:endParaRPr lang="zh-CN" altLang="en-US"/>
          </a:p>
        </p:txBody>
      </p:sp>
    </p:spTree>
    <p:extLst>
      <p:ext uri="{BB962C8B-B14F-4D97-AF65-F5344CB8AC3E}">
        <p14:creationId xmlns:p14="http://schemas.microsoft.com/office/powerpoint/2010/main" val="22320474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67B7A0-42D6-425E-BF17-0226A10181A2}" type="slidenum">
              <a:rPr lang="zh-CN" altLang="en-US" smtClean="0"/>
              <a:pPr/>
              <a:t>54</a:t>
            </a:fld>
            <a:endParaRPr lang="zh-CN" altLang="en-US"/>
          </a:p>
        </p:txBody>
      </p:sp>
    </p:spTree>
    <p:extLst>
      <p:ext uri="{BB962C8B-B14F-4D97-AF65-F5344CB8AC3E}">
        <p14:creationId xmlns:p14="http://schemas.microsoft.com/office/powerpoint/2010/main" val="2070437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67B7A0-42D6-425E-BF17-0226A10181A2}" type="slidenum">
              <a:rPr lang="zh-CN" altLang="en-US" smtClean="0"/>
              <a:pPr/>
              <a:t>55</a:t>
            </a:fld>
            <a:endParaRPr lang="zh-CN" altLang="en-US"/>
          </a:p>
        </p:txBody>
      </p:sp>
    </p:spTree>
    <p:extLst>
      <p:ext uri="{BB962C8B-B14F-4D97-AF65-F5344CB8AC3E}">
        <p14:creationId xmlns:p14="http://schemas.microsoft.com/office/powerpoint/2010/main" val="28030707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67B7A0-42D6-425E-BF17-0226A10181A2}" type="slidenum">
              <a:rPr lang="zh-CN" altLang="en-US" smtClean="0"/>
              <a:pPr/>
              <a:t>56</a:t>
            </a:fld>
            <a:endParaRPr lang="zh-CN" altLang="en-US"/>
          </a:p>
        </p:txBody>
      </p:sp>
    </p:spTree>
    <p:extLst>
      <p:ext uri="{BB962C8B-B14F-4D97-AF65-F5344CB8AC3E}">
        <p14:creationId xmlns:p14="http://schemas.microsoft.com/office/powerpoint/2010/main" val="28611481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67B7A0-42D6-425E-BF17-0226A10181A2}" type="slidenum">
              <a:rPr lang="zh-CN" altLang="en-US" smtClean="0"/>
              <a:pPr/>
              <a:t>57</a:t>
            </a:fld>
            <a:endParaRPr lang="zh-CN" altLang="en-US"/>
          </a:p>
        </p:txBody>
      </p:sp>
    </p:spTree>
    <p:extLst>
      <p:ext uri="{BB962C8B-B14F-4D97-AF65-F5344CB8AC3E}">
        <p14:creationId xmlns:p14="http://schemas.microsoft.com/office/powerpoint/2010/main" val="12752370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67B7A0-42D6-425E-BF17-0226A10181A2}" type="slidenum">
              <a:rPr lang="zh-CN" altLang="en-US" smtClean="0"/>
              <a:pPr/>
              <a:t>58</a:t>
            </a:fld>
            <a:endParaRPr lang="zh-CN" altLang="en-US"/>
          </a:p>
        </p:txBody>
      </p:sp>
    </p:spTree>
    <p:extLst>
      <p:ext uri="{BB962C8B-B14F-4D97-AF65-F5344CB8AC3E}">
        <p14:creationId xmlns:p14="http://schemas.microsoft.com/office/powerpoint/2010/main" val="27120843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67B7A0-42D6-425E-BF17-0226A10181A2}" type="slidenum">
              <a:rPr lang="zh-CN" altLang="en-US" smtClean="0"/>
              <a:pPr/>
              <a:t>59</a:t>
            </a:fld>
            <a:endParaRPr lang="zh-CN" altLang="en-US"/>
          </a:p>
        </p:txBody>
      </p:sp>
    </p:spTree>
    <p:extLst>
      <p:ext uri="{BB962C8B-B14F-4D97-AF65-F5344CB8AC3E}">
        <p14:creationId xmlns:p14="http://schemas.microsoft.com/office/powerpoint/2010/main" val="20301003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67B7A0-42D6-425E-BF17-0226A10181A2}" type="slidenum">
              <a:rPr lang="zh-CN" altLang="en-US" smtClean="0"/>
              <a:pPr/>
              <a:t>60</a:t>
            </a:fld>
            <a:endParaRPr lang="zh-CN" altLang="en-US"/>
          </a:p>
        </p:txBody>
      </p:sp>
    </p:spTree>
    <p:extLst>
      <p:ext uri="{BB962C8B-B14F-4D97-AF65-F5344CB8AC3E}">
        <p14:creationId xmlns:p14="http://schemas.microsoft.com/office/powerpoint/2010/main" val="57054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67B7A0-42D6-425E-BF17-0226A10181A2}" type="slidenum">
              <a:rPr lang="zh-CN" altLang="en-US" smtClean="0"/>
              <a:pPr/>
              <a:t>61</a:t>
            </a:fld>
            <a:endParaRPr lang="zh-CN" altLang="en-US"/>
          </a:p>
        </p:txBody>
      </p:sp>
    </p:spTree>
    <p:extLst>
      <p:ext uri="{BB962C8B-B14F-4D97-AF65-F5344CB8AC3E}">
        <p14:creationId xmlns:p14="http://schemas.microsoft.com/office/powerpoint/2010/main" val="2659743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为什么元素数量比较多或者成员是比较长的字符串的时候</a:t>
            </a:r>
            <a:r>
              <a:rPr lang="en-US" altLang="zh-CN" dirty="0"/>
              <a:t>Redis</a:t>
            </a:r>
            <a:r>
              <a:rPr lang="zh-CN" altLang="en-US" dirty="0"/>
              <a:t>要使用跳跃表来实现？</a:t>
            </a:r>
          </a:p>
          <a:p>
            <a:endParaRPr lang="zh-CN" altLang="en-US" dirty="0"/>
          </a:p>
          <a:p>
            <a:r>
              <a:rPr lang="zh-CN" altLang="en-US" dirty="0"/>
              <a:t>    从上面我们可以知道，跳跃表在链表的基础上增加了多级索引以提升查找的效率，但其是一个空间换时间的方案，必然会带来一个问题</a:t>
            </a:r>
            <a:r>
              <a:rPr lang="en-US" altLang="zh-CN" dirty="0"/>
              <a:t>——</a:t>
            </a:r>
            <a:r>
              <a:rPr lang="zh-CN" altLang="en-US" dirty="0"/>
              <a:t>索引是占内存的。原始链表中存储的有可能是很大的对象，而索引结点只需要存储关键值值和几个指针，并不需要存储对象，因此当节点本身比较大或者元素数量比较多的时候，其优势必然会被放大，而缺点则可以忽略。</a:t>
            </a:r>
          </a:p>
        </p:txBody>
      </p:sp>
      <p:sp>
        <p:nvSpPr>
          <p:cNvPr id="4" name="灯片编号占位符 3"/>
          <p:cNvSpPr>
            <a:spLocks noGrp="1"/>
          </p:cNvSpPr>
          <p:nvPr>
            <p:ph type="sldNum" sz="quarter" idx="5"/>
          </p:nvPr>
        </p:nvSpPr>
        <p:spPr/>
        <p:txBody>
          <a:bodyPr/>
          <a:lstStyle/>
          <a:p>
            <a:fld id="{8F67B7A0-42D6-425E-BF17-0226A10181A2}" type="slidenum">
              <a:rPr lang="zh-CN" altLang="en-US" smtClean="0"/>
              <a:pPr/>
              <a:t>23</a:t>
            </a:fld>
            <a:endParaRPr lang="zh-CN" altLang="en-US"/>
          </a:p>
        </p:txBody>
      </p:sp>
    </p:spTree>
    <p:extLst>
      <p:ext uri="{BB962C8B-B14F-4D97-AF65-F5344CB8AC3E}">
        <p14:creationId xmlns:p14="http://schemas.microsoft.com/office/powerpoint/2010/main" val="1634901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67B7A0-42D6-425E-BF17-0226A10181A2}" type="slidenum">
              <a:rPr lang="zh-CN" altLang="en-US" smtClean="0"/>
              <a:pPr/>
              <a:t>62</a:t>
            </a:fld>
            <a:endParaRPr lang="zh-CN" altLang="en-US"/>
          </a:p>
        </p:txBody>
      </p:sp>
    </p:spTree>
    <p:extLst>
      <p:ext uri="{BB962C8B-B14F-4D97-AF65-F5344CB8AC3E}">
        <p14:creationId xmlns:p14="http://schemas.microsoft.com/office/powerpoint/2010/main" val="13430620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67B7A0-42D6-425E-BF17-0226A10181A2}" type="slidenum">
              <a:rPr lang="zh-CN" altLang="en-US" smtClean="0"/>
              <a:pPr/>
              <a:t>63</a:t>
            </a:fld>
            <a:endParaRPr lang="zh-CN" altLang="en-US"/>
          </a:p>
        </p:txBody>
      </p:sp>
    </p:spTree>
    <p:extLst>
      <p:ext uri="{BB962C8B-B14F-4D97-AF65-F5344CB8AC3E}">
        <p14:creationId xmlns:p14="http://schemas.microsoft.com/office/powerpoint/2010/main" val="910375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67B7A0-42D6-425E-BF17-0226A10181A2}" type="slidenum">
              <a:rPr lang="zh-CN" altLang="en-US" smtClean="0"/>
              <a:pPr/>
              <a:t>64</a:t>
            </a:fld>
            <a:endParaRPr lang="zh-CN" altLang="en-US"/>
          </a:p>
        </p:txBody>
      </p:sp>
    </p:spTree>
    <p:extLst>
      <p:ext uri="{BB962C8B-B14F-4D97-AF65-F5344CB8AC3E}">
        <p14:creationId xmlns:p14="http://schemas.microsoft.com/office/powerpoint/2010/main" val="37595397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67B7A0-42D6-425E-BF17-0226A10181A2}" type="slidenum">
              <a:rPr lang="zh-CN" altLang="en-US" smtClean="0"/>
              <a:pPr/>
              <a:t>65</a:t>
            </a:fld>
            <a:endParaRPr lang="zh-CN" altLang="en-US"/>
          </a:p>
        </p:txBody>
      </p:sp>
    </p:spTree>
    <p:extLst>
      <p:ext uri="{BB962C8B-B14F-4D97-AF65-F5344CB8AC3E}">
        <p14:creationId xmlns:p14="http://schemas.microsoft.com/office/powerpoint/2010/main" val="41261131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7C8BBE-BCFA-4C23-850F-3AE897066319}" type="slidenum">
              <a:rPr lang="zh-CN" altLang="en-US" smtClean="0"/>
              <a:pPr/>
              <a:t>66</a:t>
            </a:fld>
            <a:endParaRPr lang="zh-CN" altLang="en-US"/>
          </a:p>
        </p:txBody>
      </p:sp>
    </p:spTree>
    <p:extLst>
      <p:ext uri="{BB962C8B-B14F-4D97-AF65-F5344CB8AC3E}">
        <p14:creationId xmlns:p14="http://schemas.microsoft.com/office/powerpoint/2010/main" val="2687893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67B7A0-42D6-425E-BF17-0226A10181A2}" type="slidenum">
              <a:rPr lang="zh-CN" altLang="en-US" smtClean="0"/>
              <a:pPr/>
              <a:t>24</a:t>
            </a:fld>
            <a:endParaRPr lang="zh-CN" altLang="en-US"/>
          </a:p>
        </p:txBody>
      </p:sp>
    </p:spTree>
    <p:extLst>
      <p:ext uri="{BB962C8B-B14F-4D97-AF65-F5344CB8AC3E}">
        <p14:creationId xmlns:p14="http://schemas.microsoft.com/office/powerpoint/2010/main" val="747422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67B7A0-42D6-425E-BF17-0226A10181A2}" type="slidenum">
              <a:rPr lang="zh-CN" altLang="en-US" smtClean="0"/>
              <a:pPr/>
              <a:t>25</a:t>
            </a:fld>
            <a:endParaRPr lang="zh-CN" altLang="en-US"/>
          </a:p>
        </p:txBody>
      </p:sp>
    </p:spTree>
    <p:extLst>
      <p:ext uri="{BB962C8B-B14F-4D97-AF65-F5344CB8AC3E}">
        <p14:creationId xmlns:p14="http://schemas.microsoft.com/office/powerpoint/2010/main" val="3639625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67B7A0-42D6-425E-BF17-0226A10181A2}" type="slidenum">
              <a:rPr lang="zh-CN" altLang="en-US" smtClean="0"/>
              <a:pPr/>
              <a:t>26</a:t>
            </a:fld>
            <a:endParaRPr lang="zh-CN" altLang="en-US"/>
          </a:p>
        </p:txBody>
      </p:sp>
    </p:spTree>
    <p:extLst>
      <p:ext uri="{BB962C8B-B14F-4D97-AF65-F5344CB8AC3E}">
        <p14:creationId xmlns:p14="http://schemas.microsoft.com/office/powerpoint/2010/main" val="2369946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如果我们想要添加一个新元素到整数集合里面，但是新元素的类型比整数集合原有的元素类型都要长时，我们就要对整数集合进行升级，然后才能将新元素添加到整数集合里面。</a:t>
            </a:r>
            <a:br>
              <a:rPr lang="zh-CN" altLang="en-US" dirty="0"/>
            </a:br>
            <a:r>
              <a:rPr lang="zh-CN" altLang="en-US" sz="1200" b="0" i="0" kern="1200" dirty="0">
                <a:solidFill>
                  <a:schemeClr val="tx1"/>
                </a:solidFill>
                <a:effectLst/>
                <a:latin typeface="+mn-lt"/>
                <a:ea typeface="+mn-ea"/>
                <a:cs typeface="+mn-cs"/>
              </a:rPr>
              <a:t>另外，还需注意，</a:t>
            </a:r>
            <a:r>
              <a:rPr lang="en-US" altLang="zh-CN" sz="1200" b="0" i="0" kern="1200" dirty="0">
                <a:solidFill>
                  <a:schemeClr val="tx1"/>
                </a:solidFill>
                <a:effectLst/>
                <a:latin typeface="+mn-lt"/>
                <a:ea typeface="+mn-ea"/>
                <a:cs typeface="+mn-cs"/>
              </a:rPr>
              <a:t>Redis</a:t>
            </a:r>
            <a:r>
              <a:rPr lang="zh-CN" altLang="en-US" sz="1200" b="0" i="0" kern="1200" dirty="0">
                <a:solidFill>
                  <a:schemeClr val="tx1"/>
                </a:solidFill>
                <a:effectLst/>
                <a:latin typeface="+mn-lt"/>
                <a:ea typeface="+mn-ea"/>
                <a:cs typeface="+mn-cs"/>
              </a:rPr>
              <a:t>的整数集合不支持降级。</a:t>
            </a:r>
            <a:endParaRPr lang="zh-CN" altLang="en-US" dirty="0"/>
          </a:p>
        </p:txBody>
      </p:sp>
      <p:sp>
        <p:nvSpPr>
          <p:cNvPr id="4" name="灯片编号占位符 3"/>
          <p:cNvSpPr>
            <a:spLocks noGrp="1"/>
          </p:cNvSpPr>
          <p:nvPr>
            <p:ph type="sldNum" sz="quarter" idx="5"/>
          </p:nvPr>
        </p:nvSpPr>
        <p:spPr/>
        <p:txBody>
          <a:bodyPr/>
          <a:lstStyle/>
          <a:p>
            <a:fld id="{8F67B7A0-42D6-425E-BF17-0226A10181A2}" type="slidenum">
              <a:rPr lang="zh-CN" altLang="en-US" smtClean="0"/>
              <a:pPr/>
              <a:t>30</a:t>
            </a:fld>
            <a:endParaRPr lang="zh-CN" altLang="en-US"/>
          </a:p>
        </p:txBody>
      </p:sp>
    </p:spTree>
    <p:extLst>
      <p:ext uri="{BB962C8B-B14F-4D97-AF65-F5344CB8AC3E}">
        <p14:creationId xmlns:p14="http://schemas.microsoft.com/office/powerpoint/2010/main" val="2019612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如果我们想要添加一个新元素到整数集合里面，但是新元素的类型比整数集合原有的元素类型都要长时，我们就要对整数集合进行升级，然后才能将新元素添加到整数集合里面。</a:t>
            </a:r>
            <a:br>
              <a:rPr lang="zh-CN" altLang="en-US" dirty="0"/>
            </a:br>
            <a:r>
              <a:rPr lang="zh-CN" altLang="en-US" sz="1200" b="0" i="0" kern="1200" dirty="0">
                <a:solidFill>
                  <a:schemeClr val="tx1"/>
                </a:solidFill>
                <a:effectLst/>
                <a:latin typeface="+mn-lt"/>
                <a:ea typeface="+mn-ea"/>
                <a:cs typeface="+mn-cs"/>
              </a:rPr>
              <a:t>另外，还需注意，</a:t>
            </a:r>
            <a:r>
              <a:rPr lang="en-US" altLang="zh-CN" sz="1200" b="0" i="0" kern="1200" dirty="0">
                <a:solidFill>
                  <a:schemeClr val="tx1"/>
                </a:solidFill>
                <a:effectLst/>
                <a:latin typeface="+mn-lt"/>
                <a:ea typeface="+mn-ea"/>
                <a:cs typeface="+mn-cs"/>
              </a:rPr>
              <a:t>Redis</a:t>
            </a:r>
            <a:r>
              <a:rPr lang="zh-CN" altLang="en-US" sz="1200" b="0" i="0" kern="1200" dirty="0">
                <a:solidFill>
                  <a:schemeClr val="tx1"/>
                </a:solidFill>
                <a:effectLst/>
                <a:latin typeface="+mn-lt"/>
                <a:ea typeface="+mn-ea"/>
                <a:cs typeface="+mn-cs"/>
              </a:rPr>
              <a:t>的整数集合不支持降级。</a:t>
            </a:r>
            <a:endParaRPr lang="zh-CN" altLang="en-US" dirty="0"/>
          </a:p>
        </p:txBody>
      </p:sp>
      <p:sp>
        <p:nvSpPr>
          <p:cNvPr id="4" name="灯片编号占位符 3"/>
          <p:cNvSpPr>
            <a:spLocks noGrp="1"/>
          </p:cNvSpPr>
          <p:nvPr>
            <p:ph type="sldNum" sz="quarter" idx="5"/>
          </p:nvPr>
        </p:nvSpPr>
        <p:spPr/>
        <p:txBody>
          <a:bodyPr/>
          <a:lstStyle/>
          <a:p>
            <a:fld id="{8F67B7A0-42D6-425E-BF17-0226A10181A2}" type="slidenum">
              <a:rPr lang="zh-CN" altLang="en-US" smtClean="0"/>
              <a:pPr/>
              <a:t>31</a:t>
            </a:fld>
            <a:endParaRPr lang="zh-CN" altLang="en-US"/>
          </a:p>
        </p:txBody>
      </p:sp>
    </p:spTree>
    <p:extLst>
      <p:ext uri="{BB962C8B-B14F-4D97-AF65-F5344CB8AC3E}">
        <p14:creationId xmlns:p14="http://schemas.microsoft.com/office/powerpoint/2010/main" val="1665277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440260" y="1060529"/>
            <a:ext cx="8641556" cy="2256061"/>
          </a:xfrm>
        </p:spPr>
        <p:txBody>
          <a:bodyPr anchor="b"/>
          <a:lstStyle>
            <a:lvl1pPr algn="ctr">
              <a:defRPr sz="5669"/>
            </a:lvl1pPr>
          </a:lstStyle>
          <a:p>
            <a:r>
              <a:rPr lang="zh-CN" altLang="en-US"/>
              <a:t>单击此处编辑母版标题样式</a:t>
            </a:r>
          </a:p>
        </p:txBody>
      </p:sp>
      <p:sp>
        <p:nvSpPr>
          <p:cNvPr id="3" name="副标题 2"/>
          <p:cNvSpPr>
            <a:spLocks noGrp="1"/>
          </p:cNvSpPr>
          <p:nvPr>
            <p:ph type="subTitle" idx="1"/>
          </p:nvPr>
        </p:nvSpPr>
        <p:spPr>
          <a:xfrm>
            <a:off x="1440260" y="3403592"/>
            <a:ext cx="8641556" cy="1564542"/>
          </a:xfrm>
        </p:spPr>
        <p:txBody>
          <a:bodyPr/>
          <a:lstStyle>
            <a:lvl1pPr marL="0" indent="0" algn="ctr">
              <a:buNone/>
              <a:defRPr sz="2268"/>
            </a:lvl1pPr>
            <a:lvl2pPr marL="432008" indent="0" algn="ctr">
              <a:buNone/>
              <a:defRPr sz="1890"/>
            </a:lvl2pPr>
            <a:lvl3pPr marL="864017" indent="0" algn="ctr">
              <a:buNone/>
              <a:defRPr sz="1701"/>
            </a:lvl3pPr>
            <a:lvl4pPr marL="1296025" indent="0" algn="ctr">
              <a:buNone/>
              <a:defRPr sz="1512"/>
            </a:lvl4pPr>
            <a:lvl5pPr marL="1728033" indent="0" algn="ctr">
              <a:buNone/>
              <a:defRPr sz="1512"/>
            </a:lvl5pPr>
            <a:lvl6pPr marL="2160041" indent="0" algn="ctr">
              <a:buNone/>
              <a:defRPr sz="1512"/>
            </a:lvl6pPr>
            <a:lvl7pPr marL="2592050" indent="0" algn="ctr">
              <a:buNone/>
              <a:defRPr sz="1512"/>
            </a:lvl7pPr>
            <a:lvl8pPr marL="3024058" indent="0" algn="ctr">
              <a:buNone/>
              <a:defRPr sz="1512"/>
            </a:lvl8pPr>
            <a:lvl9pPr marL="3456066" indent="0" algn="ctr">
              <a:buNone/>
              <a:defRPr sz="1512"/>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D55E09E-7636-45C5-ABB7-4CE526C2000B}" type="datetime1">
              <a:rPr lang="zh-CN" altLang="en-US" smtClean="0"/>
              <a:t>2020/5/29</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829B6D-9ECE-42A2-B70F-58D8296B8C17}" type="slidenum">
              <a:rPr lang="zh-CN" altLang="en-US" smtClean="0"/>
              <a:t>‹#›</a:t>
            </a:fld>
            <a:endParaRPr lang="zh-CN" altLang="en-US"/>
          </a:p>
        </p:txBody>
      </p:sp>
    </p:spTree>
    <p:extLst>
      <p:ext uri="{BB962C8B-B14F-4D97-AF65-F5344CB8AC3E}">
        <p14:creationId xmlns:p14="http://schemas.microsoft.com/office/powerpoint/2010/main" val="1598112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D55E09E-7636-45C5-ABB7-4CE526C2000B}" type="datetime1">
              <a:rPr lang="zh-CN" altLang="en-US" smtClean="0"/>
              <a:t>2020/5/29</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829B6D-9ECE-42A2-B70F-58D8296B8C17}" type="slidenum">
              <a:rPr lang="zh-CN" altLang="en-US" smtClean="0"/>
              <a:t>‹#›</a:t>
            </a:fld>
            <a:endParaRPr lang="zh-CN" altLang="en-US"/>
          </a:p>
        </p:txBody>
      </p:sp>
    </p:spTree>
    <p:extLst>
      <p:ext uri="{BB962C8B-B14F-4D97-AF65-F5344CB8AC3E}">
        <p14:creationId xmlns:p14="http://schemas.microsoft.com/office/powerpoint/2010/main" val="311669799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245485" y="345009"/>
            <a:ext cx="2484447" cy="549164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92143" y="345009"/>
            <a:ext cx="7309316" cy="549164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D55E09E-7636-45C5-ABB7-4CE526C2000B}" type="datetime1">
              <a:rPr lang="zh-CN" altLang="en-US" smtClean="0"/>
              <a:t>2020/5/29</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829B6D-9ECE-42A2-B70F-58D8296B8C17}" type="slidenum">
              <a:rPr lang="zh-CN" altLang="en-US" smtClean="0"/>
              <a:t>‹#›</a:t>
            </a:fld>
            <a:endParaRPr lang="zh-CN" altLang="en-US"/>
          </a:p>
        </p:txBody>
      </p:sp>
    </p:spTree>
    <p:extLst>
      <p:ext uri="{BB962C8B-B14F-4D97-AF65-F5344CB8AC3E}">
        <p14:creationId xmlns:p14="http://schemas.microsoft.com/office/powerpoint/2010/main" val="8455593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YW">
    <p:spTree>
      <p:nvGrpSpPr>
        <p:cNvPr id="1" name=""/>
        <p:cNvGrpSpPr/>
        <p:nvPr/>
      </p:nvGrpSpPr>
      <p:grpSpPr>
        <a:xfrm>
          <a:off x="0" y="0"/>
          <a:ext cx="0" cy="0"/>
          <a:chOff x="0" y="0"/>
          <a:chExt cx="0" cy="0"/>
        </a:xfrm>
      </p:grpSpPr>
      <p:pic>
        <p:nvPicPr>
          <p:cNvPr id="9" name="图片 8" descr="内页-岗岭集团.jpg"/>
          <p:cNvPicPr>
            <a:picLocks noChangeAspect="1"/>
          </p:cNvPicPr>
          <p:nvPr userDrawn="1"/>
        </p:nvPicPr>
        <p:blipFill>
          <a:blip r:embed="rId2"/>
          <a:stretch>
            <a:fillRect/>
          </a:stretch>
        </p:blipFill>
        <p:spPr>
          <a:xfrm>
            <a:off x="0" y="-4315"/>
            <a:ext cx="11522075" cy="6488805"/>
          </a:xfrm>
          <a:prstGeom prst="rect">
            <a:avLst/>
          </a:prstGeom>
        </p:spPr>
      </p:pic>
      <p:sp>
        <p:nvSpPr>
          <p:cNvPr id="10" name="标题占位符 1"/>
          <p:cNvSpPr>
            <a:spLocks noGrp="1"/>
          </p:cNvSpPr>
          <p:nvPr>
            <p:ph type="title" hasCustomPrompt="1"/>
          </p:nvPr>
        </p:nvSpPr>
        <p:spPr>
          <a:xfrm>
            <a:off x="0" y="-50741"/>
            <a:ext cx="9541745" cy="503791"/>
          </a:xfrm>
          <a:prstGeom prst="rect">
            <a:avLst/>
          </a:prstGeom>
          <a:ln>
            <a:noFill/>
          </a:ln>
        </p:spPr>
        <p:txBody>
          <a:bodyPr vert="horz" lIns="360000" tIns="252000" rIns="91440" bIns="216000" rtlCol="0" anchor="ctr">
            <a:noAutofit/>
          </a:bodyPr>
          <a:lstStyle>
            <a:lvl1pPr algn="l">
              <a:defRPr sz="2268">
                <a:solidFill>
                  <a:schemeClr val="bg1"/>
                </a:solidFill>
                <a:latin typeface="微软雅黑" pitchFamily="34" charset="-122"/>
                <a:ea typeface="微软雅黑" pitchFamily="34" charset="-122"/>
              </a:defRPr>
            </a:lvl1pPr>
          </a:lstStyle>
          <a:p>
            <a:r>
              <a:rPr lang="zh-CN" altLang="en-US" dirty="0"/>
              <a:t>单击此处添加标题</a:t>
            </a:r>
          </a:p>
        </p:txBody>
      </p:sp>
    </p:spTree>
    <p:extLst>
      <p:ext uri="{BB962C8B-B14F-4D97-AF65-F5344CB8AC3E}">
        <p14:creationId xmlns:p14="http://schemas.microsoft.com/office/powerpoint/2010/main" val="946823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YW">
    <p:spTree>
      <p:nvGrpSpPr>
        <p:cNvPr id="1" name=""/>
        <p:cNvGrpSpPr/>
        <p:nvPr/>
      </p:nvGrpSpPr>
      <p:grpSpPr>
        <a:xfrm>
          <a:off x="0" y="0"/>
          <a:ext cx="0" cy="0"/>
          <a:chOff x="0" y="0"/>
          <a:chExt cx="0" cy="0"/>
        </a:xfrm>
      </p:grpSpPr>
      <p:pic>
        <p:nvPicPr>
          <p:cNvPr id="11" name="图片 10" descr="未标题-1-01"/>
          <p:cNvPicPr>
            <a:picLocks noChangeAspect="1"/>
          </p:cNvPicPr>
          <p:nvPr userDrawn="1"/>
        </p:nvPicPr>
        <p:blipFill>
          <a:blip r:embed="rId2"/>
          <a:stretch>
            <a:fillRect/>
          </a:stretch>
        </p:blipFill>
        <p:spPr>
          <a:xfrm>
            <a:off x="-13335" y="-8255"/>
            <a:ext cx="11535410" cy="674387"/>
          </a:xfrm>
          <a:prstGeom prst="rect">
            <a:avLst/>
          </a:prstGeom>
        </p:spPr>
      </p:pic>
      <p:sp>
        <p:nvSpPr>
          <p:cNvPr id="10" name="标题占位符 1"/>
          <p:cNvSpPr>
            <a:spLocks noGrp="1"/>
          </p:cNvSpPr>
          <p:nvPr>
            <p:ph type="title" hasCustomPrompt="1"/>
          </p:nvPr>
        </p:nvSpPr>
        <p:spPr>
          <a:xfrm>
            <a:off x="1" y="0"/>
            <a:ext cx="8452022" cy="666132"/>
          </a:xfrm>
          <a:prstGeom prst="rect">
            <a:avLst/>
          </a:prstGeom>
          <a:ln>
            <a:noFill/>
          </a:ln>
        </p:spPr>
        <p:txBody>
          <a:bodyPr vert="horz" lIns="360000" tIns="252000" rIns="91440" bIns="216000" rtlCol="0" anchor="ctr">
            <a:noAutofit/>
          </a:bodyPr>
          <a:lstStyle>
            <a:lvl1pPr algn="l">
              <a:defRPr sz="2268">
                <a:solidFill>
                  <a:schemeClr val="bg1"/>
                </a:solidFill>
                <a:latin typeface="微软雅黑" pitchFamily="34" charset="-122"/>
                <a:ea typeface="微软雅黑" pitchFamily="34" charset="-122"/>
              </a:defRPr>
            </a:lvl1pPr>
          </a:lstStyle>
          <a:p>
            <a:r>
              <a:rPr lang="zh-CN" altLang="en-US" dirty="0"/>
              <a:t>单击此处添加标题</a:t>
            </a:r>
          </a:p>
        </p:txBody>
      </p:sp>
    </p:spTree>
    <p:extLst>
      <p:ext uri="{BB962C8B-B14F-4D97-AF65-F5344CB8AC3E}">
        <p14:creationId xmlns:p14="http://schemas.microsoft.com/office/powerpoint/2010/main" val="1710365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分隔页">
    <p:spTree>
      <p:nvGrpSpPr>
        <p:cNvPr id="1" name=""/>
        <p:cNvGrpSpPr/>
        <p:nvPr/>
      </p:nvGrpSpPr>
      <p:grpSpPr>
        <a:xfrm>
          <a:off x="0" y="0"/>
          <a:ext cx="0" cy="0"/>
          <a:chOff x="0" y="0"/>
          <a:chExt cx="0" cy="0"/>
        </a:xfrm>
      </p:grpSpPr>
      <p:sp>
        <p:nvSpPr>
          <p:cNvPr id="5" name="Text Placeholder 1"/>
          <p:cNvSpPr>
            <a:spLocks noGrp="1"/>
          </p:cNvSpPr>
          <p:nvPr>
            <p:ph type="body" sz="quarter" idx="13" hasCustomPrompt="1"/>
          </p:nvPr>
        </p:nvSpPr>
        <p:spPr>
          <a:xfrm>
            <a:off x="484726" y="4982379"/>
            <a:ext cx="8302203" cy="600016"/>
          </a:xfrm>
          <a:prstGeom prst="rect">
            <a:avLst/>
          </a:prstGeom>
          <a:ln>
            <a:noFill/>
          </a:ln>
        </p:spPr>
        <p:txBody>
          <a:bodyPr lIns="86406" tIns="43204" rIns="86406" bIns="43204"/>
          <a:lstStyle>
            <a:lvl1pPr>
              <a:buNone/>
              <a:defRPr sz="2600" b="1">
                <a:solidFill>
                  <a:srgbClr val="CC0000"/>
                </a:solidFill>
                <a:latin typeface="微软雅黑" pitchFamily="34" charset="-122"/>
                <a:ea typeface="微软雅黑" pitchFamily="34" charset="-122"/>
              </a:defRPr>
            </a:lvl1pPr>
          </a:lstStyle>
          <a:p>
            <a:r>
              <a:rPr lang="zh-CN" altLang="en-US" sz="2600" b="1" dirty="0">
                <a:solidFill>
                  <a:srgbClr val="CC0014"/>
                </a:solidFill>
                <a:latin typeface="微软雅黑" pitchFamily="34" charset="-122"/>
                <a:ea typeface="微软雅黑" pitchFamily="34" charset="-122"/>
              </a:rPr>
              <a:t>此处输入章节标题</a:t>
            </a:r>
          </a:p>
        </p:txBody>
      </p:sp>
    </p:spTree>
    <p:extLst>
      <p:ext uri="{BB962C8B-B14F-4D97-AF65-F5344CB8AC3E}">
        <p14:creationId xmlns:p14="http://schemas.microsoft.com/office/powerpoint/2010/main" val="26337501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14F9C70-000E-4C26-A2B9-D332A4280B1D}" type="datetime1">
              <a:rPr lang="zh-CN" altLang="en-US" smtClean="0"/>
              <a:t>2020/5/29</a:t>
            </a:fld>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2829B6D-9ECE-42A2-B70F-58D8296B8C17}" type="slidenum">
              <a:rPr lang="zh-CN" altLang="en-US" smtClean="0"/>
              <a:t>‹#›</a:t>
            </a:fld>
            <a:endParaRPr lang="zh-CN" altLang="en-US"/>
          </a:p>
        </p:txBody>
      </p:sp>
      <p:cxnSp>
        <p:nvCxnSpPr>
          <p:cNvPr id="16" name="直接连接符 15"/>
          <p:cNvCxnSpPr/>
          <p:nvPr userDrawn="1"/>
        </p:nvCxnSpPr>
        <p:spPr>
          <a:xfrm flipV="1">
            <a:off x="507523" y="5985783"/>
            <a:ext cx="10525090" cy="2908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文本框 6"/>
          <p:cNvSpPr txBox="1"/>
          <p:nvPr userDrawn="1"/>
        </p:nvSpPr>
        <p:spPr>
          <a:xfrm>
            <a:off x="774998" y="6036128"/>
            <a:ext cx="1906629" cy="395031"/>
          </a:xfrm>
          <a:prstGeom prst="rect">
            <a:avLst/>
          </a:prstGeom>
          <a:noFill/>
        </p:spPr>
        <p:txBody>
          <a:bodyPr wrap="square" lIns="86401" tIns="43199" rIns="86401" bIns="43199" rtlCol="0" anchor="ctr">
            <a:spAutoFit/>
          </a:bodyPr>
          <a:lstStyle/>
          <a:p>
            <a:pPr algn="ctr" defTabSz="863996"/>
            <a:r>
              <a:rPr lang="zh-CN" altLang="en-US" sz="2000" b="1" dirty="0">
                <a:solidFill>
                  <a:srgbClr val="C00000"/>
                </a:solidFill>
                <a:latin typeface="微软雅黑" panose="020B0503020204020204" pitchFamily="34" charset="-122"/>
                <a:ea typeface="微软雅黑" panose="020B0503020204020204" pitchFamily="34" charset="-122"/>
              </a:rPr>
              <a:t>服务顾客</a:t>
            </a:r>
          </a:p>
        </p:txBody>
      </p:sp>
      <p:sp>
        <p:nvSpPr>
          <p:cNvPr id="18" name="文本框 9"/>
          <p:cNvSpPr txBox="1"/>
          <p:nvPr userDrawn="1"/>
        </p:nvSpPr>
        <p:spPr>
          <a:xfrm>
            <a:off x="3366498" y="6035464"/>
            <a:ext cx="1906629" cy="395031"/>
          </a:xfrm>
          <a:prstGeom prst="rect">
            <a:avLst/>
          </a:prstGeom>
          <a:noFill/>
        </p:spPr>
        <p:txBody>
          <a:bodyPr wrap="square" lIns="86401" tIns="43199" rIns="86401" bIns="43199" rtlCol="0" anchor="ctr">
            <a:spAutoFit/>
          </a:bodyPr>
          <a:lstStyle/>
          <a:p>
            <a:pPr algn="ctr" defTabSz="863996"/>
            <a:r>
              <a:rPr lang="zh-CN" altLang="en-US" sz="2000" b="1" dirty="0">
                <a:solidFill>
                  <a:srgbClr val="C00000"/>
                </a:solidFill>
                <a:latin typeface="微软雅黑" panose="020B0503020204020204" pitchFamily="34" charset="-122"/>
                <a:ea typeface="微软雅黑" panose="020B0503020204020204" pitchFamily="34" charset="-122"/>
              </a:rPr>
              <a:t>尊重个人</a:t>
            </a:r>
          </a:p>
        </p:txBody>
      </p:sp>
      <p:sp>
        <p:nvSpPr>
          <p:cNvPr id="19" name="文本框 10"/>
          <p:cNvSpPr txBox="1"/>
          <p:nvPr userDrawn="1"/>
        </p:nvSpPr>
        <p:spPr>
          <a:xfrm>
            <a:off x="6047228" y="6035464"/>
            <a:ext cx="1906629" cy="395031"/>
          </a:xfrm>
          <a:prstGeom prst="rect">
            <a:avLst/>
          </a:prstGeom>
          <a:noFill/>
        </p:spPr>
        <p:txBody>
          <a:bodyPr wrap="square" lIns="86401" tIns="43199" rIns="86401" bIns="43199" rtlCol="0" anchor="ctr">
            <a:spAutoFit/>
          </a:bodyPr>
          <a:lstStyle/>
          <a:p>
            <a:pPr algn="ctr" defTabSz="863996"/>
            <a:r>
              <a:rPr lang="zh-CN" altLang="en-US" sz="2000" b="1" dirty="0">
                <a:solidFill>
                  <a:srgbClr val="C00000"/>
                </a:solidFill>
                <a:latin typeface="微软雅黑" panose="020B0503020204020204" pitchFamily="34" charset="-122"/>
                <a:ea typeface="微软雅黑" panose="020B0503020204020204" pitchFamily="34" charset="-122"/>
              </a:rPr>
              <a:t>追求卓越</a:t>
            </a:r>
          </a:p>
        </p:txBody>
      </p:sp>
      <p:sp>
        <p:nvSpPr>
          <p:cNvPr id="20" name="文本框 11"/>
          <p:cNvSpPr txBox="1"/>
          <p:nvPr userDrawn="1"/>
        </p:nvSpPr>
        <p:spPr>
          <a:xfrm>
            <a:off x="8784768" y="6026708"/>
            <a:ext cx="1906629" cy="395031"/>
          </a:xfrm>
          <a:prstGeom prst="rect">
            <a:avLst/>
          </a:prstGeom>
          <a:noFill/>
        </p:spPr>
        <p:txBody>
          <a:bodyPr wrap="square" lIns="86401" tIns="43199" rIns="86401" bIns="43199" rtlCol="0" anchor="ctr">
            <a:spAutoFit/>
          </a:bodyPr>
          <a:lstStyle/>
          <a:p>
            <a:pPr algn="ctr" defTabSz="863996"/>
            <a:r>
              <a:rPr lang="zh-CN" altLang="en-US" sz="2000" b="1" dirty="0">
                <a:solidFill>
                  <a:srgbClr val="C00000"/>
                </a:solidFill>
                <a:latin typeface="微软雅黑" panose="020B0503020204020204" pitchFamily="34" charset="-122"/>
                <a:ea typeface="微软雅黑" panose="020B0503020204020204" pitchFamily="34" charset="-122"/>
              </a:rPr>
              <a:t>诚信行事</a:t>
            </a:r>
          </a:p>
        </p:txBody>
      </p:sp>
      <p:pic>
        <p:nvPicPr>
          <p:cNvPr id="21" name="图片 2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8982" y="44847"/>
            <a:ext cx="862657" cy="936000"/>
          </a:xfrm>
          <a:prstGeom prst="rect">
            <a:avLst/>
          </a:prstGeom>
        </p:spPr>
      </p:pic>
    </p:spTree>
    <p:extLst>
      <p:ext uri="{BB962C8B-B14F-4D97-AF65-F5344CB8AC3E}">
        <p14:creationId xmlns:p14="http://schemas.microsoft.com/office/powerpoint/2010/main" val="3489517306"/>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6" name="Text Placeholder 1"/>
          <p:cNvSpPr>
            <a:spLocks noGrp="1"/>
          </p:cNvSpPr>
          <p:nvPr>
            <p:ph type="body" sz="quarter" idx="13" hasCustomPrompt="1"/>
          </p:nvPr>
        </p:nvSpPr>
        <p:spPr>
          <a:xfrm>
            <a:off x="4090460" y="541137"/>
            <a:ext cx="3607230" cy="363262"/>
          </a:xfrm>
          <a:prstGeom prst="rect">
            <a:avLst/>
          </a:prstGeom>
        </p:spPr>
        <p:txBody>
          <a:bodyPr lIns="86406" tIns="43204" rIns="86406" bIns="43204"/>
          <a:lstStyle>
            <a:lvl1pPr>
              <a:buNone/>
              <a:defRPr sz="1800" b="0">
                <a:latin typeface="微软雅黑" pitchFamily="34" charset="-122"/>
                <a:ea typeface="微软雅黑" pitchFamily="34" charset="-122"/>
              </a:defRPr>
            </a:lvl1pPr>
          </a:lstStyle>
          <a:p>
            <a:pPr lvl="0"/>
            <a:r>
              <a:rPr lang="zh-CN" altLang="en-US" dirty="0"/>
              <a:t>作者，日期</a:t>
            </a:r>
          </a:p>
        </p:txBody>
      </p:sp>
      <p:sp>
        <p:nvSpPr>
          <p:cNvPr id="7" name="Text Placeholder 1"/>
          <p:cNvSpPr>
            <a:spLocks noGrp="1"/>
          </p:cNvSpPr>
          <p:nvPr>
            <p:ph type="body" sz="quarter" idx="14" hasCustomPrompt="1"/>
          </p:nvPr>
        </p:nvSpPr>
        <p:spPr>
          <a:xfrm>
            <a:off x="4088663" y="919317"/>
            <a:ext cx="6850281" cy="363262"/>
          </a:xfrm>
          <a:prstGeom prst="rect">
            <a:avLst/>
          </a:prstGeom>
        </p:spPr>
        <p:txBody>
          <a:bodyPr lIns="86406" tIns="43204" rIns="86406" bIns="43204"/>
          <a:lstStyle>
            <a:lvl1pPr>
              <a:buNone/>
              <a:defRPr sz="3000" b="1">
                <a:latin typeface="微软雅黑" pitchFamily="34" charset="-122"/>
                <a:ea typeface="微软雅黑" pitchFamily="34" charset="-122"/>
              </a:defRPr>
            </a:lvl1pPr>
          </a:lstStyle>
          <a:p>
            <a:pPr lvl="0"/>
            <a:r>
              <a:rPr lang="en-US" altLang="zh-CN" dirty="0"/>
              <a:t>PPT</a:t>
            </a:r>
            <a:r>
              <a:rPr lang="zh-CN" altLang="en-US" dirty="0"/>
              <a:t>标题</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13" name="文本占位符 12"/>
          <p:cNvSpPr>
            <a:spLocks noGrp="1"/>
          </p:cNvSpPr>
          <p:nvPr>
            <p:ph type="body" sz="quarter" idx="10" hasCustomPrompt="1"/>
          </p:nvPr>
        </p:nvSpPr>
        <p:spPr>
          <a:xfrm>
            <a:off x="560100" y="1186611"/>
            <a:ext cx="10522959" cy="4675833"/>
          </a:xfrm>
          <a:prstGeom prst="rect">
            <a:avLst/>
          </a:prstGeom>
        </p:spPr>
        <p:txBody>
          <a:bodyPr lIns="86406" tIns="43204" rIns="86406" bIns="43204"/>
          <a:lstStyle>
            <a:lvl1pPr>
              <a:defRPr sz="1800">
                <a:solidFill>
                  <a:srgbClr val="CC0000"/>
                </a:solidFill>
                <a:latin typeface="微软雅黑" pitchFamily="34" charset="-122"/>
                <a:ea typeface="微软雅黑" pitchFamily="34" charset="-122"/>
              </a:defRPr>
            </a:lvl1pPr>
          </a:lstStyle>
          <a:p>
            <a:pPr lvl="0"/>
            <a:r>
              <a:rPr lang="zh-CN" altLang="en-US" dirty="0"/>
              <a:t>第一章 此处输入章节标题</a:t>
            </a:r>
          </a:p>
        </p:txBody>
      </p:sp>
      <p:sp>
        <p:nvSpPr>
          <p:cNvPr id="4" name="标题 3"/>
          <p:cNvSpPr>
            <a:spLocks noGrp="1"/>
          </p:cNvSpPr>
          <p:nvPr>
            <p:ph type="title" hasCustomPrompt="1"/>
          </p:nvPr>
        </p:nvSpPr>
        <p:spPr>
          <a:xfrm>
            <a:off x="576103" y="429088"/>
            <a:ext cx="8749241" cy="386492"/>
          </a:xfrm>
          <a:prstGeom prst="rect">
            <a:avLst/>
          </a:prstGeom>
        </p:spPr>
        <p:txBody>
          <a:bodyPr lIns="86406" tIns="43204" rIns="86406" bIns="43204"/>
          <a:lstStyle>
            <a:lvl1pPr algn="l">
              <a:defRPr sz="2400" b="1">
                <a:latin typeface="微软雅黑" pitchFamily="34" charset="-122"/>
                <a:ea typeface="微软雅黑" pitchFamily="34" charset="-122"/>
              </a:defRPr>
            </a:lvl1pPr>
          </a:lstStyle>
          <a:p>
            <a:r>
              <a:rPr lang="zh-CN" altLang="en-US" dirty="0"/>
              <a:t>今天主要讨论的议题</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分隔页2">
    <p:spTree>
      <p:nvGrpSpPr>
        <p:cNvPr id="1" name=""/>
        <p:cNvGrpSpPr/>
        <p:nvPr/>
      </p:nvGrpSpPr>
      <p:grpSpPr>
        <a:xfrm>
          <a:off x="0" y="0"/>
          <a:ext cx="0" cy="0"/>
          <a:chOff x="0" y="0"/>
          <a:chExt cx="0" cy="0"/>
        </a:xfrm>
      </p:grpSpPr>
      <p:sp>
        <p:nvSpPr>
          <p:cNvPr id="4" name="Text Placeholder 1"/>
          <p:cNvSpPr>
            <a:spLocks noGrp="1"/>
          </p:cNvSpPr>
          <p:nvPr>
            <p:ph type="body" sz="quarter" idx="13" hasCustomPrompt="1"/>
          </p:nvPr>
        </p:nvSpPr>
        <p:spPr>
          <a:xfrm>
            <a:off x="1260040" y="2971707"/>
            <a:ext cx="9027823" cy="600016"/>
          </a:xfrm>
          <a:prstGeom prst="rect">
            <a:avLst/>
          </a:prstGeom>
        </p:spPr>
        <p:txBody>
          <a:bodyPr lIns="86406" tIns="43204" rIns="86406" bIns="43204"/>
          <a:lstStyle>
            <a:lvl1pPr algn="ctr">
              <a:buNone/>
              <a:defRPr sz="2600" b="1">
                <a:solidFill>
                  <a:srgbClr val="CC0000"/>
                </a:solidFill>
                <a:latin typeface="微软雅黑" pitchFamily="34" charset="-122"/>
                <a:ea typeface="微软雅黑" pitchFamily="34" charset="-122"/>
              </a:defRPr>
            </a:lvl1pPr>
          </a:lstStyle>
          <a:p>
            <a:r>
              <a:rPr lang="zh-CN" altLang="en-US" sz="2600" b="1" dirty="0">
                <a:solidFill>
                  <a:srgbClr val="CC0014"/>
                </a:solidFill>
                <a:latin typeface="微软雅黑" pitchFamily="34" charset="-122"/>
                <a:ea typeface="微软雅黑" pitchFamily="34" charset="-122"/>
              </a:rPr>
              <a:t>此处输入章节标题</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blip>
          <a:stretch>
            <a:fillRect/>
          </a:stretch>
        </p:blipFill>
        <p:spPr>
          <a:xfrm>
            <a:off x="5670302" y="5260636"/>
            <a:ext cx="5851773" cy="949553"/>
          </a:xfrm>
          <a:prstGeom prst="rect">
            <a:avLst/>
          </a:prstGeom>
        </p:spPr>
      </p:pic>
      <p:sp>
        <p:nvSpPr>
          <p:cNvPr id="3" name="矩形 2"/>
          <p:cNvSpPr/>
          <p:nvPr userDrawn="1"/>
        </p:nvSpPr>
        <p:spPr>
          <a:xfrm>
            <a:off x="270050" y="607518"/>
            <a:ext cx="10891961" cy="5100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01">
              <a:ln>
                <a:solidFill>
                  <a:sysClr val="windowText" lastClr="000000"/>
                </a:solidFill>
              </a:ln>
            </a:endParaRPr>
          </a:p>
        </p:txBody>
      </p:sp>
    </p:spTree>
    <p:extLst>
      <p:ext uri="{BB962C8B-B14F-4D97-AF65-F5344CB8AC3E}">
        <p14:creationId xmlns:p14="http://schemas.microsoft.com/office/powerpoint/2010/main" val="938667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D8BB81E-49A4-4872-A0AC-C11EF3C3C2F7}" type="datetimeFigureOut">
              <a:rPr lang="zh-CN" altLang="en-US" smtClean="0">
                <a:solidFill>
                  <a:prstClr val="black">
                    <a:tint val="75000"/>
                  </a:prstClr>
                </a:solidFill>
              </a:rPr>
              <a:pPr/>
              <a:t>2020/5/29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DB3C4B5A-EAD2-41E8-A79D-ACE7EED2CF2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254037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pic>
        <p:nvPicPr>
          <p:cNvPr id="4098"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b="23770"/>
          <a:stretch/>
        </p:blipFill>
        <p:spPr bwMode="auto">
          <a:xfrm>
            <a:off x="10044627" y="5"/>
            <a:ext cx="1472875" cy="722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直接连接符 6"/>
          <p:cNvCxnSpPr/>
          <p:nvPr userDrawn="1"/>
        </p:nvCxnSpPr>
        <p:spPr>
          <a:xfrm>
            <a:off x="0" y="6165846"/>
            <a:ext cx="11522075"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8534299" y="6154459"/>
            <a:ext cx="1371696" cy="307135"/>
          </a:xfrm>
          <a:prstGeom prst="rect">
            <a:avLst/>
          </a:prstGeom>
          <a:noFill/>
        </p:spPr>
        <p:txBody>
          <a:bodyPr wrap="square" rtlCol="0">
            <a:spAutoFit/>
          </a:bodyPr>
          <a:lstStyle/>
          <a:p>
            <a:r>
              <a:rPr lang="zh-CN" altLang="en-US" sz="1396" b="1" dirty="0">
                <a:solidFill>
                  <a:srgbClr val="C00000"/>
                </a:solidFill>
                <a:latin typeface="微软雅黑" panose="020B0503020204020204" pitchFamily="34" charset="-122"/>
                <a:ea typeface="微软雅黑" panose="020B0503020204020204" pitchFamily="34" charset="-122"/>
              </a:rPr>
              <a:t>诚信行事</a:t>
            </a:r>
          </a:p>
        </p:txBody>
      </p:sp>
      <p:sp>
        <p:nvSpPr>
          <p:cNvPr id="12" name="TextBox 11"/>
          <p:cNvSpPr txBox="1"/>
          <p:nvPr userDrawn="1"/>
        </p:nvSpPr>
        <p:spPr>
          <a:xfrm>
            <a:off x="6151715" y="6154459"/>
            <a:ext cx="1371696" cy="307135"/>
          </a:xfrm>
          <a:prstGeom prst="rect">
            <a:avLst/>
          </a:prstGeom>
          <a:noFill/>
        </p:spPr>
        <p:txBody>
          <a:bodyPr wrap="square" rtlCol="0">
            <a:spAutoFit/>
          </a:bodyPr>
          <a:lstStyle/>
          <a:p>
            <a:r>
              <a:rPr lang="zh-CN" altLang="en-US" sz="1396" b="1" dirty="0">
                <a:solidFill>
                  <a:srgbClr val="C00000"/>
                </a:solidFill>
                <a:latin typeface="微软雅黑" panose="020B0503020204020204" pitchFamily="34" charset="-122"/>
                <a:ea typeface="微软雅黑" panose="020B0503020204020204" pitchFamily="34" charset="-122"/>
              </a:rPr>
              <a:t>追求卓越</a:t>
            </a:r>
          </a:p>
        </p:txBody>
      </p:sp>
      <p:sp>
        <p:nvSpPr>
          <p:cNvPr id="13" name="TextBox 12"/>
          <p:cNvSpPr txBox="1"/>
          <p:nvPr userDrawn="1"/>
        </p:nvSpPr>
        <p:spPr>
          <a:xfrm>
            <a:off x="3792603" y="6154459"/>
            <a:ext cx="1371696" cy="307135"/>
          </a:xfrm>
          <a:prstGeom prst="rect">
            <a:avLst/>
          </a:prstGeom>
          <a:noFill/>
        </p:spPr>
        <p:txBody>
          <a:bodyPr wrap="square" rtlCol="0">
            <a:spAutoFit/>
          </a:bodyPr>
          <a:lstStyle/>
          <a:p>
            <a:r>
              <a:rPr lang="zh-CN" altLang="en-US" sz="1396" b="1" dirty="0">
                <a:solidFill>
                  <a:srgbClr val="C00000"/>
                </a:solidFill>
                <a:latin typeface="微软雅黑" panose="020B0503020204020204" pitchFamily="34" charset="-122"/>
                <a:ea typeface="微软雅黑" panose="020B0503020204020204" pitchFamily="34" charset="-122"/>
              </a:rPr>
              <a:t>尊重个人</a:t>
            </a:r>
          </a:p>
        </p:txBody>
      </p:sp>
      <p:sp>
        <p:nvSpPr>
          <p:cNvPr id="14" name="TextBox 13"/>
          <p:cNvSpPr txBox="1"/>
          <p:nvPr userDrawn="1"/>
        </p:nvSpPr>
        <p:spPr>
          <a:xfrm>
            <a:off x="1421807" y="6154459"/>
            <a:ext cx="1371696" cy="307135"/>
          </a:xfrm>
          <a:prstGeom prst="rect">
            <a:avLst/>
          </a:prstGeom>
          <a:noFill/>
        </p:spPr>
        <p:txBody>
          <a:bodyPr wrap="square" rtlCol="0">
            <a:spAutoFit/>
          </a:bodyPr>
          <a:lstStyle/>
          <a:p>
            <a:r>
              <a:rPr lang="zh-CN" altLang="en-US" sz="1396" b="1" dirty="0">
                <a:solidFill>
                  <a:srgbClr val="C00000"/>
                </a:solidFill>
                <a:latin typeface="微软雅黑" panose="020B0503020204020204" pitchFamily="34" charset="-122"/>
                <a:ea typeface="微软雅黑" panose="020B0503020204020204" pitchFamily="34" charset="-122"/>
              </a:rPr>
              <a:t>服务顾客</a:t>
            </a:r>
          </a:p>
        </p:txBody>
      </p:sp>
    </p:spTree>
    <p:extLst>
      <p:ext uri="{BB962C8B-B14F-4D97-AF65-F5344CB8AC3E}">
        <p14:creationId xmlns:p14="http://schemas.microsoft.com/office/powerpoint/2010/main" val="2417075735"/>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pic>
        <p:nvPicPr>
          <p:cNvPr id="4098"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b="23770"/>
          <a:stretch/>
        </p:blipFill>
        <p:spPr bwMode="auto">
          <a:xfrm>
            <a:off x="10044627" y="5"/>
            <a:ext cx="1472875" cy="722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直接连接符 6"/>
          <p:cNvCxnSpPr/>
          <p:nvPr userDrawn="1"/>
        </p:nvCxnSpPr>
        <p:spPr>
          <a:xfrm>
            <a:off x="0" y="6165846"/>
            <a:ext cx="11522075"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8534299" y="6154459"/>
            <a:ext cx="1371696" cy="307135"/>
          </a:xfrm>
          <a:prstGeom prst="rect">
            <a:avLst/>
          </a:prstGeom>
          <a:noFill/>
        </p:spPr>
        <p:txBody>
          <a:bodyPr wrap="square" rtlCol="0">
            <a:spAutoFit/>
          </a:bodyPr>
          <a:lstStyle/>
          <a:p>
            <a:r>
              <a:rPr lang="zh-CN" altLang="en-US" sz="1396" b="1" dirty="0">
                <a:solidFill>
                  <a:srgbClr val="C00000"/>
                </a:solidFill>
                <a:latin typeface="微软雅黑" panose="020B0503020204020204" pitchFamily="34" charset="-122"/>
                <a:ea typeface="微软雅黑" panose="020B0503020204020204" pitchFamily="34" charset="-122"/>
              </a:rPr>
              <a:t>诚信行事</a:t>
            </a:r>
          </a:p>
        </p:txBody>
      </p:sp>
      <p:sp>
        <p:nvSpPr>
          <p:cNvPr id="12" name="TextBox 11"/>
          <p:cNvSpPr txBox="1"/>
          <p:nvPr userDrawn="1"/>
        </p:nvSpPr>
        <p:spPr>
          <a:xfrm>
            <a:off x="6151715" y="6154459"/>
            <a:ext cx="1371696" cy="307135"/>
          </a:xfrm>
          <a:prstGeom prst="rect">
            <a:avLst/>
          </a:prstGeom>
          <a:noFill/>
        </p:spPr>
        <p:txBody>
          <a:bodyPr wrap="square" rtlCol="0">
            <a:spAutoFit/>
          </a:bodyPr>
          <a:lstStyle/>
          <a:p>
            <a:r>
              <a:rPr lang="zh-CN" altLang="en-US" sz="1396" b="1" dirty="0">
                <a:solidFill>
                  <a:srgbClr val="C00000"/>
                </a:solidFill>
                <a:latin typeface="微软雅黑" panose="020B0503020204020204" pitchFamily="34" charset="-122"/>
                <a:ea typeface="微软雅黑" panose="020B0503020204020204" pitchFamily="34" charset="-122"/>
              </a:rPr>
              <a:t>追求卓越</a:t>
            </a:r>
          </a:p>
        </p:txBody>
      </p:sp>
      <p:sp>
        <p:nvSpPr>
          <p:cNvPr id="13" name="TextBox 12"/>
          <p:cNvSpPr txBox="1"/>
          <p:nvPr userDrawn="1"/>
        </p:nvSpPr>
        <p:spPr>
          <a:xfrm>
            <a:off x="3792603" y="6154459"/>
            <a:ext cx="1371696" cy="307135"/>
          </a:xfrm>
          <a:prstGeom prst="rect">
            <a:avLst/>
          </a:prstGeom>
          <a:noFill/>
        </p:spPr>
        <p:txBody>
          <a:bodyPr wrap="square" rtlCol="0">
            <a:spAutoFit/>
          </a:bodyPr>
          <a:lstStyle/>
          <a:p>
            <a:r>
              <a:rPr lang="zh-CN" altLang="en-US" sz="1396" b="1" dirty="0">
                <a:solidFill>
                  <a:srgbClr val="C00000"/>
                </a:solidFill>
                <a:latin typeface="微软雅黑" panose="020B0503020204020204" pitchFamily="34" charset="-122"/>
                <a:ea typeface="微软雅黑" panose="020B0503020204020204" pitchFamily="34" charset="-122"/>
              </a:rPr>
              <a:t>尊重个人</a:t>
            </a:r>
          </a:p>
        </p:txBody>
      </p:sp>
      <p:sp>
        <p:nvSpPr>
          <p:cNvPr id="14" name="TextBox 13"/>
          <p:cNvSpPr txBox="1"/>
          <p:nvPr userDrawn="1"/>
        </p:nvSpPr>
        <p:spPr>
          <a:xfrm>
            <a:off x="1421807" y="6154459"/>
            <a:ext cx="1371696" cy="307135"/>
          </a:xfrm>
          <a:prstGeom prst="rect">
            <a:avLst/>
          </a:prstGeom>
          <a:noFill/>
        </p:spPr>
        <p:txBody>
          <a:bodyPr wrap="square" rtlCol="0">
            <a:spAutoFit/>
          </a:bodyPr>
          <a:lstStyle/>
          <a:p>
            <a:r>
              <a:rPr lang="zh-CN" altLang="en-US" sz="1396" b="1" dirty="0">
                <a:solidFill>
                  <a:srgbClr val="C00000"/>
                </a:solidFill>
                <a:latin typeface="微软雅黑" panose="020B0503020204020204" pitchFamily="34" charset="-122"/>
                <a:ea typeface="微软雅黑" panose="020B0503020204020204" pitchFamily="34" charset="-122"/>
              </a:rPr>
              <a:t>服务顾客</a:t>
            </a:r>
          </a:p>
        </p:txBody>
      </p:sp>
    </p:spTree>
    <p:extLst>
      <p:ext uri="{BB962C8B-B14F-4D97-AF65-F5344CB8AC3E}">
        <p14:creationId xmlns:p14="http://schemas.microsoft.com/office/powerpoint/2010/main" val="106394280"/>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仅标题">
    <p:spTree>
      <p:nvGrpSpPr>
        <p:cNvPr id="1" name=""/>
        <p:cNvGrpSpPr/>
        <p:nvPr/>
      </p:nvGrpSpPr>
      <p:grpSpPr>
        <a:xfrm>
          <a:off x="0" y="0"/>
          <a:ext cx="0" cy="0"/>
          <a:chOff x="0" y="0"/>
          <a:chExt cx="0" cy="0"/>
        </a:xfrm>
      </p:grpSpPr>
      <p:pic>
        <p:nvPicPr>
          <p:cNvPr id="4098"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b="23770"/>
          <a:stretch/>
        </p:blipFill>
        <p:spPr bwMode="auto">
          <a:xfrm>
            <a:off x="10044627" y="5"/>
            <a:ext cx="1472875" cy="722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直接连接符 6"/>
          <p:cNvCxnSpPr/>
          <p:nvPr userDrawn="1"/>
        </p:nvCxnSpPr>
        <p:spPr>
          <a:xfrm>
            <a:off x="0" y="6165846"/>
            <a:ext cx="11522075"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8534299" y="6154459"/>
            <a:ext cx="1371696" cy="307135"/>
          </a:xfrm>
          <a:prstGeom prst="rect">
            <a:avLst/>
          </a:prstGeom>
          <a:noFill/>
        </p:spPr>
        <p:txBody>
          <a:bodyPr wrap="square" rtlCol="0">
            <a:spAutoFit/>
          </a:bodyPr>
          <a:lstStyle/>
          <a:p>
            <a:r>
              <a:rPr lang="zh-CN" altLang="en-US" sz="1396" b="1" dirty="0">
                <a:solidFill>
                  <a:srgbClr val="C00000"/>
                </a:solidFill>
                <a:latin typeface="微软雅黑" panose="020B0503020204020204" pitchFamily="34" charset="-122"/>
                <a:ea typeface="微软雅黑" panose="020B0503020204020204" pitchFamily="34" charset="-122"/>
              </a:rPr>
              <a:t>诚信行事</a:t>
            </a:r>
          </a:p>
        </p:txBody>
      </p:sp>
      <p:sp>
        <p:nvSpPr>
          <p:cNvPr id="12" name="TextBox 11"/>
          <p:cNvSpPr txBox="1"/>
          <p:nvPr userDrawn="1"/>
        </p:nvSpPr>
        <p:spPr>
          <a:xfrm>
            <a:off x="6151715" y="6154459"/>
            <a:ext cx="1371696" cy="307135"/>
          </a:xfrm>
          <a:prstGeom prst="rect">
            <a:avLst/>
          </a:prstGeom>
          <a:noFill/>
        </p:spPr>
        <p:txBody>
          <a:bodyPr wrap="square" rtlCol="0">
            <a:spAutoFit/>
          </a:bodyPr>
          <a:lstStyle/>
          <a:p>
            <a:r>
              <a:rPr lang="zh-CN" altLang="en-US" sz="1396" b="1" dirty="0">
                <a:solidFill>
                  <a:srgbClr val="C00000"/>
                </a:solidFill>
                <a:latin typeface="微软雅黑" panose="020B0503020204020204" pitchFamily="34" charset="-122"/>
                <a:ea typeface="微软雅黑" panose="020B0503020204020204" pitchFamily="34" charset="-122"/>
              </a:rPr>
              <a:t>追求卓越</a:t>
            </a:r>
          </a:p>
        </p:txBody>
      </p:sp>
      <p:sp>
        <p:nvSpPr>
          <p:cNvPr id="13" name="TextBox 12"/>
          <p:cNvSpPr txBox="1"/>
          <p:nvPr userDrawn="1"/>
        </p:nvSpPr>
        <p:spPr>
          <a:xfrm>
            <a:off x="3792603" y="6154459"/>
            <a:ext cx="1371696" cy="307135"/>
          </a:xfrm>
          <a:prstGeom prst="rect">
            <a:avLst/>
          </a:prstGeom>
          <a:noFill/>
        </p:spPr>
        <p:txBody>
          <a:bodyPr wrap="square" rtlCol="0">
            <a:spAutoFit/>
          </a:bodyPr>
          <a:lstStyle/>
          <a:p>
            <a:r>
              <a:rPr lang="zh-CN" altLang="en-US" sz="1396" b="1" dirty="0">
                <a:solidFill>
                  <a:srgbClr val="C00000"/>
                </a:solidFill>
                <a:latin typeface="微软雅黑" panose="020B0503020204020204" pitchFamily="34" charset="-122"/>
                <a:ea typeface="微软雅黑" panose="020B0503020204020204" pitchFamily="34" charset="-122"/>
              </a:rPr>
              <a:t>尊重个人</a:t>
            </a:r>
          </a:p>
        </p:txBody>
      </p:sp>
      <p:sp>
        <p:nvSpPr>
          <p:cNvPr id="14" name="TextBox 13"/>
          <p:cNvSpPr txBox="1"/>
          <p:nvPr userDrawn="1"/>
        </p:nvSpPr>
        <p:spPr>
          <a:xfrm>
            <a:off x="1421807" y="6154459"/>
            <a:ext cx="1371696" cy="307135"/>
          </a:xfrm>
          <a:prstGeom prst="rect">
            <a:avLst/>
          </a:prstGeom>
          <a:noFill/>
        </p:spPr>
        <p:txBody>
          <a:bodyPr wrap="square" rtlCol="0">
            <a:spAutoFit/>
          </a:bodyPr>
          <a:lstStyle/>
          <a:p>
            <a:r>
              <a:rPr lang="zh-CN" altLang="en-US" sz="1396" b="1" dirty="0">
                <a:solidFill>
                  <a:srgbClr val="C00000"/>
                </a:solidFill>
                <a:latin typeface="微软雅黑" panose="020B0503020204020204" pitchFamily="34" charset="-122"/>
                <a:ea typeface="微软雅黑" panose="020B0503020204020204" pitchFamily="34" charset="-122"/>
              </a:rPr>
              <a:t>服务顾客</a:t>
            </a:r>
          </a:p>
        </p:txBody>
      </p:sp>
    </p:spTree>
    <p:extLst>
      <p:ext uri="{BB962C8B-B14F-4D97-AF65-F5344CB8AC3E}">
        <p14:creationId xmlns:p14="http://schemas.microsoft.com/office/powerpoint/2010/main" val="3412741285"/>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pic>
        <p:nvPicPr>
          <p:cNvPr id="8" name="图片 7" descr="内页-1号药城.jpg"/>
          <p:cNvPicPr>
            <a:picLocks noChangeAspect="1"/>
          </p:cNvPicPr>
          <p:nvPr userDrawn="1"/>
        </p:nvPicPr>
        <p:blipFill>
          <a:blip r:embed="rId2"/>
          <a:stretch>
            <a:fillRect/>
          </a:stretch>
        </p:blipFill>
        <p:spPr>
          <a:xfrm>
            <a:off x="0" y="-4315"/>
            <a:ext cx="11522075" cy="6488805"/>
          </a:xfrm>
          <a:prstGeom prst="rect">
            <a:avLst/>
          </a:prstGeom>
        </p:spPr>
      </p:pic>
      <p:sp>
        <p:nvSpPr>
          <p:cNvPr id="10" name="标题占位符 1"/>
          <p:cNvSpPr>
            <a:spLocks noGrp="1"/>
          </p:cNvSpPr>
          <p:nvPr>
            <p:ph type="title" hasCustomPrompt="1"/>
          </p:nvPr>
        </p:nvSpPr>
        <p:spPr>
          <a:xfrm>
            <a:off x="0" y="-50741"/>
            <a:ext cx="9541745" cy="503791"/>
          </a:xfrm>
          <a:prstGeom prst="rect">
            <a:avLst/>
          </a:prstGeom>
          <a:ln>
            <a:noFill/>
          </a:ln>
        </p:spPr>
        <p:txBody>
          <a:bodyPr vert="horz" lIns="453600" tIns="317520" rIns="115214" bIns="272160" rtlCol="0" anchor="ctr">
            <a:noAutofit/>
          </a:bodyPr>
          <a:lstStyle>
            <a:lvl1pPr algn="l">
              <a:defRPr sz="2300">
                <a:solidFill>
                  <a:schemeClr val="bg1"/>
                </a:solidFill>
                <a:latin typeface="微软雅黑" pitchFamily="34" charset="-122"/>
                <a:ea typeface="微软雅黑" pitchFamily="34" charset="-122"/>
              </a:defRPr>
            </a:lvl1pPr>
          </a:lstStyle>
          <a:p>
            <a:r>
              <a:rPr lang="zh-CN" altLang="en-US" dirty="0"/>
              <a:t>单击此处添加标题</a:t>
            </a:r>
          </a:p>
        </p:txBody>
      </p:sp>
      <p:sp>
        <p:nvSpPr>
          <p:cNvPr id="17" name="文本占位符 3"/>
          <p:cNvSpPr>
            <a:spLocks noGrp="1"/>
          </p:cNvSpPr>
          <p:nvPr>
            <p:ph type="body" sz="half" idx="11" hasCustomPrompt="1"/>
          </p:nvPr>
        </p:nvSpPr>
        <p:spPr>
          <a:xfrm>
            <a:off x="348025" y="3663101"/>
            <a:ext cx="10633991" cy="2092572"/>
          </a:xfrm>
        </p:spPr>
        <p:txBody>
          <a:bodyPr tIns="0" rIns="0">
            <a:normAutofit/>
          </a:bodyPr>
          <a:lstStyle>
            <a:lvl1pPr marL="0" indent="228029">
              <a:lnSpc>
                <a:spcPct val="150000"/>
              </a:lnSpc>
              <a:buFont typeface="Arial" pitchFamily="34" charset="0"/>
              <a:buChar char="•"/>
              <a:defRPr sz="1800">
                <a:latin typeface="微软雅黑" pitchFamily="34" charset="-122"/>
                <a:ea typeface="微软雅黑" pitchFamily="34" charset="-122"/>
              </a:defRPr>
            </a:lvl1pPr>
            <a:lvl2pPr marL="576072" indent="0">
              <a:buNone/>
              <a:defRPr sz="1500"/>
            </a:lvl2pPr>
            <a:lvl3pPr marL="1152144" indent="0">
              <a:buNone/>
              <a:defRPr sz="1300"/>
            </a:lvl3pPr>
            <a:lvl4pPr marL="1728216" indent="0">
              <a:buNone/>
              <a:defRPr sz="1100"/>
            </a:lvl4pPr>
            <a:lvl5pPr marL="2304288" indent="0">
              <a:buNone/>
              <a:defRPr sz="1100"/>
            </a:lvl5pPr>
            <a:lvl6pPr marL="2880360" indent="0">
              <a:buNone/>
              <a:defRPr sz="1100"/>
            </a:lvl6pPr>
            <a:lvl7pPr marL="3456432" indent="0">
              <a:buNone/>
              <a:defRPr sz="1100"/>
            </a:lvl7pPr>
            <a:lvl8pPr marL="4032504" indent="0">
              <a:buNone/>
              <a:defRPr sz="1100"/>
            </a:lvl8pPr>
            <a:lvl9pPr marL="4608576" indent="0">
              <a:buNone/>
              <a:defRPr sz="1100"/>
            </a:lvl9pPr>
          </a:lstStyle>
          <a:p>
            <a:pPr lvl="0"/>
            <a:r>
              <a:rPr lang="zh-CN" altLang="en-US" dirty="0"/>
              <a:t>单击此处添加文本</a:t>
            </a:r>
          </a:p>
        </p:txBody>
      </p:sp>
      <p:sp>
        <p:nvSpPr>
          <p:cNvPr id="22" name="文本占位符 3"/>
          <p:cNvSpPr>
            <a:spLocks noGrp="1"/>
          </p:cNvSpPr>
          <p:nvPr>
            <p:ph type="body" sz="half" idx="10" hasCustomPrompt="1"/>
          </p:nvPr>
        </p:nvSpPr>
        <p:spPr>
          <a:xfrm>
            <a:off x="348025" y="810005"/>
            <a:ext cx="10633991" cy="405014"/>
          </a:xfrm>
        </p:spPr>
        <p:txBody>
          <a:bodyPr tIns="0">
            <a:normAutofit/>
          </a:bodyPr>
          <a:lstStyle>
            <a:lvl1pPr marL="0" marR="0" indent="0" algn="l" defTabSz="1152144" rtl="0" eaLnBrk="1" fontAlgn="auto" latinLnBrk="0" hangingPunct="1">
              <a:lnSpc>
                <a:spcPct val="150000"/>
              </a:lnSpc>
              <a:spcBef>
                <a:spcPct val="20000"/>
              </a:spcBef>
              <a:spcAft>
                <a:spcPts val="0"/>
              </a:spcAft>
              <a:buClrTx/>
              <a:buSzTx/>
              <a:buFont typeface="Arial" pitchFamily="34" charset="0"/>
              <a:buNone/>
              <a:tabLst/>
              <a:defRPr sz="2000" b="1">
                <a:latin typeface="微软雅黑" pitchFamily="34" charset="-122"/>
                <a:ea typeface="微软雅黑" pitchFamily="34" charset="-122"/>
              </a:defRPr>
            </a:lvl1pPr>
            <a:lvl2pPr marL="576072" indent="0">
              <a:buNone/>
              <a:defRPr sz="1500"/>
            </a:lvl2pPr>
            <a:lvl3pPr marL="1152144" indent="0">
              <a:buNone/>
              <a:defRPr sz="1300"/>
            </a:lvl3pPr>
            <a:lvl4pPr marL="1728216" indent="0">
              <a:buNone/>
              <a:defRPr sz="1100"/>
            </a:lvl4pPr>
            <a:lvl5pPr marL="2304288" indent="0">
              <a:buNone/>
              <a:defRPr sz="1100"/>
            </a:lvl5pPr>
            <a:lvl6pPr marL="2880360" indent="0">
              <a:buNone/>
              <a:defRPr sz="1100"/>
            </a:lvl6pPr>
            <a:lvl7pPr marL="3456432" indent="0">
              <a:buNone/>
              <a:defRPr sz="1100"/>
            </a:lvl7pPr>
            <a:lvl8pPr marL="4032504" indent="0">
              <a:buNone/>
              <a:defRPr sz="1100"/>
            </a:lvl8pPr>
            <a:lvl9pPr marL="4608576" indent="0">
              <a:buNone/>
              <a:defRPr sz="1100"/>
            </a:lvl9pPr>
          </a:lstStyle>
          <a:p>
            <a:pPr lvl="0"/>
            <a:r>
              <a:rPr lang="zh-CN" altLang="en-US" dirty="0"/>
              <a:t>单击此处添加标题（样式四）</a:t>
            </a:r>
            <a:endParaRPr lang="en-US" altLang="zh-CN" dirty="0"/>
          </a:p>
        </p:txBody>
      </p:sp>
      <p:sp>
        <p:nvSpPr>
          <p:cNvPr id="23" name="文本占位符 3"/>
          <p:cNvSpPr>
            <a:spLocks noGrp="1"/>
          </p:cNvSpPr>
          <p:nvPr>
            <p:ph type="body" sz="half" idx="12" hasCustomPrompt="1"/>
          </p:nvPr>
        </p:nvSpPr>
        <p:spPr>
          <a:xfrm>
            <a:off x="348025" y="1215018"/>
            <a:ext cx="10633991" cy="1957567"/>
          </a:xfrm>
        </p:spPr>
        <p:txBody>
          <a:bodyPr tIns="0" rIns="0">
            <a:normAutofit/>
          </a:bodyPr>
          <a:lstStyle>
            <a:lvl1pPr marL="0" indent="0">
              <a:lnSpc>
                <a:spcPct val="150000"/>
              </a:lnSpc>
              <a:buFont typeface="微软雅黑" pitchFamily="34" charset="-122"/>
              <a:buNone/>
              <a:defRPr sz="1800">
                <a:latin typeface="微软雅黑" pitchFamily="34" charset="-122"/>
                <a:ea typeface="微软雅黑" pitchFamily="34" charset="-122"/>
              </a:defRPr>
            </a:lvl1pPr>
            <a:lvl2pPr marL="576072" indent="0">
              <a:buNone/>
              <a:defRPr sz="1500"/>
            </a:lvl2pPr>
            <a:lvl3pPr marL="1152144" indent="0">
              <a:buNone/>
              <a:defRPr sz="1300"/>
            </a:lvl3pPr>
            <a:lvl4pPr marL="1728216" indent="0">
              <a:buNone/>
              <a:defRPr sz="1100"/>
            </a:lvl4pPr>
            <a:lvl5pPr marL="2304288" indent="0">
              <a:buNone/>
              <a:defRPr sz="1100"/>
            </a:lvl5pPr>
            <a:lvl6pPr marL="2880360" indent="0">
              <a:buNone/>
              <a:defRPr sz="1100"/>
            </a:lvl6pPr>
            <a:lvl7pPr marL="3456432" indent="0">
              <a:buNone/>
              <a:defRPr sz="1100"/>
            </a:lvl7pPr>
            <a:lvl8pPr marL="4032504" indent="0">
              <a:buNone/>
              <a:defRPr sz="1100"/>
            </a:lvl8pPr>
            <a:lvl9pPr marL="4608576" indent="0">
              <a:buNone/>
              <a:defRPr sz="1100"/>
            </a:lvl9pPr>
          </a:lstStyle>
          <a:p>
            <a:pPr lvl="0"/>
            <a:r>
              <a:rPr lang="zh-CN" altLang="en-US" dirty="0"/>
              <a:t>单击此处添加文本</a:t>
            </a:r>
          </a:p>
        </p:txBody>
      </p:sp>
      <p:sp>
        <p:nvSpPr>
          <p:cNvPr id="24" name="文本占位符 3"/>
          <p:cNvSpPr>
            <a:spLocks noGrp="1"/>
          </p:cNvSpPr>
          <p:nvPr>
            <p:ph type="body" sz="half" idx="13" hasCustomPrompt="1"/>
          </p:nvPr>
        </p:nvSpPr>
        <p:spPr>
          <a:xfrm>
            <a:off x="348025" y="3262588"/>
            <a:ext cx="10633991" cy="405014"/>
          </a:xfrm>
        </p:spPr>
        <p:txBody>
          <a:bodyPr tIns="0">
            <a:normAutofit/>
          </a:bodyPr>
          <a:lstStyle>
            <a:lvl1pPr marL="0" marR="0" indent="0" algn="l" defTabSz="1152144" rtl="0" eaLnBrk="1" fontAlgn="auto" latinLnBrk="0" hangingPunct="1">
              <a:lnSpc>
                <a:spcPct val="150000"/>
              </a:lnSpc>
              <a:spcBef>
                <a:spcPct val="20000"/>
              </a:spcBef>
              <a:spcAft>
                <a:spcPts val="0"/>
              </a:spcAft>
              <a:buClrTx/>
              <a:buSzTx/>
              <a:buFontTx/>
              <a:buNone/>
              <a:tabLst/>
              <a:defRPr sz="2000" b="1">
                <a:latin typeface="微软雅黑" pitchFamily="34" charset="-122"/>
                <a:ea typeface="微软雅黑" pitchFamily="34" charset="-122"/>
              </a:defRPr>
            </a:lvl1pPr>
            <a:lvl2pPr marL="576072" indent="0">
              <a:buNone/>
              <a:defRPr sz="1500"/>
            </a:lvl2pPr>
            <a:lvl3pPr marL="1152144" indent="0">
              <a:buNone/>
              <a:defRPr sz="1300"/>
            </a:lvl3pPr>
            <a:lvl4pPr marL="1728216" indent="0">
              <a:buNone/>
              <a:defRPr sz="1100"/>
            </a:lvl4pPr>
            <a:lvl5pPr marL="2304288" indent="0">
              <a:buNone/>
              <a:defRPr sz="1100"/>
            </a:lvl5pPr>
            <a:lvl6pPr marL="2880360" indent="0">
              <a:buNone/>
              <a:defRPr sz="1100"/>
            </a:lvl6pPr>
            <a:lvl7pPr marL="3456432" indent="0">
              <a:buNone/>
              <a:defRPr sz="1100"/>
            </a:lvl7pPr>
            <a:lvl8pPr marL="4032504" indent="0">
              <a:buNone/>
              <a:defRPr sz="1100"/>
            </a:lvl8pPr>
            <a:lvl9pPr marL="4608576" indent="0">
              <a:buNone/>
              <a:defRPr sz="1100"/>
            </a:lvl9pPr>
          </a:lstStyle>
          <a:p>
            <a:pPr lvl="0"/>
            <a:r>
              <a:rPr lang="zh-CN" altLang="en-US" dirty="0"/>
              <a:t>单击此处添加标题（样式五）</a:t>
            </a:r>
            <a:endParaRPr lang="en-US" altLang="zh-CN" dirty="0"/>
          </a:p>
        </p:txBody>
      </p:sp>
    </p:spTree>
    <p:extLst>
      <p:ext uri="{BB962C8B-B14F-4D97-AF65-F5344CB8AC3E}">
        <p14:creationId xmlns:p14="http://schemas.microsoft.com/office/powerpoint/2010/main" val="16935097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标题占位符 1"/>
          <p:cNvSpPr>
            <a:spLocks noGrp="1"/>
          </p:cNvSpPr>
          <p:nvPr>
            <p:ph type="title" hasCustomPrompt="1"/>
          </p:nvPr>
        </p:nvSpPr>
        <p:spPr>
          <a:xfrm>
            <a:off x="2592467" y="-599"/>
            <a:ext cx="8929008" cy="749420"/>
          </a:xfrm>
          <a:prstGeom prst="rect">
            <a:avLst/>
          </a:prstGeom>
        </p:spPr>
        <p:txBody>
          <a:bodyPr vert="horz" lIns="91440" tIns="45720" rIns="91440" bIns="45720" rtlCol="0" anchor="ctr">
            <a:normAutofit/>
          </a:bodyPr>
          <a:lstStyle/>
          <a:p>
            <a:r>
              <a:rPr lang="zh-CN" altLang="en-US"/>
              <a:t> 单击此处编辑标题</a:t>
            </a:r>
          </a:p>
        </p:txBody>
      </p:sp>
    </p:spTree>
    <p:extLst>
      <p:ext uri="{BB962C8B-B14F-4D97-AF65-F5344CB8AC3E}">
        <p14:creationId xmlns:p14="http://schemas.microsoft.com/office/powerpoint/2010/main" val="27062810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锐锢">
    <p:spTree>
      <p:nvGrpSpPr>
        <p:cNvPr id="1" name=""/>
        <p:cNvGrpSpPr/>
        <p:nvPr/>
      </p:nvGrpSpPr>
      <p:grpSpPr>
        <a:xfrm>
          <a:off x="0" y="0"/>
          <a:ext cx="0" cy="0"/>
          <a:chOff x="0" y="0"/>
          <a:chExt cx="0" cy="0"/>
        </a:xfrm>
      </p:grpSpPr>
      <p:sp>
        <p:nvSpPr>
          <p:cNvPr id="9" name="标题占位符 1"/>
          <p:cNvSpPr>
            <a:spLocks noGrp="1"/>
          </p:cNvSpPr>
          <p:nvPr>
            <p:ph type="title" hasCustomPrompt="1"/>
          </p:nvPr>
        </p:nvSpPr>
        <p:spPr>
          <a:xfrm>
            <a:off x="2592467" y="-599"/>
            <a:ext cx="8929008" cy="749420"/>
          </a:xfrm>
          <a:prstGeom prst="rect">
            <a:avLst/>
          </a:prstGeom>
        </p:spPr>
        <p:txBody>
          <a:bodyPr vert="horz" lIns="91440" tIns="45720" rIns="91440" bIns="45720" rtlCol="0" anchor="ctr">
            <a:normAutofit/>
          </a:bodyPr>
          <a:lstStyle/>
          <a:p>
            <a:r>
              <a:rPr lang="zh-CN" altLang="en-US"/>
              <a:t> 单击此处编辑标题</a:t>
            </a:r>
          </a:p>
        </p:txBody>
      </p:sp>
    </p:spTree>
    <p:extLst>
      <p:ext uri="{BB962C8B-B14F-4D97-AF65-F5344CB8AC3E}">
        <p14:creationId xmlns:p14="http://schemas.microsoft.com/office/powerpoint/2010/main" val="40137462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标题占位符 1"/>
          <p:cNvSpPr>
            <a:spLocks noGrp="1"/>
          </p:cNvSpPr>
          <p:nvPr>
            <p:ph type="title" hasCustomPrompt="1"/>
          </p:nvPr>
        </p:nvSpPr>
        <p:spPr>
          <a:xfrm>
            <a:off x="2592467" y="-599"/>
            <a:ext cx="8929008" cy="749420"/>
          </a:xfrm>
          <a:prstGeom prst="rect">
            <a:avLst/>
          </a:prstGeom>
        </p:spPr>
        <p:txBody>
          <a:bodyPr vert="horz" lIns="91440" tIns="45720" rIns="91440" bIns="45720" rtlCol="0" anchor="ctr">
            <a:normAutofit/>
          </a:bodyPr>
          <a:lstStyle/>
          <a:p>
            <a:r>
              <a:rPr lang="zh-CN" altLang="en-US"/>
              <a:t> 单击此处编辑标题</a:t>
            </a:r>
          </a:p>
        </p:txBody>
      </p:sp>
    </p:spTree>
    <p:extLst>
      <p:ext uri="{BB962C8B-B14F-4D97-AF65-F5344CB8AC3E}">
        <p14:creationId xmlns:p14="http://schemas.microsoft.com/office/powerpoint/2010/main" val="342793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6141" y="1615545"/>
            <a:ext cx="9937790" cy="2695572"/>
          </a:xfrm>
        </p:spPr>
        <p:txBody>
          <a:bodyPr anchor="b"/>
          <a:lstStyle>
            <a:lvl1pPr>
              <a:defRPr sz="5669"/>
            </a:lvl1pPr>
          </a:lstStyle>
          <a:p>
            <a:r>
              <a:rPr lang="zh-CN" altLang="en-US"/>
              <a:t>单击此处编辑母版标题样式</a:t>
            </a:r>
          </a:p>
        </p:txBody>
      </p:sp>
      <p:sp>
        <p:nvSpPr>
          <p:cNvPr id="3" name="文本占位符 2"/>
          <p:cNvSpPr>
            <a:spLocks noGrp="1"/>
          </p:cNvSpPr>
          <p:nvPr>
            <p:ph type="body" idx="1"/>
          </p:nvPr>
        </p:nvSpPr>
        <p:spPr>
          <a:xfrm>
            <a:off x="786141" y="4336618"/>
            <a:ext cx="9937790" cy="1417538"/>
          </a:xfrm>
        </p:spPr>
        <p:txBody>
          <a:bodyPr/>
          <a:lstStyle>
            <a:lvl1pPr marL="0" indent="0">
              <a:buNone/>
              <a:defRPr sz="2268">
                <a:solidFill>
                  <a:schemeClr val="tx1">
                    <a:tint val="75000"/>
                  </a:schemeClr>
                </a:solidFill>
              </a:defRPr>
            </a:lvl1pPr>
            <a:lvl2pPr marL="432008" indent="0">
              <a:buNone/>
              <a:defRPr sz="1890">
                <a:solidFill>
                  <a:schemeClr val="tx1">
                    <a:tint val="75000"/>
                  </a:schemeClr>
                </a:solidFill>
              </a:defRPr>
            </a:lvl2pPr>
            <a:lvl3pPr marL="864017" indent="0">
              <a:buNone/>
              <a:defRPr sz="1701">
                <a:solidFill>
                  <a:schemeClr val="tx1">
                    <a:tint val="75000"/>
                  </a:schemeClr>
                </a:solidFill>
              </a:defRPr>
            </a:lvl3pPr>
            <a:lvl4pPr marL="1296025" indent="0">
              <a:buNone/>
              <a:defRPr sz="1512">
                <a:solidFill>
                  <a:schemeClr val="tx1">
                    <a:tint val="75000"/>
                  </a:schemeClr>
                </a:solidFill>
              </a:defRPr>
            </a:lvl4pPr>
            <a:lvl5pPr marL="1728033" indent="0">
              <a:buNone/>
              <a:defRPr sz="1512">
                <a:solidFill>
                  <a:schemeClr val="tx1">
                    <a:tint val="75000"/>
                  </a:schemeClr>
                </a:solidFill>
              </a:defRPr>
            </a:lvl5pPr>
            <a:lvl6pPr marL="2160041" indent="0">
              <a:buNone/>
              <a:defRPr sz="1512">
                <a:solidFill>
                  <a:schemeClr val="tx1">
                    <a:tint val="75000"/>
                  </a:schemeClr>
                </a:solidFill>
              </a:defRPr>
            </a:lvl6pPr>
            <a:lvl7pPr marL="2592050" indent="0">
              <a:buNone/>
              <a:defRPr sz="1512">
                <a:solidFill>
                  <a:schemeClr val="tx1">
                    <a:tint val="75000"/>
                  </a:schemeClr>
                </a:solidFill>
              </a:defRPr>
            </a:lvl7pPr>
            <a:lvl8pPr marL="3024058" indent="0">
              <a:buNone/>
              <a:defRPr sz="1512">
                <a:solidFill>
                  <a:schemeClr val="tx1">
                    <a:tint val="75000"/>
                  </a:schemeClr>
                </a:solidFill>
              </a:defRPr>
            </a:lvl8pPr>
            <a:lvl9pPr marL="3456066" indent="0">
              <a:buNone/>
              <a:defRPr sz="1512">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D55E09E-7636-45C5-ABB7-4CE526C2000B}" type="datetime1">
              <a:rPr lang="zh-CN" altLang="en-US" smtClean="0"/>
              <a:t>2020/5/29</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829B6D-9ECE-42A2-B70F-58D8296B8C17}" type="slidenum">
              <a:rPr lang="zh-CN" altLang="en-US" smtClean="0"/>
              <a:t>‹#›</a:t>
            </a:fld>
            <a:endParaRPr lang="zh-CN" altLang="en-US"/>
          </a:p>
        </p:txBody>
      </p:sp>
    </p:spTree>
    <p:extLst>
      <p:ext uri="{BB962C8B-B14F-4D97-AF65-F5344CB8AC3E}">
        <p14:creationId xmlns:p14="http://schemas.microsoft.com/office/powerpoint/2010/main" val="214465384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92143" y="1725046"/>
            <a:ext cx="4896882" cy="41116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33050" y="1725046"/>
            <a:ext cx="4896882" cy="41116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D55E09E-7636-45C5-ABB7-4CE526C2000B}" type="datetime1">
              <a:rPr lang="zh-CN" altLang="en-US" smtClean="0"/>
              <a:t>2020/5/29</a:t>
            </a:fld>
            <a:endParaRPr lang="zh-CN" altLang="en-US" dirty="0"/>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2829B6D-9ECE-42A2-B70F-58D8296B8C17}" type="slidenum">
              <a:rPr lang="zh-CN" altLang="en-US" smtClean="0"/>
              <a:t>‹#›</a:t>
            </a:fld>
            <a:endParaRPr lang="zh-CN" altLang="en-US"/>
          </a:p>
        </p:txBody>
      </p:sp>
    </p:spTree>
    <p:extLst>
      <p:ext uri="{BB962C8B-B14F-4D97-AF65-F5344CB8AC3E}">
        <p14:creationId xmlns:p14="http://schemas.microsoft.com/office/powerpoint/2010/main" val="112373817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93643" y="345010"/>
            <a:ext cx="9937790" cy="1252534"/>
          </a:xfrm>
        </p:spPr>
        <p:txBody>
          <a:bodyPr/>
          <a:lstStyle/>
          <a:p>
            <a:r>
              <a:rPr lang="zh-CN" altLang="en-US"/>
              <a:t>单击此处编辑母版标题样式</a:t>
            </a:r>
          </a:p>
        </p:txBody>
      </p:sp>
      <p:sp>
        <p:nvSpPr>
          <p:cNvPr id="3" name="文本占位符 2"/>
          <p:cNvSpPr>
            <a:spLocks noGrp="1"/>
          </p:cNvSpPr>
          <p:nvPr>
            <p:ph type="body" idx="1"/>
          </p:nvPr>
        </p:nvSpPr>
        <p:spPr>
          <a:xfrm>
            <a:off x="793644" y="1588543"/>
            <a:ext cx="4874377" cy="778521"/>
          </a:xfrm>
        </p:spPr>
        <p:txBody>
          <a:bodyPr anchor="b"/>
          <a:lstStyle>
            <a:lvl1pPr marL="0" indent="0">
              <a:buNone/>
              <a:defRPr sz="2268" b="1"/>
            </a:lvl1pPr>
            <a:lvl2pPr marL="432008" indent="0">
              <a:buNone/>
              <a:defRPr sz="1890" b="1"/>
            </a:lvl2pPr>
            <a:lvl3pPr marL="864017" indent="0">
              <a:buNone/>
              <a:defRPr sz="1701" b="1"/>
            </a:lvl3pPr>
            <a:lvl4pPr marL="1296025" indent="0">
              <a:buNone/>
              <a:defRPr sz="1512" b="1"/>
            </a:lvl4pPr>
            <a:lvl5pPr marL="1728033" indent="0">
              <a:buNone/>
              <a:defRPr sz="1512" b="1"/>
            </a:lvl5pPr>
            <a:lvl6pPr marL="2160041" indent="0">
              <a:buNone/>
              <a:defRPr sz="1512" b="1"/>
            </a:lvl6pPr>
            <a:lvl7pPr marL="2592050" indent="0">
              <a:buNone/>
              <a:defRPr sz="1512" b="1"/>
            </a:lvl7pPr>
            <a:lvl8pPr marL="3024058" indent="0">
              <a:buNone/>
              <a:defRPr sz="1512" b="1"/>
            </a:lvl8pPr>
            <a:lvl9pPr marL="3456066" indent="0">
              <a:buNone/>
              <a:defRPr sz="1512" b="1"/>
            </a:lvl9pPr>
          </a:lstStyle>
          <a:p>
            <a:pPr lvl="0"/>
            <a:r>
              <a:rPr lang="zh-CN" altLang="en-US"/>
              <a:t>单击此处编辑母版文本样式</a:t>
            </a:r>
          </a:p>
        </p:txBody>
      </p:sp>
      <p:sp>
        <p:nvSpPr>
          <p:cNvPr id="4" name="内容占位符 3"/>
          <p:cNvSpPr>
            <a:spLocks noGrp="1"/>
          </p:cNvSpPr>
          <p:nvPr>
            <p:ph sz="half" idx="2"/>
          </p:nvPr>
        </p:nvSpPr>
        <p:spPr>
          <a:xfrm>
            <a:off x="793644" y="2367064"/>
            <a:ext cx="4874377" cy="348159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33050" y="1588543"/>
            <a:ext cx="4898383" cy="778521"/>
          </a:xfrm>
        </p:spPr>
        <p:txBody>
          <a:bodyPr anchor="b"/>
          <a:lstStyle>
            <a:lvl1pPr marL="0" indent="0">
              <a:buNone/>
              <a:defRPr sz="2268" b="1"/>
            </a:lvl1pPr>
            <a:lvl2pPr marL="432008" indent="0">
              <a:buNone/>
              <a:defRPr sz="1890" b="1"/>
            </a:lvl2pPr>
            <a:lvl3pPr marL="864017" indent="0">
              <a:buNone/>
              <a:defRPr sz="1701" b="1"/>
            </a:lvl3pPr>
            <a:lvl4pPr marL="1296025" indent="0">
              <a:buNone/>
              <a:defRPr sz="1512" b="1"/>
            </a:lvl4pPr>
            <a:lvl5pPr marL="1728033" indent="0">
              <a:buNone/>
              <a:defRPr sz="1512" b="1"/>
            </a:lvl5pPr>
            <a:lvl6pPr marL="2160041" indent="0">
              <a:buNone/>
              <a:defRPr sz="1512" b="1"/>
            </a:lvl6pPr>
            <a:lvl7pPr marL="2592050" indent="0">
              <a:buNone/>
              <a:defRPr sz="1512" b="1"/>
            </a:lvl7pPr>
            <a:lvl8pPr marL="3024058" indent="0">
              <a:buNone/>
              <a:defRPr sz="1512" b="1"/>
            </a:lvl8pPr>
            <a:lvl9pPr marL="3456066" indent="0">
              <a:buNone/>
              <a:defRPr sz="1512" b="1"/>
            </a:lvl9pPr>
          </a:lstStyle>
          <a:p>
            <a:pPr lvl="0"/>
            <a:r>
              <a:rPr lang="zh-CN" altLang="en-US"/>
              <a:t>单击此处编辑母版文本样式</a:t>
            </a:r>
          </a:p>
        </p:txBody>
      </p:sp>
      <p:sp>
        <p:nvSpPr>
          <p:cNvPr id="6" name="内容占位符 5"/>
          <p:cNvSpPr>
            <a:spLocks noGrp="1"/>
          </p:cNvSpPr>
          <p:nvPr>
            <p:ph sz="quarter" idx="4"/>
          </p:nvPr>
        </p:nvSpPr>
        <p:spPr>
          <a:xfrm>
            <a:off x="5833050" y="2367064"/>
            <a:ext cx="4898383" cy="348159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D55E09E-7636-45C5-ABB7-4CE526C2000B}" type="datetime1">
              <a:rPr lang="zh-CN" altLang="en-US" smtClean="0"/>
              <a:t>2020/5/29</a:t>
            </a:fld>
            <a:endParaRPr lang="zh-CN" altLang="en-US" dirty="0"/>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2829B6D-9ECE-42A2-B70F-58D8296B8C17}" type="slidenum">
              <a:rPr lang="zh-CN" altLang="en-US" smtClean="0"/>
              <a:t>‹#›</a:t>
            </a:fld>
            <a:endParaRPr lang="zh-CN" altLang="en-US"/>
          </a:p>
        </p:txBody>
      </p:sp>
    </p:spTree>
    <p:extLst>
      <p:ext uri="{BB962C8B-B14F-4D97-AF65-F5344CB8AC3E}">
        <p14:creationId xmlns:p14="http://schemas.microsoft.com/office/powerpoint/2010/main" val="317441843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a:defRPr/>
            </a:pPr>
            <a:fld id="{AC4D9EA3-D37C-4BAE-8C2A-BB154A7D8D33}" type="datetimeFigureOut">
              <a:rPr lang="zh-CN" altLang="en-US" smtClean="0"/>
              <a:pPr>
                <a:defRPr/>
              </a:pPr>
              <a:t>2020/5/29</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3C02D296-6E5D-4258-BBBF-9FEDCF37AE7F}" type="slidenum">
              <a:rPr lang="zh-CN" altLang="en-US" smtClean="0"/>
              <a:pPr>
                <a:defRPr/>
              </a:pPr>
              <a:t>‹#›</a:t>
            </a:fld>
            <a:endParaRPr lang="zh-CN" altLang="en-US"/>
          </a:p>
        </p:txBody>
      </p:sp>
    </p:spTree>
    <p:extLst>
      <p:ext uri="{BB962C8B-B14F-4D97-AF65-F5344CB8AC3E}">
        <p14:creationId xmlns:p14="http://schemas.microsoft.com/office/powerpoint/2010/main" val="1016913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D55E09E-7636-45C5-ABB7-4CE526C2000B}" type="datetime1">
              <a:rPr lang="zh-CN" altLang="en-US" smtClean="0"/>
              <a:t>2020/5/29</a:t>
            </a:fld>
            <a:endParaRPr lang="zh-CN" altLang="en-US" dirty="0"/>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2829B6D-9ECE-42A2-B70F-58D8296B8C17}" type="slidenum">
              <a:rPr lang="zh-CN" altLang="en-US" smtClean="0"/>
              <a:t>‹#›</a:t>
            </a:fld>
            <a:endParaRPr lang="zh-CN" altLang="en-US"/>
          </a:p>
        </p:txBody>
      </p:sp>
    </p:spTree>
    <p:extLst>
      <p:ext uri="{BB962C8B-B14F-4D97-AF65-F5344CB8AC3E}">
        <p14:creationId xmlns:p14="http://schemas.microsoft.com/office/powerpoint/2010/main" val="305331982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93644" y="432012"/>
            <a:ext cx="3716169" cy="1512041"/>
          </a:xfrm>
        </p:spPr>
        <p:txBody>
          <a:bodyPr anchor="b"/>
          <a:lstStyle>
            <a:lvl1pPr>
              <a:defRPr sz="3024"/>
            </a:lvl1pPr>
          </a:lstStyle>
          <a:p>
            <a:r>
              <a:rPr lang="zh-CN" altLang="en-US"/>
              <a:t>单击此处编辑母版标题样式</a:t>
            </a:r>
          </a:p>
        </p:txBody>
      </p:sp>
      <p:sp>
        <p:nvSpPr>
          <p:cNvPr id="3" name="内容占位符 2"/>
          <p:cNvSpPr>
            <a:spLocks noGrp="1"/>
          </p:cNvSpPr>
          <p:nvPr>
            <p:ph idx="1"/>
          </p:nvPr>
        </p:nvSpPr>
        <p:spPr>
          <a:xfrm>
            <a:off x="4898383" y="933026"/>
            <a:ext cx="5833050" cy="4605124"/>
          </a:xfrm>
        </p:spPr>
        <p:txBody>
          <a:bodyPr/>
          <a:lstStyle>
            <a:lvl1pPr>
              <a:defRPr sz="3024"/>
            </a:lvl1pPr>
            <a:lvl2pPr>
              <a:defRPr sz="2646"/>
            </a:lvl2pPr>
            <a:lvl3pPr>
              <a:defRPr sz="2268"/>
            </a:lvl3pPr>
            <a:lvl4pPr>
              <a:defRPr sz="1890"/>
            </a:lvl4pPr>
            <a:lvl5pPr>
              <a:defRPr sz="1890"/>
            </a:lvl5pPr>
            <a:lvl6pPr>
              <a:defRPr sz="1890"/>
            </a:lvl6pPr>
            <a:lvl7pPr>
              <a:defRPr sz="1890"/>
            </a:lvl7pPr>
            <a:lvl8pPr>
              <a:defRPr sz="1890"/>
            </a:lvl8pPr>
            <a:lvl9pPr>
              <a:defRPr sz="189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793644" y="1944052"/>
            <a:ext cx="3716169" cy="3601598"/>
          </a:xfrm>
        </p:spPr>
        <p:txBody>
          <a:bodyPr/>
          <a:lstStyle>
            <a:lvl1pPr marL="0" indent="0">
              <a:buNone/>
              <a:defRPr sz="1512"/>
            </a:lvl1pPr>
            <a:lvl2pPr marL="432008" indent="0">
              <a:buNone/>
              <a:defRPr sz="1323"/>
            </a:lvl2pPr>
            <a:lvl3pPr marL="864017" indent="0">
              <a:buNone/>
              <a:defRPr sz="1134"/>
            </a:lvl3pPr>
            <a:lvl4pPr marL="1296025" indent="0">
              <a:buNone/>
              <a:defRPr sz="945"/>
            </a:lvl4pPr>
            <a:lvl5pPr marL="1728033" indent="0">
              <a:buNone/>
              <a:defRPr sz="945"/>
            </a:lvl5pPr>
            <a:lvl6pPr marL="2160041" indent="0">
              <a:buNone/>
              <a:defRPr sz="945"/>
            </a:lvl6pPr>
            <a:lvl7pPr marL="2592050" indent="0">
              <a:buNone/>
              <a:defRPr sz="945"/>
            </a:lvl7pPr>
            <a:lvl8pPr marL="3024058" indent="0">
              <a:buNone/>
              <a:defRPr sz="945"/>
            </a:lvl8pPr>
            <a:lvl9pPr marL="3456066" indent="0">
              <a:buNone/>
              <a:defRPr sz="94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D55E09E-7636-45C5-ABB7-4CE526C2000B}" type="datetime1">
              <a:rPr lang="zh-CN" altLang="en-US" smtClean="0"/>
              <a:t>2020/5/29</a:t>
            </a:fld>
            <a:endParaRPr lang="zh-CN" altLang="en-US" dirty="0"/>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2829B6D-9ECE-42A2-B70F-58D8296B8C17}" type="slidenum">
              <a:rPr lang="zh-CN" altLang="en-US" smtClean="0"/>
              <a:t>‹#›</a:t>
            </a:fld>
            <a:endParaRPr lang="zh-CN" altLang="en-US"/>
          </a:p>
        </p:txBody>
      </p:sp>
    </p:spTree>
    <p:extLst>
      <p:ext uri="{BB962C8B-B14F-4D97-AF65-F5344CB8AC3E}">
        <p14:creationId xmlns:p14="http://schemas.microsoft.com/office/powerpoint/2010/main" val="64561109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93644" y="432012"/>
            <a:ext cx="3716169" cy="1512041"/>
          </a:xfrm>
        </p:spPr>
        <p:txBody>
          <a:bodyPr anchor="b"/>
          <a:lstStyle>
            <a:lvl1pPr>
              <a:defRPr sz="3024"/>
            </a:lvl1pPr>
          </a:lstStyle>
          <a:p>
            <a:r>
              <a:rPr lang="zh-CN" altLang="en-US"/>
              <a:t>单击此处编辑母版标题样式</a:t>
            </a:r>
          </a:p>
        </p:txBody>
      </p:sp>
      <p:sp>
        <p:nvSpPr>
          <p:cNvPr id="3" name="图片占位符 2"/>
          <p:cNvSpPr>
            <a:spLocks noGrp="1"/>
          </p:cNvSpPr>
          <p:nvPr>
            <p:ph type="pic" idx="1"/>
          </p:nvPr>
        </p:nvSpPr>
        <p:spPr>
          <a:xfrm>
            <a:off x="4898383" y="933026"/>
            <a:ext cx="5833050" cy="4605124"/>
          </a:xfrm>
        </p:spPr>
        <p:txBody>
          <a:bodyPr/>
          <a:lstStyle>
            <a:lvl1pPr marL="0" indent="0">
              <a:buNone/>
              <a:defRPr sz="3024"/>
            </a:lvl1pPr>
            <a:lvl2pPr marL="432008" indent="0">
              <a:buNone/>
              <a:defRPr sz="2646"/>
            </a:lvl2pPr>
            <a:lvl3pPr marL="864017" indent="0">
              <a:buNone/>
              <a:defRPr sz="2268"/>
            </a:lvl3pPr>
            <a:lvl4pPr marL="1296025" indent="0">
              <a:buNone/>
              <a:defRPr sz="1890"/>
            </a:lvl4pPr>
            <a:lvl5pPr marL="1728033" indent="0">
              <a:buNone/>
              <a:defRPr sz="1890"/>
            </a:lvl5pPr>
            <a:lvl6pPr marL="2160041" indent="0">
              <a:buNone/>
              <a:defRPr sz="1890"/>
            </a:lvl6pPr>
            <a:lvl7pPr marL="2592050" indent="0">
              <a:buNone/>
              <a:defRPr sz="1890"/>
            </a:lvl7pPr>
            <a:lvl8pPr marL="3024058" indent="0">
              <a:buNone/>
              <a:defRPr sz="1890"/>
            </a:lvl8pPr>
            <a:lvl9pPr marL="3456066" indent="0">
              <a:buNone/>
              <a:defRPr sz="1890"/>
            </a:lvl9pPr>
          </a:lstStyle>
          <a:p>
            <a:endParaRPr lang="zh-CN" altLang="en-US"/>
          </a:p>
        </p:txBody>
      </p:sp>
      <p:sp>
        <p:nvSpPr>
          <p:cNvPr id="4" name="文本占位符 3"/>
          <p:cNvSpPr>
            <a:spLocks noGrp="1"/>
          </p:cNvSpPr>
          <p:nvPr>
            <p:ph type="body" sz="half" idx="2"/>
          </p:nvPr>
        </p:nvSpPr>
        <p:spPr>
          <a:xfrm>
            <a:off x="793644" y="1944052"/>
            <a:ext cx="3716169" cy="3601598"/>
          </a:xfrm>
        </p:spPr>
        <p:txBody>
          <a:bodyPr/>
          <a:lstStyle>
            <a:lvl1pPr marL="0" indent="0">
              <a:buNone/>
              <a:defRPr sz="1512"/>
            </a:lvl1pPr>
            <a:lvl2pPr marL="432008" indent="0">
              <a:buNone/>
              <a:defRPr sz="1323"/>
            </a:lvl2pPr>
            <a:lvl3pPr marL="864017" indent="0">
              <a:buNone/>
              <a:defRPr sz="1134"/>
            </a:lvl3pPr>
            <a:lvl4pPr marL="1296025" indent="0">
              <a:buNone/>
              <a:defRPr sz="945"/>
            </a:lvl4pPr>
            <a:lvl5pPr marL="1728033" indent="0">
              <a:buNone/>
              <a:defRPr sz="945"/>
            </a:lvl5pPr>
            <a:lvl6pPr marL="2160041" indent="0">
              <a:buNone/>
              <a:defRPr sz="945"/>
            </a:lvl6pPr>
            <a:lvl7pPr marL="2592050" indent="0">
              <a:buNone/>
              <a:defRPr sz="945"/>
            </a:lvl7pPr>
            <a:lvl8pPr marL="3024058" indent="0">
              <a:buNone/>
              <a:defRPr sz="945"/>
            </a:lvl8pPr>
            <a:lvl9pPr marL="3456066" indent="0">
              <a:buNone/>
              <a:defRPr sz="94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D55E09E-7636-45C5-ABB7-4CE526C2000B}" type="datetime1">
              <a:rPr lang="zh-CN" altLang="en-US" smtClean="0"/>
              <a:t>2020/5/29</a:t>
            </a:fld>
            <a:endParaRPr lang="zh-CN" altLang="en-US" dirty="0"/>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2829B6D-9ECE-42A2-B70F-58D8296B8C17}" type="slidenum">
              <a:rPr lang="zh-CN" altLang="en-US" smtClean="0"/>
              <a:t>‹#›</a:t>
            </a:fld>
            <a:endParaRPr lang="zh-CN" altLang="en-US"/>
          </a:p>
        </p:txBody>
      </p:sp>
    </p:spTree>
    <p:extLst>
      <p:ext uri="{BB962C8B-B14F-4D97-AF65-F5344CB8AC3E}">
        <p14:creationId xmlns:p14="http://schemas.microsoft.com/office/powerpoint/2010/main" val="354069555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image" Target="../media/image7.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92143" y="345010"/>
            <a:ext cx="9937790" cy="1252534"/>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92143" y="1725046"/>
            <a:ext cx="9937790" cy="411161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92143" y="6006163"/>
            <a:ext cx="2592467" cy="345009"/>
          </a:xfrm>
          <a:prstGeom prst="rect">
            <a:avLst/>
          </a:prstGeom>
        </p:spPr>
        <p:txBody>
          <a:bodyPr vert="horz" lIns="91440" tIns="45720" rIns="91440" bIns="45720" rtlCol="0" anchor="ctr"/>
          <a:lstStyle>
            <a:lvl1pPr algn="l">
              <a:defRPr sz="1134">
                <a:solidFill>
                  <a:schemeClr val="tx1">
                    <a:tint val="75000"/>
                  </a:schemeClr>
                </a:solidFill>
              </a:defRPr>
            </a:lvl1pPr>
          </a:lstStyle>
          <a:p>
            <a:fld id="{9D55E09E-7636-45C5-ABB7-4CE526C2000B}" type="datetime1">
              <a:rPr lang="zh-CN" altLang="en-US" smtClean="0"/>
              <a:t>2020/5/29</a:t>
            </a:fld>
            <a:endParaRPr lang="zh-CN" altLang="en-US" dirty="0"/>
          </a:p>
        </p:txBody>
      </p:sp>
      <p:sp>
        <p:nvSpPr>
          <p:cNvPr id="5" name="页脚占位符 4"/>
          <p:cNvSpPr>
            <a:spLocks noGrp="1"/>
          </p:cNvSpPr>
          <p:nvPr>
            <p:ph type="ftr" sz="quarter" idx="3"/>
          </p:nvPr>
        </p:nvSpPr>
        <p:spPr>
          <a:xfrm>
            <a:off x="3816688" y="6006163"/>
            <a:ext cx="3888700" cy="345009"/>
          </a:xfrm>
          <a:prstGeom prst="rect">
            <a:avLst/>
          </a:prstGeom>
        </p:spPr>
        <p:txBody>
          <a:bodyPr vert="horz" lIns="91440" tIns="45720" rIns="91440" bIns="45720" rtlCol="0" anchor="ctr"/>
          <a:lstStyle>
            <a:lvl1pPr algn="ctr">
              <a:defRPr sz="1134">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137465" y="6006163"/>
            <a:ext cx="2592467" cy="345009"/>
          </a:xfrm>
          <a:prstGeom prst="rect">
            <a:avLst/>
          </a:prstGeom>
        </p:spPr>
        <p:txBody>
          <a:bodyPr vert="horz" lIns="91440" tIns="45720" rIns="91440" bIns="45720" rtlCol="0" anchor="ctr"/>
          <a:lstStyle>
            <a:lvl1pPr algn="r">
              <a:defRPr sz="1134">
                <a:solidFill>
                  <a:schemeClr val="tx1">
                    <a:tint val="75000"/>
                  </a:schemeClr>
                </a:solidFill>
              </a:defRPr>
            </a:lvl1pPr>
          </a:lstStyle>
          <a:p>
            <a:fld id="{12829B6D-9ECE-42A2-B70F-58D8296B8C17}" type="slidenum">
              <a:rPr lang="zh-CN" altLang="en-US" smtClean="0"/>
              <a:t>‹#›</a:t>
            </a:fld>
            <a:endParaRPr lang="zh-CN" altLang="en-US"/>
          </a:p>
        </p:txBody>
      </p:sp>
    </p:spTree>
    <p:extLst>
      <p:ext uri="{BB962C8B-B14F-4D97-AF65-F5344CB8AC3E}">
        <p14:creationId xmlns:p14="http://schemas.microsoft.com/office/powerpoint/2010/main" val="146362916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9" r:id="rId12"/>
    <p:sldLayoutId id="2147483703" r:id="rId13"/>
    <p:sldLayoutId id="2147483700" r:id="rId14"/>
    <p:sldLayoutId id="2147483701" r:id="rId15"/>
    <p:sldLayoutId id="2147483649" r:id="rId16"/>
    <p:sldLayoutId id="2147483650" r:id="rId17"/>
    <p:sldLayoutId id="2147483653" r:id="rId18"/>
    <p:sldLayoutId id="2147483680" r:id="rId19"/>
    <p:sldLayoutId id="2147483681" r:id="rId20"/>
    <p:sldLayoutId id="2147483682" r:id="rId21"/>
    <p:sldLayoutId id="2147483683" r:id="rId22"/>
    <p:sldLayoutId id="2147483702" r:id="rId23"/>
  </p:sldLayoutIdLst>
  <p:hf hdr="0" ftr="0" dt="0"/>
  <p:txStyles>
    <p:titleStyle>
      <a:lvl1pPr algn="l" defTabSz="864017" rtl="0" eaLnBrk="1" latinLnBrk="0" hangingPunct="1">
        <a:lnSpc>
          <a:spcPct val="90000"/>
        </a:lnSpc>
        <a:spcBef>
          <a:spcPct val="0"/>
        </a:spcBef>
        <a:buNone/>
        <a:defRPr sz="4158" kern="1200">
          <a:solidFill>
            <a:schemeClr val="tx1"/>
          </a:solidFill>
          <a:latin typeface="+mj-lt"/>
          <a:ea typeface="+mj-ea"/>
          <a:cs typeface="+mj-cs"/>
        </a:defRPr>
      </a:lvl1pPr>
    </p:titleStyle>
    <p:bodyStyle>
      <a:lvl1pPr marL="216004" indent="-216004" algn="l" defTabSz="864017" rtl="0" eaLnBrk="1" latinLnBrk="0" hangingPunct="1">
        <a:lnSpc>
          <a:spcPct val="90000"/>
        </a:lnSpc>
        <a:spcBef>
          <a:spcPts val="945"/>
        </a:spcBef>
        <a:buFont typeface="Arial" panose="020B0604020202020204" pitchFamily="34" charset="0"/>
        <a:buChar char="•"/>
        <a:defRPr sz="2646" kern="1200">
          <a:solidFill>
            <a:schemeClr val="tx1"/>
          </a:solidFill>
          <a:latin typeface="+mn-lt"/>
          <a:ea typeface="+mn-ea"/>
          <a:cs typeface="+mn-cs"/>
        </a:defRPr>
      </a:lvl1pPr>
      <a:lvl2pPr marL="648012" indent="-216004" algn="l" defTabSz="864017" rtl="0" eaLnBrk="1" latinLnBrk="0" hangingPunct="1">
        <a:lnSpc>
          <a:spcPct val="90000"/>
        </a:lnSpc>
        <a:spcBef>
          <a:spcPts val="472"/>
        </a:spcBef>
        <a:buFont typeface="Arial" panose="020B0604020202020204" pitchFamily="34" charset="0"/>
        <a:buChar char="•"/>
        <a:defRPr sz="2268" kern="1200">
          <a:solidFill>
            <a:schemeClr val="tx1"/>
          </a:solidFill>
          <a:latin typeface="+mn-lt"/>
          <a:ea typeface="+mn-ea"/>
          <a:cs typeface="+mn-cs"/>
        </a:defRPr>
      </a:lvl2pPr>
      <a:lvl3pPr marL="1080021" indent="-216004" algn="l" defTabSz="864017" rtl="0" eaLnBrk="1" latinLnBrk="0" hangingPunct="1">
        <a:lnSpc>
          <a:spcPct val="90000"/>
        </a:lnSpc>
        <a:spcBef>
          <a:spcPts val="472"/>
        </a:spcBef>
        <a:buFont typeface="Arial" panose="020B0604020202020204" pitchFamily="34" charset="0"/>
        <a:buChar char="•"/>
        <a:defRPr sz="1890" kern="1200">
          <a:solidFill>
            <a:schemeClr val="tx1"/>
          </a:solidFill>
          <a:latin typeface="+mn-lt"/>
          <a:ea typeface="+mn-ea"/>
          <a:cs typeface="+mn-cs"/>
        </a:defRPr>
      </a:lvl3pPr>
      <a:lvl4pPr marL="1512029"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4pPr>
      <a:lvl5pPr marL="1944037"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5pPr>
      <a:lvl6pPr marL="2376046"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6pPr>
      <a:lvl7pPr marL="2808054"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7pPr>
      <a:lvl8pPr marL="3240062"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8pPr>
      <a:lvl9pPr marL="3672070"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9pPr>
    </p:bodyStyle>
    <p:otherStyle>
      <a:defPPr>
        <a:defRPr lang="zh-CN"/>
      </a:defPPr>
      <a:lvl1pPr marL="0" algn="l" defTabSz="864017" rtl="0" eaLnBrk="1" latinLnBrk="0" hangingPunct="1">
        <a:defRPr sz="1701" kern="1200">
          <a:solidFill>
            <a:schemeClr val="tx1"/>
          </a:solidFill>
          <a:latin typeface="+mn-lt"/>
          <a:ea typeface="+mn-ea"/>
          <a:cs typeface="+mn-cs"/>
        </a:defRPr>
      </a:lvl1pPr>
      <a:lvl2pPr marL="432008" algn="l" defTabSz="864017" rtl="0" eaLnBrk="1" latinLnBrk="0" hangingPunct="1">
        <a:defRPr sz="1701" kern="1200">
          <a:solidFill>
            <a:schemeClr val="tx1"/>
          </a:solidFill>
          <a:latin typeface="+mn-lt"/>
          <a:ea typeface="+mn-ea"/>
          <a:cs typeface="+mn-cs"/>
        </a:defRPr>
      </a:lvl2pPr>
      <a:lvl3pPr marL="864017" algn="l" defTabSz="864017" rtl="0" eaLnBrk="1" latinLnBrk="0" hangingPunct="1">
        <a:defRPr sz="1701" kern="1200">
          <a:solidFill>
            <a:schemeClr val="tx1"/>
          </a:solidFill>
          <a:latin typeface="+mn-lt"/>
          <a:ea typeface="+mn-ea"/>
          <a:cs typeface="+mn-cs"/>
        </a:defRPr>
      </a:lvl3pPr>
      <a:lvl4pPr marL="1296025" algn="l" defTabSz="864017" rtl="0" eaLnBrk="1" latinLnBrk="0" hangingPunct="1">
        <a:defRPr sz="1701" kern="1200">
          <a:solidFill>
            <a:schemeClr val="tx1"/>
          </a:solidFill>
          <a:latin typeface="+mn-lt"/>
          <a:ea typeface="+mn-ea"/>
          <a:cs typeface="+mn-cs"/>
        </a:defRPr>
      </a:lvl4pPr>
      <a:lvl5pPr marL="1728033" algn="l" defTabSz="864017" rtl="0" eaLnBrk="1" latinLnBrk="0" hangingPunct="1">
        <a:defRPr sz="1701" kern="1200">
          <a:solidFill>
            <a:schemeClr val="tx1"/>
          </a:solidFill>
          <a:latin typeface="+mn-lt"/>
          <a:ea typeface="+mn-ea"/>
          <a:cs typeface="+mn-cs"/>
        </a:defRPr>
      </a:lvl5pPr>
      <a:lvl6pPr marL="2160041" algn="l" defTabSz="864017" rtl="0" eaLnBrk="1" latinLnBrk="0" hangingPunct="1">
        <a:defRPr sz="1701" kern="1200">
          <a:solidFill>
            <a:schemeClr val="tx1"/>
          </a:solidFill>
          <a:latin typeface="+mn-lt"/>
          <a:ea typeface="+mn-ea"/>
          <a:cs typeface="+mn-cs"/>
        </a:defRPr>
      </a:lvl6pPr>
      <a:lvl7pPr marL="2592050" algn="l" defTabSz="864017" rtl="0" eaLnBrk="1" latinLnBrk="0" hangingPunct="1">
        <a:defRPr sz="1701" kern="1200">
          <a:solidFill>
            <a:schemeClr val="tx1"/>
          </a:solidFill>
          <a:latin typeface="+mn-lt"/>
          <a:ea typeface="+mn-ea"/>
          <a:cs typeface="+mn-cs"/>
        </a:defRPr>
      </a:lvl7pPr>
      <a:lvl8pPr marL="3024058" algn="l" defTabSz="864017" rtl="0" eaLnBrk="1" latinLnBrk="0" hangingPunct="1">
        <a:defRPr sz="1701" kern="1200">
          <a:solidFill>
            <a:schemeClr val="tx1"/>
          </a:solidFill>
          <a:latin typeface="+mn-lt"/>
          <a:ea typeface="+mn-ea"/>
          <a:cs typeface="+mn-cs"/>
        </a:defRPr>
      </a:lvl8pPr>
      <a:lvl9pPr marL="3456066" algn="l" defTabSz="864017" rtl="0" eaLnBrk="1" latinLnBrk="0" hangingPunct="1">
        <a:defRPr sz="17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 name="矩形 19"/>
          <p:cNvSpPr/>
          <p:nvPr userDrawn="1"/>
        </p:nvSpPr>
        <p:spPr>
          <a:xfrm>
            <a:off x="1201" y="-11400"/>
            <a:ext cx="11520275" cy="772221"/>
          </a:xfrm>
          <a:prstGeom prst="rect">
            <a:avLst/>
          </a:prstGeom>
          <a:solidFill>
            <a:srgbClr val="282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3024">
                <a:latin typeface="方正兰亭准黑_GBK" panose="02000000000000000000" charset="-122"/>
                <a:ea typeface="方正兰亭准黑_GBK" panose="02000000000000000000" charset="-122"/>
              </a:rPr>
              <a:t>                              </a:t>
            </a:r>
            <a:endParaRPr lang="zh-CN" altLang="en-US" sz="3024">
              <a:latin typeface="方正兰亭准黑_GBK" panose="02000000000000000000" charset="-122"/>
              <a:ea typeface="方正兰亭准黑_GBK" panose="02000000000000000000" charset="-122"/>
            </a:endParaRPr>
          </a:p>
        </p:txBody>
      </p:sp>
      <p:pic>
        <p:nvPicPr>
          <p:cNvPr id="7" name="内容占位符 6" descr="logo"/>
          <p:cNvPicPr>
            <a:picLocks noChangeAspect="1"/>
          </p:cNvPicPr>
          <p:nvPr userDrawn="1"/>
        </p:nvPicPr>
        <p:blipFill>
          <a:blip r:embed="rId5"/>
          <a:stretch>
            <a:fillRect/>
          </a:stretch>
        </p:blipFill>
        <p:spPr>
          <a:xfrm>
            <a:off x="125423" y="-11400"/>
            <a:ext cx="2665680" cy="994827"/>
          </a:xfrm>
          <a:prstGeom prst="rect">
            <a:avLst/>
          </a:prstGeom>
        </p:spPr>
      </p:pic>
      <p:sp>
        <p:nvSpPr>
          <p:cNvPr id="8" name="标题占位符 1"/>
          <p:cNvSpPr>
            <a:spLocks noGrp="1"/>
          </p:cNvSpPr>
          <p:nvPr>
            <p:ph type="title"/>
          </p:nvPr>
        </p:nvSpPr>
        <p:spPr>
          <a:xfrm>
            <a:off x="2592467" y="-599"/>
            <a:ext cx="8929008" cy="749420"/>
          </a:xfrm>
          <a:prstGeom prst="rect">
            <a:avLst/>
          </a:prstGeom>
        </p:spPr>
        <p:txBody>
          <a:bodyPr vert="horz" lIns="91440" tIns="45720" rIns="91440" bIns="45720" rtlCol="0" anchor="ctr">
            <a:normAutofit/>
          </a:bodyPr>
          <a:lstStyle/>
          <a:p>
            <a:r>
              <a:rPr lang="zh-CN" altLang="en-US"/>
              <a:t> 单击此处编辑标题</a:t>
            </a:r>
          </a:p>
        </p:txBody>
      </p:sp>
    </p:spTree>
    <p:extLst>
      <p:ext uri="{BB962C8B-B14F-4D97-AF65-F5344CB8AC3E}">
        <p14:creationId xmlns:p14="http://schemas.microsoft.com/office/powerpoint/2010/main" val="1988272944"/>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Lst>
  <p:txStyles>
    <p:titleStyle>
      <a:lvl1pPr algn="l" defTabSz="864017" rtl="0" eaLnBrk="1" latinLnBrk="0" hangingPunct="1">
        <a:lnSpc>
          <a:spcPct val="100000"/>
        </a:lnSpc>
        <a:spcBef>
          <a:spcPct val="0"/>
        </a:spcBef>
        <a:buNone/>
        <a:defRPr sz="3213" kern="1200">
          <a:solidFill>
            <a:schemeClr val="bg1"/>
          </a:solidFill>
          <a:latin typeface="方正兰亭中黑_GBK" panose="02000000000000000000" charset="-122"/>
          <a:ea typeface="方正兰亭中黑_GBK" panose="02000000000000000000" charset="-122"/>
          <a:cs typeface="+mj-cs"/>
        </a:defRPr>
      </a:lvl1pPr>
    </p:titleStyle>
    <p:bodyStyle>
      <a:lvl1pPr marL="216004" indent="-216004" algn="l" defTabSz="864017" rtl="0" eaLnBrk="1" latinLnBrk="0" hangingPunct="1">
        <a:lnSpc>
          <a:spcPct val="90000"/>
        </a:lnSpc>
        <a:spcBef>
          <a:spcPts val="945"/>
        </a:spcBef>
        <a:buFont typeface="Arial" panose="020B0604020202020204" pitchFamily="34" charset="0"/>
        <a:buChar char="•"/>
        <a:defRPr sz="2646" kern="1200">
          <a:solidFill>
            <a:schemeClr val="tx1"/>
          </a:solidFill>
          <a:latin typeface="+mn-lt"/>
          <a:ea typeface="+mn-ea"/>
          <a:cs typeface="+mn-cs"/>
        </a:defRPr>
      </a:lvl1pPr>
      <a:lvl2pPr marL="648012" indent="-216004" algn="l" defTabSz="864017" rtl="0" eaLnBrk="1" latinLnBrk="0" hangingPunct="1">
        <a:lnSpc>
          <a:spcPct val="90000"/>
        </a:lnSpc>
        <a:spcBef>
          <a:spcPts val="472"/>
        </a:spcBef>
        <a:buFont typeface="Arial" panose="020B0604020202020204" pitchFamily="34" charset="0"/>
        <a:buChar char="•"/>
        <a:defRPr sz="2268" kern="1200">
          <a:solidFill>
            <a:schemeClr val="tx1"/>
          </a:solidFill>
          <a:latin typeface="+mn-lt"/>
          <a:ea typeface="+mn-ea"/>
          <a:cs typeface="+mn-cs"/>
        </a:defRPr>
      </a:lvl2pPr>
      <a:lvl3pPr marL="1080021" indent="-216004" algn="l" defTabSz="864017" rtl="0" eaLnBrk="1" latinLnBrk="0" hangingPunct="1">
        <a:lnSpc>
          <a:spcPct val="90000"/>
        </a:lnSpc>
        <a:spcBef>
          <a:spcPts val="472"/>
        </a:spcBef>
        <a:buFont typeface="Arial" panose="020B0604020202020204" pitchFamily="34" charset="0"/>
        <a:buChar char="•"/>
        <a:defRPr sz="1890" kern="1200">
          <a:solidFill>
            <a:schemeClr val="tx1"/>
          </a:solidFill>
          <a:latin typeface="+mn-lt"/>
          <a:ea typeface="+mn-ea"/>
          <a:cs typeface="+mn-cs"/>
        </a:defRPr>
      </a:lvl3pPr>
      <a:lvl4pPr marL="1512029"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4pPr>
      <a:lvl5pPr marL="1944037"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5pPr>
      <a:lvl6pPr marL="2376046"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6pPr>
      <a:lvl7pPr marL="2808054"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7pPr>
      <a:lvl8pPr marL="3240062"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8pPr>
      <a:lvl9pPr marL="3672070"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9pPr>
    </p:bodyStyle>
    <p:otherStyle>
      <a:defPPr>
        <a:defRPr lang="zh-CN"/>
      </a:defPPr>
      <a:lvl1pPr marL="0" algn="l" defTabSz="864017" rtl="0" eaLnBrk="1" latinLnBrk="0" hangingPunct="1">
        <a:defRPr sz="1701" kern="1200">
          <a:solidFill>
            <a:schemeClr val="tx1"/>
          </a:solidFill>
          <a:latin typeface="+mn-lt"/>
          <a:ea typeface="+mn-ea"/>
          <a:cs typeface="+mn-cs"/>
        </a:defRPr>
      </a:lvl1pPr>
      <a:lvl2pPr marL="432008" algn="l" defTabSz="864017" rtl="0" eaLnBrk="1" latinLnBrk="0" hangingPunct="1">
        <a:defRPr sz="1701" kern="1200">
          <a:solidFill>
            <a:schemeClr val="tx1"/>
          </a:solidFill>
          <a:latin typeface="+mn-lt"/>
          <a:ea typeface="+mn-ea"/>
          <a:cs typeface="+mn-cs"/>
        </a:defRPr>
      </a:lvl2pPr>
      <a:lvl3pPr marL="864017" algn="l" defTabSz="864017" rtl="0" eaLnBrk="1" latinLnBrk="0" hangingPunct="1">
        <a:defRPr sz="1701" kern="1200">
          <a:solidFill>
            <a:schemeClr val="tx1"/>
          </a:solidFill>
          <a:latin typeface="+mn-lt"/>
          <a:ea typeface="+mn-ea"/>
          <a:cs typeface="+mn-cs"/>
        </a:defRPr>
      </a:lvl3pPr>
      <a:lvl4pPr marL="1296025" algn="l" defTabSz="864017" rtl="0" eaLnBrk="1" latinLnBrk="0" hangingPunct="1">
        <a:defRPr sz="1701" kern="1200">
          <a:solidFill>
            <a:schemeClr val="tx1"/>
          </a:solidFill>
          <a:latin typeface="+mn-lt"/>
          <a:ea typeface="+mn-ea"/>
          <a:cs typeface="+mn-cs"/>
        </a:defRPr>
      </a:lvl4pPr>
      <a:lvl5pPr marL="1728033" algn="l" defTabSz="864017" rtl="0" eaLnBrk="1" latinLnBrk="0" hangingPunct="1">
        <a:defRPr sz="1701" kern="1200">
          <a:solidFill>
            <a:schemeClr val="tx1"/>
          </a:solidFill>
          <a:latin typeface="+mn-lt"/>
          <a:ea typeface="+mn-ea"/>
          <a:cs typeface="+mn-cs"/>
        </a:defRPr>
      </a:lvl5pPr>
      <a:lvl6pPr marL="2160041" algn="l" defTabSz="864017" rtl="0" eaLnBrk="1" latinLnBrk="0" hangingPunct="1">
        <a:defRPr sz="1701" kern="1200">
          <a:solidFill>
            <a:schemeClr val="tx1"/>
          </a:solidFill>
          <a:latin typeface="+mn-lt"/>
          <a:ea typeface="+mn-ea"/>
          <a:cs typeface="+mn-cs"/>
        </a:defRPr>
      </a:lvl6pPr>
      <a:lvl7pPr marL="2592050" algn="l" defTabSz="864017" rtl="0" eaLnBrk="1" latinLnBrk="0" hangingPunct="1">
        <a:defRPr sz="1701" kern="1200">
          <a:solidFill>
            <a:schemeClr val="tx1"/>
          </a:solidFill>
          <a:latin typeface="+mn-lt"/>
          <a:ea typeface="+mn-ea"/>
          <a:cs typeface="+mn-cs"/>
        </a:defRPr>
      </a:lvl7pPr>
      <a:lvl8pPr marL="3024058" algn="l" defTabSz="864017" rtl="0" eaLnBrk="1" latinLnBrk="0" hangingPunct="1">
        <a:defRPr sz="1701" kern="1200">
          <a:solidFill>
            <a:schemeClr val="tx1"/>
          </a:solidFill>
          <a:latin typeface="+mn-lt"/>
          <a:ea typeface="+mn-ea"/>
          <a:cs typeface="+mn-cs"/>
        </a:defRPr>
      </a:lvl8pPr>
      <a:lvl9pPr marL="3456066" algn="l" defTabSz="864017" rtl="0" eaLnBrk="1" latinLnBrk="0" hangingPunct="1">
        <a:defRPr sz="17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hyperlink" Target="https://blog.csdn.net/thinkmo/article/details/26833565" TargetMode="Externa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tags" Target="../tags/tag22.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slideLayout" Target="../slideLayouts/slideLayout24.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4.xml"/><Relationship Id="rId4" Type="http://schemas.openxmlformats.org/officeDocument/2006/relationships/comments" Target="../comments/comment1.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hyperlink" Target="https://www.jianshu.com/p/c2841d65df4c" TargetMode="Externa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4.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4.xml"/><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24.xml"/><Relationship Id="rId4" Type="http://schemas.openxmlformats.org/officeDocument/2006/relationships/image" Target="../media/image45.png"/></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4.xml"/><Relationship Id="rId4" Type="http://schemas.openxmlformats.org/officeDocument/2006/relationships/image" Target="../media/image4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8.xml"/><Relationship Id="rId1" Type="http://schemas.openxmlformats.org/officeDocument/2006/relationships/slideLayout" Target="../slideLayouts/slideLayout24.xml"/><Relationship Id="rId4" Type="http://schemas.openxmlformats.org/officeDocument/2006/relationships/image" Target="../media/image50.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0.xml"/><Relationship Id="rId1" Type="http://schemas.openxmlformats.org/officeDocument/2006/relationships/slideLayout" Target="../slideLayouts/slideLayout24.xml"/><Relationship Id="rId4" Type="http://schemas.openxmlformats.org/officeDocument/2006/relationships/image" Target="../media/image52.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2.xml"/><Relationship Id="rId1" Type="http://schemas.openxmlformats.org/officeDocument/2006/relationships/slideLayout" Target="../slideLayouts/slideLayout24.xml"/><Relationship Id="rId5" Type="http://schemas.openxmlformats.org/officeDocument/2006/relationships/image" Target="../media/image55.png"/><Relationship Id="rId4" Type="http://schemas.openxmlformats.org/officeDocument/2006/relationships/image" Target="../media/image54.png"/></Relationships>
</file>

<file path=ppt/slides/_rels/slide5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7.xml"/><Relationship Id="rId1" Type="http://schemas.openxmlformats.org/officeDocument/2006/relationships/slideLayout" Target="../slideLayouts/slideLayout24.xml"/><Relationship Id="rId4" Type="http://schemas.openxmlformats.org/officeDocument/2006/relationships/image" Target="../media/image6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8.xml"/><Relationship Id="rId1" Type="http://schemas.openxmlformats.org/officeDocument/2006/relationships/slideLayout" Target="../slideLayouts/slideLayout24.xml"/><Relationship Id="rId4" Type="http://schemas.openxmlformats.org/officeDocument/2006/relationships/image" Target="../media/image62.png"/></Relationships>
</file>

<file path=ppt/slides/_rels/slide6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1.xml"/><Relationship Id="rId1" Type="http://schemas.openxmlformats.org/officeDocument/2006/relationships/slideLayout" Target="../slideLayouts/slideLayout24.xml"/><Relationship Id="rId5" Type="http://schemas.openxmlformats.org/officeDocument/2006/relationships/image" Target="../media/image66.png"/><Relationship Id="rId4" Type="http://schemas.openxmlformats.org/officeDocument/2006/relationships/image" Target="../media/image65.png"/></Relationships>
</file>

<file path=ppt/slides/_rels/slide6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3.xml"/><Relationship Id="rId1" Type="http://schemas.openxmlformats.org/officeDocument/2006/relationships/slideLayout" Target="../slideLayouts/slideLayout24.xml"/><Relationship Id="rId4" Type="http://schemas.openxmlformats.org/officeDocument/2006/relationships/image" Target="../media/image69.png"/></Relationships>
</file>

<file path=ppt/slides/_rels/slide66.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70.emf"/><Relationship Id="rId2" Type="http://schemas.openxmlformats.org/officeDocument/2006/relationships/tags" Target="../tags/tag26.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44.xml"/><Relationship Id="rId4"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1"/>
          <p:cNvPicPr>
            <a:picLocks noChangeAspect="1"/>
          </p:cNvPicPr>
          <p:nvPr/>
        </p:nvPicPr>
        <p:blipFill>
          <a:blip r:embed="rId2"/>
          <a:stretch>
            <a:fillRect/>
          </a:stretch>
        </p:blipFill>
        <p:spPr>
          <a:xfrm>
            <a:off x="-15319" y="-9001"/>
            <a:ext cx="11553312" cy="6498175"/>
          </a:xfrm>
          <a:prstGeom prst="rect">
            <a:avLst/>
          </a:prstGeom>
        </p:spPr>
      </p:pic>
      <p:sp>
        <p:nvSpPr>
          <p:cNvPr id="8" name="文本框 7"/>
          <p:cNvSpPr txBox="1"/>
          <p:nvPr/>
        </p:nvSpPr>
        <p:spPr>
          <a:xfrm>
            <a:off x="479693" y="3811902"/>
            <a:ext cx="8914827" cy="769441"/>
          </a:xfrm>
          <a:prstGeom prst="rect">
            <a:avLst/>
          </a:prstGeom>
          <a:noFill/>
          <a:effectLst>
            <a:outerShdw blurRad="50800" dist="50800" dir="5400000" algn="ctr" rotWithShape="0">
              <a:srgbClr val="000000">
                <a:alpha val="0"/>
              </a:srgbClr>
            </a:outerShdw>
          </a:effectLst>
        </p:spPr>
        <p:txBody>
          <a:bodyPr wrap="square" rtlCol="0">
            <a:spAutoFit/>
          </a:bodyPr>
          <a:lstStyle/>
          <a:p>
            <a:r>
              <a:rPr lang="en-US" altLang="zh-CN" sz="4400" dirty="0">
                <a:solidFill>
                  <a:schemeClr val="bg1"/>
                </a:solidFill>
                <a:latin typeface="方正兰亭准黑_GBK" panose="02000000000000000000" charset="-122"/>
                <a:ea typeface="方正兰亭准黑_GBK" panose="02000000000000000000" charset="-122"/>
              </a:rPr>
              <a:t>REDIS</a:t>
            </a:r>
            <a:r>
              <a:rPr lang="zh-CN" altLang="en-US" sz="4400" dirty="0">
                <a:solidFill>
                  <a:schemeClr val="bg1"/>
                </a:solidFill>
                <a:latin typeface="方正兰亭准黑_GBK" panose="02000000000000000000" charset="-122"/>
                <a:ea typeface="方正兰亭准黑_GBK" panose="02000000000000000000" charset="-122"/>
              </a:rPr>
              <a:t>底层数据结构</a:t>
            </a:r>
            <a:endParaRPr lang="zh-CN" altLang="en-US" sz="4158" dirty="0">
              <a:solidFill>
                <a:schemeClr val="bg1"/>
              </a:solidFill>
              <a:latin typeface="方正兰亭准黑_GBK" panose="02000000000000000000" charset="-122"/>
              <a:ea typeface="方正兰亭准黑_GBK" panose="02000000000000000000" charset="-122"/>
            </a:endParaRPr>
          </a:p>
        </p:txBody>
      </p:sp>
      <p:sp>
        <p:nvSpPr>
          <p:cNvPr id="10" name="文本框 9"/>
          <p:cNvSpPr txBox="1"/>
          <p:nvPr/>
        </p:nvSpPr>
        <p:spPr>
          <a:xfrm>
            <a:off x="10008296" y="5826848"/>
            <a:ext cx="1513779" cy="461665"/>
          </a:xfrm>
          <a:prstGeom prst="rect">
            <a:avLst/>
          </a:prstGeom>
          <a:noFill/>
          <a:effectLst>
            <a:outerShdw blurRad="50800" dist="50800" dir="5400000" algn="ctr" rotWithShape="0">
              <a:srgbClr val="000000">
                <a:alpha val="0"/>
              </a:srgbClr>
            </a:outerShdw>
          </a:effectLst>
        </p:spPr>
        <p:txBody>
          <a:bodyPr wrap="square" rtlCol="0">
            <a:spAutoFit/>
          </a:bodyPr>
          <a:lstStyle/>
          <a:p>
            <a:r>
              <a:rPr lang="en-US" altLang="zh-CN" sz="2400" dirty="0">
                <a:solidFill>
                  <a:schemeClr val="bg1"/>
                </a:solidFill>
                <a:latin typeface="方正兰亭细黑_GBK" panose="02000000000000000000" charset="-122"/>
                <a:ea typeface="方正兰亭准黑_GBK" panose="02000000000000000000"/>
              </a:rPr>
              <a:t>2020-05</a:t>
            </a:r>
          </a:p>
        </p:txBody>
      </p:sp>
      <p:sp>
        <p:nvSpPr>
          <p:cNvPr id="11" name="矩形 10"/>
          <p:cNvSpPr/>
          <p:nvPr/>
        </p:nvSpPr>
        <p:spPr>
          <a:xfrm>
            <a:off x="581097" y="5008935"/>
            <a:ext cx="612300" cy="34017"/>
          </a:xfrm>
          <a:prstGeom prst="rect">
            <a:avLst/>
          </a:prstGeom>
          <a:solidFill>
            <a:srgbClr val="E92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1"/>
          </a:p>
        </p:txBody>
      </p:sp>
    </p:spTree>
    <p:extLst>
      <p:ext uri="{BB962C8B-B14F-4D97-AF65-F5344CB8AC3E}">
        <p14:creationId xmlns:p14="http://schemas.microsoft.com/office/powerpoint/2010/main" val="1199252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767C6848-C09E-4802-99ED-0352BDB2C0AB}"/>
              </a:ext>
            </a:extLst>
          </p:cNvPr>
          <p:cNvSpPr/>
          <p:nvPr/>
        </p:nvSpPr>
        <p:spPr>
          <a:xfrm>
            <a:off x="754545" y="1200595"/>
            <a:ext cx="1723549" cy="523220"/>
          </a:xfrm>
          <a:prstGeom prst="rect">
            <a:avLst/>
          </a:prstGeom>
        </p:spPr>
        <p:txBody>
          <a:bodyPr wrap="square">
            <a:spAutoFit/>
          </a:bodyPr>
          <a:lstStyle/>
          <a:p>
            <a:pPr lvl="0" defTabSz="914400" eaLnBrk="0" fontAlgn="base" hangingPunct="0">
              <a:spcBef>
                <a:spcPct val="0"/>
              </a:spcBef>
              <a:spcAft>
                <a:spcPct val="0"/>
              </a:spcAft>
            </a:pPr>
            <a:r>
              <a:rPr lang="zh-CN" altLang="en-US" sz="2800" dirty="0">
                <a:latin typeface="微软雅黑" panose="020B0503020204020204" pitchFamily="34" charset="-122"/>
                <a:ea typeface="微软雅黑" panose="020B0503020204020204" pitchFamily="34" charset="-122"/>
              </a:rPr>
              <a:t>哈希表</a:t>
            </a:r>
            <a:endParaRPr lang="zh-CN" altLang="zh-CN" sz="1050" dirty="0"/>
          </a:p>
        </p:txBody>
      </p:sp>
      <p:sp>
        <p:nvSpPr>
          <p:cNvPr id="15" name="文本框 14">
            <a:extLst>
              <a:ext uri="{FF2B5EF4-FFF2-40B4-BE49-F238E27FC236}">
                <a16:creationId xmlns:a16="http://schemas.microsoft.com/office/drawing/2014/main" id="{BD8750F7-77B2-4030-B2C0-EAE61711DE0F}"/>
              </a:ext>
            </a:extLst>
          </p:cNvPr>
          <p:cNvSpPr txBox="1"/>
          <p:nvPr/>
        </p:nvSpPr>
        <p:spPr>
          <a:xfrm>
            <a:off x="3017520" y="191193"/>
            <a:ext cx="1869423" cy="523220"/>
          </a:xfrm>
          <a:prstGeom prst="rect">
            <a:avLst/>
          </a:prstGeom>
          <a:noFill/>
        </p:spPr>
        <p:txBody>
          <a:bodyPr wrap="none" rtlCol="0">
            <a:spAutoFit/>
          </a:bodyPr>
          <a:lstStyle/>
          <a:p>
            <a:r>
              <a:rPr lang="zh-CN" altLang="en-US" sz="2800" b="1" dirty="0">
                <a:solidFill>
                  <a:schemeClr val="bg1"/>
                </a:solidFill>
              </a:rPr>
              <a:t>字典</a:t>
            </a:r>
            <a:r>
              <a:rPr lang="en-US" altLang="zh-CN" sz="2800" b="1" dirty="0">
                <a:solidFill>
                  <a:schemeClr val="bg1"/>
                </a:solidFill>
              </a:rPr>
              <a:t>(Hash)</a:t>
            </a:r>
          </a:p>
        </p:txBody>
      </p:sp>
      <p:pic>
        <p:nvPicPr>
          <p:cNvPr id="8" name="图片 7">
            <a:extLst>
              <a:ext uri="{FF2B5EF4-FFF2-40B4-BE49-F238E27FC236}">
                <a16:creationId xmlns:a16="http://schemas.microsoft.com/office/drawing/2014/main" id="{28C534A3-CAC6-4313-80AE-266AB5FA1B04}"/>
              </a:ext>
            </a:extLst>
          </p:cNvPr>
          <p:cNvPicPr>
            <a:picLocks noChangeAspect="1"/>
          </p:cNvPicPr>
          <p:nvPr/>
        </p:nvPicPr>
        <p:blipFill rotWithShape="1">
          <a:blip r:embed="rId2"/>
          <a:srcRect l="6209" r="9360"/>
          <a:stretch/>
        </p:blipFill>
        <p:spPr>
          <a:xfrm>
            <a:off x="847598" y="1841224"/>
            <a:ext cx="3692927" cy="3350405"/>
          </a:xfrm>
          <a:prstGeom prst="rect">
            <a:avLst/>
          </a:prstGeom>
        </p:spPr>
      </p:pic>
      <p:sp>
        <p:nvSpPr>
          <p:cNvPr id="11" name="矩形 10">
            <a:extLst>
              <a:ext uri="{FF2B5EF4-FFF2-40B4-BE49-F238E27FC236}">
                <a16:creationId xmlns:a16="http://schemas.microsoft.com/office/drawing/2014/main" id="{567B5DD9-6240-4C1E-9D05-D394DD6C10F6}"/>
              </a:ext>
            </a:extLst>
          </p:cNvPr>
          <p:cNvSpPr/>
          <p:nvPr/>
        </p:nvSpPr>
        <p:spPr>
          <a:xfrm>
            <a:off x="5366114" y="2166036"/>
            <a:ext cx="5672944" cy="2862322"/>
          </a:xfrm>
          <a:prstGeom prst="rect">
            <a:avLst/>
          </a:prstGeom>
        </p:spPr>
        <p:txBody>
          <a:bodyPr wrap="square">
            <a:spAutoFit/>
          </a:bodyPr>
          <a:lstStyle/>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table属性是一个数组，数组中的每个元素都是一个指向哈希表节点的指针，每个节点都保存着一个键值对；</a:t>
            </a: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size属性记录了哈希表的大小，也就是table数组的大小；</a:t>
            </a: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sizemask属性的值总是等于size-1，这个属性和哈希值一起决定一个键应该被放到table数组的那个索引上面；</a:t>
            </a: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used属性记录了哈希表目前已有节点的数量。</a:t>
            </a:r>
          </a:p>
        </p:txBody>
      </p:sp>
    </p:spTree>
    <p:extLst>
      <p:ext uri="{BB962C8B-B14F-4D97-AF65-F5344CB8AC3E}">
        <p14:creationId xmlns:p14="http://schemas.microsoft.com/office/powerpoint/2010/main" val="3923150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274F4C5E-3BB4-412B-98CA-406CEABD179E}"/>
              </a:ext>
            </a:extLst>
          </p:cNvPr>
          <p:cNvSpPr/>
          <p:nvPr/>
        </p:nvSpPr>
        <p:spPr>
          <a:xfrm>
            <a:off x="387824" y="1000538"/>
            <a:ext cx="902811" cy="523220"/>
          </a:xfrm>
          <a:prstGeom prst="rect">
            <a:avLst/>
          </a:prstGeom>
        </p:spPr>
        <p:txBody>
          <a:bodyPr wrap="none">
            <a:spAutoFit/>
          </a:bodyPr>
          <a:lstStyle/>
          <a:p>
            <a:r>
              <a:rPr lang="zh-CN" altLang="en-US" sz="2800" dirty="0">
                <a:latin typeface="微软雅黑" panose="020B0503020204020204" pitchFamily="34" charset="-122"/>
                <a:ea typeface="微软雅黑" panose="020B0503020204020204" pitchFamily="34" charset="-122"/>
              </a:rPr>
              <a:t>字典</a:t>
            </a:r>
            <a:endParaRPr lang="zh-CN" altLang="zh-CN" sz="1050" dirty="0"/>
          </a:p>
        </p:txBody>
      </p:sp>
      <p:sp>
        <p:nvSpPr>
          <p:cNvPr id="15" name="文本框 14">
            <a:extLst>
              <a:ext uri="{FF2B5EF4-FFF2-40B4-BE49-F238E27FC236}">
                <a16:creationId xmlns:a16="http://schemas.microsoft.com/office/drawing/2014/main" id="{BD8750F7-77B2-4030-B2C0-EAE61711DE0F}"/>
              </a:ext>
            </a:extLst>
          </p:cNvPr>
          <p:cNvSpPr txBox="1"/>
          <p:nvPr/>
        </p:nvSpPr>
        <p:spPr>
          <a:xfrm>
            <a:off x="3017520" y="191193"/>
            <a:ext cx="1869423" cy="523220"/>
          </a:xfrm>
          <a:prstGeom prst="rect">
            <a:avLst/>
          </a:prstGeom>
          <a:noFill/>
        </p:spPr>
        <p:txBody>
          <a:bodyPr wrap="none" rtlCol="0">
            <a:spAutoFit/>
          </a:bodyPr>
          <a:lstStyle/>
          <a:p>
            <a:r>
              <a:rPr lang="zh-CN" altLang="en-US" sz="2800" b="1" dirty="0">
                <a:solidFill>
                  <a:schemeClr val="bg1"/>
                </a:solidFill>
              </a:rPr>
              <a:t>字典</a:t>
            </a:r>
            <a:r>
              <a:rPr lang="en-US" altLang="zh-CN" sz="2800" b="1" dirty="0">
                <a:solidFill>
                  <a:schemeClr val="bg1"/>
                </a:solidFill>
              </a:rPr>
              <a:t>(Hash)</a:t>
            </a:r>
          </a:p>
        </p:txBody>
      </p:sp>
      <p:pic>
        <p:nvPicPr>
          <p:cNvPr id="16" name="图片 15">
            <a:extLst>
              <a:ext uri="{FF2B5EF4-FFF2-40B4-BE49-F238E27FC236}">
                <a16:creationId xmlns:a16="http://schemas.microsoft.com/office/drawing/2014/main" id="{00F8D083-A54A-4E09-ACAA-3D1338E499C4}"/>
              </a:ext>
            </a:extLst>
          </p:cNvPr>
          <p:cNvPicPr>
            <a:picLocks noChangeAspect="1"/>
          </p:cNvPicPr>
          <p:nvPr/>
        </p:nvPicPr>
        <p:blipFill>
          <a:blip r:embed="rId2"/>
          <a:stretch>
            <a:fillRect/>
          </a:stretch>
        </p:blipFill>
        <p:spPr>
          <a:xfrm>
            <a:off x="387824" y="1689455"/>
            <a:ext cx="4267152" cy="3572501"/>
          </a:xfrm>
          <a:prstGeom prst="rect">
            <a:avLst/>
          </a:prstGeom>
        </p:spPr>
      </p:pic>
      <p:sp>
        <p:nvSpPr>
          <p:cNvPr id="17" name="矩形 16">
            <a:extLst>
              <a:ext uri="{FF2B5EF4-FFF2-40B4-BE49-F238E27FC236}">
                <a16:creationId xmlns:a16="http://schemas.microsoft.com/office/drawing/2014/main" id="{C922DA70-3E92-47E5-92C3-44965AE532C2}"/>
              </a:ext>
            </a:extLst>
          </p:cNvPr>
          <p:cNvSpPr/>
          <p:nvPr/>
        </p:nvSpPr>
        <p:spPr>
          <a:xfrm>
            <a:off x="5407947" y="1954708"/>
            <a:ext cx="5726304" cy="3170099"/>
          </a:xfrm>
          <a:prstGeom prst="rect">
            <a:avLst/>
          </a:prstGeom>
        </p:spPr>
        <p:txBody>
          <a:bodyPr wrap="square">
            <a:spAutoFit/>
          </a:bodyPr>
          <a:lstStyle/>
          <a:p>
            <a:pPr marL="171450" indent="-1714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type属性是一个指向dictType结构的指针，每个dictType结构保存了一簇用于操作特定类型键值对的函数；</a:t>
            </a:r>
            <a:endParaRPr lang="en-US" altLang="zh-CN" sz="20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privdata属性保存了需要传给那些类型特定函数的可选参数；</a:t>
            </a:r>
            <a:endParaRPr lang="en-US" altLang="zh-CN" sz="20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ht属性是一个包含两个项的数组，数组中的每个项都是一个dictht哈希表，ht[1]只有在对ht[0]哈希表进行rehash操作时使用；</a:t>
            </a:r>
            <a:endParaRPr lang="en-US" altLang="zh-CN" sz="20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trehashidx属性是rehash索引，没有进行rehash操作时值都为-1.</a:t>
            </a:r>
          </a:p>
        </p:txBody>
      </p:sp>
    </p:spTree>
    <p:extLst>
      <p:ext uri="{BB962C8B-B14F-4D97-AF65-F5344CB8AC3E}">
        <p14:creationId xmlns:p14="http://schemas.microsoft.com/office/powerpoint/2010/main" val="3844857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1869423" cy="523220"/>
          </a:xfrm>
          <a:prstGeom prst="rect">
            <a:avLst/>
          </a:prstGeom>
          <a:noFill/>
        </p:spPr>
        <p:txBody>
          <a:bodyPr wrap="none" rtlCol="0">
            <a:spAutoFit/>
          </a:bodyPr>
          <a:lstStyle/>
          <a:p>
            <a:r>
              <a:rPr lang="zh-CN" altLang="en-US" sz="2800" b="1" dirty="0">
                <a:solidFill>
                  <a:schemeClr val="bg1"/>
                </a:solidFill>
              </a:rPr>
              <a:t>字典</a:t>
            </a:r>
            <a:r>
              <a:rPr lang="en-US" altLang="zh-CN" sz="2800" b="1" dirty="0">
                <a:solidFill>
                  <a:schemeClr val="bg1"/>
                </a:solidFill>
              </a:rPr>
              <a:t>(Hash)</a:t>
            </a:r>
          </a:p>
        </p:txBody>
      </p:sp>
      <p:sp>
        <p:nvSpPr>
          <p:cNvPr id="5" name="矩形 4">
            <a:extLst>
              <a:ext uri="{FF2B5EF4-FFF2-40B4-BE49-F238E27FC236}">
                <a16:creationId xmlns:a16="http://schemas.microsoft.com/office/drawing/2014/main" id="{CA075FBD-536F-4D3A-A65D-D0F811E5F5C8}"/>
              </a:ext>
            </a:extLst>
          </p:cNvPr>
          <p:cNvSpPr/>
          <p:nvPr/>
        </p:nvSpPr>
        <p:spPr>
          <a:xfrm>
            <a:off x="395937" y="1000539"/>
            <a:ext cx="4031873" cy="400110"/>
          </a:xfrm>
          <a:prstGeom prst="rect">
            <a:avLst/>
          </a:prstGeom>
        </p:spPr>
        <p:txBody>
          <a:bodyPr wrap="none">
            <a:spAutoFit/>
          </a:bodyPr>
          <a:lstStyle/>
          <a:p>
            <a:pPr lvl="0" defTabSz="914400" eaLnBrk="0" fontAlgn="base" hangingPunct="0">
              <a:spcBef>
                <a:spcPct val="0"/>
              </a:spcBef>
              <a:spcAft>
                <a:spcPct val="0"/>
              </a:spcAft>
            </a:pPr>
            <a:r>
              <a:rPr lang="zh-CN" altLang="en-US" sz="2000" dirty="0">
                <a:solidFill>
                  <a:srgbClr val="FF0000"/>
                </a:solidFill>
                <a:latin typeface="微软雅黑" panose="020B0503020204020204" pitchFamily="34" charset="-122"/>
                <a:ea typeface="微软雅黑" panose="020B0503020204020204" pitchFamily="34" charset="-122"/>
              </a:rPr>
              <a:t>字典、哈希表和哈希表节点关系图</a:t>
            </a:r>
            <a:endParaRPr lang="zh-CN" altLang="zh-CN" sz="900" dirty="0">
              <a:solidFill>
                <a:srgbClr val="FF0000"/>
              </a:solidFill>
            </a:endParaRPr>
          </a:p>
        </p:txBody>
      </p:sp>
      <p:pic>
        <p:nvPicPr>
          <p:cNvPr id="2" name="图片 1">
            <a:extLst>
              <a:ext uri="{FF2B5EF4-FFF2-40B4-BE49-F238E27FC236}">
                <a16:creationId xmlns:a16="http://schemas.microsoft.com/office/drawing/2014/main" id="{ADD71452-55C1-4435-978A-87E4F2C304B7}"/>
              </a:ext>
            </a:extLst>
          </p:cNvPr>
          <p:cNvPicPr>
            <a:picLocks noChangeAspect="1"/>
          </p:cNvPicPr>
          <p:nvPr/>
        </p:nvPicPr>
        <p:blipFill>
          <a:blip r:embed="rId2"/>
          <a:stretch>
            <a:fillRect/>
          </a:stretch>
        </p:blipFill>
        <p:spPr>
          <a:xfrm>
            <a:off x="735993" y="1521343"/>
            <a:ext cx="8686800" cy="4867275"/>
          </a:xfrm>
          <a:prstGeom prst="rect">
            <a:avLst/>
          </a:prstGeom>
        </p:spPr>
      </p:pic>
      <p:sp>
        <p:nvSpPr>
          <p:cNvPr id="4" name="矩形: 圆角 3">
            <a:extLst>
              <a:ext uri="{FF2B5EF4-FFF2-40B4-BE49-F238E27FC236}">
                <a16:creationId xmlns:a16="http://schemas.microsoft.com/office/drawing/2014/main" id="{09F5940B-2CEE-4835-B90A-61DE3EA319F5}"/>
              </a:ext>
            </a:extLst>
          </p:cNvPr>
          <p:cNvSpPr/>
          <p:nvPr/>
        </p:nvSpPr>
        <p:spPr>
          <a:xfrm>
            <a:off x="7439891" y="5885411"/>
            <a:ext cx="2626822" cy="59476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26713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圆角 24">
            <a:extLst>
              <a:ext uri="{FF2B5EF4-FFF2-40B4-BE49-F238E27FC236}">
                <a16:creationId xmlns:a16="http://schemas.microsoft.com/office/drawing/2014/main" id="{5EE9E18B-48AE-45ED-AA94-048F208E2775}"/>
              </a:ext>
            </a:extLst>
          </p:cNvPr>
          <p:cNvSpPr/>
          <p:nvPr/>
        </p:nvSpPr>
        <p:spPr>
          <a:xfrm>
            <a:off x="2676697" y="3418232"/>
            <a:ext cx="3084339" cy="646331"/>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699890C2-B012-4B20-AF23-8B9C2FD1663B}"/>
              </a:ext>
            </a:extLst>
          </p:cNvPr>
          <p:cNvSpPr/>
          <p:nvPr/>
        </p:nvSpPr>
        <p:spPr>
          <a:xfrm>
            <a:off x="8545484" y="1293262"/>
            <a:ext cx="739832" cy="344345"/>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1869423" cy="523220"/>
          </a:xfrm>
          <a:prstGeom prst="rect">
            <a:avLst/>
          </a:prstGeom>
          <a:noFill/>
        </p:spPr>
        <p:txBody>
          <a:bodyPr wrap="none" rtlCol="0">
            <a:spAutoFit/>
          </a:bodyPr>
          <a:lstStyle/>
          <a:p>
            <a:r>
              <a:rPr lang="zh-CN" altLang="en-US" sz="2800" b="1" dirty="0">
                <a:solidFill>
                  <a:schemeClr val="bg1"/>
                </a:solidFill>
              </a:rPr>
              <a:t>字典</a:t>
            </a:r>
            <a:r>
              <a:rPr lang="en-US" altLang="zh-CN" sz="2800" b="1" dirty="0">
                <a:solidFill>
                  <a:schemeClr val="bg1"/>
                </a:solidFill>
              </a:rPr>
              <a:t>(Hash)</a:t>
            </a:r>
          </a:p>
        </p:txBody>
      </p:sp>
      <p:sp>
        <p:nvSpPr>
          <p:cNvPr id="2" name="矩形 1">
            <a:extLst>
              <a:ext uri="{FF2B5EF4-FFF2-40B4-BE49-F238E27FC236}">
                <a16:creationId xmlns:a16="http://schemas.microsoft.com/office/drawing/2014/main" id="{79846A36-9403-46CB-BC25-6666E1553AE5}"/>
              </a:ext>
            </a:extLst>
          </p:cNvPr>
          <p:cNvSpPr/>
          <p:nvPr/>
        </p:nvSpPr>
        <p:spPr>
          <a:xfrm>
            <a:off x="670126" y="1272083"/>
            <a:ext cx="9778971" cy="646331"/>
          </a:xfrm>
          <a:prstGeom prst="rect">
            <a:avLst/>
          </a:prstGeom>
        </p:spPr>
        <p:txBody>
          <a:bodyPr wrap="square">
            <a:spAutoFit/>
          </a:bodyPr>
          <a:lstStyle/>
          <a:p>
            <a:r>
              <a:rPr lang="zh-CN" altLang="en-US" dirty="0">
                <a:solidFill>
                  <a:srgbClr val="4D4D4D"/>
                </a:solidFill>
                <a:latin typeface="Microsoft YaHei" panose="020B0503020204020204" pitchFamily="34" charset="-122"/>
                <a:ea typeface="Microsoft YaHei" panose="020B0503020204020204" pitchFamily="34" charset="-122"/>
              </a:rPr>
              <a:t>当要将一个新的键值对添加到字典里面时，程序需要先根据键值对的键</a:t>
            </a:r>
            <a:r>
              <a:rPr lang="zh-CN" altLang="en-US" dirty="0">
                <a:latin typeface="Microsoft YaHei" panose="020B0503020204020204" pitchFamily="34" charset="-122"/>
                <a:ea typeface="Microsoft YaHei" panose="020B0503020204020204" pitchFamily="34" charset="-122"/>
              </a:rPr>
              <a:t>计算出</a:t>
            </a:r>
            <a:r>
              <a:rPr lang="zh-CN" altLang="en-US" dirty="0">
                <a:solidFill>
                  <a:schemeClr val="accent2">
                    <a:lumMod val="75000"/>
                  </a:schemeClr>
                </a:solidFill>
                <a:latin typeface="Microsoft YaHei" panose="020B0503020204020204" pitchFamily="34" charset="-122"/>
                <a:ea typeface="Microsoft YaHei" panose="020B0503020204020204" pitchFamily="34" charset="-122"/>
              </a:rPr>
              <a:t>哈希值</a:t>
            </a:r>
            <a:r>
              <a:rPr lang="zh-CN" altLang="en-US" dirty="0">
                <a:solidFill>
                  <a:srgbClr val="4D4D4D"/>
                </a:solidFill>
                <a:latin typeface="Microsoft YaHei" panose="020B0503020204020204" pitchFamily="34" charset="-122"/>
                <a:ea typeface="Microsoft YaHei" panose="020B0503020204020204" pitchFamily="34" charset="-122"/>
              </a:rPr>
              <a:t>和索引值，然后再根据索引值，将包含新键值对的哈希表节点放到哈希表数组的指定索引上。</a:t>
            </a:r>
            <a:endParaRPr lang="zh-CN" altLang="en-US" dirty="0"/>
          </a:p>
        </p:txBody>
      </p:sp>
      <p:cxnSp>
        <p:nvCxnSpPr>
          <p:cNvPr id="5" name="连接符: 曲线 4">
            <a:extLst>
              <a:ext uri="{FF2B5EF4-FFF2-40B4-BE49-F238E27FC236}">
                <a16:creationId xmlns:a16="http://schemas.microsoft.com/office/drawing/2014/main" id="{9E375ED7-9966-4FD8-BEA6-6741C37855C4}"/>
              </a:ext>
            </a:extLst>
          </p:cNvPr>
          <p:cNvCxnSpPr>
            <a:cxnSpLocks/>
            <a:stCxn id="17" idx="4"/>
            <a:endCxn id="9" idx="0"/>
          </p:cNvCxnSpPr>
          <p:nvPr/>
        </p:nvCxnSpPr>
        <p:spPr>
          <a:xfrm rot="5400000">
            <a:off x="6062373" y="-334586"/>
            <a:ext cx="880835" cy="4825220"/>
          </a:xfrm>
          <a:prstGeom prst="curvedConnector3">
            <a:avLst>
              <a:gd name="adj1" fmla="val 88693"/>
            </a:avLst>
          </a:prstGeom>
          <a:ln w="38100">
            <a:solidFill>
              <a:srgbClr val="D50D1A"/>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C0C24598-0B23-465F-8090-A72E1C83322D}"/>
              </a:ext>
            </a:extLst>
          </p:cNvPr>
          <p:cNvSpPr/>
          <p:nvPr/>
        </p:nvSpPr>
        <p:spPr>
          <a:xfrm>
            <a:off x="2924348" y="2518442"/>
            <a:ext cx="2331664" cy="369332"/>
          </a:xfrm>
          <a:prstGeom prst="rect">
            <a:avLst/>
          </a:prstGeom>
        </p:spPr>
        <p:txBody>
          <a:bodyPr wrap="none">
            <a:spAutoFit/>
          </a:bodyPr>
          <a:lstStyle/>
          <a:p>
            <a:r>
              <a:rPr lang="en-US" altLang="zh-CN" b="1" dirty="0">
                <a:solidFill>
                  <a:srgbClr val="4F4F4F"/>
                </a:solidFill>
                <a:latin typeface="Microsoft YaHei" panose="020B0503020204020204" pitchFamily="34" charset="-122"/>
                <a:ea typeface="Microsoft YaHei" panose="020B0503020204020204" pitchFamily="34" charset="-122"/>
              </a:rPr>
              <a:t>MurmurHash2</a:t>
            </a:r>
            <a:r>
              <a:rPr lang="zh-CN" altLang="en-US" b="1" dirty="0">
                <a:solidFill>
                  <a:srgbClr val="4F4F4F"/>
                </a:solidFill>
                <a:latin typeface="Microsoft YaHei" panose="020B0503020204020204" pitchFamily="34" charset="-122"/>
                <a:ea typeface="Microsoft YaHei" panose="020B0503020204020204" pitchFamily="34" charset="-122"/>
              </a:rPr>
              <a:t>算法</a:t>
            </a:r>
            <a:endParaRPr lang="zh-CN" altLang="en-US" b="1" i="0" dirty="0">
              <a:solidFill>
                <a:srgbClr val="4F4F4F"/>
              </a:solidFill>
              <a:effectLst/>
              <a:latin typeface="Microsoft YaHei" panose="020B0503020204020204" pitchFamily="34" charset="-122"/>
              <a:ea typeface="Microsoft YaHei" panose="020B0503020204020204" pitchFamily="34" charset="-122"/>
            </a:endParaRPr>
          </a:p>
        </p:txBody>
      </p:sp>
      <p:sp>
        <p:nvSpPr>
          <p:cNvPr id="21" name="箭头: 右 20">
            <a:extLst>
              <a:ext uri="{FF2B5EF4-FFF2-40B4-BE49-F238E27FC236}">
                <a16:creationId xmlns:a16="http://schemas.microsoft.com/office/drawing/2014/main" id="{A3FD1077-CB74-4592-82B7-21EC2C756D26}"/>
              </a:ext>
            </a:extLst>
          </p:cNvPr>
          <p:cNvSpPr/>
          <p:nvPr/>
        </p:nvSpPr>
        <p:spPr>
          <a:xfrm rot="5400000">
            <a:off x="3852517" y="3040001"/>
            <a:ext cx="503199" cy="253262"/>
          </a:xfrm>
          <a:prstGeom prst="rightArrow">
            <a:avLst/>
          </a:prstGeom>
          <a:solidFill>
            <a:srgbClr val="D50D1A"/>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hlinkClick r:id="rId2"/>
            <a:extLst>
              <a:ext uri="{FF2B5EF4-FFF2-40B4-BE49-F238E27FC236}">
                <a16:creationId xmlns:a16="http://schemas.microsoft.com/office/drawing/2014/main" id="{1B30A83A-B0A8-48B5-AB9B-429FD6D8D9BD}"/>
              </a:ext>
            </a:extLst>
          </p:cNvPr>
          <p:cNvSpPr/>
          <p:nvPr/>
        </p:nvSpPr>
        <p:spPr>
          <a:xfrm>
            <a:off x="570374" y="4238595"/>
            <a:ext cx="6927705" cy="369332"/>
          </a:xfrm>
          <a:prstGeom prst="rect">
            <a:avLst/>
          </a:prstGeom>
        </p:spPr>
        <p:txBody>
          <a:bodyPr wrap="square">
            <a:spAutoFit/>
          </a:bodyPr>
          <a:lstStyle/>
          <a:p>
            <a:r>
              <a:rPr lang="en-US" altLang="zh-CN" dirty="0">
                <a:solidFill>
                  <a:srgbClr val="6795B5"/>
                </a:solidFill>
                <a:latin typeface="Microsoft YaHei" panose="020B0503020204020204" pitchFamily="34" charset="-122"/>
                <a:ea typeface="Microsoft YaHei" panose="020B0503020204020204" pitchFamily="34" charset="-122"/>
                <a:hlinkClick r:id="rId2"/>
              </a:rPr>
              <a:t>https://blog.csdn.net/thinkmo/article/details/26833565</a:t>
            </a:r>
            <a:endParaRPr lang="zh-CN" altLang="en-US" dirty="0"/>
          </a:p>
        </p:txBody>
      </p:sp>
      <p:sp>
        <p:nvSpPr>
          <p:cNvPr id="24" name="矩形 23">
            <a:extLst>
              <a:ext uri="{FF2B5EF4-FFF2-40B4-BE49-F238E27FC236}">
                <a16:creationId xmlns:a16="http://schemas.microsoft.com/office/drawing/2014/main" id="{F40216C9-D7B5-42D4-98C6-28E733C522C5}"/>
              </a:ext>
            </a:extLst>
          </p:cNvPr>
          <p:cNvSpPr/>
          <p:nvPr/>
        </p:nvSpPr>
        <p:spPr>
          <a:xfrm>
            <a:off x="2924348" y="3560752"/>
            <a:ext cx="2492990" cy="369332"/>
          </a:xfrm>
          <a:prstGeom prst="rect">
            <a:avLst/>
          </a:prstGeom>
        </p:spPr>
        <p:txBody>
          <a:bodyPr wrap="none">
            <a:spAutoFit/>
          </a:bodyPr>
          <a:lstStyle/>
          <a:p>
            <a:r>
              <a:rPr lang="zh-CN" altLang="en-US" dirty="0">
                <a:solidFill>
                  <a:srgbClr val="D50D1A"/>
                </a:solidFill>
                <a:latin typeface="Microsoft YaHei" panose="020B0503020204020204" pitchFamily="34" charset="-122"/>
                <a:ea typeface="Microsoft YaHei" panose="020B0503020204020204" pitchFamily="34" charset="-122"/>
              </a:rPr>
              <a:t>运算性能高，碰撞率低</a:t>
            </a:r>
            <a:endParaRPr lang="zh-CN" altLang="en-US" dirty="0">
              <a:solidFill>
                <a:srgbClr val="D50D1A"/>
              </a:solidFill>
            </a:endParaRPr>
          </a:p>
        </p:txBody>
      </p:sp>
    </p:spTree>
    <p:extLst>
      <p:ext uri="{BB962C8B-B14F-4D97-AF65-F5344CB8AC3E}">
        <p14:creationId xmlns:p14="http://schemas.microsoft.com/office/powerpoint/2010/main" val="2003281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3205493" cy="954107"/>
          </a:xfrm>
          <a:prstGeom prst="rect">
            <a:avLst/>
          </a:prstGeom>
          <a:noFill/>
        </p:spPr>
        <p:txBody>
          <a:bodyPr wrap="none" rtlCol="0">
            <a:spAutoFit/>
          </a:bodyPr>
          <a:lstStyle/>
          <a:p>
            <a:r>
              <a:rPr lang="zh-CN" altLang="en-US" sz="2800" b="1" dirty="0">
                <a:solidFill>
                  <a:schemeClr val="bg1"/>
                </a:solidFill>
              </a:rPr>
              <a:t>字典</a:t>
            </a:r>
            <a:r>
              <a:rPr lang="en-US" altLang="zh-CN" sz="2800" b="1" dirty="0">
                <a:solidFill>
                  <a:schemeClr val="bg1"/>
                </a:solidFill>
              </a:rPr>
              <a:t>(Hash)—rehash</a:t>
            </a:r>
          </a:p>
          <a:p>
            <a:endParaRPr lang="en-US" altLang="zh-CN" sz="2800" b="1" dirty="0">
              <a:solidFill>
                <a:schemeClr val="bg1"/>
              </a:solidFill>
            </a:endParaRPr>
          </a:p>
        </p:txBody>
      </p:sp>
      <p:sp>
        <p:nvSpPr>
          <p:cNvPr id="4" name="矩形: 圆角 3">
            <a:extLst>
              <a:ext uri="{FF2B5EF4-FFF2-40B4-BE49-F238E27FC236}">
                <a16:creationId xmlns:a16="http://schemas.microsoft.com/office/drawing/2014/main" id="{09F5940B-2CEE-4835-B90A-61DE3EA319F5}"/>
              </a:ext>
            </a:extLst>
          </p:cNvPr>
          <p:cNvSpPr/>
          <p:nvPr/>
        </p:nvSpPr>
        <p:spPr>
          <a:xfrm>
            <a:off x="7439891" y="5885411"/>
            <a:ext cx="2626822" cy="59476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A802C7BB-F83A-412A-90D6-B5C6B4742F44}"/>
              </a:ext>
            </a:extLst>
          </p:cNvPr>
          <p:cNvSpPr/>
          <p:nvPr/>
        </p:nvSpPr>
        <p:spPr>
          <a:xfrm>
            <a:off x="1576213" y="2225175"/>
            <a:ext cx="7933547" cy="1815882"/>
          </a:xfrm>
          <a:prstGeom prst="rect">
            <a:avLst/>
          </a:prstGeom>
        </p:spPr>
        <p:txBody>
          <a:bodyPr wrap="square">
            <a:spAutoFit/>
          </a:bodyPr>
          <a:lstStyle/>
          <a:p>
            <a:r>
              <a:rPr lang="zh-CN" altLang="en-US" sz="2800" dirty="0">
                <a:solidFill>
                  <a:srgbClr val="4D4D4D"/>
                </a:solidFill>
                <a:latin typeface="Microsoft YaHei" panose="020B0503020204020204" pitchFamily="34" charset="-122"/>
                <a:ea typeface="Microsoft YaHei" panose="020B0503020204020204" pitchFamily="34" charset="-122"/>
              </a:rPr>
              <a:t>       随着操作的不断执行，哈希表保存的键值对会逐渐增多或者减少，当哈希表保存的键值对数量太多或者太少时，程序需要对哈希表的大小进行相应的扩展或者收缩。</a:t>
            </a:r>
            <a:endParaRPr lang="zh-CN" altLang="en-US" sz="2800" dirty="0"/>
          </a:p>
        </p:txBody>
      </p:sp>
    </p:spTree>
    <p:extLst>
      <p:ext uri="{BB962C8B-B14F-4D97-AF65-F5344CB8AC3E}">
        <p14:creationId xmlns:p14="http://schemas.microsoft.com/office/powerpoint/2010/main" val="2182726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3205493" cy="954107"/>
          </a:xfrm>
          <a:prstGeom prst="rect">
            <a:avLst/>
          </a:prstGeom>
          <a:noFill/>
        </p:spPr>
        <p:txBody>
          <a:bodyPr wrap="none" rtlCol="0">
            <a:spAutoFit/>
          </a:bodyPr>
          <a:lstStyle/>
          <a:p>
            <a:r>
              <a:rPr lang="zh-CN" altLang="en-US" sz="2800" b="1" dirty="0">
                <a:solidFill>
                  <a:schemeClr val="bg1"/>
                </a:solidFill>
              </a:rPr>
              <a:t>字典</a:t>
            </a:r>
            <a:r>
              <a:rPr lang="en-US" altLang="zh-CN" sz="2800" b="1" dirty="0">
                <a:solidFill>
                  <a:schemeClr val="bg1"/>
                </a:solidFill>
              </a:rPr>
              <a:t>(Hash)—rehash</a:t>
            </a:r>
          </a:p>
          <a:p>
            <a:endParaRPr lang="en-US" altLang="zh-CN" sz="2800" b="1" dirty="0">
              <a:solidFill>
                <a:schemeClr val="bg1"/>
              </a:solidFill>
            </a:endParaRPr>
          </a:p>
        </p:txBody>
      </p:sp>
      <p:sp>
        <p:nvSpPr>
          <p:cNvPr id="4" name="矩形: 圆角 3">
            <a:extLst>
              <a:ext uri="{FF2B5EF4-FFF2-40B4-BE49-F238E27FC236}">
                <a16:creationId xmlns:a16="http://schemas.microsoft.com/office/drawing/2014/main" id="{09F5940B-2CEE-4835-B90A-61DE3EA319F5}"/>
              </a:ext>
            </a:extLst>
          </p:cNvPr>
          <p:cNvSpPr/>
          <p:nvPr/>
        </p:nvSpPr>
        <p:spPr>
          <a:xfrm>
            <a:off x="7439891" y="5885411"/>
            <a:ext cx="2626822" cy="59476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5EB55C52-7D61-4A2F-9097-3C0E545846B3}"/>
              </a:ext>
            </a:extLst>
          </p:cNvPr>
          <p:cNvSpPr/>
          <p:nvPr/>
        </p:nvSpPr>
        <p:spPr>
          <a:xfrm>
            <a:off x="620249" y="1145300"/>
            <a:ext cx="9953539" cy="1200329"/>
          </a:xfrm>
          <a:prstGeom prst="rect">
            <a:avLst/>
          </a:prstGeom>
          <a:solidFill>
            <a:schemeClr val="accent2">
              <a:lumMod val="20000"/>
              <a:lumOff val="80000"/>
            </a:schemeClr>
          </a:solidFill>
        </p:spPr>
        <p:txBody>
          <a:bodyPr wrap="square">
            <a:spAutoFit/>
          </a:bodyPr>
          <a:lstStyle/>
          <a:p>
            <a:pPr marL="285750" indent="-285750">
              <a:buFont typeface="Arial" panose="020B0604020202020204" pitchFamily="34" charset="0"/>
              <a:buChar char="•"/>
            </a:pPr>
            <a:r>
              <a:rPr lang="zh-CN" altLang="en-US" dirty="0"/>
              <a:t>为字典的ht[1]哈希表分配空间，空间大小根据实际情况而定；</a:t>
            </a:r>
            <a:endParaRPr lang="en-US" altLang="zh-CN" dirty="0"/>
          </a:p>
          <a:p>
            <a:pPr marL="285750" indent="-285750">
              <a:buFont typeface="Arial" panose="020B0604020202020204" pitchFamily="34" charset="0"/>
              <a:buChar char="•"/>
            </a:pPr>
            <a:r>
              <a:rPr lang="zh-CN" altLang="en-US" dirty="0"/>
              <a:t>将ht[0]中所有键值对rehash到ht[1]中注意：rehash指的是重新计算键的哈希值和索引值，然后将键值对放置到ht[1]哈希表的指定位置上</a:t>
            </a:r>
            <a:endParaRPr lang="en-US" altLang="zh-CN" dirty="0"/>
          </a:p>
          <a:p>
            <a:pPr marL="285750" indent="-285750">
              <a:buFont typeface="Arial" panose="020B0604020202020204" pitchFamily="34" charset="0"/>
              <a:buChar char="•"/>
            </a:pPr>
            <a:r>
              <a:rPr lang="zh-CN" altLang="en-US" dirty="0"/>
              <a:t>释放ht[0]，将ht[1]设置为ht[0]，并在ht[1]新建一个空表，为下次rehash做准备</a:t>
            </a:r>
          </a:p>
        </p:txBody>
      </p:sp>
      <p:pic>
        <p:nvPicPr>
          <p:cNvPr id="2" name="图片 1">
            <a:extLst>
              <a:ext uri="{FF2B5EF4-FFF2-40B4-BE49-F238E27FC236}">
                <a16:creationId xmlns:a16="http://schemas.microsoft.com/office/drawing/2014/main" id="{0B8C4DC2-1B1A-4CCC-8D3B-8BE61207BA8F}"/>
              </a:ext>
            </a:extLst>
          </p:cNvPr>
          <p:cNvPicPr>
            <a:picLocks noChangeAspect="1"/>
          </p:cNvPicPr>
          <p:nvPr/>
        </p:nvPicPr>
        <p:blipFill>
          <a:blip r:embed="rId2"/>
          <a:stretch>
            <a:fillRect/>
          </a:stretch>
        </p:blipFill>
        <p:spPr>
          <a:xfrm>
            <a:off x="165087" y="2983603"/>
            <a:ext cx="5159507" cy="2747894"/>
          </a:xfrm>
          <a:prstGeom prst="rect">
            <a:avLst/>
          </a:prstGeom>
        </p:spPr>
      </p:pic>
      <p:pic>
        <p:nvPicPr>
          <p:cNvPr id="10" name="图片 9">
            <a:extLst>
              <a:ext uri="{FF2B5EF4-FFF2-40B4-BE49-F238E27FC236}">
                <a16:creationId xmlns:a16="http://schemas.microsoft.com/office/drawing/2014/main" id="{F3D13220-3CE5-46F5-9CE7-BD4B0EB6EDAC}"/>
              </a:ext>
            </a:extLst>
          </p:cNvPr>
          <p:cNvPicPr>
            <a:picLocks noChangeAspect="1"/>
          </p:cNvPicPr>
          <p:nvPr/>
        </p:nvPicPr>
        <p:blipFill>
          <a:blip r:embed="rId3"/>
          <a:stretch>
            <a:fillRect/>
          </a:stretch>
        </p:blipFill>
        <p:spPr>
          <a:xfrm>
            <a:off x="6261113" y="2784618"/>
            <a:ext cx="5095875" cy="2981325"/>
          </a:xfrm>
          <a:prstGeom prst="rect">
            <a:avLst/>
          </a:prstGeom>
        </p:spPr>
      </p:pic>
      <p:sp>
        <p:nvSpPr>
          <p:cNvPr id="5" name="箭头: 右 4">
            <a:extLst>
              <a:ext uri="{FF2B5EF4-FFF2-40B4-BE49-F238E27FC236}">
                <a16:creationId xmlns:a16="http://schemas.microsoft.com/office/drawing/2014/main" id="{DFD743D2-0726-4736-B2B4-D1560C485AFE}"/>
              </a:ext>
            </a:extLst>
          </p:cNvPr>
          <p:cNvSpPr/>
          <p:nvPr/>
        </p:nvSpPr>
        <p:spPr>
          <a:xfrm>
            <a:off x="5399433" y="4171371"/>
            <a:ext cx="723207" cy="207818"/>
          </a:xfrm>
          <a:prstGeom prst="rightArrow">
            <a:avLst/>
          </a:prstGeom>
          <a:solidFill>
            <a:srgbClr val="D50D1A"/>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C7BD43B2-F0DB-4288-886C-1B80FD5E2859}"/>
              </a:ext>
            </a:extLst>
          </p:cNvPr>
          <p:cNvSpPr txBox="1"/>
          <p:nvPr/>
        </p:nvSpPr>
        <p:spPr>
          <a:xfrm>
            <a:off x="1138844" y="5919650"/>
            <a:ext cx="2437077" cy="369332"/>
          </a:xfrm>
          <a:prstGeom prst="rect">
            <a:avLst/>
          </a:prstGeom>
          <a:noFill/>
        </p:spPr>
        <p:txBody>
          <a:bodyPr wrap="none" rtlCol="0">
            <a:spAutoFit/>
          </a:bodyPr>
          <a:lstStyle/>
          <a:p>
            <a:r>
              <a:rPr lang="zh-CN" altLang="en-US" dirty="0"/>
              <a:t>执行</a:t>
            </a:r>
            <a:r>
              <a:rPr lang="en-US" altLang="zh-CN" dirty="0"/>
              <a:t>rehash</a:t>
            </a:r>
            <a:r>
              <a:rPr lang="zh-CN" altLang="en-US" dirty="0"/>
              <a:t>之前的字典</a:t>
            </a:r>
          </a:p>
        </p:txBody>
      </p:sp>
      <p:sp>
        <p:nvSpPr>
          <p:cNvPr id="12" name="文本框 11">
            <a:extLst>
              <a:ext uri="{FF2B5EF4-FFF2-40B4-BE49-F238E27FC236}">
                <a16:creationId xmlns:a16="http://schemas.microsoft.com/office/drawing/2014/main" id="{8740D472-861C-4D8D-A131-A78381354537}"/>
              </a:ext>
            </a:extLst>
          </p:cNvPr>
          <p:cNvSpPr txBox="1"/>
          <p:nvPr/>
        </p:nvSpPr>
        <p:spPr>
          <a:xfrm>
            <a:off x="7038056" y="5895700"/>
            <a:ext cx="3430491" cy="369332"/>
          </a:xfrm>
          <a:prstGeom prst="rect">
            <a:avLst/>
          </a:prstGeom>
          <a:noFill/>
        </p:spPr>
        <p:txBody>
          <a:bodyPr wrap="none" rtlCol="0">
            <a:spAutoFit/>
          </a:bodyPr>
          <a:lstStyle/>
          <a:p>
            <a:r>
              <a:rPr lang="zh-CN" altLang="en-US" dirty="0"/>
              <a:t>为字典的</a:t>
            </a:r>
            <a:r>
              <a:rPr lang="en-US" altLang="zh-CN" dirty="0" err="1"/>
              <a:t>ht</a:t>
            </a:r>
            <a:r>
              <a:rPr lang="en-US" altLang="zh-CN" dirty="0"/>
              <a:t>[ 1 ] </a:t>
            </a:r>
            <a:r>
              <a:rPr lang="zh-CN" altLang="en-US" dirty="0"/>
              <a:t>哈希表分配空间</a:t>
            </a:r>
          </a:p>
        </p:txBody>
      </p:sp>
    </p:spTree>
    <p:extLst>
      <p:ext uri="{BB962C8B-B14F-4D97-AF65-F5344CB8AC3E}">
        <p14:creationId xmlns:p14="http://schemas.microsoft.com/office/powerpoint/2010/main" val="1119286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3205493" cy="954107"/>
          </a:xfrm>
          <a:prstGeom prst="rect">
            <a:avLst/>
          </a:prstGeom>
          <a:noFill/>
        </p:spPr>
        <p:txBody>
          <a:bodyPr wrap="none" rtlCol="0">
            <a:spAutoFit/>
          </a:bodyPr>
          <a:lstStyle/>
          <a:p>
            <a:r>
              <a:rPr lang="zh-CN" altLang="en-US" sz="2800" b="1" dirty="0">
                <a:solidFill>
                  <a:schemeClr val="bg1"/>
                </a:solidFill>
              </a:rPr>
              <a:t>字典</a:t>
            </a:r>
            <a:r>
              <a:rPr lang="en-US" altLang="zh-CN" sz="2800" b="1" dirty="0">
                <a:solidFill>
                  <a:schemeClr val="bg1"/>
                </a:solidFill>
              </a:rPr>
              <a:t>(Hash)—rehash</a:t>
            </a:r>
          </a:p>
          <a:p>
            <a:endParaRPr lang="en-US" altLang="zh-CN" sz="2800" b="1" dirty="0">
              <a:solidFill>
                <a:schemeClr val="bg1"/>
              </a:solidFill>
            </a:endParaRPr>
          </a:p>
        </p:txBody>
      </p:sp>
      <p:sp>
        <p:nvSpPr>
          <p:cNvPr id="4" name="矩形: 圆角 3">
            <a:extLst>
              <a:ext uri="{FF2B5EF4-FFF2-40B4-BE49-F238E27FC236}">
                <a16:creationId xmlns:a16="http://schemas.microsoft.com/office/drawing/2014/main" id="{09F5940B-2CEE-4835-B90A-61DE3EA319F5}"/>
              </a:ext>
            </a:extLst>
          </p:cNvPr>
          <p:cNvSpPr/>
          <p:nvPr/>
        </p:nvSpPr>
        <p:spPr>
          <a:xfrm>
            <a:off x="7439891" y="5885411"/>
            <a:ext cx="2626822" cy="59476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DE33EDA0-F239-4AC0-82A3-3DE44E1DFE27}"/>
              </a:ext>
            </a:extLst>
          </p:cNvPr>
          <p:cNvPicPr>
            <a:picLocks noChangeAspect="1"/>
          </p:cNvPicPr>
          <p:nvPr/>
        </p:nvPicPr>
        <p:blipFill rotWithShape="1">
          <a:blip r:embed="rId2"/>
          <a:srcRect l="4413"/>
          <a:stretch/>
        </p:blipFill>
        <p:spPr>
          <a:xfrm>
            <a:off x="340821" y="1873856"/>
            <a:ext cx="5107708" cy="3181350"/>
          </a:xfrm>
          <a:prstGeom prst="rect">
            <a:avLst/>
          </a:prstGeom>
        </p:spPr>
      </p:pic>
      <p:pic>
        <p:nvPicPr>
          <p:cNvPr id="7" name="图片 6">
            <a:extLst>
              <a:ext uri="{FF2B5EF4-FFF2-40B4-BE49-F238E27FC236}">
                <a16:creationId xmlns:a16="http://schemas.microsoft.com/office/drawing/2014/main" id="{3811AF21-5102-4252-AF48-E9B8C3B9E5E1}"/>
              </a:ext>
            </a:extLst>
          </p:cNvPr>
          <p:cNvPicPr>
            <a:picLocks noChangeAspect="1"/>
          </p:cNvPicPr>
          <p:nvPr/>
        </p:nvPicPr>
        <p:blipFill>
          <a:blip r:embed="rId3"/>
          <a:stretch>
            <a:fillRect/>
          </a:stretch>
        </p:blipFill>
        <p:spPr>
          <a:xfrm>
            <a:off x="6073547" y="2069118"/>
            <a:ext cx="4705350" cy="2790825"/>
          </a:xfrm>
          <a:prstGeom prst="rect">
            <a:avLst/>
          </a:prstGeom>
        </p:spPr>
      </p:pic>
      <p:sp>
        <p:nvSpPr>
          <p:cNvPr id="10" name="箭头: 右 9">
            <a:extLst>
              <a:ext uri="{FF2B5EF4-FFF2-40B4-BE49-F238E27FC236}">
                <a16:creationId xmlns:a16="http://schemas.microsoft.com/office/drawing/2014/main" id="{DC470F4C-34E3-446A-9A48-32E2E8C8E177}"/>
              </a:ext>
            </a:extLst>
          </p:cNvPr>
          <p:cNvSpPr/>
          <p:nvPr/>
        </p:nvSpPr>
        <p:spPr>
          <a:xfrm>
            <a:off x="5350340" y="3136178"/>
            <a:ext cx="723207" cy="207818"/>
          </a:xfrm>
          <a:prstGeom prst="rightArrow">
            <a:avLst/>
          </a:prstGeom>
          <a:solidFill>
            <a:srgbClr val="D50D1A"/>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348CD727-F931-4888-BCA3-FE29D036F8E5}"/>
              </a:ext>
            </a:extLst>
          </p:cNvPr>
          <p:cNvSpPr txBox="1"/>
          <p:nvPr/>
        </p:nvSpPr>
        <p:spPr>
          <a:xfrm>
            <a:off x="492817" y="5516079"/>
            <a:ext cx="4465261" cy="369332"/>
          </a:xfrm>
          <a:prstGeom prst="rect">
            <a:avLst/>
          </a:prstGeom>
          <a:noFill/>
        </p:spPr>
        <p:txBody>
          <a:bodyPr wrap="none" rtlCol="0">
            <a:spAutoFit/>
          </a:bodyPr>
          <a:lstStyle/>
          <a:p>
            <a:r>
              <a:rPr lang="en-US" altLang="zh-CN" dirty="0" err="1"/>
              <a:t>ht</a:t>
            </a:r>
            <a:r>
              <a:rPr lang="en-US" altLang="zh-CN" dirty="0"/>
              <a:t>[ 0 ] </a:t>
            </a:r>
            <a:r>
              <a:rPr lang="zh-CN" altLang="en-US" dirty="0"/>
              <a:t>的所有键值对都已经被迁移到 </a:t>
            </a:r>
            <a:r>
              <a:rPr lang="en-US" altLang="zh-CN" dirty="0" err="1"/>
              <a:t>ht</a:t>
            </a:r>
            <a:r>
              <a:rPr lang="en-US" altLang="zh-CN" dirty="0"/>
              <a:t>[ 1 ] </a:t>
            </a:r>
            <a:endParaRPr lang="zh-CN" altLang="en-US" dirty="0"/>
          </a:p>
        </p:txBody>
      </p:sp>
      <p:sp>
        <p:nvSpPr>
          <p:cNvPr id="12" name="文本框 11">
            <a:extLst>
              <a:ext uri="{FF2B5EF4-FFF2-40B4-BE49-F238E27FC236}">
                <a16:creationId xmlns:a16="http://schemas.microsoft.com/office/drawing/2014/main" id="{6AD3D4E0-D60C-4B6F-8818-2B06CD7B7E62}"/>
              </a:ext>
            </a:extLst>
          </p:cNvPr>
          <p:cNvSpPr txBox="1"/>
          <p:nvPr/>
        </p:nvSpPr>
        <p:spPr>
          <a:xfrm>
            <a:off x="7289800" y="5516079"/>
            <a:ext cx="2437077" cy="369332"/>
          </a:xfrm>
          <a:prstGeom prst="rect">
            <a:avLst/>
          </a:prstGeom>
          <a:noFill/>
        </p:spPr>
        <p:txBody>
          <a:bodyPr wrap="none" rtlCol="0">
            <a:spAutoFit/>
          </a:bodyPr>
          <a:lstStyle/>
          <a:p>
            <a:r>
              <a:rPr lang="zh-CN" altLang="en-US" dirty="0"/>
              <a:t>完成</a:t>
            </a:r>
            <a:r>
              <a:rPr lang="en-US" altLang="zh-CN" dirty="0"/>
              <a:t>rehash</a:t>
            </a:r>
            <a:r>
              <a:rPr lang="zh-CN" altLang="en-US" dirty="0"/>
              <a:t>之后的字典</a:t>
            </a:r>
          </a:p>
        </p:txBody>
      </p:sp>
    </p:spTree>
    <p:extLst>
      <p:ext uri="{BB962C8B-B14F-4D97-AF65-F5344CB8AC3E}">
        <p14:creationId xmlns:p14="http://schemas.microsoft.com/office/powerpoint/2010/main" val="711848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4415761" cy="954107"/>
          </a:xfrm>
          <a:prstGeom prst="rect">
            <a:avLst/>
          </a:prstGeom>
          <a:noFill/>
        </p:spPr>
        <p:txBody>
          <a:bodyPr wrap="none" rtlCol="0">
            <a:spAutoFit/>
          </a:bodyPr>
          <a:lstStyle/>
          <a:p>
            <a:r>
              <a:rPr lang="zh-CN" altLang="en-US" sz="2800" b="1" dirty="0">
                <a:solidFill>
                  <a:schemeClr val="bg1"/>
                </a:solidFill>
              </a:rPr>
              <a:t>字典</a:t>
            </a:r>
            <a:r>
              <a:rPr lang="en-US" altLang="zh-CN" sz="2800" b="1" dirty="0">
                <a:solidFill>
                  <a:schemeClr val="bg1"/>
                </a:solidFill>
              </a:rPr>
              <a:t>(Hash)—</a:t>
            </a:r>
            <a:r>
              <a:rPr lang="zh-CN" altLang="en-US" sz="2800" b="1" dirty="0">
                <a:solidFill>
                  <a:schemeClr val="bg1"/>
                </a:solidFill>
              </a:rPr>
              <a:t>渐进式</a:t>
            </a:r>
            <a:r>
              <a:rPr lang="en-US" altLang="zh-CN" sz="2800" b="1" dirty="0">
                <a:solidFill>
                  <a:schemeClr val="bg1"/>
                </a:solidFill>
              </a:rPr>
              <a:t>rehash</a:t>
            </a:r>
          </a:p>
          <a:p>
            <a:endParaRPr lang="en-US" altLang="zh-CN" sz="2800" b="1" dirty="0">
              <a:solidFill>
                <a:schemeClr val="bg1"/>
              </a:solidFill>
            </a:endParaRPr>
          </a:p>
        </p:txBody>
      </p:sp>
      <p:sp>
        <p:nvSpPr>
          <p:cNvPr id="4" name="矩形: 圆角 3">
            <a:extLst>
              <a:ext uri="{FF2B5EF4-FFF2-40B4-BE49-F238E27FC236}">
                <a16:creationId xmlns:a16="http://schemas.microsoft.com/office/drawing/2014/main" id="{09F5940B-2CEE-4835-B90A-61DE3EA319F5}"/>
              </a:ext>
            </a:extLst>
          </p:cNvPr>
          <p:cNvSpPr/>
          <p:nvPr/>
        </p:nvSpPr>
        <p:spPr>
          <a:xfrm>
            <a:off x="7439891" y="5885411"/>
            <a:ext cx="2626822" cy="59476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2">
            <a:extLst>
              <a:ext uri="{FF2B5EF4-FFF2-40B4-BE49-F238E27FC236}">
                <a16:creationId xmlns:a16="http://schemas.microsoft.com/office/drawing/2014/main" id="{0A103666-E613-4320-B03B-4182DA657BBA}"/>
              </a:ext>
            </a:extLst>
          </p:cNvPr>
          <p:cNvSpPr>
            <a:spLocks noChangeArrowheads="1"/>
          </p:cNvSpPr>
          <p:nvPr/>
        </p:nvSpPr>
        <p:spPr bwMode="auto">
          <a:xfrm>
            <a:off x="609600" y="1668669"/>
            <a:ext cx="9573492" cy="34470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sz="2800" b="0" i="0" u="none" strike="noStrike" cap="none" normalizeH="0" baseline="0" dirty="0">
                <a:ln>
                  <a:noFill/>
                </a:ln>
                <a:solidFill>
                  <a:srgbClr val="4D4D4D"/>
                </a:solidFill>
                <a:effectLst/>
                <a:latin typeface="微软雅黑" panose="020B0503020204020204" pitchFamily="34" charset="-122"/>
                <a:ea typeface="微软雅黑" panose="020B0503020204020204" pitchFamily="34" charset="-122"/>
              </a:rPr>
              <a:t>为ht[1]分配空间，同时持有两个哈希表(一个空表、一个有数据)。</a:t>
            </a:r>
            <a:endParaRPr lang="en-US" altLang="zh-CN" sz="2800" dirty="0">
              <a:solidFill>
                <a:srgbClr val="333333"/>
              </a:solidFill>
              <a:latin typeface="微软雅黑" panose="020B0503020204020204" pitchFamily="34" charset="-122"/>
              <a:ea typeface="微软雅黑" panose="020B0503020204020204" pitchFamily="34" charset="-122"/>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sz="2800" b="0" i="0" u="none" strike="noStrike" cap="none" normalizeH="0" baseline="0" dirty="0">
                <a:ln>
                  <a:noFill/>
                </a:ln>
                <a:solidFill>
                  <a:srgbClr val="4D4D4D"/>
                </a:solidFill>
                <a:effectLst/>
                <a:latin typeface="微软雅黑" panose="020B0503020204020204" pitchFamily="34" charset="-122"/>
                <a:ea typeface="微软雅黑" panose="020B0503020204020204" pitchFamily="34" charset="-122"/>
              </a:rPr>
              <a:t>维持一个技术器rehashidx，初始值0。</a:t>
            </a:r>
            <a:endParaRPr lang="en-US" altLang="zh-CN" sz="2800" dirty="0">
              <a:solidFill>
                <a:srgbClr val="333333"/>
              </a:solidFill>
              <a:latin typeface="微软雅黑" panose="020B0503020204020204" pitchFamily="34" charset="-122"/>
              <a:ea typeface="微软雅黑" panose="020B0503020204020204" pitchFamily="34" charset="-122"/>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sz="2800" b="0" i="0" u="none" strike="noStrike" cap="none" normalizeH="0" baseline="0" dirty="0">
                <a:ln>
                  <a:noFill/>
                </a:ln>
                <a:solidFill>
                  <a:srgbClr val="4D4D4D"/>
                </a:solidFill>
                <a:effectLst/>
                <a:latin typeface="微软雅黑" panose="020B0503020204020204" pitchFamily="34" charset="-122"/>
                <a:ea typeface="微软雅黑" panose="020B0503020204020204" pitchFamily="34" charset="-122"/>
              </a:rPr>
              <a:t>每次对字典增删改查，会顺带将ht[0]中的数据迁移到ht[1],</a:t>
            </a:r>
            <a:r>
              <a:rPr kumimoji="0" lang="zh-CN" altLang="zh-CN" sz="2800" b="0" i="0" u="none" strike="noStrike" cap="none" normalizeH="0" baseline="0" dirty="0">
                <a:ln>
                  <a:noFill/>
                </a:ln>
                <a:solidFill>
                  <a:srgbClr val="4D4D4D"/>
                </a:solidFill>
                <a:effectLst/>
                <a:latin typeface="Arial Unicode MS"/>
                <a:ea typeface="Source Code Pro"/>
              </a:rPr>
              <a:t>rehashidx++</a:t>
            </a:r>
            <a:r>
              <a:rPr kumimoji="0" lang="zh-CN" altLang="zh-CN" sz="2800" b="0" i="0" u="none" strike="noStrike" cap="none" normalizeH="0" baseline="0" dirty="0">
                <a:ln>
                  <a:noFill/>
                </a:ln>
                <a:solidFill>
                  <a:srgbClr val="4D4D4D"/>
                </a:solidFill>
                <a:effectLst/>
                <a:latin typeface="微软雅黑" panose="020B0503020204020204" pitchFamily="34" charset="-122"/>
                <a:ea typeface="微软雅黑" panose="020B0503020204020204" pitchFamily="34" charset="-122"/>
              </a:rPr>
              <a:t>(注意：ht[0]中的数据是只减不增的)</a:t>
            </a:r>
            <a:endParaRPr kumimoji="0" lang="en-US" altLang="zh-CN" sz="2800" b="0" i="0" u="none" strike="noStrike" cap="none" normalizeH="0" baseline="0" dirty="0">
              <a:ln>
                <a:noFill/>
              </a:ln>
              <a:solidFill>
                <a:srgbClr val="4D4D4D"/>
              </a:solidFill>
              <a:effectLst/>
              <a:latin typeface="微软雅黑" panose="020B0503020204020204" pitchFamily="34" charset="-122"/>
              <a:ea typeface="微软雅黑" panose="020B0503020204020204" pitchFamily="34" charset="-122"/>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sz="2800" b="0" i="0" u="none" strike="noStrike" cap="none" normalizeH="0" baseline="0" dirty="0">
                <a:ln>
                  <a:noFill/>
                </a:ln>
                <a:solidFill>
                  <a:srgbClr val="4D4D4D"/>
                </a:solidFill>
                <a:effectLst/>
                <a:latin typeface="微软雅黑" panose="020B0503020204020204" pitchFamily="34" charset="-122"/>
                <a:ea typeface="微软雅黑" panose="020B0503020204020204" pitchFamily="34" charset="-122"/>
              </a:rPr>
              <a:t>直到rehash操作完成，rehashidx值设为-1。</a:t>
            </a:r>
            <a:endParaRPr kumimoji="0" lang="zh-CN" altLang="zh-CN" sz="28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rgbClr val="4D4D4D"/>
                </a:solidFill>
                <a:effectLst/>
                <a:latin typeface="微软雅黑" panose="020B0503020204020204" pitchFamily="34" charset="-122"/>
                <a:ea typeface="微软雅黑" panose="020B0503020204020204" pitchFamily="34" charset="-122"/>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7414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2348720" cy="523220"/>
          </a:xfrm>
          <a:prstGeom prst="rect">
            <a:avLst/>
          </a:prstGeom>
          <a:noFill/>
        </p:spPr>
        <p:txBody>
          <a:bodyPr wrap="none" rtlCol="0">
            <a:spAutoFit/>
          </a:bodyPr>
          <a:lstStyle/>
          <a:p>
            <a:r>
              <a:rPr lang="zh-CN" altLang="en-US" sz="2800" b="1" dirty="0">
                <a:solidFill>
                  <a:schemeClr val="bg1"/>
                </a:solidFill>
              </a:rPr>
              <a:t>什么是跳跃表</a:t>
            </a:r>
            <a:endParaRPr lang="en-US" altLang="zh-CN" sz="2800" b="1" dirty="0">
              <a:solidFill>
                <a:schemeClr val="bg1"/>
              </a:solidFill>
            </a:endParaRPr>
          </a:p>
        </p:txBody>
      </p:sp>
      <p:sp>
        <p:nvSpPr>
          <p:cNvPr id="4" name="矩形: 圆角 3">
            <a:extLst>
              <a:ext uri="{FF2B5EF4-FFF2-40B4-BE49-F238E27FC236}">
                <a16:creationId xmlns:a16="http://schemas.microsoft.com/office/drawing/2014/main" id="{09F5940B-2CEE-4835-B90A-61DE3EA319F5}"/>
              </a:ext>
            </a:extLst>
          </p:cNvPr>
          <p:cNvSpPr/>
          <p:nvPr/>
        </p:nvSpPr>
        <p:spPr>
          <a:xfrm>
            <a:off x="7439891" y="5885411"/>
            <a:ext cx="2626822" cy="59476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9D404167-2D93-46A3-8667-0782BDF19C9D}"/>
              </a:ext>
            </a:extLst>
          </p:cNvPr>
          <p:cNvSpPr/>
          <p:nvPr/>
        </p:nvSpPr>
        <p:spPr>
          <a:xfrm>
            <a:off x="791623" y="2518357"/>
            <a:ext cx="9719264" cy="954107"/>
          </a:xfrm>
          <a:prstGeom prst="rect">
            <a:avLst/>
          </a:prstGeom>
        </p:spPr>
        <p:txBody>
          <a:bodyPr wrap="square">
            <a:spAutoFit/>
          </a:bodyPr>
          <a:lstStyle/>
          <a:p>
            <a:r>
              <a:rPr lang="zh-CN" altLang="en-US" sz="2800" dirty="0"/>
              <a:t>         跳跃表是一种有序数据结构，它通过在每个结点中维持多个指向其他节点的指针，从而达到快速访问结点的目的。</a:t>
            </a:r>
            <a:endParaRPr lang="en-US" altLang="zh-CN" sz="2800" dirty="0"/>
          </a:p>
        </p:txBody>
      </p:sp>
    </p:spTree>
    <p:extLst>
      <p:ext uri="{BB962C8B-B14F-4D97-AF65-F5344CB8AC3E}">
        <p14:creationId xmlns:p14="http://schemas.microsoft.com/office/powerpoint/2010/main" val="3939043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2348720" cy="523220"/>
          </a:xfrm>
          <a:prstGeom prst="rect">
            <a:avLst/>
          </a:prstGeom>
          <a:noFill/>
        </p:spPr>
        <p:txBody>
          <a:bodyPr wrap="none" rtlCol="0">
            <a:spAutoFit/>
          </a:bodyPr>
          <a:lstStyle/>
          <a:p>
            <a:r>
              <a:rPr lang="zh-CN" altLang="en-US" sz="2800" b="1" dirty="0">
                <a:solidFill>
                  <a:schemeClr val="bg1"/>
                </a:solidFill>
              </a:rPr>
              <a:t>什么是跳跃表</a:t>
            </a:r>
            <a:endParaRPr lang="en-US" altLang="zh-CN" sz="2800" b="1" dirty="0">
              <a:solidFill>
                <a:schemeClr val="bg1"/>
              </a:solidFill>
            </a:endParaRPr>
          </a:p>
        </p:txBody>
      </p:sp>
      <p:sp>
        <p:nvSpPr>
          <p:cNvPr id="4" name="矩形: 圆角 3">
            <a:extLst>
              <a:ext uri="{FF2B5EF4-FFF2-40B4-BE49-F238E27FC236}">
                <a16:creationId xmlns:a16="http://schemas.microsoft.com/office/drawing/2014/main" id="{09F5940B-2CEE-4835-B90A-61DE3EA319F5}"/>
              </a:ext>
            </a:extLst>
          </p:cNvPr>
          <p:cNvSpPr/>
          <p:nvPr/>
        </p:nvSpPr>
        <p:spPr>
          <a:xfrm>
            <a:off x="7439891" y="5885411"/>
            <a:ext cx="2626822" cy="59476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4826DFB8-66AA-45F1-853A-D3E3FA0E968E}"/>
              </a:ext>
            </a:extLst>
          </p:cNvPr>
          <p:cNvPicPr>
            <a:picLocks noChangeAspect="1"/>
          </p:cNvPicPr>
          <p:nvPr/>
        </p:nvPicPr>
        <p:blipFill>
          <a:blip r:embed="rId2"/>
          <a:stretch>
            <a:fillRect/>
          </a:stretch>
        </p:blipFill>
        <p:spPr>
          <a:xfrm>
            <a:off x="536574" y="1677294"/>
            <a:ext cx="10448925" cy="3371850"/>
          </a:xfrm>
          <a:prstGeom prst="rect">
            <a:avLst/>
          </a:prstGeom>
        </p:spPr>
      </p:pic>
    </p:spTree>
    <p:extLst>
      <p:ext uri="{BB962C8B-B14F-4D97-AF65-F5344CB8AC3E}">
        <p14:creationId xmlns:p14="http://schemas.microsoft.com/office/powerpoint/2010/main" val="114742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H_Number_1"/>
          <p:cNvSpPr/>
          <p:nvPr>
            <p:custDataLst>
              <p:tags r:id="rId2"/>
            </p:custDataLst>
          </p:nvPr>
        </p:nvSpPr>
        <p:spPr>
          <a:xfrm>
            <a:off x="4318940" y="1369064"/>
            <a:ext cx="449449" cy="4401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altLang="zh-CN" sz="2268" dirty="0">
                <a:solidFill>
                  <a:schemeClr val="tx1"/>
                </a:solidFill>
                <a:latin typeface="华文细黑" panose="02010600040101010101" pitchFamily="2" charset="-122"/>
                <a:ea typeface="华文细黑" panose="02010600040101010101" pitchFamily="2" charset="-122"/>
              </a:rPr>
              <a:t>01</a:t>
            </a:r>
            <a:endParaRPr lang="zh-CN" altLang="en-US" sz="2268" dirty="0">
              <a:solidFill>
                <a:schemeClr val="tx1"/>
              </a:solidFill>
              <a:latin typeface="华文细黑" panose="02010600040101010101" pitchFamily="2" charset="-122"/>
              <a:ea typeface="华文细黑" panose="02010600040101010101" pitchFamily="2" charset="-122"/>
            </a:endParaRPr>
          </a:p>
        </p:txBody>
      </p:sp>
      <p:sp>
        <p:nvSpPr>
          <p:cNvPr id="65" name="MH_Number_2"/>
          <p:cNvSpPr/>
          <p:nvPr>
            <p:custDataLst>
              <p:tags r:id="rId3"/>
            </p:custDataLst>
          </p:nvPr>
        </p:nvSpPr>
        <p:spPr>
          <a:xfrm>
            <a:off x="4306748" y="2009566"/>
            <a:ext cx="449449" cy="4401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altLang="zh-CN" sz="2268">
                <a:solidFill>
                  <a:schemeClr val="tx1"/>
                </a:solidFill>
                <a:latin typeface="华文细黑" panose="02010600040101010101" pitchFamily="2" charset="-122"/>
                <a:ea typeface="华文细黑" panose="02010600040101010101" pitchFamily="2" charset="-122"/>
              </a:rPr>
              <a:t>02</a:t>
            </a:r>
          </a:p>
        </p:txBody>
      </p:sp>
      <p:sp>
        <p:nvSpPr>
          <p:cNvPr id="68" name="MH_Number_3"/>
          <p:cNvSpPr/>
          <p:nvPr>
            <p:custDataLst>
              <p:tags r:id="rId4"/>
            </p:custDataLst>
          </p:nvPr>
        </p:nvSpPr>
        <p:spPr>
          <a:xfrm>
            <a:off x="4306748" y="2674452"/>
            <a:ext cx="449449" cy="4401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altLang="zh-CN" sz="2268" dirty="0">
                <a:solidFill>
                  <a:schemeClr val="tx1"/>
                </a:solidFill>
                <a:latin typeface="华文细黑" panose="02010600040101010101" pitchFamily="2" charset="-122"/>
                <a:ea typeface="华文细黑" panose="02010600040101010101" pitchFamily="2" charset="-122"/>
              </a:rPr>
              <a:t>03</a:t>
            </a:r>
            <a:endParaRPr lang="zh-CN" altLang="en-US" sz="2268" dirty="0">
              <a:solidFill>
                <a:schemeClr val="tx1"/>
              </a:solidFill>
              <a:latin typeface="华文细黑" panose="02010600040101010101" pitchFamily="2" charset="-122"/>
              <a:ea typeface="华文细黑" panose="02010600040101010101" pitchFamily="2" charset="-122"/>
            </a:endParaRPr>
          </a:p>
        </p:txBody>
      </p:sp>
      <p:sp>
        <p:nvSpPr>
          <p:cNvPr id="6" name="MH_Entry_1"/>
          <p:cNvSpPr txBox="1"/>
          <p:nvPr>
            <p:custDataLst>
              <p:tags r:id="rId5"/>
            </p:custDataLst>
          </p:nvPr>
        </p:nvSpPr>
        <p:spPr>
          <a:xfrm>
            <a:off x="5095956" y="1453751"/>
            <a:ext cx="4661308" cy="279510"/>
          </a:xfrm>
          <a:prstGeom prst="rect">
            <a:avLst/>
          </a:prstGeom>
          <a:noFill/>
        </p:spPr>
        <p:txBody>
          <a:bodyPr wrap="square" lIns="0" tIns="0" rIns="0" bIns="0" rtlCol="0" anchor="ctr" anchorCtr="0">
            <a:noAutofit/>
          </a:bodyPr>
          <a:lstStyle/>
          <a:p>
            <a:r>
              <a:rPr lang="zh-CN" altLang="en-US" sz="2000" dirty="0"/>
              <a:t>简单动态字符串</a:t>
            </a:r>
          </a:p>
        </p:txBody>
      </p:sp>
      <p:sp>
        <p:nvSpPr>
          <p:cNvPr id="97" name="MH_Entry_3"/>
          <p:cNvSpPr txBox="1"/>
          <p:nvPr>
            <p:custDataLst>
              <p:tags r:id="rId6"/>
            </p:custDataLst>
          </p:nvPr>
        </p:nvSpPr>
        <p:spPr>
          <a:xfrm>
            <a:off x="5083764" y="2812779"/>
            <a:ext cx="4661308" cy="279510"/>
          </a:xfrm>
          <a:prstGeom prst="rect">
            <a:avLst/>
          </a:prstGeom>
          <a:noFill/>
        </p:spPr>
        <p:txBody>
          <a:bodyPr wrap="square" lIns="0" tIns="0" rIns="0" bIns="0" rtlCol="0" anchor="ctr" anchorCtr="0">
            <a:normAutofit lnSpcReduction="10000"/>
          </a:bodyPr>
          <a:lstStyle/>
          <a:p>
            <a:r>
              <a:rPr lang="zh-CN" altLang="en-US" sz="2000" dirty="0"/>
              <a:t>字典</a:t>
            </a:r>
            <a:r>
              <a:rPr lang="en-US" altLang="zh-CN" sz="2000" dirty="0"/>
              <a:t>(Hash)</a:t>
            </a:r>
          </a:p>
        </p:txBody>
      </p:sp>
      <p:sp>
        <p:nvSpPr>
          <p:cNvPr id="23" name="MH_Others_1"/>
          <p:cNvSpPr/>
          <p:nvPr>
            <p:custDataLst>
              <p:tags r:id="rId7"/>
            </p:custDataLst>
          </p:nvPr>
        </p:nvSpPr>
        <p:spPr>
          <a:xfrm>
            <a:off x="4757371" y="1429365"/>
            <a:ext cx="277602" cy="27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altLang="zh-CN" sz="2800">
                <a:solidFill>
                  <a:schemeClr val="tx1"/>
                </a:solidFill>
                <a:latin typeface="华文细黑" panose="02010600040101010101" pitchFamily="2" charset="-122"/>
                <a:ea typeface="华文细黑" panose="02010600040101010101" pitchFamily="2" charset="-122"/>
              </a:rPr>
              <a:t>-</a:t>
            </a:r>
            <a:endParaRPr lang="zh-CN" altLang="en-US" sz="2800">
              <a:solidFill>
                <a:schemeClr val="tx1"/>
              </a:solidFill>
              <a:latin typeface="华文细黑" panose="02010600040101010101" pitchFamily="2" charset="-122"/>
              <a:ea typeface="华文细黑" panose="02010600040101010101" pitchFamily="2" charset="-122"/>
            </a:endParaRPr>
          </a:p>
        </p:txBody>
      </p:sp>
      <p:sp>
        <p:nvSpPr>
          <p:cNvPr id="24" name="MH_Others_2"/>
          <p:cNvSpPr/>
          <p:nvPr>
            <p:custDataLst>
              <p:tags r:id="rId8"/>
            </p:custDataLst>
          </p:nvPr>
        </p:nvSpPr>
        <p:spPr>
          <a:xfrm>
            <a:off x="4745179" y="2069867"/>
            <a:ext cx="277602" cy="27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altLang="zh-CN" sz="2800">
                <a:solidFill>
                  <a:schemeClr val="tx1"/>
                </a:solidFill>
                <a:latin typeface="华文细黑" panose="02010600040101010101" pitchFamily="2" charset="-122"/>
                <a:ea typeface="华文细黑" panose="02010600040101010101" pitchFamily="2" charset="-122"/>
              </a:rPr>
              <a:t>-</a:t>
            </a:r>
            <a:endParaRPr lang="zh-CN" altLang="en-US" sz="2800">
              <a:solidFill>
                <a:schemeClr val="tx1"/>
              </a:solidFill>
              <a:latin typeface="华文细黑" panose="02010600040101010101" pitchFamily="2" charset="-122"/>
              <a:ea typeface="华文细黑" panose="02010600040101010101" pitchFamily="2" charset="-122"/>
            </a:endParaRPr>
          </a:p>
        </p:txBody>
      </p:sp>
      <p:sp>
        <p:nvSpPr>
          <p:cNvPr id="25" name="MH_Others_3"/>
          <p:cNvSpPr/>
          <p:nvPr>
            <p:custDataLst>
              <p:tags r:id="rId9"/>
            </p:custDataLst>
          </p:nvPr>
        </p:nvSpPr>
        <p:spPr>
          <a:xfrm>
            <a:off x="4745179" y="2734753"/>
            <a:ext cx="277602" cy="27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altLang="zh-CN" sz="2800" dirty="0">
                <a:solidFill>
                  <a:schemeClr val="tx1"/>
                </a:solidFill>
                <a:latin typeface="华文细黑" panose="02010600040101010101" pitchFamily="2" charset="-122"/>
                <a:ea typeface="华文细黑" panose="02010600040101010101" pitchFamily="2" charset="-122"/>
              </a:rPr>
              <a:t>-</a:t>
            </a:r>
            <a:endParaRPr lang="zh-CN" altLang="en-US" sz="2800" dirty="0">
              <a:solidFill>
                <a:schemeClr val="tx1"/>
              </a:solidFill>
              <a:latin typeface="华文细黑" panose="02010600040101010101" pitchFamily="2" charset="-122"/>
              <a:ea typeface="华文细黑" panose="02010600040101010101" pitchFamily="2" charset="-122"/>
            </a:endParaRPr>
          </a:p>
        </p:txBody>
      </p:sp>
      <p:sp>
        <p:nvSpPr>
          <p:cNvPr id="36" name="MH_Others_9"/>
          <p:cNvSpPr txBox="1"/>
          <p:nvPr>
            <p:custDataLst>
              <p:tags r:id="rId10"/>
            </p:custDataLst>
          </p:nvPr>
        </p:nvSpPr>
        <p:spPr>
          <a:xfrm rot="16200000">
            <a:off x="55849" y="2587184"/>
            <a:ext cx="5611664" cy="1689897"/>
          </a:xfrm>
          <a:prstGeom prst="rect">
            <a:avLst/>
          </a:prstGeom>
          <a:noFill/>
        </p:spPr>
        <p:txBody>
          <a:bodyPr wrap="square" rtlCol="0">
            <a:noAutofit/>
          </a:bodyPr>
          <a:lstStyle/>
          <a:p>
            <a:r>
              <a:rPr lang="en-US" altLang="zh-CN" sz="10866" dirty="0">
                <a:solidFill>
                  <a:schemeClr val="accent1">
                    <a:lumMod val="60000"/>
                    <a:lumOff val="40000"/>
                  </a:schemeClr>
                </a:solidFill>
                <a:latin typeface="Calisto MT" pitchFamily="18" charset="0"/>
                <a:cs typeface="Arial" pitchFamily="34" charset="0"/>
              </a:rPr>
              <a:t>Contents</a:t>
            </a:r>
            <a:endParaRPr lang="zh-CN" altLang="en-US" sz="10866" dirty="0">
              <a:solidFill>
                <a:schemeClr val="accent1">
                  <a:lumMod val="60000"/>
                  <a:lumOff val="40000"/>
                </a:schemeClr>
              </a:solidFill>
              <a:latin typeface="Calisto MT" pitchFamily="18" charset="0"/>
              <a:cs typeface="Arial" pitchFamily="34" charset="0"/>
            </a:endParaRPr>
          </a:p>
        </p:txBody>
      </p:sp>
      <p:cxnSp>
        <p:nvCxnSpPr>
          <p:cNvPr id="38" name="MH_Others_11"/>
          <p:cNvCxnSpPr/>
          <p:nvPr>
            <p:custDataLst>
              <p:tags r:id="rId11"/>
            </p:custDataLst>
          </p:nvPr>
        </p:nvCxnSpPr>
        <p:spPr>
          <a:xfrm flipH="1">
            <a:off x="3706627" y="951978"/>
            <a:ext cx="3" cy="5077786"/>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 name="MH_Entry_1"/>
          <p:cNvSpPr txBox="1"/>
          <p:nvPr>
            <p:custDataLst>
              <p:tags r:id="rId12"/>
            </p:custDataLst>
          </p:nvPr>
        </p:nvSpPr>
        <p:spPr>
          <a:xfrm>
            <a:off x="5083764" y="2112152"/>
            <a:ext cx="4661308" cy="279510"/>
          </a:xfrm>
          <a:prstGeom prst="rect">
            <a:avLst/>
          </a:prstGeom>
          <a:noFill/>
        </p:spPr>
        <p:txBody>
          <a:bodyPr wrap="square" lIns="0" tIns="0" rIns="0" bIns="0" rtlCol="0" anchor="ctr" anchorCtr="0">
            <a:normAutofit lnSpcReduction="10000"/>
          </a:bodyPr>
          <a:lstStyle/>
          <a:p>
            <a:r>
              <a:rPr lang="zh-CN" altLang="en-US" sz="2000" dirty="0">
                <a:latin typeface="+mn-ea"/>
              </a:rPr>
              <a:t>双向链表</a:t>
            </a:r>
          </a:p>
        </p:txBody>
      </p:sp>
      <p:sp>
        <p:nvSpPr>
          <p:cNvPr id="14" name="MH_Number_3"/>
          <p:cNvSpPr/>
          <p:nvPr>
            <p:custDataLst>
              <p:tags r:id="rId13"/>
            </p:custDataLst>
          </p:nvPr>
        </p:nvSpPr>
        <p:spPr>
          <a:xfrm>
            <a:off x="4318940" y="3294216"/>
            <a:ext cx="449449" cy="4401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altLang="zh-CN" sz="2268" dirty="0">
                <a:solidFill>
                  <a:schemeClr val="tx1"/>
                </a:solidFill>
                <a:latin typeface="华文细黑" panose="02010600040101010101" pitchFamily="2" charset="-122"/>
                <a:ea typeface="华文细黑" panose="02010600040101010101" pitchFamily="2" charset="-122"/>
              </a:rPr>
              <a:t>04</a:t>
            </a:r>
            <a:endParaRPr lang="zh-CN" altLang="en-US" sz="2268" dirty="0">
              <a:solidFill>
                <a:schemeClr val="tx1"/>
              </a:solidFill>
              <a:latin typeface="华文细黑" panose="02010600040101010101" pitchFamily="2" charset="-122"/>
              <a:ea typeface="华文细黑" panose="02010600040101010101" pitchFamily="2" charset="-122"/>
            </a:endParaRPr>
          </a:p>
        </p:txBody>
      </p:sp>
      <p:sp>
        <p:nvSpPr>
          <p:cNvPr id="15" name="MH_Entry_3"/>
          <p:cNvSpPr txBox="1"/>
          <p:nvPr>
            <p:custDataLst>
              <p:tags r:id="rId14"/>
            </p:custDataLst>
          </p:nvPr>
        </p:nvSpPr>
        <p:spPr>
          <a:xfrm>
            <a:off x="5083764" y="3389556"/>
            <a:ext cx="4661308" cy="279510"/>
          </a:xfrm>
          <a:prstGeom prst="rect">
            <a:avLst/>
          </a:prstGeom>
          <a:noFill/>
        </p:spPr>
        <p:txBody>
          <a:bodyPr wrap="square" lIns="0" tIns="0" rIns="0" bIns="0" rtlCol="0" anchor="ctr" anchorCtr="0">
            <a:normAutofit lnSpcReduction="10000"/>
          </a:bodyPr>
          <a:lstStyle/>
          <a:p>
            <a:r>
              <a:rPr lang="zh-CN" altLang="en-US" sz="2000" dirty="0"/>
              <a:t>整数集合</a:t>
            </a:r>
            <a:r>
              <a:rPr lang="en-US" altLang="zh-CN" sz="2000" dirty="0"/>
              <a:t>(</a:t>
            </a:r>
            <a:r>
              <a:rPr lang="en-US" altLang="zh-CN" sz="2000" dirty="0" err="1"/>
              <a:t>intset</a:t>
            </a:r>
            <a:r>
              <a:rPr lang="en-US" altLang="zh-CN" sz="2000" dirty="0"/>
              <a:t>)</a:t>
            </a:r>
          </a:p>
        </p:txBody>
      </p:sp>
      <p:sp>
        <p:nvSpPr>
          <p:cNvPr id="16" name="MH_Others_3"/>
          <p:cNvSpPr/>
          <p:nvPr>
            <p:custDataLst>
              <p:tags r:id="rId15"/>
            </p:custDataLst>
          </p:nvPr>
        </p:nvSpPr>
        <p:spPr>
          <a:xfrm>
            <a:off x="4757371" y="3354517"/>
            <a:ext cx="277602" cy="27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altLang="zh-CN" sz="2800" dirty="0">
                <a:solidFill>
                  <a:schemeClr val="tx1"/>
                </a:solidFill>
                <a:latin typeface="华文细黑" panose="02010600040101010101" pitchFamily="2" charset="-122"/>
                <a:ea typeface="华文细黑" panose="02010600040101010101" pitchFamily="2" charset="-122"/>
              </a:rPr>
              <a:t>-</a:t>
            </a:r>
            <a:endParaRPr lang="zh-CN" altLang="en-US" sz="2800" dirty="0">
              <a:solidFill>
                <a:schemeClr val="tx1"/>
              </a:solidFill>
              <a:latin typeface="华文细黑" panose="02010600040101010101" pitchFamily="2" charset="-122"/>
              <a:ea typeface="华文细黑" panose="02010600040101010101" pitchFamily="2" charset="-122"/>
            </a:endParaRPr>
          </a:p>
        </p:txBody>
      </p:sp>
      <p:sp>
        <p:nvSpPr>
          <p:cNvPr id="9" name="标题 8"/>
          <p:cNvSpPr>
            <a:spLocks noGrp="1"/>
          </p:cNvSpPr>
          <p:nvPr>
            <p:ph type="title"/>
          </p:nvPr>
        </p:nvSpPr>
        <p:spPr/>
        <p:txBody>
          <a:bodyPr>
            <a:normAutofit/>
          </a:bodyPr>
          <a:lstStyle/>
          <a:p>
            <a:r>
              <a:rPr lang="en-US" altLang="zh-CN" sz="2800" b="1" dirty="0"/>
              <a:t>JPA </a:t>
            </a:r>
            <a:r>
              <a:rPr lang="zh-CN" altLang="en-US" sz="2800" b="1" dirty="0"/>
              <a:t>功能</a:t>
            </a:r>
          </a:p>
        </p:txBody>
      </p:sp>
      <p:sp>
        <p:nvSpPr>
          <p:cNvPr id="17" name="MH_Number_3"/>
          <p:cNvSpPr/>
          <p:nvPr>
            <p:custDataLst>
              <p:tags r:id="rId16"/>
            </p:custDataLst>
          </p:nvPr>
        </p:nvSpPr>
        <p:spPr>
          <a:xfrm>
            <a:off x="4326200" y="3882036"/>
            <a:ext cx="449449" cy="4401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altLang="zh-CN" sz="2268" dirty="0">
                <a:solidFill>
                  <a:schemeClr val="tx1"/>
                </a:solidFill>
                <a:latin typeface="华文细黑" panose="02010600040101010101" pitchFamily="2" charset="-122"/>
                <a:ea typeface="华文细黑" panose="02010600040101010101" pitchFamily="2" charset="-122"/>
              </a:rPr>
              <a:t>05</a:t>
            </a:r>
            <a:endParaRPr lang="zh-CN" altLang="en-US" sz="2268" dirty="0">
              <a:solidFill>
                <a:schemeClr val="tx1"/>
              </a:solidFill>
              <a:latin typeface="华文细黑" panose="02010600040101010101" pitchFamily="2" charset="-122"/>
              <a:ea typeface="华文细黑" panose="02010600040101010101" pitchFamily="2" charset="-122"/>
            </a:endParaRPr>
          </a:p>
        </p:txBody>
      </p:sp>
      <p:sp>
        <p:nvSpPr>
          <p:cNvPr id="18" name="MH_Entry_3"/>
          <p:cNvSpPr txBox="1"/>
          <p:nvPr>
            <p:custDataLst>
              <p:tags r:id="rId17"/>
            </p:custDataLst>
          </p:nvPr>
        </p:nvSpPr>
        <p:spPr>
          <a:xfrm>
            <a:off x="5091024" y="3977376"/>
            <a:ext cx="4661308" cy="279510"/>
          </a:xfrm>
          <a:prstGeom prst="rect">
            <a:avLst/>
          </a:prstGeom>
          <a:noFill/>
        </p:spPr>
        <p:txBody>
          <a:bodyPr wrap="square" lIns="0" tIns="0" rIns="0" bIns="0" rtlCol="0" anchor="ctr" anchorCtr="0">
            <a:normAutofit lnSpcReduction="10000"/>
          </a:bodyPr>
          <a:lstStyle/>
          <a:p>
            <a:r>
              <a:rPr lang="zh-CN" altLang="en-US" sz="2000" dirty="0"/>
              <a:t>压缩列表</a:t>
            </a:r>
            <a:r>
              <a:rPr lang="en-US" altLang="zh-CN" sz="2000" dirty="0"/>
              <a:t>(</a:t>
            </a:r>
            <a:r>
              <a:rPr lang="en-US" altLang="zh-CN" sz="2000" dirty="0" err="1"/>
              <a:t>ziplist</a:t>
            </a:r>
            <a:r>
              <a:rPr lang="en-US" altLang="zh-CN" sz="2000" dirty="0"/>
              <a:t>)</a:t>
            </a:r>
          </a:p>
        </p:txBody>
      </p:sp>
      <p:sp>
        <p:nvSpPr>
          <p:cNvPr id="19" name="MH_Others_3"/>
          <p:cNvSpPr/>
          <p:nvPr>
            <p:custDataLst>
              <p:tags r:id="rId18"/>
            </p:custDataLst>
          </p:nvPr>
        </p:nvSpPr>
        <p:spPr>
          <a:xfrm>
            <a:off x="4764631" y="3942337"/>
            <a:ext cx="277602" cy="27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altLang="zh-CN" sz="2800" dirty="0">
                <a:solidFill>
                  <a:schemeClr val="tx1"/>
                </a:solidFill>
                <a:latin typeface="华文细黑" panose="02010600040101010101" pitchFamily="2" charset="-122"/>
                <a:ea typeface="华文细黑" panose="02010600040101010101" pitchFamily="2" charset="-122"/>
              </a:rPr>
              <a:t>-</a:t>
            </a:r>
            <a:endParaRPr lang="zh-CN" altLang="en-US" sz="2800" dirty="0">
              <a:solidFill>
                <a:schemeClr val="tx1"/>
              </a:solidFill>
              <a:latin typeface="华文细黑" panose="02010600040101010101" pitchFamily="2" charset="-122"/>
              <a:ea typeface="华文细黑" panose="02010600040101010101" pitchFamily="2" charset="-122"/>
            </a:endParaRPr>
          </a:p>
        </p:txBody>
      </p:sp>
      <p:sp>
        <p:nvSpPr>
          <p:cNvPr id="20" name="MH_Number_3">
            <a:extLst>
              <a:ext uri="{FF2B5EF4-FFF2-40B4-BE49-F238E27FC236}">
                <a16:creationId xmlns:a16="http://schemas.microsoft.com/office/drawing/2014/main" id="{59EF74A5-F11D-4704-B8DA-81452208A0C1}"/>
              </a:ext>
            </a:extLst>
          </p:cNvPr>
          <p:cNvSpPr/>
          <p:nvPr>
            <p:custDataLst>
              <p:tags r:id="rId19"/>
            </p:custDataLst>
          </p:nvPr>
        </p:nvSpPr>
        <p:spPr>
          <a:xfrm>
            <a:off x="4341440" y="4464204"/>
            <a:ext cx="449449" cy="4401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altLang="zh-CN" sz="2268" dirty="0">
                <a:solidFill>
                  <a:schemeClr val="tx1"/>
                </a:solidFill>
                <a:latin typeface="华文细黑" panose="02010600040101010101" pitchFamily="2" charset="-122"/>
                <a:ea typeface="华文细黑" panose="02010600040101010101" pitchFamily="2" charset="-122"/>
              </a:rPr>
              <a:t>06</a:t>
            </a:r>
            <a:endParaRPr lang="zh-CN" altLang="en-US" sz="2268" dirty="0">
              <a:solidFill>
                <a:schemeClr val="tx1"/>
              </a:solidFill>
              <a:latin typeface="华文细黑" panose="02010600040101010101" pitchFamily="2" charset="-122"/>
              <a:ea typeface="华文细黑" panose="02010600040101010101" pitchFamily="2" charset="-122"/>
            </a:endParaRPr>
          </a:p>
        </p:txBody>
      </p:sp>
      <p:sp>
        <p:nvSpPr>
          <p:cNvPr id="21" name="MH_Entry_3">
            <a:extLst>
              <a:ext uri="{FF2B5EF4-FFF2-40B4-BE49-F238E27FC236}">
                <a16:creationId xmlns:a16="http://schemas.microsoft.com/office/drawing/2014/main" id="{7791E908-FAB4-4CCE-B6CB-912E7DD18769}"/>
              </a:ext>
            </a:extLst>
          </p:cNvPr>
          <p:cNvSpPr txBox="1"/>
          <p:nvPr>
            <p:custDataLst>
              <p:tags r:id="rId20"/>
            </p:custDataLst>
          </p:nvPr>
        </p:nvSpPr>
        <p:spPr>
          <a:xfrm>
            <a:off x="5106264" y="4559544"/>
            <a:ext cx="4661308" cy="279510"/>
          </a:xfrm>
          <a:prstGeom prst="rect">
            <a:avLst/>
          </a:prstGeom>
          <a:noFill/>
        </p:spPr>
        <p:txBody>
          <a:bodyPr wrap="square" lIns="0" tIns="0" rIns="0" bIns="0" rtlCol="0" anchor="ctr" anchorCtr="0">
            <a:normAutofit lnSpcReduction="10000"/>
          </a:bodyPr>
          <a:lstStyle/>
          <a:p>
            <a:r>
              <a:rPr lang="zh-CN" altLang="en-US" sz="2000" dirty="0"/>
              <a:t>跳跃表</a:t>
            </a:r>
          </a:p>
        </p:txBody>
      </p:sp>
      <p:sp>
        <p:nvSpPr>
          <p:cNvPr id="22" name="MH_Others_3">
            <a:extLst>
              <a:ext uri="{FF2B5EF4-FFF2-40B4-BE49-F238E27FC236}">
                <a16:creationId xmlns:a16="http://schemas.microsoft.com/office/drawing/2014/main" id="{0E5AA350-CF60-4D2D-A507-89C8EDF7C709}"/>
              </a:ext>
            </a:extLst>
          </p:cNvPr>
          <p:cNvSpPr/>
          <p:nvPr>
            <p:custDataLst>
              <p:tags r:id="rId21"/>
            </p:custDataLst>
          </p:nvPr>
        </p:nvSpPr>
        <p:spPr>
          <a:xfrm>
            <a:off x="4779871" y="4524505"/>
            <a:ext cx="277602" cy="27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altLang="zh-CN" sz="2800" dirty="0">
                <a:solidFill>
                  <a:schemeClr val="tx1"/>
                </a:solidFill>
                <a:latin typeface="华文细黑" panose="02010600040101010101" pitchFamily="2" charset="-122"/>
                <a:ea typeface="华文细黑" panose="02010600040101010101" pitchFamily="2" charset="-122"/>
              </a:rPr>
              <a:t>-</a:t>
            </a:r>
            <a:endParaRPr lang="zh-CN" altLang="en-US" sz="2800" dirty="0">
              <a:solidFill>
                <a:schemeClr val="tx1"/>
              </a:solidFill>
              <a:latin typeface="华文细黑" panose="02010600040101010101" pitchFamily="2" charset="-122"/>
              <a:ea typeface="华文细黑" panose="02010600040101010101" pitchFamily="2" charset="-122"/>
            </a:endParaRPr>
          </a:p>
        </p:txBody>
      </p:sp>
      <p:sp>
        <p:nvSpPr>
          <p:cNvPr id="26" name="MH_Number_3">
            <a:extLst>
              <a:ext uri="{FF2B5EF4-FFF2-40B4-BE49-F238E27FC236}">
                <a16:creationId xmlns:a16="http://schemas.microsoft.com/office/drawing/2014/main" id="{3AD58960-97FA-465C-840E-63BD577DC81B}"/>
              </a:ext>
            </a:extLst>
          </p:cNvPr>
          <p:cNvSpPr/>
          <p:nvPr>
            <p:custDataLst>
              <p:tags r:id="rId22"/>
            </p:custDataLst>
          </p:nvPr>
        </p:nvSpPr>
        <p:spPr>
          <a:xfrm>
            <a:off x="4356680" y="5137812"/>
            <a:ext cx="449449" cy="4401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altLang="zh-CN" sz="2268" dirty="0">
                <a:solidFill>
                  <a:schemeClr val="tx1"/>
                </a:solidFill>
                <a:latin typeface="华文细黑" panose="02010600040101010101" pitchFamily="2" charset="-122"/>
                <a:ea typeface="华文细黑" panose="02010600040101010101" pitchFamily="2" charset="-122"/>
              </a:rPr>
              <a:t>07</a:t>
            </a:r>
            <a:endParaRPr lang="zh-CN" altLang="en-US" sz="2268" dirty="0">
              <a:solidFill>
                <a:schemeClr val="tx1"/>
              </a:solidFill>
              <a:latin typeface="华文细黑" panose="02010600040101010101" pitchFamily="2" charset="-122"/>
              <a:ea typeface="华文细黑" panose="02010600040101010101" pitchFamily="2" charset="-122"/>
            </a:endParaRPr>
          </a:p>
        </p:txBody>
      </p:sp>
      <p:sp>
        <p:nvSpPr>
          <p:cNvPr id="27" name="MH_Entry_3">
            <a:extLst>
              <a:ext uri="{FF2B5EF4-FFF2-40B4-BE49-F238E27FC236}">
                <a16:creationId xmlns:a16="http://schemas.microsoft.com/office/drawing/2014/main" id="{317569D1-75B0-403B-85CF-1188D28C562D}"/>
              </a:ext>
            </a:extLst>
          </p:cNvPr>
          <p:cNvSpPr txBox="1"/>
          <p:nvPr>
            <p:custDataLst>
              <p:tags r:id="rId23"/>
            </p:custDataLst>
          </p:nvPr>
        </p:nvSpPr>
        <p:spPr>
          <a:xfrm>
            <a:off x="5121504" y="5233152"/>
            <a:ext cx="4661308" cy="279510"/>
          </a:xfrm>
          <a:prstGeom prst="rect">
            <a:avLst/>
          </a:prstGeom>
          <a:noFill/>
        </p:spPr>
        <p:txBody>
          <a:bodyPr wrap="square" lIns="0" tIns="0" rIns="0" bIns="0" rtlCol="0" anchor="ctr" anchorCtr="0">
            <a:normAutofit lnSpcReduction="10000"/>
          </a:bodyPr>
          <a:lstStyle/>
          <a:p>
            <a:r>
              <a:rPr lang="zh-CN" altLang="en-US" sz="2000" dirty="0"/>
              <a:t>对象</a:t>
            </a:r>
          </a:p>
        </p:txBody>
      </p:sp>
      <p:sp>
        <p:nvSpPr>
          <p:cNvPr id="28" name="MH_Others_3">
            <a:extLst>
              <a:ext uri="{FF2B5EF4-FFF2-40B4-BE49-F238E27FC236}">
                <a16:creationId xmlns:a16="http://schemas.microsoft.com/office/drawing/2014/main" id="{D0803529-06F1-4B7B-87A4-90BDD74B3FF7}"/>
              </a:ext>
            </a:extLst>
          </p:cNvPr>
          <p:cNvSpPr/>
          <p:nvPr>
            <p:custDataLst>
              <p:tags r:id="rId24"/>
            </p:custDataLst>
          </p:nvPr>
        </p:nvSpPr>
        <p:spPr>
          <a:xfrm>
            <a:off x="4795111" y="5198113"/>
            <a:ext cx="277602" cy="27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altLang="zh-CN" sz="2800" dirty="0">
                <a:solidFill>
                  <a:schemeClr val="tx1"/>
                </a:solidFill>
                <a:latin typeface="华文细黑" panose="02010600040101010101" pitchFamily="2" charset="-122"/>
                <a:ea typeface="华文细黑" panose="02010600040101010101" pitchFamily="2" charset="-122"/>
              </a:rPr>
              <a:t>-</a:t>
            </a:r>
            <a:endParaRPr lang="zh-CN" altLang="en-US" sz="2800" dirty="0">
              <a:solidFill>
                <a:schemeClr val="tx1"/>
              </a:solidFill>
              <a:latin typeface="华文细黑" panose="02010600040101010101" pitchFamily="2" charset="-122"/>
              <a:ea typeface="华文细黑" panose="02010600040101010101" pitchFamily="2" charset="-122"/>
            </a:endParaRPr>
          </a:p>
        </p:txBody>
      </p:sp>
    </p:spTree>
    <p:custDataLst>
      <p:tags r:id="rId1"/>
    </p:custDataLst>
    <p:extLst>
      <p:ext uri="{BB962C8B-B14F-4D97-AF65-F5344CB8AC3E}">
        <p14:creationId xmlns:p14="http://schemas.microsoft.com/office/powerpoint/2010/main" val="1923065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2348720" cy="523220"/>
          </a:xfrm>
          <a:prstGeom prst="rect">
            <a:avLst/>
          </a:prstGeom>
          <a:noFill/>
        </p:spPr>
        <p:txBody>
          <a:bodyPr wrap="none" rtlCol="0">
            <a:spAutoFit/>
          </a:bodyPr>
          <a:lstStyle/>
          <a:p>
            <a:r>
              <a:rPr lang="zh-CN" altLang="en-US" sz="2800" b="1" dirty="0">
                <a:solidFill>
                  <a:schemeClr val="bg1"/>
                </a:solidFill>
              </a:rPr>
              <a:t>什么是跳跃表</a:t>
            </a:r>
            <a:endParaRPr lang="en-US" altLang="zh-CN" sz="2800" b="1" dirty="0">
              <a:solidFill>
                <a:schemeClr val="bg1"/>
              </a:solidFill>
            </a:endParaRPr>
          </a:p>
        </p:txBody>
      </p:sp>
      <p:sp>
        <p:nvSpPr>
          <p:cNvPr id="4" name="矩形: 圆角 3">
            <a:extLst>
              <a:ext uri="{FF2B5EF4-FFF2-40B4-BE49-F238E27FC236}">
                <a16:creationId xmlns:a16="http://schemas.microsoft.com/office/drawing/2014/main" id="{09F5940B-2CEE-4835-B90A-61DE3EA319F5}"/>
              </a:ext>
            </a:extLst>
          </p:cNvPr>
          <p:cNvSpPr/>
          <p:nvPr/>
        </p:nvSpPr>
        <p:spPr>
          <a:xfrm>
            <a:off x="7439891" y="5885411"/>
            <a:ext cx="2626822" cy="59476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8C83E5A4-B645-4A77-843E-B46211364BDE}"/>
              </a:ext>
            </a:extLst>
          </p:cNvPr>
          <p:cNvPicPr>
            <a:picLocks noChangeAspect="1"/>
          </p:cNvPicPr>
          <p:nvPr/>
        </p:nvPicPr>
        <p:blipFill>
          <a:blip r:embed="rId3"/>
          <a:stretch>
            <a:fillRect/>
          </a:stretch>
        </p:blipFill>
        <p:spPr>
          <a:xfrm>
            <a:off x="479424" y="1868487"/>
            <a:ext cx="10563225" cy="2743200"/>
          </a:xfrm>
          <a:prstGeom prst="rect">
            <a:avLst/>
          </a:prstGeom>
        </p:spPr>
      </p:pic>
    </p:spTree>
    <p:extLst>
      <p:ext uri="{BB962C8B-B14F-4D97-AF65-F5344CB8AC3E}">
        <p14:creationId xmlns:p14="http://schemas.microsoft.com/office/powerpoint/2010/main" val="751688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2348720" cy="523220"/>
          </a:xfrm>
          <a:prstGeom prst="rect">
            <a:avLst/>
          </a:prstGeom>
          <a:noFill/>
        </p:spPr>
        <p:txBody>
          <a:bodyPr wrap="none" rtlCol="0">
            <a:spAutoFit/>
          </a:bodyPr>
          <a:lstStyle/>
          <a:p>
            <a:r>
              <a:rPr lang="zh-CN" altLang="en-US" sz="2800" b="1" dirty="0">
                <a:solidFill>
                  <a:schemeClr val="bg1"/>
                </a:solidFill>
              </a:rPr>
              <a:t>什么是跳跃表</a:t>
            </a:r>
            <a:endParaRPr lang="en-US" altLang="zh-CN" sz="2800" b="1" dirty="0">
              <a:solidFill>
                <a:schemeClr val="bg1"/>
              </a:solidFill>
            </a:endParaRPr>
          </a:p>
        </p:txBody>
      </p:sp>
      <p:sp>
        <p:nvSpPr>
          <p:cNvPr id="4" name="矩形: 圆角 3">
            <a:extLst>
              <a:ext uri="{FF2B5EF4-FFF2-40B4-BE49-F238E27FC236}">
                <a16:creationId xmlns:a16="http://schemas.microsoft.com/office/drawing/2014/main" id="{09F5940B-2CEE-4835-B90A-61DE3EA319F5}"/>
              </a:ext>
            </a:extLst>
          </p:cNvPr>
          <p:cNvSpPr/>
          <p:nvPr/>
        </p:nvSpPr>
        <p:spPr>
          <a:xfrm>
            <a:off x="7439891" y="5885411"/>
            <a:ext cx="2626822" cy="59476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D63B52E4-93B6-4264-B613-85F97AF1895C}"/>
              </a:ext>
            </a:extLst>
          </p:cNvPr>
          <p:cNvPicPr>
            <a:picLocks noChangeAspect="1"/>
          </p:cNvPicPr>
          <p:nvPr/>
        </p:nvPicPr>
        <p:blipFill>
          <a:blip r:embed="rId3"/>
          <a:stretch>
            <a:fillRect/>
          </a:stretch>
        </p:blipFill>
        <p:spPr>
          <a:xfrm>
            <a:off x="507999" y="1454149"/>
            <a:ext cx="10506075" cy="3571875"/>
          </a:xfrm>
          <a:prstGeom prst="rect">
            <a:avLst/>
          </a:prstGeom>
        </p:spPr>
      </p:pic>
    </p:spTree>
    <p:extLst>
      <p:ext uri="{BB962C8B-B14F-4D97-AF65-F5344CB8AC3E}">
        <p14:creationId xmlns:p14="http://schemas.microsoft.com/office/powerpoint/2010/main" val="4259354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2348720" cy="523220"/>
          </a:xfrm>
          <a:prstGeom prst="rect">
            <a:avLst/>
          </a:prstGeom>
          <a:noFill/>
        </p:spPr>
        <p:txBody>
          <a:bodyPr wrap="none" rtlCol="0">
            <a:spAutoFit/>
          </a:bodyPr>
          <a:lstStyle/>
          <a:p>
            <a:r>
              <a:rPr lang="zh-CN" altLang="en-US" sz="2800" b="1" dirty="0">
                <a:solidFill>
                  <a:schemeClr val="bg1"/>
                </a:solidFill>
              </a:rPr>
              <a:t>什么是跳跃表</a:t>
            </a:r>
            <a:endParaRPr lang="en-US" altLang="zh-CN" sz="2800" b="1" dirty="0">
              <a:solidFill>
                <a:schemeClr val="bg1"/>
              </a:solidFill>
            </a:endParaRPr>
          </a:p>
        </p:txBody>
      </p:sp>
      <p:sp>
        <p:nvSpPr>
          <p:cNvPr id="4" name="矩形: 圆角 3">
            <a:extLst>
              <a:ext uri="{FF2B5EF4-FFF2-40B4-BE49-F238E27FC236}">
                <a16:creationId xmlns:a16="http://schemas.microsoft.com/office/drawing/2014/main" id="{09F5940B-2CEE-4835-B90A-61DE3EA319F5}"/>
              </a:ext>
            </a:extLst>
          </p:cNvPr>
          <p:cNvSpPr/>
          <p:nvPr/>
        </p:nvSpPr>
        <p:spPr>
          <a:xfrm>
            <a:off x="7439891" y="5885411"/>
            <a:ext cx="2626822" cy="59476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D7DA6984-918E-471D-8F71-120F6FF5DB77}"/>
              </a:ext>
            </a:extLst>
          </p:cNvPr>
          <p:cNvSpPr/>
          <p:nvPr/>
        </p:nvSpPr>
        <p:spPr>
          <a:xfrm>
            <a:off x="2021832" y="5082392"/>
            <a:ext cx="7233070" cy="523220"/>
          </a:xfrm>
          <a:prstGeom prst="rect">
            <a:avLst/>
          </a:prstGeom>
        </p:spPr>
        <p:txBody>
          <a:bodyPr wrap="none">
            <a:spAutoFit/>
          </a:bodyPr>
          <a:lstStyle/>
          <a:p>
            <a:r>
              <a:rPr lang="zh-CN" altLang="en-US" sz="2800" dirty="0">
                <a:solidFill>
                  <a:srgbClr val="314659"/>
                </a:solidFill>
                <a:latin typeface="Lato"/>
              </a:rPr>
              <a:t>  </a:t>
            </a:r>
            <a:r>
              <a:rPr lang="zh-CN" altLang="en-US" sz="2800" b="1" dirty="0">
                <a:solidFill>
                  <a:srgbClr val="314659"/>
                </a:solidFill>
                <a:latin typeface="Lato"/>
              </a:rPr>
              <a:t>像这种链表加多级索引的结构，就是跳跃表</a:t>
            </a:r>
            <a:endParaRPr lang="zh-CN" altLang="en-US" sz="2800" dirty="0"/>
          </a:p>
        </p:txBody>
      </p:sp>
      <p:pic>
        <p:nvPicPr>
          <p:cNvPr id="6" name="图片 5">
            <a:extLst>
              <a:ext uri="{FF2B5EF4-FFF2-40B4-BE49-F238E27FC236}">
                <a16:creationId xmlns:a16="http://schemas.microsoft.com/office/drawing/2014/main" id="{6639EFF9-D8CA-4794-A3A9-59980247E1CA}"/>
              </a:ext>
            </a:extLst>
          </p:cNvPr>
          <p:cNvPicPr>
            <a:picLocks noChangeAspect="1"/>
          </p:cNvPicPr>
          <p:nvPr/>
        </p:nvPicPr>
        <p:blipFill>
          <a:blip r:embed="rId2"/>
          <a:stretch>
            <a:fillRect/>
          </a:stretch>
        </p:blipFill>
        <p:spPr>
          <a:xfrm>
            <a:off x="1194955" y="1397783"/>
            <a:ext cx="8886825" cy="3495675"/>
          </a:xfrm>
          <a:prstGeom prst="rect">
            <a:avLst/>
          </a:prstGeom>
        </p:spPr>
      </p:pic>
    </p:spTree>
    <p:extLst>
      <p:ext uri="{BB962C8B-B14F-4D97-AF65-F5344CB8AC3E}">
        <p14:creationId xmlns:p14="http://schemas.microsoft.com/office/powerpoint/2010/main" val="984081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1266693" cy="523220"/>
          </a:xfrm>
          <a:prstGeom prst="rect">
            <a:avLst/>
          </a:prstGeom>
          <a:noFill/>
        </p:spPr>
        <p:txBody>
          <a:bodyPr wrap="none" rtlCol="0">
            <a:spAutoFit/>
          </a:bodyPr>
          <a:lstStyle/>
          <a:p>
            <a:r>
              <a:rPr lang="zh-CN" altLang="en-US" sz="2800" b="1" dirty="0">
                <a:solidFill>
                  <a:schemeClr val="bg1"/>
                </a:solidFill>
              </a:rPr>
              <a:t>跳跃表</a:t>
            </a:r>
            <a:endParaRPr lang="en-US" altLang="zh-CN" sz="2800" b="1" dirty="0">
              <a:solidFill>
                <a:schemeClr val="bg1"/>
              </a:solidFill>
            </a:endParaRPr>
          </a:p>
        </p:txBody>
      </p:sp>
      <p:sp>
        <p:nvSpPr>
          <p:cNvPr id="4" name="矩形: 圆角 3">
            <a:extLst>
              <a:ext uri="{FF2B5EF4-FFF2-40B4-BE49-F238E27FC236}">
                <a16:creationId xmlns:a16="http://schemas.microsoft.com/office/drawing/2014/main" id="{09F5940B-2CEE-4835-B90A-61DE3EA319F5}"/>
              </a:ext>
            </a:extLst>
          </p:cNvPr>
          <p:cNvSpPr/>
          <p:nvPr/>
        </p:nvSpPr>
        <p:spPr>
          <a:xfrm>
            <a:off x="7439891" y="5885411"/>
            <a:ext cx="2626822" cy="59476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9D404167-2D93-46A3-8667-0782BDF19C9D}"/>
              </a:ext>
            </a:extLst>
          </p:cNvPr>
          <p:cNvSpPr/>
          <p:nvPr/>
        </p:nvSpPr>
        <p:spPr>
          <a:xfrm>
            <a:off x="1115657" y="2441895"/>
            <a:ext cx="8804198" cy="1815882"/>
          </a:xfrm>
          <a:prstGeom prst="rect">
            <a:avLst/>
          </a:prstGeom>
        </p:spPr>
        <p:txBody>
          <a:bodyPr wrap="square">
            <a:spAutoFit/>
          </a:bodyPr>
          <a:lstStyle/>
          <a:p>
            <a:r>
              <a:rPr lang="zh-CN" altLang="en-US" sz="2800" dirty="0"/>
              <a:t>         Redis使用跳跃表作为有序集合键的底层实现之一，如果一个有序集合</a:t>
            </a:r>
            <a:r>
              <a:rPr lang="zh-CN" altLang="en-US" sz="2800" dirty="0">
                <a:solidFill>
                  <a:srgbClr val="D50D1A"/>
                </a:solidFill>
              </a:rPr>
              <a:t>包含的元素数量比较多</a:t>
            </a:r>
            <a:r>
              <a:rPr lang="zh-CN" altLang="en-US" sz="2800" dirty="0"/>
              <a:t>，又或者</a:t>
            </a:r>
            <a:r>
              <a:rPr lang="zh-CN" altLang="en-US" sz="2800" dirty="0">
                <a:solidFill>
                  <a:srgbClr val="D50D1A"/>
                </a:solidFill>
              </a:rPr>
              <a:t>有序集合中元素的成员是比较长的字符串</a:t>
            </a:r>
            <a:r>
              <a:rPr lang="zh-CN" altLang="en-US" sz="2800" dirty="0"/>
              <a:t>时，Redis就会使用跳跃表来作为有序集合键的底层实现。</a:t>
            </a:r>
            <a:endParaRPr lang="en-US" altLang="zh-CN" sz="2800" dirty="0"/>
          </a:p>
        </p:txBody>
      </p:sp>
    </p:spTree>
    <p:extLst>
      <p:ext uri="{BB962C8B-B14F-4D97-AF65-F5344CB8AC3E}">
        <p14:creationId xmlns:p14="http://schemas.microsoft.com/office/powerpoint/2010/main" val="3864040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1266693" cy="523220"/>
          </a:xfrm>
          <a:prstGeom prst="rect">
            <a:avLst/>
          </a:prstGeom>
          <a:noFill/>
        </p:spPr>
        <p:txBody>
          <a:bodyPr wrap="none" rtlCol="0">
            <a:spAutoFit/>
          </a:bodyPr>
          <a:lstStyle/>
          <a:p>
            <a:r>
              <a:rPr lang="zh-CN" altLang="en-US" sz="2800" b="1" dirty="0">
                <a:solidFill>
                  <a:schemeClr val="bg1"/>
                </a:solidFill>
              </a:rPr>
              <a:t>跳跃表</a:t>
            </a:r>
            <a:endParaRPr lang="en-US" altLang="zh-CN" sz="2800" b="1" dirty="0">
              <a:solidFill>
                <a:schemeClr val="bg1"/>
              </a:solidFill>
            </a:endParaRPr>
          </a:p>
        </p:txBody>
      </p:sp>
      <p:sp>
        <p:nvSpPr>
          <p:cNvPr id="4" name="矩形: 圆角 3">
            <a:extLst>
              <a:ext uri="{FF2B5EF4-FFF2-40B4-BE49-F238E27FC236}">
                <a16:creationId xmlns:a16="http://schemas.microsoft.com/office/drawing/2014/main" id="{09F5940B-2CEE-4835-B90A-61DE3EA319F5}"/>
              </a:ext>
            </a:extLst>
          </p:cNvPr>
          <p:cNvSpPr/>
          <p:nvPr/>
        </p:nvSpPr>
        <p:spPr>
          <a:xfrm>
            <a:off x="7439891" y="5885411"/>
            <a:ext cx="2626822" cy="59476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65A6D75B-8CA3-4A1C-97BF-1CE3FABCCA2A}"/>
              </a:ext>
            </a:extLst>
          </p:cNvPr>
          <p:cNvSpPr/>
          <p:nvPr/>
        </p:nvSpPr>
        <p:spPr>
          <a:xfrm>
            <a:off x="539277" y="1152731"/>
            <a:ext cx="5363969" cy="461665"/>
          </a:xfrm>
          <a:prstGeom prst="rect">
            <a:avLst/>
          </a:prstGeom>
        </p:spPr>
        <p:txBody>
          <a:bodyPr wrap="none">
            <a:spAutoFit/>
          </a:bodyPr>
          <a:lstStyle/>
          <a:p>
            <a:r>
              <a:rPr lang="zh-CN" altLang="en-US" sz="2400" b="1" dirty="0">
                <a:solidFill>
                  <a:srgbClr val="4F4F4F"/>
                </a:solidFill>
                <a:latin typeface="Microsoft YaHei" panose="020B0503020204020204" pitchFamily="34" charset="-122"/>
                <a:ea typeface="Microsoft YaHei" panose="020B0503020204020204" pitchFamily="34" charset="-122"/>
              </a:rPr>
              <a:t>跳跃表节点的结构（</a:t>
            </a:r>
            <a:r>
              <a:rPr lang="en-US" altLang="zh-CN" sz="2400" b="1" dirty="0" err="1">
                <a:solidFill>
                  <a:srgbClr val="4F4F4F"/>
                </a:solidFill>
                <a:latin typeface="Microsoft YaHei" panose="020B0503020204020204" pitchFamily="34" charset="-122"/>
                <a:ea typeface="Microsoft YaHei" panose="020B0503020204020204" pitchFamily="34" charset="-122"/>
              </a:rPr>
              <a:t>zskiplistNode</a:t>
            </a:r>
            <a:r>
              <a:rPr lang="zh-CN" altLang="en-US" sz="2400" b="1" dirty="0">
                <a:solidFill>
                  <a:srgbClr val="4F4F4F"/>
                </a:solidFill>
                <a:latin typeface="Microsoft YaHei" panose="020B0503020204020204" pitchFamily="34" charset="-122"/>
                <a:ea typeface="Microsoft YaHei" panose="020B0503020204020204" pitchFamily="34" charset="-122"/>
              </a:rPr>
              <a:t>）</a:t>
            </a:r>
            <a:endParaRPr lang="zh-CN" altLang="en-US" sz="2400" b="1" i="0" dirty="0">
              <a:solidFill>
                <a:srgbClr val="4F4F4F"/>
              </a:solidFill>
              <a:effectLst/>
              <a:latin typeface="Microsoft YaHei" panose="020B0503020204020204" pitchFamily="34" charset="-122"/>
              <a:ea typeface="Microsoft YaHei" panose="020B0503020204020204" pitchFamily="34" charset="-122"/>
            </a:endParaRPr>
          </a:p>
        </p:txBody>
      </p:sp>
      <p:pic>
        <p:nvPicPr>
          <p:cNvPr id="6" name="图片 5">
            <a:extLst>
              <a:ext uri="{FF2B5EF4-FFF2-40B4-BE49-F238E27FC236}">
                <a16:creationId xmlns:a16="http://schemas.microsoft.com/office/drawing/2014/main" id="{07C052E3-D690-4322-B21A-E66819D87E5F}"/>
              </a:ext>
            </a:extLst>
          </p:cNvPr>
          <p:cNvPicPr>
            <a:picLocks noChangeAspect="1"/>
          </p:cNvPicPr>
          <p:nvPr/>
        </p:nvPicPr>
        <p:blipFill>
          <a:blip r:embed="rId3"/>
          <a:stretch>
            <a:fillRect/>
          </a:stretch>
        </p:blipFill>
        <p:spPr>
          <a:xfrm>
            <a:off x="539277" y="1722438"/>
            <a:ext cx="4334597" cy="4297100"/>
          </a:xfrm>
          <a:prstGeom prst="rect">
            <a:avLst/>
          </a:prstGeom>
        </p:spPr>
      </p:pic>
      <p:sp>
        <p:nvSpPr>
          <p:cNvPr id="7" name="矩形 6">
            <a:extLst>
              <a:ext uri="{FF2B5EF4-FFF2-40B4-BE49-F238E27FC236}">
                <a16:creationId xmlns:a16="http://schemas.microsoft.com/office/drawing/2014/main" id="{AC3AD762-CCFB-4B05-9555-2DA5E9C3B16B}"/>
              </a:ext>
            </a:extLst>
          </p:cNvPr>
          <p:cNvSpPr/>
          <p:nvPr/>
        </p:nvSpPr>
        <p:spPr>
          <a:xfrm>
            <a:off x="4959496" y="1750810"/>
            <a:ext cx="6254212" cy="4431983"/>
          </a:xfrm>
          <a:prstGeom prst="rect">
            <a:avLst/>
          </a:prstGeom>
        </p:spPr>
        <p:txBody>
          <a:bodyPr wrap="square">
            <a:spAutoFit/>
          </a:bodyPr>
          <a:lstStyle/>
          <a:p>
            <a:r>
              <a:rPr lang="zh-CN" altLang="en-US" sz="2000" b="1" dirty="0"/>
              <a:t>层</a:t>
            </a:r>
            <a:r>
              <a:rPr lang="zh-CN" altLang="en-US" dirty="0"/>
              <a:t>：跳跃表节点的 level[] 数组可以包含多个元素，每个元素都包含一个指向其他节点的指针 和 跨度，下标从0开始为第一层；</a:t>
            </a:r>
            <a:endParaRPr lang="en-US" altLang="zh-CN" dirty="0"/>
          </a:p>
          <a:p>
            <a:r>
              <a:rPr lang="zh-CN" altLang="en-US" sz="2000" b="1" dirty="0"/>
              <a:t>前进指针</a:t>
            </a:r>
            <a:r>
              <a:rPr lang="zh-CN" altLang="en-US" dirty="0"/>
              <a:t>：每个层都有一个指向表尾方向的前进指针，用于从表头向表尾方向访问节点；</a:t>
            </a:r>
            <a:endParaRPr lang="en-US" altLang="zh-CN" dirty="0"/>
          </a:p>
          <a:p>
            <a:r>
              <a:rPr lang="zh-CN" altLang="en-US" sz="2000" b="1" dirty="0"/>
              <a:t>跨度</a:t>
            </a:r>
            <a:r>
              <a:rPr lang="zh-CN" altLang="en-US" dirty="0"/>
              <a:t>：层的跨度用于记录两个节点之间的距离，指向NULL的所有前进指针的跨度为0；跨度用来计算节点的排位：在查找某个节点的过程中，将沿途访问过的所有层的跨度累计起来，得到的结果就是目标节点在跳跃表中的排位。</a:t>
            </a:r>
            <a:endParaRPr lang="en-US" altLang="zh-CN" dirty="0"/>
          </a:p>
          <a:p>
            <a:r>
              <a:rPr lang="zh-CN" altLang="en-US" sz="2000" b="1" dirty="0"/>
              <a:t>后退指针</a:t>
            </a:r>
            <a:r>
              <a:rPr lang="zh-CN" altLang="en-US" dirty="0"/>
              <a:t>：后退指针用于从表尾向表头方向访问节点，每次只能后退一个节点；</a:t>
            </a:r>
            <a:endParaRPr lang="en-US" altLang="zh-CN" dirty="0"/>
          </a:p>
          <a:p>
            <a:r>
              <a:rPr lang="zh-CN" altLang="en-US" sz="2000" b="1" dirty="0"/>
              <a:t>分值</a:t>
            </a:r>
            <a:r>
              <a:rPr lang="zh-CN" altLang="en-US" dirty="0"/>
              <a:t>：一个double类型的浮点数，所有节点都按照分值从小到大排序，多个节点可以包含相同的分值；</a:t>
            </a:r>
            <a:endParaRPr lang="en-US" altLang="zh-CN" dirty="0"/>
          </a:p>
          <a:p>
            <a:r>
              <a:rPr lang="zh-CN" altLang="en-US" sz="2000" dirty="0"/>
              <a:t>成员</a:t>
            </a:r>
            <a:r>
              <a:rPr lang="zh-CN" altLang="en-US" dirty="0"/>
              <a:t>：一个指针，指向一个字符串对象，该字符串对象保存着一个SDS值，成员对象必须是唯一的。</a:t>
            </a:r>
          </a:p>
        </p:txBody>
      </p:sp>
    </p:spTree>
    <p:extLst>
      <p:ext uri="{BB962C8B-B14F-4D97-AF65-F5344CB8AC3E}">
        <p14:creationId xmlns:p14="http://schemas.microsoft.com/office/powerpoint/2010/main" val="4117964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1266693" cy="523220"/>
          </a:xfrm>
          <a:prstGeom prst="rect">
            <a:avLst/>
          </a:prstGeom>
          <a:noFill/>
        </p:spPr>
        <p:txBody>
          <a:bodyPr wrap="none" rtlCol="0">
            <a:spAutoFit/>
          </a:bodyPr>
          <a:lstStyle/>
          <a:p>
            <a:r>
              <a:rPr lang="zh-CN" altLang="en-US" sz="2800" b="1" dirty="0">
                <a:solidFill>
                  <a:schemeClr val="bg1"/>
                </a:solidFill>
              </a:rPr>
              <a:t>跳跃表</a:t>
            </a:r>
            <a:endParaRPr lang="en-US" altLang="zh-CN" sz="2800" b="1" dirty="0">
              <a:solidFill>
                <a:schemeClr val="bg1"/>
              </a:solidFill>
            </a:endParaRPr>
          </a:p>
        </p:txBody>
      </p:sp>
      <p:sp>
        <p:nvSpPr>
          <p:cNvPr id="4" name="矩形: 圆角 3">
            <a:extLst>
              <a:ext uri="{FF2B5EF4-FFF2-40B4-BE49-F238E27FC236}">
                <a16:creationId xmlns:a16="http://schemas.microsoft.com/office/drawing/2014/main" id="{09F5940B-2CEE-4835-B90A-61DE3EA319F5}"/>
              </a:ext>
            </a:extLst>
          </p:cNvPr>
          <p:cNvSpPr/>
          <p:nvPr/>
        </p:nvSpPr>
        <p:spPr>
          <a:xfrm>
            <a:off x="7439891" y="5885411"/>
            <a:ext cx="2626822" cy="59476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65A6D75B-8CA3-4A1C-97BF-1CE3FABCCA2A}"/>
              </a:ext>
            </a:extLst>
          </p:cNvPr>
          <p:cNvSpPr/>
          <p:nvPr/>
        </p:nvSpPr>
        <p:spPr>
          <a:xfrm>
            <a:off x="539277" y="1152731"/>
            <a:ext cx="3900427" cy="461665"/>
          </a:xfrm>
          <a:prstGeom prst="rect">
            <a:avLst/>
          </a:prstGeom>
        </p:spPr>
        <p:txBody>
          <a:bodyPr wrap="none">
            <a:spAutoFit/>
          </a:bodyPr>
          <a:lstStyle/>
          <a:p>
            <a:r>
              <a:rPr lang="zh-CN" altLang="en-US" sz="2400" b="1" dirty="0">
                <a:solidFill>
                  <a:srgbClr val="4F4F4F"/>
                </a:solidFill>
                <a:latin typeface="Microsoft YaHei" panose="020B0503020204020204" pitchFamily="34" charset="-122"/>
                <a:ea typeface="Microsoft YaHei" panose="020B0503020204020204" pitchFamily="34" charset="-122"/>
              </a:rPr>
              <a:t>跳跃表的结构（</a:t>
            </a:r>
            <a:r>
              <a:rPr lang="en-US" altLang="zh-CN" sz="2400" b="1" dirty="0" err="1">
                <a:solidFill>
                  <a:srgbClr val="4F4F4F"/>
                </a:solidFill>
                <a:latin typeface="Microsoft YaHei" panose="020B0503020204020204" pitchFamily="34" charset="-122"/>
                <a:ea typeface="Microsoft YaHei" panose="020B0503020204020204" pitchFamily="34" charset="-122"/>
              </a:rPr>
              <a:t>zskiplist</a:t>
            </a:r>
            <a:r>
              <a:rPr lang="zh-CN" altLang="en-US" sz="2400" b="1" dirty="0">
                <a:solidFill>
                  <a:srgbClr val="4F4F4F"/>
                </a:solidFill>
                <a:latin typeface="Microsoft YaHei" panose="020B0503020204020204" pitchFamily="34" charset="-122"/>
                <a:ea typeface="Microsoft YaHei" panose="020B0503020204020204" pitchFamily="34" charset="-122"/>
              </a:rPr>
              <a:t>）</a:t>
            </a:r>
            <a:endParaRPr lang="zh-CN" altLang="en-US" sz="2400" b="1" i="0" dirty="0">
              <a:solidFill>
                <a:srgbClr val="4F4F4F"/>
              </a:solidFill>
              <a:effectLst/>
              <a:latin typeface="Microsoft YaHei" panose="020B0503020204020204" pitchFamily="34" charset="-122"/>
              <a:ea typeface="Microsoft YaHei" panose="020B0503020204020204" pitchFamily="34" charset="-122"/>
            </a:endParaRPr>
          </a:p>
        </p:txBody>
      </p:sp>
      <p:pic>
        <p:nvPicPr>
          <p:cNvPr id="2" name="图片 1">
            <a:extLst>
              <a:ext uri="{FF2B5EF4-FFF2-40B4-BE49-F238E27FC236}">
                <a16:creationId xmlns:a16="http://schemas.microsoft.com/office/drawing/2014/main" id="{D0411C5B-2792-47E7-BF52-8556CAE57B43}"/>
              </a:ext>
            </a:extLst>
          </p:cNvPr>
          <p:cNvPicPr>
            <a:picLocks noChangeAspect="1"/>
          </p:cNvPicPr>
          <p:nvPr/>
        </p:nvPicPr>
        <p:blipFill>
          <a:blip r:embed="rId3"/>
          <a:stretch>
            <a:fillRect/>
          </a:stretch>
        </p:blipFill>
        <p:spPr>
          <a:xfrm>
            <a:off x="539277" y="1964026"/>
            <a:ext cx="4552950" cy="3143250"/>
          </a:xfrm>
          <a:prstGeom prst="rect">
            <a:avLst/>
          </a:prstGeom>
        </p:spPr>
      </p:pic>
      <p:sp>
        <p:nvSpPr>
          <p:cNvPr id="8" name="矩形 7">
            <a:extLst>
              <a:ext uri="{FF2B5EF4-FFF2-40B4-BE49-F238E27FC236}">
                <a16:creationId xmlns:a16="http://schemas.microsoft.com/office/drawing/2014/main" id="{1CD00C82-1372-45C4-88C5-94E96608172C}"/>
              </a:ext>
            </a:extLst>
          </p:cNvPr>
          <p:cNvSpPr/>
          <p:nvPr/>
        </p:nvSpPr>
        <p:spPr>
          <a:xfrm>
            <a:off x="5092227" y="2649113"/>
            <a:ext cx="5581361" cy="1569660"/>
          </a:xfrm>
          <a:prstGeom prst="rect">
            <a:avLst/>
          </a:prstGeom>
        </p:spPr>
        <p:txBody>
          <a:bodyPr wrap="square">
            <a:spAutoFit/>
          </a:bodyPr>
          <a:lstStyle/>
          <a:p>
            <a:pPr>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header</a:t>
            </a:r>
            <a:r>
              <a:rPr lang="zh-CN" altLang="en-US" sz="2400" dirty="0">
                <a:latin typeface="Microsoft YaHei" panose="020B0503020204020204" pitchFamily="34" charset="-122"/>
                <a:ea typeface="Microsoft YaHei" panose="020B0503020204020204" pitchFamily="34" charset="-122"/>
              </a:rPr>
              <a:t>和</a:t>
            </a:r>
            <a:r>
              <a:rPr lang="en-US" altLang="zh-CN" sz="2400" dirty="0">
                <a:latin typeface="Microsoft YaHei" panose="020B0503020204020204" pitchFamily="34" charset="-122"/>
                <a:ea typeface="Microsoft YaHei" panose="020B0503020204020204" pitchFamily="34" charset="-122"/>
              </a:rPr>
              <a:t>tail</a:t>
            </a:r>
            <a:r>
              <a:rPr lang="zh-CN" altLang="en-US" sz="2400" dirty="0">
                <a:latin typeface="Microsoft YaHei" panose="020B0503020204020204" pitchFamily="34" charset="-122"/>
                <a:ea typeface="Microsoft YaHei" panose="020B0503020204020204" pitchFamily="34" charset="-122"/>
              </a:rPr>
              <a:t>指针分别指向跳跃表的表头和表尾节点；</a:t>
            </a:r>
          </a:p>
          <a:p>
            <a:pPr>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length</a:t>
            </a:r>
            <a:r>
              <a:rPr lang="zh-CN" altLang="en-US" sz="2400" dirty="0">
                <a:latin typeface="Microsoft YaHei" panose="020B0503020204020204" pitchFamily="34" charset="-122"/>
                <a:ea typeface="Microsoft YaHei" panose="020B0503020204020204" pitchFamily="34" charset="-122"/>
              </a:rPr>
              <a:t>属性记录节点的数量；</a:t>
            </a:r>
          </a:p>
          <a:p>
            <a:pPr>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level</a:t>
            </a:r>
            <a:r>
              <a:rPr lang="zh-CN" altLang="en-US" sz="2400" dirty="0">
                <a:latin typeface="Microsoft YaHei" panose="020B0503020204020204" pitchFamily="34" charset="-122"/>
                <a:ea typeface="Microsoft YaHei" panose="020B0503020204020204" pitchFamily="34" charset="-122"/>
              </a:rPr>
              <a:t>属性记录层数最高的几点的层数量；</a:t>
            </a:r>
            <a:endParaRPr lang="zh-CN" altLang="en-US" sz="2400" b="0" i="0" dirty="0">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317975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2348720" cy="523220"/>
          </a:xfrm>
          <a:prstGeom prst="rect">
            <a:avLst/>
          </a:prstGeom>
          <a:noFill/>
        </p:spPr>
        <p:txBody>
          <a:bodyPr wrap="none" rtlCol="0">
            <a:spAutoFit/>
          </a:bodyPr>
          <a:lstStyle/>
          <a:p>
            <a:r>
              <a:rPr lang="zh-CN" altLang="en-US" sz="2800" b="1" dirty="0">
                <a:solidFill>
                  <a:schemeClr val="bg1"/>
                </a:solidFill>
              </a:rPr>
              <a:t>什么是跳跃表</a:t>
            </a:r>
            <a:endParaRPr lang="en-US" altLang="zh-CN" sz="2800" b="1" dirty="0">
              <a:solidFill>
                <a:schemeClr val="bg1"/>
              </a:solidFill>
            </a:endParaRPr>
          </a:p>
        </p:txBody>
      </p:sp>
      <p:sp>
        <p:nvSpPr>
          <p:cNvPr id="4" name="矩形: 圆角 3">
            <a:extLst>
              <a:ext uri="{FF2B5EF4-FFF2-40B4-BE49-F238E27FC236}">
                <a16:creationId xmlns:a16="http://schemas.microsoft.com/office/drawing/2014/main" id="{09F5940B-2CEE-4835-B90A-61DE3EA319F5}"/>
              </a:ext>
            </a:extLst>
          </p:cNvPr>
          <p:cNvSpPr/>
          <p:nvPr/>
        </p:nvSpPr>
        <p:spPr>
          <a:xfrm>
            <a:off x="7439891" y="5885411"/>
            <a:ext cx="2626822" cy="59476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1A1C83DE-331C-4CCA-B028-E9DC198AC892}"/>
              </a:ext>
            </a:extLst>
          </p:cNvPr>
          <p:cNvPicPr>
            <a:picLocks noChangeAspect="1"/>
          </p:cNvPicPr>
          <p:nvPr/>
        </p:nvPicPr>
        <p:blipFill>
          <a:blip r:embed="rId3"/>
          <a:stretch>
            <a:fillRect/>
          </a:stretch>
        </p:blipFill>
        <p:spPr>
          <a:xfrm>
            <a:off x="1198938" y="998392"/>
            <a:ext cx="8867775" cy="5000625"/>
          </a:xfrm>
          <a:prstGeom prst="rect">
            <a:avLst/>
          </a:prstGeom>
        </p:spPr>
      </p:pic>
    </p:spTree>
    <p:extLst>
      <p:ext uri="{BB962C8B-B14F-4D97-AF65-F5344CB8AC3E}">
        <p14:creationId xmlns:p14="http://schemas.microsoft.com/office/powerpoint/2010/main" val="3748645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1266693" cy="523220"/>
          </a:xfrm>
          <a:prstGeom prst="rect">
            <a:avLst/>
          </a:prstGeom>
          <a:noFill/>
        </p:spPr>
        <p:txBody>
          <a:bodyPr wrap="none" rtlCol="0">
            <a:spAutoFit/>
          </a:bodyPr>
          <a:lstStyle/>
          <a:p>
            <a:r>
              <a:rPr lang="zh-CN" altLang="en-US" sz="2800" b="1" dirty="0">
                <a:solidFill>
                  <a:schemeClr val="bg1"/>
                </a:solidFill>
              </a:rPr>
              <a:t>跳跃表</a:t>
            </a:r>
            <a:endParaRPr lang="en-US" altLang="zh-CN" sz="2800" b="1" dirty="0">
              <a:solidFill>
                <a:schemeClr val="bg1"/>
              </a:solidFill>
            </a:endParaRPr>
          </a:p>
        </p:txBody>
      </p:sp>
      <p:sp>
        <p:nvSpPr>
          <p:cNvPr id="4" name="矩形: 圆角 3">
            <a:extLst>
              <a:ext uri="{FF2B5EF4-FFF2-40B4-BE49-F238E27FC236}">
                <a16:creationId xmlns:a16="http://schemas.microsoft.com/office/drawing/2014/main" id="{09F5940B-2CEE-4835-B90A-61DE3EA319F5}"/>
              </a:ext>
            </a:extLst>
          </p:cNvPr>
          <p:cNvSpPr/>
          <p:nvPr/>
        </p:nvSpPr>
        <p:spPr>
          <a:xfrm>
            <a:off x="7439891" y="5885411"/>
            <a:ext cx="2626822" cy="59476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9D404167-2D93-46A3-8667-0782BDF19C9D}"/>
              </a:ext>
            </a:extLst>
          </p:cNvPr>
          <p:cNvSpPr/>
          <p:nvPr/>
        </p:nvSpPr>
        <p:spPr>
          <a:xfrm>
            <a:off x="829330" y="1933895"/>
            <a:ext cx="9362074" cy="830997"/>
          </a:xfrm>
          <a:prstGeom prst="rect">
            <a:avLst/>
          </a:prstGeom>
        </p:spPr>
        <p:txBody>
          <a:bodyPr wrap="square">
            <a:spAutoFit/>
          </a:bodyPr>
          <a:lstStyle/>
          <a:p>
            <a:r>
              <a:rPr lang="zh-CN" altLang="en-US" sz="2400" dirty="0"/>
              <a:t>Redis只在两个地方用到了跳跃表，一个是实现有序集合键，另一个是在集群结点中用作内部数据结构，除此之外，跳跃表没有其他用途。</a:t>
            </a:r>
          </a:p>
        </p:txBody>
      </p:sp>
      <p:sp>
        <p:nvSpPr>
          <p:cNvPr id="5" name="矩形 4">
            <a:extLst>
              <a:ext uri="{FF2B5EF4-FFF2-40B4-BE49-F238E27FC236}">
                <a16:creationId xmlns:a16="http://schemas.microsoft.com/office/drawing/2014/main" id="{8700C15A-6C83-4AF2-B80E-C51638A37886}"/>
              </a:ext>
            </a:extLst>
          </p:cNvPr>
          <p:cNvSpPr/>
          <p:nvPr/>
        </p:nvSpPr>
        <p:spPr>
          <a:xfrm>
            <a:off x="829330" y="3799708"/>
            <a:ext cx="5322226" cy="369332"/>
          </a:xfrm>
          <a:prstGeom prst="rect">
            <a:avLst/>
          </a:prstGeom>
        </p:spPr>
        <p:txBody>
          <a:bodyPr wrap="none">
            <a:spAutoFit/>
          </a:bodyPr>
          <a:lstStyle/>
          <a:p>
            <a:r>
              <a:rPr lang="zh-CN" altLang="en-US" dirty="0">
                <a:hlinkClick r:id="rId2"/>
              </a:rPr>
              <a:t>有序集合 </a:t>
            </a:r>
            <a:r>
              <a:rPr lang="en-US" altLang="zh-CN" dirty="0">
                <a:hlinkClick r:id="rId2"/>
              </a:rPr>
              <a:t> https://www.jianshu.com/p/c2841d65df4c</a:t>
            </a:r>
            <a:endParaRPr lang="zh-CN" altLang="en-US" dirty="0"/>
          </a:p>
        </p:txBody>
      </p:sp>
    </p:spTree>
    <p:extLst>
      <p:ext uri="{BB962C8B-B14F-4D97-AF65-F5344CB8AC3E}">
        <p14:creationId xmlns:p14="http://schemas.microsoft.com/office/powerpoint/2010/main" val="37466356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1627369" cy="523220"/>
          </a:xfrm>
          <a:prstGeom prst="rect">
            <a:avLst/>
          </a:prstGeom>
          <a:noFill/>
        </p:spPr>
        <p:txBody>
          <a:bodyPr wrap="none" rtlCol="0">
            <a:spAutoFit/>
          </a:bodyPr>
          <a:lstStyle/>
          <a:p>
            <a:r>
              <a:rPr lang="zh-CN" altLang="en-US" sz="2800" b="1" dirty="0">
                <a:solidFill>
                  <a:schemeClr val="bg1"/>
                </a:solidFill>
              </a:rPr>
              <a:t>整数集合</a:t>
            </a:r>
            <a:endParaRPr lang="en-US" altLang="zh-CN" sz="2800" b="1" dirty="0">
              <a:solidFill>
                <a:schemeClr val="bg1"/>
              </a:solidFill>
            </a:endParaRPr>
          </a:p>
        </p:txBody>
      </p:sp>
      <p:sp>
        <p:nvSpPr>
          <p:cNvPr id="4" name="矩形: 圆角 3">
            <a:extLst>
              <a:ext uri="{FF2B5EF4-FFF2-40B4-BE49-F238E27FC236}">
                <a16:creationId xmlns:a16="http://schemas.microsoft.com/office/drawing/2014/main" id="{09F5940B-2CEE-4835-B90A-61DE3EA319F5}"/>
              </a:ext>
            </a:extLst>
          </p:cNvPr>
          <p:cNvSpPr/>
          <p:nvPr/>
        </p:nvSpPr>
        <p:spPr>
          <a:xfrm>
            <a:off x="7439891" y="5885411"/>
            <a:ext cx="2626822" cy="59476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41508E1D-3C46-4EF6-8255-E26124DE702B}"/>
              </a:ext>
            </a:extLst>
          </p:cNvPr>
          <p:cNvSpPr/>
          <p:nvPr/>
        </p:nvSpPr>
        <p:spPr>
          <a:xfrm>
            <a:off x="1597456" y="2344314"/>
            <a:ext cx="7906761" cy="1200329"/>
          </a:xfrm>
          <a:prstGeom prst="rect">
            <a:avLst/>
          </a:prstGeom>
        </p:spPr>
        <p:txBody>
          <a:bodyPr wrap="square">
            <a:spAutoFit/>
          </a:bodyPr>
          <a:lstStyle/>
          <a:p>
            <a:r>
              <a:rPr lang="en-US" altLang="zh-CN" sz="2400" dirty="0" err="1">
                <a:solidFill>
                  <a:srgbClr val="4F4F4F"/>
                </a:solidFill>
                <a:latin typeface="Microsoft YaHei" panose="020B0503020204020204" pitchFamily="34" charset="-122"/>
                <a:ea typeface="Microsoft YaHei" panose="020B0503020204020204" pitchFamily="34" charset="-122"/>
              </a:rPr>
              <a:t>redis</a:t>
            </a:r>
            <a:r>
              <a:rPr lang="zh-CN" altLang="en-US" sz="2400" dirty="0">
                <a:solidFill>
                  <a:srgbClr val="4F4F4F"/>
                </a:solidFill>
                <a:latin typeface="Microsoft YaHei" panose="020B0503020204020204" pitchFamily="34" charset="-122"/>
                <a:ea typeface="Microsoft YaHei" panose="020B0503020204020204" pitchFamily="34" charset="-122"/>
              </a:rPr>
              <a:t>对整数存储专门作了优化，</a:t>
            </a:r>
            <a:r>
              <a:rPr lang="en-US" altLang="zh-CN" sz="2400" dirty="0" err="1">
                <a:solidFill>
                  <a:srgbClr val="4F4F4F"/>
                </a:solidFill>
                <a:latin typeface="Microsoft YaHei" panose="020B0503020204020204" pitchFamily="34" charset="-122"/>
                <a:ea typeface="Microsoft YaHei" panose="020B0503020204020204" pitchFamily="34" charset="-122"/>
              </a:rPr>
              <a:t>intset</a:t>
            </a:r>
            <a:r>
              <a:rPr lang="zh-CN" altLang="en-US" sz="2400" dirty="0">
                <a:solidFill>
                  <a:srgbClr val="4F4F4F"/>
                </a:solidFill>
                <a:latin typeface="Microsoft YaHei" panose="020B0503020204020204" pitchFamily="34" charset="-122"/>
                <a:ea typeface="Microsoft YaHei" panose="020B0503020204020204" pitchFamily="34" charset="-122"/>
              </a:rPr>
              <a:t>就是</a:t>
            </a:r>
            <a:r>
              <a:rPr lang="en-US" altLang="zh-CN" sz="2400" dirty="0" err="1">
                <a:solidFill>
                  <a:srgbClr val="4F4F4F"/>
                </a:solidFill>
                <a:latin typeface="Microsoft YaHei" panose="020B0503020204020204" pitchFamily="34" charset="-122"/>
                <a:ea typeface="Microsoft YaHei" panose="020B0503020204020204" pitchFamily="34" charset="-122"/>
              </a:rPr>
              <a:t>redis</a:t>
            </a:r>
            <a:r>
              <a:rPr lang="zh-CN" altLang="en-US" sz="2400" dirty="0">
                <a:solidFill>
                  <a:srgbClr val="4F4F4F"/>
                </a:solidFill>
                <a:latin typeface="Microsoft YaHei" panose="020B0503020204020204" pitchFamily="34" charset="-122"/>
                <a:ea typeface="Microsoft YaHei" panose="020B0503020204020204" pitchFamily="34" charset="-122"/>
              </a:rPr>
              <a:t>用于保存整数值的集合数据结构。当一个结合中只包含整数元素，</a:t>
            </a:r>
            <a:r>
              <a:rPr lang="en-US" altLang="zh-CN" sz="2400" dirty="0" err="1">
                <a:solidFill>
                  <a:srgbClr val="4F4F4F"/>
                </a:solidFill>
                <a:latin typeface="Microsoft YaHei" panose="020B0503020204020204" pitchFamily="34" charset="-122"/>
                <a:ea typeface="Microsoft YaHei" panose="020B0503020204020204" pitchFamily="34" charset="-122"/>
              </a:rPr>
              <a:t>redis</a:t>
            </a:r>
            <a:r>
              <a:rPr lang="zh-CN" altLang="en-US" sz="2400" dirty="0">
                <a:solidFill>
                  <a:srgbClr val="4F4F4F"/>
                </a:solidFill>
                <a:latin typeface="Microsoft YaHei" panose="020B0503020204020204" pitchFamily="34" charset="-122"/>
                <a:ea typeface="Microsoft YaHei" panose="020B0503020204020204" pitchFamily="34" charset="-122"/>
              </a:rPr>
              <a:t>就会用这个来存储。</a:t>
            </a:r>
            <a:endParaRPr lang="zh-CN" altLang="en-US" sz="2400" dirty="0"/>
          </a:p>
        </p:txBody>
      </p:sp>
    </p:spTree>
    <p:extLst>
      <p:ext uri="{BB962C8B-B14F-4D97-AF65-F5344CB8AC3E}">
        <p14:creationId xmlns:p14="http://schemas.microsoft.com/office/powerpoint/2010/main" val="4271728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1627369" cy="523220"/>
          </a:xfrm>
          <a:prstGeom prst="rect">
            <a:avLst/>
          </a:prstGeom>
          <a:noFill/>
        </p:spPr>
        <p:txBody>
          <a:bodyPr wrap="none" rtlCol="0">
            <a:spAutoFit/>
          </a:bodyPr>
          <a:lstStyle/>
          <a:p>
            <a:r>
              <a:rPr lang="zh-CN" altLang="en-US" sz="2800" b="1" dirty="0">
                <a:solidFill>
                  <a:schemeClr val="bg1"/>
                </a:solidFill>
              </a:rPr>
              <a:t>整数集合</a:t>
            </a:r>
            <a:endParaRPr lang="en-US" altLang="zh-CN" sz="2800" b="1" dirty="0">
              <a:solidFill>
                <a:schemeClr val="bg1"/>
              </a:solidFill>
            </a:endParaRPr>
          </a:p>
        </p:txBody>
      </p:sp>
      <p:sp>
        <p:nvSpPr>
          <p:cNvPr id="4" name="矩形: 圆角 3">
            <a:extLst>
              <a:ext uri="{FF2B5EF4-FFF2-40B4-BE49-F238E27FC236}">
                <a16:creationId xmlns:a16="http://schemas.microsoft.com/office/drawing/2014/main" id="{09F5940B-2CEE-4835-B90A-61DE3EA319F5}"/>
              </a:ext>
            </a:extLst>
          </p:cNvPr>
          <p:cNvSpPr/>
          <p:nvPr/>
        </p:nvSpPr>
        <p:spPr>
          <a:xfrm>
            <a:off x="7439891" y="5885411"/>
            <a:ext cx="2626822" cy="59476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73AA80D0-F873-4A2B-9B98-005608BC5715}"/>
              </a:ext>
            </a:extLst>
          </p:cNvPr>
          <p:cNvSpPr/>
          <p:nvPr/>
        </p:nvSpPr>
        <p:spPr>
          <a:xfrm>
            <a:off x="676718" y="1152731"/>
            <a:ext cx="2698175" cy="523220"/>
          </a:xfrm>
          <a:prstGeom prst="rect">
            <a:avLst/>
          </a:prstGeom>
        </p:spPr>
        <p:txBody>
          <a:bodyPr wrap="none">
            <a:spAutoFit/>
          </a:bodyPr>
          <a:lstStyle/>
          <a:p>
            <a:r>
              <a:rPr lang="zh-CN" altLang="en-US" sz="2800" b="1" dirty="0">
                <a:solidFill>
                  <a:srgbClr val="4F4F4F"/>
                </a:solidFill>
                <a:latin typeface="Microsoft YaHei" panose="020B0503020204020204" pitchFamily="34" charset="-122"/>
                <a:ea typeface="Microsoft YaHei" panose="020B0503020204020204" pitchFamily="34" charset="-122"/>
              </a:rPr>
              <a:t>整数集合的结构</a:t>
            </a:r>
            <a:endParaRPr lang="zh-CN" altLang="en-US" sz="2800" b="1" i="0" dirty="0">
              <a:solidFill>
                <a:srgbClr val="4F4F4F"/>
              </a:solidFill>
              <a:effectLst/>
              <a:latin typeface="Microsoft YaHei" panose="020B0503020204020204" pitchFamily="34" charset="-122"/>
              <a:ea typeface="Microsoft YaHei" panose="020B0503020204020204" pitchFamily="34" charset="-122"/>
            </a:endParaRPr>
          </a:p>
        </p:txBody>
      </p:sp>
      <p:pic>
        <p:nvPicPr>
          <p:cNvPr id="5" name="图片 4">
            <a:extLst>
              <a:ext uri="{FF2B5EF4-FFF2-40B4-BE49-F238E27FC236}">
                <a16:creationId xmlns:a16="http://schemas.microsoft.com/office/drawing/2014/main" id="{12884B6F-2D6F-44EE-93C6-735453D85776}"/>
              </a:ext>
            </a:extLst>
          </p:cNvPr>
          <p:cNvPicPr>
            <a:picLocks noChangeAspect="1"/>
          </p:cNvPicPr>
          <p:nvPr/>
        </p:nvPicPr>
        <p:blipFill>
          <a:blip r:embed="rId2"/>
          <a:stretch>
            <a:fillRect/>
          </a:stretch>
        </p:blipFill>
        <p:spPr>
          <a:xfrm>
            <a:off x="676718" y="2114269"/>
            <a:ext cx="3438525" cy="2743200"/>
          </a:xfrm>
          <a:prstGeom prst="rect">
            <a:avLst/>
          </a:prstGeom>
        </p:spPr>
      </p:pic>
      <p:sp>
        <p:nvSpPr>
          <p:cNvPr id="7" name="矩形 6">
            <a:extLst>
              <a:ext uri="{FF2B5EF4-FFF2-40B4-BE49-F238E27FC236}">
                <a16:creationId xmlns:a16="http://schemas.microsoft.com/office/drawing/2014/main" id="{ED988AB9-CF41-474C-8A5A-EE9515CA65F4}"/>
              </a:ext>
            </a:extLst>
          </p:cNvPr>
          <p:cNvSpPr/>
          <p:nvPr/>
        </p:nvSpPr>
        <p:spPr>
          <a:xfrm>
            <a:off x="4499399" y="1863073"/>
            <a:ext cx="6852092" cy="3416320"/>
          </a:xfrm>
          <a:prstGeom prst="rect">
            <a:avLst/>
          </a:prstGeom>
        </p:spPr>
        <p:txBody>
          <a:bodyPr wrap="square">
            <a:spAutoFit/>
          </a:bodyPr>
          <a:lstStyle/>
          <a:p>
            <a:pPr marL="285750" indent="-285750">
              <a:buFont typeface="Arial" panose="020B0604020202020204" pitchFamily="34" charset="0"/>
              <a:buChar char="•"/>
            </a:pPr>
            <a:r>
              <a:rPr lang="zh-CN" altLang="en-US" sz="2400" dirty="0"/>
              <a:t>encoding：contents数组中元素的类型，有 INTSET_ENC_INT16、INTSET_ENC_INT32 和 INTSET_ENC_INT64 三种，分别表示contents数组中元素类型为 int16_t（16位二进制）、int32_t 和 int64_t 类型。</a:t>
            </a:r>
            <a:endParaRPr lang="en-US" altLang="zh-CN" sz="2400" dirty="0"/>
          </a:p>
          <a:p>
            <a:pPr marL="285750" indent="-285750">
              <a:buFont typeface="Arial" panose="020B0604020202020204" pitchFamily="34" charset="0"/>
              <a:buChar char="•"/>
            </a:pPr>
            <a:r>
              <a:rPr lang="zh-CN" altLang="en-US" sz="2400" dirty="0"/>
              <a:t>contents：整数集合的每个元素都是contents数组的一个数组项，各个项在数组中按值的大小从小到大有序地排列，数组中不包含重复项。</a:t>
            </a:r>
            <a:endParaRPr lang="en-US" altLang="zh-CN" sz="2400" dirty="0"/>
          </a:p>
          <a:p>
            <a:pPr marL="285750" indent="-285750">
              <a:buFont typeface="Arial" panose="020B0604020202020204" pitchFamily="34" charset="0"/>
              <a:buChar char="•"/>
            </a:pPr>
            <a:r>
              <a:rPr lang="zh-CN" altLang="en-US" sz="2400" dirty="0"/>
              <a:t>length：记录了整数集合包含的元素数量。</a:t>
            </a:r>
          </a:p>
        </p:txBody>
      </p:sp>
      <p:pic>
        <p:nvPicPr>
          <p:cNvPr id="8" name="图片 7">
            <a:extLst>
              <a:ext uri="{FF2B5EF4-FFF2-40B4-BE49-F238E27FC236}">
                <a16:creationId xmlns:a16="http://schemas.microsoft.com/office/drawing/2014/main" id="{C2067D62-0039-45C5-9B9B-15B017F9A2D0}"/>
              </a:ext>
            </a:extLst>
          </p:cNvPr>
          <p:cNvPicPr>
            <a:picLocks noChangeAspect="1"/>
          </p:cNvPicPr>
          <p:nvPr/>
        </p:nvPicPr>
        <p:blipFill>
          <a:blip r:embed="rId3"/>
          <a:stretch>
            <a:fillRect/>
          </a:stretch>
        </p:blipFill>
        <p:spPr>
          <a:xfrm>
            <a:off x="4235305" y="2428594"/>
            <a:ext cx="6210300" cy="2114550"/>
          </a:xfrm>
          <a:prstGeom prst="rect">
            <a:avLst/>
          </a:prstGeom>
        </p:spPr>
      </p:pic>
    </p:spTree>
    <p:extLst>
      <p:ext uri="{BB962C8B-B14F-4D97-AF65-F5344CB8AC3E}">
        <p14:creationId xmlns:p14="http://schemas.microsoft.com/office/powerpoint/2010/main" val="313532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4255460" cy="523220"/>
          </a:xfrm>
          <a:prstGeom prst="rect">
            <a:avLst/>
          </a:prstGeom>
          <a:noFill/>
        </p:spPr>
        <p:txBody>
          <a:bodyPr wrap="none" rtlCol="0">
            <a:spAutoFit/>
          </a:bodyPr>
          <a:lstStyle/>
          <a:p>
            <a:r>
              <a:rPr lang="en-US" altLang="zh-CN" sz="2800" b="1" dirty="0">
                <a:solidFill>
                  <a:schemeClr val="bg1"/>
                </a:solidFill>
              </a:rPr>
              <a:t>Simple dynamic string(SDS)</a:t>
            </a:r>
          </a:p>
        </p:txBody>
      </p:sp>
      <p:sp>
        <p:nvSpPr>
          <p:cNvPr id="5" name="文本框 4">
            <a:extLst>
              <a:ext uri="{FF2B5EF4-FFF2-40B4-BE49-F238E27FC236}">
                <a16:creationId xmlns:a16="http://schemas.microsoft.com/office/drawing/2014/main" id="{96B9F1BD-6379-4935-B68C-1AA2D82271A9}"/>
              </a:ext>
            </a:extLst>
          </p:cNvPr>
          <p:cNvSpPr txBox="1"/>
          <p:nvPr/>
        </p:nvSpPr>
        <p:spPr>
          <a:xfrm>
            <a:off x="581891" y="2039359"/>
            <a:ext cx="10149840" cy="2677656"/>
          </a:xfrm>
          <a:prstGeom prst="rect">
            <a:avLst/>
          </a:prstGeom>
          <a:noFill/>
        </p:spPr>
        <p:txBody>
          <a:bodyPr wrap="square" rtlCol="0">
            <a:spAutoFit/>
          </a:bodyPr>
          <a:lstStyle/>
          <a:p>
            <a:pPr lvl="0" defTabSz="914400" eaLnBrk="0" fontAlgn="base" hangingPunct="0">
              <a:spcBef>
                <a:spcPct val="0"/>
              </a:spcBef>
              <a:spcAft>
                <a:spcPct val="0"/>
              </a:spcAft>
              <a:buFontTx/>
              <a:buAutoNum type="arabicPeriod"/>
            </a:pPr>
            <a:r>
              <a:rPr lang="zh-CN" altLang="zh-CN" sz="2400" dirty="0">
                <a:solidFill>
                  <a:srgbClr val="4D4D4D"/>
                </a:solidFill>
                <a:latin typeface="微软雅黑" panose="020B0503020204020204" pitchFamily="34" charset="-122"/>
                <a:ea typeface="微软雅黑" panose="020B0503020204020204" pitchFamily="34" charset="-122"/>
              </a:rPr>
              <a:t>极其容易造成缓冲区溢出问题，比如用</a:t>
            </a:r>
            <a:r>
              <a:rPr lang="zh-CN" altLang="zh-CN" sz="2400" dirty="0">
                <a:solidFill>
                  <a:srgbClr val="4D4D4D"/>
                </a:solidFill>
                <a:latin typeface="Arial Unicode MS"/>
                <a:ea typeface="Source Code Pro"/>
              </a:rPr>
              <a:t>strcat()</a:t>
            </a:r>
            <a:r>
              <a:rPr lang="zh-CN" altLang="zh-CN" sz="2400" dirty="0">
                <a:solidFill>
                  <a:srgbClr val="4D4D4D"/>
                </a:solidFill>
                <a:latin typeface="微软雅黑" panose="020B0503020204020204" pitchFamily="34" charset="-122"/>
                <a:ea typeface="微软雅黑" panose="020B0503020204020204" pitchFamily="34" charset="-122"/>
              </a:rPr>
              <a:t>，在用这个函数之前必须要先给目标变量分配足够的空间，否则就会溢出。</a:t>
            </a:r>
            <a:endParaRPr lang="zh-CN" altLang="zh-CN" sz="2400" dirty="0">
              <a:solidFill>
                <a:srgbClr val="333333"/>
              </a:solidFill>
              <a:latin typeface="微软雅黑" panose="020B0503020204020204" pitchFamily="34" charset="-122"/>
              <a:ea typeface="微软雅黑" panose="020B0503020204020204" pitchFamily="34" charset="-122"/>
            </a:endParaRPr>
          </a:p>
          <a:p>
            <a:pPr lvl="0" defTabSz="914400" eaLnBrk="0" fontAlgn="base" hangingPunct="0">
              <a:spcBef>
                <a:spcPct val="0"/>
              </a:spcBef>
              <a:spcAft>
                <a:spcPct val="0"/>
              </a:spcAft>
              <a:buFontTx/>
              <a:buAutoNum type="arabicPeriod" startAt="2"/>
            </a:pPr>
            <a:r>
              <a:rPr lang="zh-CN" altLang="zh-CN" sz="2400" dirty="0">
                <a:solidFill>
                  <a:srgbClr val="4D4D4D"/>
                </a:solidFill>
                <a:latin typeface="微软雅黑" panose="020B0503020204020204" pitchFamily="34" charset="-122"/>
                <a:ea typeface="微软雅黑" panose="020B0503020204020204" pitchFamily="34" charset="-122"/>
              </a:rPr>
              <a:t>如果要获取字符串的长度，没有数据结构的支撑，可能就需要遍历，它的复杂度是O(N)</a:t>
            </a:r>
            <a:endParaRPr lang="zh-CN" altLang="zh-CN" sz="2400" dirty="0">
              <a:solidFill>
                <a:srgbClr val="333333"/>
              </a:solidFill>
              <a:latin typeface="微软雅黑" panose="020B0503020204020204" pitchFamily="34" charset="-122"/>
              <a:ea typeface="微软雅黑" panose="020B0503020204020204" pitchFamily="34" charset="-122"/>
            </a:endParaRPr>
          </a:p>
          <a:p>
            <a:pPr lvl="0" defTabSz="914400" eaLnBrk="0" fontAlgn="base" hangingPunct="0">
              <a:spcBef>
                <a:spcPct val="0"/>
              </a:spcBef>
              <a:spcAft>
                <a:spcPct val="0"/>
              </a:spcAft>
              <a:buFontTx/>
              <a:buAutoNum type="arabicPeriod" startAt="3"/>
            </a:pPr>
            <a:r>
              <a:rPr lang="zh-CN" altLang="zh-CN" sz="2400" dirty="0">
                <a:solidFill>
                  <a:srgbClr val="4D4D4D"/>
                </a:solidFill>
                <a:latin typeface="微软雅黑" panose="020B0503020204020204" pitchFamily="34" charset="-122"/>
                <a:ea typeface="微软雅黑" panose="020B0503020204020204" pitchFamily="34" charset="-122"/>
              </a:rPr>
              <a:t>内存重分配。C字符串的每次变更(曾长或缩短)都会对数组作内存重分配。同样，如果是缩短，没有处理好多余的空间，也会造成内存泄漏。</a:t>
            </a:r>
            <a:endParaRPr lang="zh-CN" altLang="zh-CN" sz="3600" dirty="0">
              <a:latin typeface="Arial" panose="020B0604020202020204" pitchFamily="34" charset="0"/>
            </a:endParaRPr>
          </a:p>
          <a:p>
            <a:endParaRPr lang="zh-CN" altLang="en-US" sz="2400" dirty="0"/>
          </a:p>
        </p:txBody>
      </p:sp>
      <p:sp>
        <p:nvSpPr>
          <p:cNvPr id="7" name="矩形 6">
            <a:extLst>
              <a:ext uri="{FF2B5EF4-FFF2-40B4-BE49-F238E27FC236}">
                <a16:creationId xmlns:a16="http://schemas.microsoft.com/office/drawing/2014/main" id="{D21A0517-831A-46C8-AC96-7EE5874DD3C7}"/>
              </a:ext>
            </a:extLst>
          </p:cNvPr>
          <p:cNvSpPr/>
          <p:nvPr/>
        </p:nvSpPr>
        <p:spPr>
          <a:xfrm>
            <a:off x="581891" y="1115276"/>
            <a:ext cx="4735592" cy="523220"/>
          </a:xfrm>
          <a:prstGeom prst="rect">
            <a:avLst/>
          </a:prstGeom>
        </p:spPr>
        <p:txBody>
          <a:bodyPr wrap="none">
            <a:spAutoFit/>
          </a:bodyPr>
          <a:lstStyle/>
          <a:p>
            <a:pPr lvl="0" defTabSz="914400" eaLnBrk="0" fontAlgn="base" hangingPunct="0">
              <a:spcBef>
                <a:spcPct val="0"/>
              </a:spcBef>
              <a:spcAft>
                <a:spcPct val="0"/>
              </a:spcAft>
            </a:pPr>
            <a:r>
              <a:rPr lang="zh-CN" altLang="zh-CN" sz="2800" b="1" dirty="0">
                <a:latin typeface="微软雅黑" panose="020B0503020204020204" pitchFamily="34" charset="-122"/>
                <a:ea typeface="微软雅黑" panose="020B0503020204020204" pitchFamily="34" charset="-122"/>
              </a:rPr>
              <a:t>C语言处理字符串</a:t>
            </a:r>
            <a:r>
              <a:rPr lang="zh-CN" altLang="en-US" sz="2800" b="1" dirty="0">
                <a:latin typeface="微软雅黑" panose="020B0503020204020204" pitchFamily="34" charset="-122"/>
                <a:ea typeface="微软雅黑" panose="020B0503020204020204" pitchFamily="34" charset="-122"/>
              </a:rPr>
              <a:t>的部分问题</a:t>
            </a:r>
            <a:endParaRPr lang="zh-CN" altLang="zh-CN" sz="1050" b="1" dirty="0"/>
          </a:p>
        </p:txBody>
      </p:sp>
    </p:spTree>
    <p:extLst>
      <p:ext uri="{BB962C8B-B14F-4D97-AF65-F5344CB8AC3E}">
        <p14:creationId xmlns:p14="http://schemas.microsoft.com/office/powerpoint/2010/main" val="1525992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2709396" cy="523220"/>
          </a:xfrm>
          <a:prstGeom prst="rect">
            <a:avLst/>
          </a:prstGeom>
          <a:noFill/>
        </p:spPr>
        <p:txBody>
          <a:bodyPr wrap="none" rtlCol="0">
            <a:spAutoFit/>
          </a:bodyPr>
          <a:lstStyle/>
          <a:p>
            <a:r>
              <a:rPr lang="zh-CN" altLang="en-US" sz="2800" b="1" dirty="0">
                <a:solidFill>
                  <a:schemeClr val="bg1"/>
                </a:solidFill>
              </a:rPr>
              <a:t>整数集合的升级</a:t>
            </a:r>
            <a:endParaRPr lang="en-US" altLang="zh-CN" sz="2800" b="1" dirty="0">
              <a:solidFill>
                <a:schemeClr val="bg1"/>
              </a:solidFill>
            </a:endParaRPr>
          </a:p>
        </p:txBody>
      </p:sp>
      <p:sp>
        <p:nvSpPr>
          <p:cNvPr id="4" name="矩形: 圆角 3">
            <a:extLst>
              <a:ext uri="{FF2B5EF4-FFF2-40B4-BE49-F238E27FC236}">
                <a16:creationId xmlns:a16="http://schemas.microsoft.com/office/drawing/2014/main" id="{09F5940B-2CEE-4835-B90A-61DE3EA319F5}"/>
              </a:ext>
            </a:extLst>
          </p:cNvPr>
          <p:cNvSpPr/>
          <p:nvPr/>
        </p:nvSpPr>
        <p:spPr>
          <a:xfrm>
            <a:off x="7439891" y="5885411"/>
            <a:ext cx="2626822" cy="59476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A9F681D9-6915-49A7-9FEC-03D01092957A}"/>
              </a:ext>
            </a:extLst>
          </p:cNvPr>
          <p:cNvSpPr/>
          <p:nvPr/>
        </p:nvSpPr>
        <p:spPr>
          <a:xfrm>
            <a:off x="1283421" y="2021179"/>
            <a:ext cx="8405523" cy="2677656"/>
          </a:xfrm>
          <a:prstGeom prst="rect">
            <a:avLst/>
          </a:prstGeom>
        </p:spPr>
        <p:txBody>
          <a:bodyPr wrap="square">
            <a:spAutoFit/>
          </a:bodyPr>
          <a:lstStyle/>
          <a:p>
            <a:pPr marL="342900" indent="-342900">
              <a:buFont typeface="+mj-lt"/>
              <a:buAutoNum type="arabicPeriod"/>
            </a:pPr>
            <a:r>
              <a:rPr lang="zh-CN" altLang="en-US" sz="2800" dirty="0">
                <a:solidFill>
                  <a:srgbClr val="4D4D4D"/>
                </a:solidFill>
                <a:latin typeface="Microsoft YaHei" panose="020B0503020204020204" pitchFamily="34" charset="-122"/>
                <a:ea typeface="Microsoft YaHei" panose="020B0503020204020204" pitchFamily="34" charset="-122"/>
              </a:rPr>
              <a:t>根据新元素的类型，扩展整数集合底层数组的空间大小，并为新元素分配空间。</a:t>
            </a:r>
            <a:endParaRPr lang="en-US" altLang="zh-CN" sz="2800" dirty="0">
              <a:solidFill>
                <a:srgbClr val="4D4D4D"/>
              </a:solidFill>
              <a:latin typeface="Microsoft YaHei" panose="020B0503020204020204" pitchFamily="34" charset="-122"/>
              <a:ea typeface="Microsoft YaHei" panose="020B0503020204020204" pitchFamily="34" charset="-122"/>
            </a:endParaRPr>
          </a:p>
          <a:p>
            <a:pPr marL="342900" indent="-342900">
              <a:buFont typeface="+mj-lt"/>
              <a:buAutoNum type="arabicPeriod"/>
            </a:pPr>
            <a:r>
              <a:rPr lang="zh-CN" altLang="en-US" sz="2800" dirty="0">
                <a:solidFill>
                  <a:srgbClr val="4D4D4D"/>
                </a:solidFill>
                <a:latin typeface="Microsoft YaHei" panose="020B0503020204020204" pitchFamily="34" charset="-122"/>
                <a:ea typeface="Microsoft YaHei" panose="020B0503020204020204" pitchFamily="34" charset="-122"/>
              </a:rPr>
              <a:t>将底层数组现有的所有元素都转换成与新元素相同的类型，并将类型转换后的元素继续维持底层数组的有序性质不变。</a:t>
            </a:r>
            <a:endParaRPr lang="en-US" altLang="zh-CN" sz="2800" dirty="0">
              <a:solidFill>
                <a:srgbClr val="4D4D4D"/>
              </a:solidFill>
              <a:latin typeface="Microsoft YaHei" panose="020B0503020204020204" pitchFamily="34" charset="-122"/>
              <a:ea typeface="Microsoft YaHei" panose="020B0503020204020204" pitchFamily="34" charset="-122"/>
            </a:endParaRPr>
          </a:p>
          <a:p>
            <a:pPr marL="342900" indent="-342900">
              <a:buFont typeface="+mj-lt"/>
              <a:buAutoNum type="arabicPeriod"/>
            </a:pPr>
            <a:r>
              <a:rPr lang="zh-CN" altLang="en-US" sz="2800" dirty="0">
                <a:solidFill>
                  <a:srgbClr val="4D4D4D"/>
                </a:solidFill>
                <a:latin typeface="Microsoft YaHei" panose="020B0503020204020204" pitchFamily="34" charset="-122"/>
                <a:ea typeface="Microsoft YaHei" panose="020B0503020204020204" pitchFamily="34" charset="-122"/>
              </a:rPr>
              <a:t>将新元素添加到底层数组里面。</a:t>
            </a:r>
            <a:endParaRPr lang="zh-CN" altLang="en-US" sz="2800" dirty="0"/>
          </a:p>
        </p:txBody>
      </p:sp>
    </p:spTree>
    <p:extLst>
      <p:ext uri="{BB962C8B-B14F-4D97-AF65-F5344CB8AC3E}">
        <p14:creationId xmlns:p14="http://schemas.microsoft.com/office/powerpoint/2010/main" val="1486615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2709396" cy="523220"/>
          </a:xfrm>
          <a:prstGeom prst="rect">
            <a:avLst/>
          </a:prstGeom>
          <a:noFill/>
        </p:spPr>
        <p:txBody>
          <a:bodyPr wrap="none" rtlCol="0">
            <a:spAutoFit/>
          </a:bodyPr>
          <a:lstStyle/>
          <a:p>
            <a:r>
              <a:rPr lang="zh-CN" altLang="en-US" sz="2800" b="1" dirty="0">
                <a:solidFill>
                  <a:schemeClr val="bg1"/>
                </a:solidFill>
              </a:rPr>
              <a:t>整数集合的升级</a:t>
            </a:r>
            <a:endParaRPr lang="en-US" altLang="zh-CN" sz="2800" b="1" dirty="0">
              <a:solidFill>
                <a:schemeClr val="bg1"/>
              </a:solidFill>
            </a:endParaRPr>
          </a:p>
        </p:txBody>
      </p:sp>
      <p:sp>
        <p:nvSpPr>
          <p:cNvPr id="4" name="矩形: 圆角 3">
            <a:extLst>
              <a:ext uri="{FF2B5EF4-FFF2-40B4-BE49-F238E27FC236}">
                <a16:creationId xmlns:a16="http://schemas.microsoft.com/office/drawing/2014/main" id="{09F5940B-2CEE-4835-B90A-61DE3EA319F5}"/>
              </a:ext>
            </a:extLst>
          </p:cNvPr>
          <p:cNvSpPr/>
          <p:nvPr/>
        </p:nvSpPr>
        <p:spPr>
          <a:xfrm>
            <a:off x="7439891" y="5885411"/>
            <a:ext cx="2626822" cy="59476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71D5485E-D58D-495A-BE3C-DC5E7A64FDBC}"/>
              </a:ext>
            </a:extLst>
          </p:cNvPr>
          <p:cNvPicPr>
            <a:picLocks noChangeAspect="1"/>
          </p:cNvPicPr>
          <p:nvPr/>
        </p:nvPicPr>
        <p:blipFill>
          <a:blip r:embed="rId3"/>
          <a:stretch>
            <a:fillRect/>
          </a:stretch>
        </p:blipFill>
        <p:spPr>
          <a:xfrm>
            <a:off x="5692784" y="1855786"/>
            <a:ext cx="4120358" cy="523220"/>
          </a:xfrm>
          <a:prstGeom prst="rect">
            <a:avLst/>
          </a:prstGeom>
        </p:spPr>
      </p:pic>
      <p:sp>
        <p:nvSpPr>
          <p:cNvPr id="6" name="文本框 5">
            <a:extLst>
              <a:ext uri="{FF2B5EF4-FFF2-40B4-BE49-F238E27FC236}">
                <a16:creationId xmlns:a16="http://schemas.microsoft.com/office/drawing/2014/main" id="{EC661F5C-E9AA-4912-BAFD-B439AA7B0D4D}"/>
              </a:ext>
            </a:extLst>
          </p:cNvPr>
          <p:cNvSpPr txBox="1"/>
          <p:nvPr/>
        </p:nvSpPr>
        <p:spPr>
          <a:xfrm>
            <a:off x="530117" y="1191491"/>
            <a:ext cx="4163319" cy="400110"/>
          </a:xfrm>
          <a:prstGeom prst="rect">
            <a:avLst/>
          </a:prstGeom>
          <a:noFill/>
        </p:spPr>
        <p:txBody>
          <a:bodyPr wrap="none" rtlCol="0">
            <a:spAutoFit/>
          </a:bodyPr>
          <a:lstStyle/>
          <a:p>
            <a:r>
              <a:rPr lang="zh-CN" altLang="en-US" sz="2000" dirty="0"/>
              <a:t>向</a:t>
            </a:r>
            <a:r>
              <a:rPr lang="en-US" altLang="zh-CN" sz="2000" dirty="0"/>
              <a:t>[ 1 , 2 , 3 ]</a:t>
            </a:r>
            <a:r>
              <a:rPr lang="zh-CN" altLang="en-US" sz="2000" dirty="0"/>
              <a:t>的整数集合里插入</a:t>
            </a:r>
            <a:r>
              <a:rPr lang="en-US" altLang="zh-CN" sz="2000" dirty="0"/>
              <a:t>65535</a:t>
            </a:r>
            <a:endParaRPr lang="zh-CN" altLang="en-US" sz="2000" dirty="0"/>
          </a:p>
        </p:txBody>
      </p:sp>
      <p:sp>
        <p:nvSpPr>
          <p:cNvPr id="8" name="箭头: 右 7">
            <a:extLst>
              <a:ext uri="{FF2B5EF4-FFF2-40B4-BE49-F238E27FC236}">
                <a16:creationId xmlns:a16="http://schemas.microsoft.com/office/drawing/2014/main" id="{37ABEC99-B7FF-45AC-8800-0BC9BA8EF345}"/>
              </a:ext>
            </a:extLst>
          </p:cNvPr>
          <p:cNvSpPr/>
          <p:nvPr/>
        </p:nvSpPr>
        <p:spPr>
          <a:xfrm rot="5400000">
            <a:off x="7064441" y="2497623"/>
            <a:ext cx="458546" cy="172299"/>
          </a:xfrm>
          <a:prstGeom prst="rightArrow">
            <a:avLst/>
          </a:prstGeom>
          <a:solidFill>
            <a:srgbClr val="D50D1A"/>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ADDFB07E-26F3-42EB-A6D6-7B6E61551F28}"/>
              </a:ext>
            </a:extLst>
          </p:cNvPr>
          <p:cNvPicPr>
            <a:picLocks noChangeAspect="1"/>
          </p:cNvPicPr>
          <p:nvPr/>
        </p:nvPicPr>
        <p:blipFill rotWithShape="1">
          <a:blip r:embed="rId4"/>
          <a:srcRect b="3962"/>
          <a:stretch/>
        </p:blipFill>
        <p:spPr>
          <a:xfrm>
            <a:off x="5692784" y="2827423"/>
            <a:ext cx="5572125" cy="658624"/>
          </a:xfrm>
          <a:prstGeom prst="rect">
            <a:avLst/>
          </a:prstGeom>
        </p:spPr>
      </p:pic>
      <p:sp>
        <p:nvSpPr>
          <p:cNvPr id="11" name="文本框 10">
            <a:extLst>
              <a:ext uri="{FF2B5EF4-FFF2-40B4-BE49-F238E27FC236}">
                <a16:creationId xmlns:a16="http://schemas.microsoft.com/office/drawing/2014/main" id="{633A6CD2-9606-4211-A02F-281420F90B1D}"/>
              </a:ext>
            </a:extLst>
          </p:cNvPr>
          <p:cNvSpPr txBox="1"/>
          <p:nvPr/>
        </p:nvSpPr>
        <p:spPr>
          <a:xfrm>
            <a:off x="405967" y="1884013"/>
            <a:ext cx="3877985" cy="461665"/>
          </a:xfrm>
          <a:prstGeom prst="rect">
            <a:avLst/>
          </a:prstGeom>
          <a:noFill/>
        </p:spPr>
        <p:txBody>
          <a:bodyPr wrap="none" rtlCol="0">
            <a:spAutoFit/>
          </a:bodyPr>
          <a:lstStyle/>
          <a:p>
            <a:r>
              <a:rPr lang="zh-CN" altLang="en-US" sz="2400" dirty="0"/>
              <a:t>进行空间重分配之后的数组</a:t>
            </a:r>
          </a:p>
        </p:txBody>
      </p:sp>
      <p:sp>
        <p:nvSpPr>
          <p:cNvPr id="13" name="文本框 12">
            <a:extLst>
              <a:ext uri="{FF2B5EF4-FFF2-40B4-BE49-F238E27FC236}">
                <a16:creationId xmlns:a16="http://schemas.microsoft.com/office/drawing/2014/main" id="{2BE70A69-C54D-4EDA-A9E5-6E8A38CDBF4F}"/>
              </a:ext>
            </a:extLst>
          </p:cNvPr>
          <p:cNvSpPr txBox="1"/>
          <p:nvPr/>
        </p:nvSpPr>
        <p:spPr>
          <a:xfrm>
            <a:off x="405967" y="3651211"/>
            <a:ext cx="4994586" cy="830997"/>
          </a:xfrm>
          <a:prstGeom prst="rect">
            <a:avLst/>
          </a:prstGeom>
          <a:noFill/>
        </p:spPr>
        <p:txBody>
          <a:bodyPr wrap="square" rtlCol="0">
            <a:spAutoFit/>
          </a:bodyPr>
          <a:lstStyle/>
          <a:p>
            <a:r>
              <a:rPr lang="zh-CN" altLang="en-US" sz="2400" dirty="0"/>
              <a:t>对旧元素进行类型转换，并保存在适当的位置上</a:t>
            </a:r>
          </a:p>
        </p:txBody>
      </p:sp>
      <p:sp>
        <p:nvSpPr>
          <p:cNvPr id="15" name="文本框 14">
            <a:extLst>
              <a:ext uri="{FF2B5EF4-FFF2-40B4-BE49-F238E27FC236}">
                <a16:creationId xmlns:a16="http://schemas.microsoft.com/office/drawing/2014/main" id="{A8D86BB4-D452-4B6D-BA7D-35E43E224AA9}"/>
              </a:ext>
            </a:extLst>
          </p:cNvPr>
          <p:cNvSpPr txBox="1"/>
          <p:nvPr/>
        </p:nvSpPr>
        <p:spPr>
          <a:xfrm>
            <a:off x="405967" y="5591337"/>
            <a:ext cx="1723549" cy="461665"/>
          </a:xfrm>
          <a:prstGeom prst="rect">
            <a:avLst/>
          </a:prstGeom>
          <a:noFill/>
        </p:spPr>
        <p:txBody>
          <a:bodyPr wrap="none" rtlCol="0">
            <a:spAutoFit/>
          </a:bodyPr>
          <a:lstStyle/>
          <a:p>
            <a:r>
              <a:rPr lang="zh-CN" altLang="en-US" sz="2400" dirty="0"/>
              <a:t>添加新元素</a:t>
            </a:r>
            <a:endParaRPr lang="en-US" altLang="zh-CN" sz="2400" dirty="0"/>
          </a:p>
        </p:txBody>
      </p:sp>
      <p:pic>
        <p:nvPicPr>
          <p:cNvPr id="16" name="图片 15">
            <a:extLst>
              <a:ext uri="{FF2B5EF4-FFF2-40B4-BE49-F238E27FC236}">
                <a16:creationId xmlns:a16="http://schemas.microsoft.com/office/drawing/2014/main" id="{30A9BC90-CF3C-48AB-8DF8-8BF5CBE72014}"/>
              </a:ext>
            </a:extLst>
          </p:cNvPr>
          <p:cNvPicPr>
            <a:picLocks noChangeAspect="1"/>
          </p:cNvPicPr>
          <p:nvPr/>
        </p:nvPicPr>
        <p:blipFill rotWithShape="1">
          <a:blip r:embed="rId5"/>
          <a:srcRect b="7398"/>
          <a:stretch/>
        </p:blipFill>
        <p:spPr>
          <a:xfrm>
            <a:off x="5696681" y="3543939"/>
            <a:ext cx="5572125" cy="723261"/>
          </a:xfrm>
          <a:prstGeom prst="rect">
            <a:avLst/>
          </a:prstGeom>
        </p:spPr>
      </p:pic>
      <p:pic>
        <p:nvPicPr>
          <p:cNvPr id="17" name="图片 16">
            <a:extLst>
              <a:ext uri="{FF2B5EF4-FFF2-40B4-BE49-F238E27FC236}">
                <a16:creationId xmlns:a16="http://schemas.microsoft.com/office/drawing/2014/main" id="{27A4BD97-A7A8-4263-BDE4-F077CC16957E}"/>
              </a:ext>
            </a:extLst>
          </p:cNvPr>
          <p:cNvPicPr>
            <a:picLocks noChangeAspect="1"/>
          </p:cNvPicPr>
          <p:nvPr/>
        </p:nvPicPr>
        <p:blipFill rotWithShape="1">
          <a:blip r:embed="rId6"/>
          <a:srcRect r="7479" b="10667"/>
          <a:stretch/>
        </p:blipFill>
        <p:spPr>
          <a:xfrm>
            <a:off x="5582463" y="4267200"/>
            <a:ext cx="4990165" cy="731335"/>
          </a:xfrm>
          <a:prstGeom prst="rect">
            <a:avLst/>
          </a:prstGeom>
        </p:spPr>
      </p:pic>
      <p:pic>
        <p:nvPicPr>
          <p:cNvPr id="18" name="图片 17">
            <a:extLst>
              <a:ext uri="{FF2B5EF4-FFF2-40B4-BE49-F238E27FC236}">
                <a16:creationId xmlns:a16="http://schemas.microsoft.com/office/drawing/2014/main" id="{68ED725F-0875-40CC-B0B9-773737840460}"/>
              </a:ext>
            </a:extLst>
          </p:cNvPr>
          <p:cNvPicPr>
            <a:picLocks noChangeAspect="1"/>
          </p:cNvPicPr>
          <p:nvPr/>
        </p:nvPicPr>
        <p:blipFill>
          <a:blip r:embed="rId7"/>
          <a:stretch>
            <a:fillRect/>
          </a:stretch>
        </p:blipFill>
        <p:spPr>
          <a:xfrm>
            <a:off x="5400553" y="5504873"/>
            <a:ext cx="5172075" cy="1057275"/>
          </a:xfrm>
          <a:prstGeom prst="rect">
            <a:avLst/>
          </a:prstGeom>
        </p:spPr>
      </p:pic>
      <p:sp>
        <p:nvSpPr>
          <p:cNvPr id="19" name="箭头: 右 18">
            <a:extLst>
              <a:ext uri="{FF2B5EF4-FFF2-40B4-BE49-F238E27FC236}">
                <a16:creationId xmlns:a16="http://schemas.microsoft.com/office/drawing/2014/main" id="{3B98FF71-9987-466D-AE2E-4C49041F0C63}"/>
              </a:ext>
            </a:extLst>
          </p:cNvPr>
          <p:cNvSpPr/>
          <p:nvPr/>
        </p:nvSpPr>
        <p:spPr>
          <a:xfrm rot="5400000">
            <a:off x="6978290" y="5191476"/>
            <a:ext cx="458546" cy="172301"/>
          </a:xfrm>
          <a:prstGeom prst="rightArrow">
            <a:avLst/>
          </a:prstGeom>
          <a:solidFill>
            <a:srgbClr val="D50D1A"/>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83867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1627369" cy="523220"/>
          </a:xfrm>
          <a:prstGeom prst="rect">
            <a:avLst/>
          </a:prstGeom>
          <a:noFill/>
        </p:spPr>
        <p:txBody>
          <a:bodyPr wrap="none" rtlCol="0">
            <a:spAutoFit/>
          </a:bodyPr>
          <a:lstStyle/>
          <a:p>
            <a:r>
              <a:rPr lang="zh-CN" altLang="en-US" sz="2800" b="1" dirty="0">
                <a:solidFill>
                  <a:schemeClr val="bg1"/>
                </a:solidFill>
              </a:rPr>
              <a:t>压缩列表</a:t>
            </a:r>
            <a:endParaRPr lang="en-US" altLang="zh-CN" sz="2800" b="1" dirty="0">
              <a:solidFill>
                <a:schemeClr val="bg1"/>
              </a:solidFill>
            </a:endParaRPr>
          </a:p>
        </p:txBody>
      </p:sp>
      <p:sp>
        <p:nvSpPr>
          <p:cNvPr id="7" name="矩形 6">
            <a:extLst>
              <a:ext uri="{FF2B5EF4-FFF2-40B4-BE49-F238E27FC236}">
                <a16:creationId xmlns:a16="http://schemas.microsoft.com/office/drawing/2014/main" id="{FB45AC47-444B-4363-A8ED-D9613D0FB4B4}"/>
              </a:ext>
            </a:extLst>
          </p:cNvPr>
          <p:cNvSpPr/>
          <p:nvPr/>
        </p:nvSpPr>
        <p:spPr>
          <a:xfrm>
            <a:off x="950913" y="2399732"/>
            <a:ext cx="9329160" cy="1384995"/>
          </a:xfrm>
          <a:prstGeom prst="rect">
            <a:avLst/>
          </a:prstGeom>
        </p:spPr>
        <p:txBody>
          <a:bodyPr wrap="square">
            <a:spAutoFit/>
          </a:bodyPr>
          <a:lstStyle/>
          <a:p>
            <a:r>
              <a:rPr lang="zh-CN" altLang="en-US" sz="2800" dirty="0"/>
              <a:t>压缩列表是 </a:t>
            </a:r>
            <a:r>
              <a:rPr lang="en-US" altLang="zh-CN" sz="2800" dirty="0"/>
              <a:t>Redis </a:t>
            </a:r>
            <a:r>
              <a:rPr lang="zh-CN" altLang="en-US" sz="2800" dirty="0"/>
              <a:t>为了节约内存而开发的， 由一系列特殊编码的连续内存块组成的顺序型（</a:t>
            </a:r>
            <a:r>
              <a:rPr lang="en-US" altLang="zh-CN" sz="2800" dirty="0"/>
              <a:t>sequential</a:t>
            </a:r>
            <a:r>
              <a:rPr lang="zh-CN" altLang="en-US" sz="2800" dirty="0"/>
              <a:t>）数据结构。它被用在列表键和哈希键中。一般用于小数据存储。</a:t>
            </a:r>
          </a:p>
        </p:txBody>
      </p:sp>
    </p:spTree>
    <p:extLst>
      <p:ext uri="{BB962C8B-B14F-4D97-AF65-F5344CB8AC3E}">
        <p14:creationId xmlns:p14="http://schemas.microsoft.com/office/powerpoint/2010/main" val="34388993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id="{BBB502B4-1C6B-4CEE-A0B8-E829D7615932}"/>
              </a:ext>
            </a:extLst>
          </p:cNvPr>
          <p:cNvSpPr/>
          <p:nvPr/>
        </p:nvSpPr>
        <p:spPr>
          <a:xfrm>
            <a:off x="886691" y="3306618"/>
            <a:ext cx="2955636" cy="618837"/>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1627369" cy="523220"/>
          </a:xfrm>
          <a:prstGeom prst="rect">
            <a:avLst/>
          </a:prstGeom>
          <a:noFill/>
        </p:spPr>
        <p:txBody>
          <a:bodyPr wrap="none" rtlCol="0">
            <a:spAutoFit/>
          </a:bodyPr>
          <a:lstStyle/>
          <a:p>
            <a:r>
              <a:rPr lang="zh-CN" altLang="en-US" sz="2800" b="1" dirty="0">
                <a:solidFill>
                  <a:schemeClr val="bg1"/>
                </a:solidFill>
              </a:rPr>
              <a:t>压缩列表</a:t>
            </a:r>
            <a:endParaRPr lang="en-US" altLang="zh-CN" sz="2800" b="1" dirty="0">
              <a:solidFill>
                <a:schemeClr val="bg1"/>
              </a:solidFill>
            </a:endParaRPr>
          </a:p>
        </p:txBody>
      </p:sp>
      <p:sp>
        <p:nvSpPr>
          <p:cNvPr id="6" name="矩形 5">
            <a:extLst>
              <a:ext uri="{FF2B5EF4-FFF2-40B4-BE49-F238E27FC236}">
                <a16:creationId xmlns:a16="http://schemas.microsoft.com/office/drawing/2014/main" id="{DC5C8405-ABC0-43BE-9C99-02015F8931BC}"/>
              </a:ext>
            </a:extLst>
          </p:cNvPr>
          <p:cNvSpPr/>
          <p:nvPr/>
        </p:nvSpPr>
        <p:spPr>
          <a:xfrm>
            <a:off x="570385" y="1075816"/>
            <a:ext cx="2339102" cy="523220"/>
          </a:xfrm>
          <a:prstGeom prst="rect">
            <a:avLst/>
          </a:prstGeom>
        </p:spPr>
        <p:txBody>
          <a:bodyPr wrap="none">
            <a:spAutoFit/>
          </a:bodyPr>
          <a:lstStyle/>
          <a:p>
            <a:r>
              <a:rPr lang="zh-CN" altLang="en-US" sz="2800" b="1" dirty="0">
                <a:solidFill>
                  <a:srgbClr val="4F4F4F"/>
                </a:solidFill>
                <a:latin typeface="Microsoft YaHei" panose="020B0503020204020204" pitchFamily="34" charset="-122"/>
                <a:ea typeface="Microsoft YaHei" panose="020B0503020204020204" pitchFamily="34" charset="-122"/>
              </a:rPr>
              <a:t>压缩列表节点</a:t>
            </a:r>
            <a:endParaRPr lang="zh-CN" altLang="en-US" sz="2800" b="1" i="0" dirty="0">
              <a:solidFill>
                <a:srgbClr val="4F4F4F"/>
              </a:solidFill>
              <a:effectLst/>
              <a:latin typeface="Microsoft YaHei" panose="020B0503020204020204" pitchFamily="34" charset="-122"/>
              <a:ea typeface="Microsoft YaHei" panose="020B0503020204020204" pitchFamily="34" charset="-122"/>
            </a:endParaRPr>
          </a:p>
        </p:txBody>
      </p:sp>
      <p:pic>
        <p:nvPicPr>
          <p:cNvPr id="8" name="图片 7">
            <a:extLst>
              <a:ext uri="{FF2B5EF4-FFF2-40B4-BE49-F238E27FC236}">
                <a16:creationId xmlns:a16="http://schemas.microsoft.com/office/drawing/2014/main" id="{FE609B51-AA92-4591-9155-9468D8DB7318}"/>
              </a:ext>
            </a:extLst>
          </p:cNvPr>
          <p:cNvPicPr>
            <a:picLocks noChangeAspect="1"/>
          </p:cNvPicPr>
          <p:nvPr/>
        </p:nvPicPr>
        <p:blipFill rotWithShape="1">
          <a:blip r:embed="rId3"/>
          <a:srcRect l="5982" t="25949" r="5515" b="13076"/>
          <a:stretch/>
        </p:blipFill>
        <p:spPr>
          <a:xfrm>
            <a:off x="794328" y="2186550"/>
            <a:ext cx="5698837" cy="492785"/>
          </a:xfrm>
          <a:prstGeom prst="rect">
            <a:avLst/>
          </a:prstGeom>
        </p:spPr>
      </p:pic>
      <p:sp>
        <p:nvSpPr>
          <p:cNvPr id="9" name="矩形 8">
            <a:extLst>
              <a:ext uri="{FF2B5EF4-FFF2-40B4-BE49-F238E27FC236}">
                <a16:creationId xmlns:a16="http://schemas.microsoft.com/office/drawing/2014/main" id="{1BC5438C-4C96-427C-BCF2-1EDD38EA7757}"/>
              </a:ext>
            </a:extLst>
          </p:cNvPr>
          <p:cNvSpPr/>
          <p:nvPr/>
        </p:nvSpPr>
        <p:spPr>
          <a:xfrm>
            <a:off x="570385" y="3382716"/>
            <a:ext cx="10106851" cy="2308324"/>
          </a:xfrm>
          <a:prstGeom prst="rect">
            <a:avLst/>
          </a:prstGeom>
        </p:spPr>
        <p:txBody>
          <a:bodyPr wrap="square">
            <a:spAutoFit/>
          </a:bodyPr>
          <a:lstStyle/>
          <a:p>
            <a:pPr marL="342900" indent="-342900">
              <a:buFont typeface="Arial" panose="020B0604020202020204" pitchFamily="34" charset="0"/>
              <a:buChar char="•"/>
            </a:pPr>
            <a:r>
              <a:rPr lang="zh-CN" altLang="en-US" sz="2400" dirty="0"/>
              <a:t>previous_entry_length属性：以字节为单位，记录压缩列表中前一个节点的长度。程序可以通过指针运算，根据当前节点的起始地址来计算出前一个节点的起始地址，以此实现遍历操作。</a:t>
            </a:r>
            <a:endParaRPr lang="en-US" altLang="zh-CN" sz="2400" dirty="0"/>
          </a:p>
          <a:p>
            <a:pPr marL="342900" indent="-342900">
              <a:buFont typeface="Arial" panose="020B0604020202020204" pitchFamily="34" charset="0"/>
              <a:buChar char="•"/>
            </a:pPr>
            <a:r>
              <a:rPr lang="zh-CN" altLang="en-US" sz="2400" dirty="0"/>
              <a:t>encoding属性：记录了节点的content属性所保存数据的类型和长度；</a:t>
            </a:r>
            <a:endParaRPr lang="en-US" altLang="zh-CN" sz="2400" dirty="0"/>
          </a:p>
          <a:p>
            <a:pPr marL="342900" indent="-342900">
              <a:buFont typeface="Arial" panose="020B0604020202020204" pitchFamily="34" charset="0"/>
              <a:buChar char="•"/>
            </a:pPr>
            <a:r>
              <a:rPr lang="zh-CN" altLang="en-US" sz="2400" dirty="0"/>
              <a:t>content属性：保存节点的值，可以是一个字节数组或者整数，值的类型和长度由节点的encoding属性决定。</a:t>
            </a:r>
          </a:p>
        </p:txBody>
      </p:sp>
      <p:sp>
        <p:nvSpPr>
          <p:cNvPr id="10" name="矩形 9">
            <a:extLst>
              <a:ext uri="{FF2B5EF4-FFF2-40B4-BE49-F238E27FC236}">
                <a16:creationId xmlns:a16="http://schemas.microsoft.com/office/drawing/2014/main" id="{25BCF85F-44FC-4636-A989-0A13EBAADCB2}"/>
              </a:ext>
            </a:extLst>
          </p:cNvPr>
          <p:cNvSpPr/>
          <p:nvPr/>
        </p:nvSpPr>
        <p:spPr>
          <a:xfrm>
            <a:off x="6908798" y="1075816"/>
            <a:ext cx="4236855" cy="1754326"/>
          </a:xfrm>
          <a:prstGeom prst="rect">
            <a:avLst/>
          </a:prstGeom>
          <a:solidFill>
            <a:schemeClr val="accent2">
              <a:lumMod val="20000"/>
              <a:lumOff val="80000"/>
            </a:schemeClr>
          </a:solidFill>
        </p:spPr>
        <p:txBody>
          <a:bodyPr wrap="square">
            <a:spAutoFit/>
          </a:bodyPr>
          <a:lstStyle/>
          <a:p>
            <a:r>
              <a:rPr lang="en-US" altLang="zh-CN" dirty="0"/>
              <a:t>(1)</a:t>
            </a:r>
            <a:r>
              <a:rPr lang="zh-CN" altLang="en-US" dirty="0"/>
              <a:t>如果前一节点的长度小于</a:t>
            </a:r>
            <a:r>
              <a:rPr lang="en-US" altLang="zh-CN" dirty="0"/>
              <a:t>254 </a:t>
            </a:r>
            <a:r>
              <a:rPr lang="zh-CN" altLang="en-US" dirty="0"/>
              <a:t>字节，那么</a:t>
            </a:r>
            <a:r>
              <a:rPr lang="en-US" altLang="zh-CN" dirty="0"/>
              <a:t>previous entry length</a:t>
            </a:r>
            <a:r>
              <a:rPr lang="zh-CN" altLang="en-US" dirty="0"/>
              <a:t>属性需要用</a:t>
            </a:r>
            <a:r>
              <a:rPr lang="en-US" altLang="zh-CN" dirty="0"/>
              <a:t>1</a:t>
            </a:r>
            <a:r>
              <a:rPr lang="zh-CN" altLang="en-US" dirty="0"/>
              <a:t>字节长的空间来保存这个长度值。</a:t>
            </a:r>
            <a:endParaRPr lang="en-US" altLang="zh-CN" dirty="0"/>
          </a:p>
          <a:p>
            <a:r>
              <a:rPr lang="en-US" altLang="zh-CN" dirty="0"/>
              <a:t>(2)</a:t>
            </a:r>
            <a:r>
              <a:rPr lang="zh-CN" altLang="en-US" dirty="0"/>
              <a:t>如果前一节点的长度大于等于</a:t>
            </a:r>
            <a:r>
              <a:rPr lang="en-US" altLang="zh-CN" dirty="0"/>
              <a:t>254 </a:t>
            </a:r>
            <a:r>
              <a:rPr lang="zh-CN" altLang="en-US" dirty="0"/>
              <a:t>字节，那么</a:t>
            </a:r>
            <a:r>
              <a:rPr lang="en-US" altLang="zh-CN" dirty="0"/>
              <a:t>previous entry length </a:t>
            </a:r>
            <a:r>
              <a:rPr lang="zh-CN" altLang="en-US" dirty="0"/>
              <a:t>属性需要用</a:t>
            </a:r>
            <a:r>
              <a:rPr lang="en-US" altLang="zh-CN" dirty="0"/>
              <a:t>5 </a:t>
            </a:r>
            <a:r>
              <a:rPr lang="zh-CN" altLang="en-US" dirty="0"/>
              <a:t>字节长的空间来保存这个长度值。</a:t>
            </a:r>
          </a:p>
        </p:txBody>
      </p:sp>
      <p:cxnSp>
        <p:nvCxnSpPr>
          <p:cNvPr id="13" name="连接符: 曲线 12">
            <a:extLst>
              <a:ext uri="{FF2B5EF4-FFF2-40B4-BE49-F238E27FC236}">
                <a16:creationId xmlns:a16="http://schemas.microsoft.com/office/drawing/2014/main" id="{3270E8B1-A2B1-46ED-B330-6D8CD7AD2E68}"/>
              </a:ext>
            </a:extLst>
          </p:cNvPr>
          <p:cNvCxnSpPr>
            <a:cxnSpLocks/>
            <a:stCxn id="11" idx="0"/>
            <a:endCxn id="10" idx="2"/>
          </p:cNvCxnSpPr>
          <p:nvPr/>
        </p:nvCxnSpPr>
        <p:spPr>
          <a:xfrm rot="5400000" flipH="1" flipV="1">
            <a:off x="5457629" y="-262978"/>
            <a:ext cx="476476" cy="6662717"/>
          </a:xfrm>
          <a:prstGeom prst="curvedConnector3">
            <a:avLst/>
          </a:prstGeom>
          <a:ln w="38100">
            <a:solidFill>
              <a:srgbClr val="D50D1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0422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1627369" cy="523220"/>
          </a:xfrm>
          <a:prstGeom prst="rect">
            <a:avLst/>
          </a:prstGeom>
          <a:noFill/>
        </p:spPr>
        <p:txBody>
          <a:bodyPr wrap="none" rtlCol="0">
            <a:spAutoFit/>
          </a:bodyPr>
          <a:lstStyle/>
          <a:p>
            <a:r>
              <a:rPr lang="zh-CN" altLang="en-US" sz="2800" b="1" dirty="0">
                <a:solidFill>
                  <a:schemeClr val="bg1"/>
                </a:solidFill>
              </a:rPr>
              <a:t>压缩列表</a:t>
            </a:r>
            <a:endParaRPr lang="en-US" altLang="zh-CN" sz="2800" b="1" dirty="0">
              <a:solidFill>
                <a:schemeClr val="bg1"/>
              </a:solidFill>
            </a:endParaRPr>
          </a:p>
        </p:txBody>
      </p:sp>
      <p:pic>
        <p:nvPicPr>
          <p:cNvPr id="2" name="图片 1">
            <a:extLst>
              <a:ext uri="{FF2B5EF4-FFF2-40B4-BE49-F238E27FC236}">
                <a16:creationId xmlns:a16="http://schemas.microsoft.com/office/drawing/2014/main" id="{08039CCE-6772-4BE3-B168-C175446F45D7}"/>
              </a:ext>
            </a:extLst>
          </p:cNvPr>
          <p:cNvPicPr>
            <a:picLocks noChangeAspect="1"/>
          </p:cNvPicPr>
          <p:nvPr/>
        </p:nvPicPr>
        <p:blipFill>
          <a:blip r:embed="rId3"/>
          <a:stretch>
            <a:fillRect/>
          </a:stretch>
        </p:blipFill>
        <p:spPr>
          <a:xfrm>
            <a:off x="695469" y="2063259"/>
            <a:ext cx="7581900" cy="676275"/>
          </a:xfrm>
          <a:prstGeom prst="rect">
            <a:avLst/>
          </a:prstGeom>
        </p:spPr>
      </p:pic>
      <p:sp>
        <p:nvSpPr>
          <p:cNvPr id="4" name="矩形 3">
            <a:extLst>
              <a:ext uri="{FF2B5EF4-FFF2-40B4-BE49-F238E27FC236}">
                <a16:creationId xmlns:a16="http://schemas.microsoft.com/office/drawing/2014/main" id="{8A3C8DE6-F6C8-4FF8-ACA9-A48E97B05283}"/>
              </a:ext>
            </a:extLst>
          </p:cNvPr>
          <p:cNvSpPr/>
          <p:nvPr/>
        </p:nvSpPr>
        <p:spPr>
          <a:xfrm>
            <a:off x="912131" y="3046413"/>
            <a:ext cx="9857469" cy="1938992"/>
          </a:xfrm>
          <a:prstGeom prst="rect">
            <a:avLst/>
          </a:prstGeom>
        </p:spPr>
        <p:txBody>
          <a:bodyPr wrap="square">
            <a:spAutoFit/>
          </a:bodyPr>
          <a:lstStyle/>
          <a:p>
            <a:pPr>
              <a:buFont typeface="Arial" panose="020B0604020202020204" pitchFamily="34" charset="0"/>
              <a:buChar char="•"/>
            </a:pPr>
            <a:r>
              <a:rPr lang="en-US" altLang="zh-CN" sz="2400" dirty="0" err="1">
                <a:latin typeface="Microsoft YaHei" panose="020B0503020204020204" pitchFamily="34" charset="-122"/>
                <a:ea typeface="Microsoft YaHei" panose="020B0503020204020204" pitchFamily="34" charset="-122"/>
              </a:rPr>
              <a:t>zlbytes</a:t>
            </a:r>
            <a:r>
              <a:rPr lang="zh-CN" altLang="en-US" sz="2400" dirty="0">
                <a:latin typeface="Microsoft YaHei" panose="020B0503020204020204" pitchFamily="34" charset="-122"/>
                <a:ea typeface="Microsoft YaHei" panose="020B0503020204020204" pitchFamily="34" charset="-122"/>
              </a:rPr>
              <a:t>属性：表示压缩列表的总字节长度；</a:t>
            </a:r>
          </a:p>
          <a:p>
            <a:pPr>
              <a:buFont typeface="Arial" panose="020B0604020202020204" pitchFamily="34" charset="0"/>
              <a:buChar char="•"/>
            </a:pPr>
            <a:r>
              <a:rPr lang="en-US" altLang="zh-CN" sz="2400" dirty="0" err="1">
                <a:latin typeface="Microsoft YaHei" panose="020B0503020204020204" pitchFamily="34" charset="-122"/>
                <a:ea typeface="Microsoft YaHei" panose="020B0503020204020204" pitchFamily="34" charset="-122"/>
              </a:rPr>
              <a:t>zltail</a:t>
            </a:r>
            <a:r>
              <a:rPr lang="zh-CN" altLang="en-US" sz="2400" dirty="0">
                <a:latin typeface="Microsoft YaHei" panose="020B0503020204020204" pitchFamily="34" charset="-122"/>
                <a:ea typeface="Microsoft YaHei" panose="020B0503020204020204" pitchFamily="34" charset="-122"/>
              </a:rPr>
              <a:t>属性：记录压缩列表表尾节点距离压缩列表的起始地址有多少字节；</a:t>
            </a:r>
          </a:p>
          <a:p>
            <a:pPr>
              <a:buFont typeface="Arial" panose="020B0604020202020204" pitchFamily="34" charset="0"/>
              <a:buChar char="•"/>
            </a:pPr>
            <a:r>
              <a:rPr lang="en-US" altLang="zh-CN" sz="2400" dirty="0" err="1">
                <a:latin typeface="Microsoft YaHei" panose="020B0503020204020204" pitchFamily="34" charset="-122"/>
                <a:ea typeface="Microsoft YaHei" panose="020B0503020204020204" pitchFamily="34" charset="-122"/>
              </a:rPr>
              <a:t>zllen</a:t>
            </a:r>
            <a:r>
              <a:rPr lang="zh-CN" altLang="en-US" sz="2400" dirty="0">
                <a:latin typeface="Microsoft YaHei" panose="020B0503020204020204" pitchFamily="34" charset="-122"/>
                <a:ea typeface="Microsoft YaHei" panose="020B0503020204020204" pitchFamily="34" charset="-122"/>
              </a:rPr>
              <a:t>属性：记录了压缩列表包含的节点数量；</a:t>
            </a:r>
          </a:p>
          <a:p>
            <a:pPr>
              <a:buFont typeface="Arial" panose="020B0604020202020204" pitchFamily="34" charset="0"/>
              <a:buChar char="•"/>
            </a:pPr>
            <a:r>
              <a:rPr lang="en-US" altLang="zh-CN" sz="2400" dirty="0" err="1">
                <a:latin typeface="Microsoft YaHei" panose="020B0503020204020204" pitchFamily="34" charset="-122"/>
                <a:ea typeface="Microsoft YaHei" panose="020B0503020204020204" pitchFamily="34" charset="-122"/>
              </a:rPr>
              <a:t>entryX</a:t>
            </a:r>
            <a:r>
              <a:rPr lang="zh-CN" altLang="en-US" sz="2400" dirty="0">
                <a:latin typeface="Microsoft YaHei" panose="020B0503020204020204" pitchFamily="34" charset="-122"/>
                <a:ea typeface="Microsoft YaHei" panose="020B0503020204020204" pitchFamily="34" charset="-122"/>
              </a:rPr>
              <a:t>属性：压缩列表包含的各个节点；</a:t>
            </a:r>
          </a:p>
          <a:p>
            <a:pPr>
              <a:buFont typeface="Arial" panose="020B0604020202020204" pitchFamily="34" charset="0"/>
              <a:buChar char="•"/>
            </a:pPr>
            <a:r>
              <a:rPr lang="en-US" altLang="zh-CN" sz="2400" dirty="0" err="1">
                <a:latin typeface="Microsoft YaHei" panose="020B0503020204020204" pitchFamily="34" charset="-122"/>
                <a:ea typeface="Microsoft YaHei" panose="020B0503020204020204" pitchFamily="34" charset="-122"/>
              </a:rPr>
              <a:t>zlend</a:t>
            </a:r>
            <a:r>
              <a:rPr lang="zh-CN" altLang="en-US" sz="2400" dirty="0">
                <a:latin typeface="Microsoft YaHei" panose="020B0503020204020204" pitchFamily="34" charset="-122"/>
                <a:ea typeface="Microsoft YaHei" panose="020B0503020204020204" pitchFamily="34" charset="-122"/>
              </a:rPr>
              <a:t>属性：用于标记压缩列表的末端。</a:t>
            </a:r>
            <a:endParaRPr lang="zh-CN" altLang="en-US" sz="2400" b="0" i="0" dirty="0">
              <a:effectLst/>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4A5AE715-6142-4F60-889C-4D31EF67C366}"/>
              </a:ext>
            </a:extLst>
          </p:cNvPr>
          <p:cNvSpPr/>
          <p:nvPr/>
        </p:nvSpPr>
        <p:spPr>
          <a:xfrm>
            <a:off x="912131" y="1233160"/>
            <a:ext cx="1620957" cy="523220"/>
          </a:xfrm>
          <a:prstGeom prst="rect">
            <a:avLst/>
          </a:prstGeom>
        </p:spPr>
        <p:txBody>
          <a:bodyPr wrap="none">
            <a:spAutoFit/>
          </a:bodyPr>
          <a:lstStyle/>
          <a:p>
            <a:r>
              <a:rPr lang="zh-CN" altLang="en-US" sz="2800" b="1" dirty="0">
                <a:solidFill>
                  <a:srgbClr val="4F4F4F"/>
                </a:solidFill>
                <a:latin typeface="Microsoft YaHei" panose="020B0503020204020204" pitchFamily="34" charset="-122"/>
                <a:ea typeface="Microsoft YaHei" panose="020B0503020204020204" pitchFamily="34" charset="-122"/>
              </a:rPr>
              <a:t>压缩列表</a:t>
            </a:r>
            <a:endParaRPr lang="zh-CN" altLang="en-US" sz="2800" b="1" i="0" dirty="0">
              <a:solidFill>
                <a:srgbClr val="4F4F4F"/>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3059510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3180679" cy="523220"/>
          </a:xfrm>
          <a:prstGeom prst="rect">
            <a:avLst/>
          </a:prstGeom>
          <a:noFill/>
        </p:spPr>
        <p:txBody>
          <a:bodyPr wrap="none" rtlCol="0">
            <a:spAutoFit/>
          </a:bodyPr>
          <a:lstStyle/>
          <a:p>
            <a:r>
              <a:rPr lang="zh-CN" altLang="en-US" sz="2800" b="1" dirty="0">
                <a:solidFill>
                  <a:schemeClr val="bg1"/>
                </a:solidFill>
              </a:rPr>
              <a:t>压缩列表</a:t>
            </a:r>
            <a:r>
              <a:rPr lang="en-US" altLang="zh-CN" sz="2800" b="1" dirty="0">
                <a:solidFill>
                  <a:schemeClr val="bg1"/>
                </a:solidFill>
              </a:rPr>
              <a:t>-</a:t>
            </a:r>
            <a:r>
              <a:rPr lang="zh-CN" altLang="en-US" sz="2800" b="1" dirty="0">
                <a:solidFill>
                  <a:schemeClr val="bg1"/>
                </a:solidFill>
              </a:rPr>
              <a:t>连锁更新</a:t>
            </a:r>
            <a:endParaRPr lang="en-US" altLang="zh-CN" sz="2800" b="1" dirty="0">
              <a:solidFill>
                <a:schemeClr val="bg1"/>
              </a:solidFill>
            </a:endParaRPr>
          </a:p>
        </p:txBody>
      </p:sp>
      <p:pic>
        <p:nvPicPr>
          <p:cNvPr id="7" name="图片 6">
            <a:extLst>
              <a:ext uri="{FF2B5EF4-FFF2-40B4-BE49-F238E27FC236}">
                <a16:creationId xmlns:a16="http://schemas.microsoft.com/office/drawing/2014/main" id="{F78A6AB4-3724-4D3A-8756-B472EF7653D6}"/>
              </a:ext>
            </a:extLst>
          </p:cNvPr>
          <p:cNvPicPr>
            <a:picLocks noChangeAspect="1"/>
          </p:cNvPicPr>
          <p:nvPr/>
        </p:nvPicPr>
        <p:blipFill rotWithShape="1">
          <a:blip r:embed="rId3"/>
          <a:srcRect t="7217"/>
          <a:stretch/>
        </p:blipFill>
        <p:spPr>
          <a:xfrm>
            <a:off x="575540" y="1551709"/>
            <a:ext cx="6048375" cy="857249"/>
          </a:xfrm>
          <a:prstGeom prst="rect">
            <a:avLst/>
          </a:prstGeom>
        </p:spPr>
      </p:pic>
      <p:sp>
        <p:nvSpPr>
          <p:cNvPr id="10" name="Rectangle 3">
            <a:extLst>
              <a:ext uri="{FF2B5EF4-FFF2-40B4-BE49-F238E27FC236}">
                <a16:creationId xmlns:a16="http://schemas.microsoft.com/office/drawing/2014/main" id="{8EF5BBE5-2558-46C7-A255-FC6F33DF3577}"/>
              </a:ext>
            </a:extLst>
          </p:cNvPr>
          <p:cNvSpPr>
            <a:spLocks noChangeArrowheads="1"/>
          </p:cNvSpPr>
          <p:nvPr/>
        </p:nvSpPr>
        <p:spPr bwMode="auto">
          <a:xfrm>
            <a:off x="794327" y="1140599"/>
            <a:ext cx="5953534" cy="307777"/>
          </a:xfrm>
          <a:prstGeom prst="rect">
            <a:avLst/>
          </a:prstGeom>
          <a:noFill/>
          <a:ln>
            <a:noFill/>
          </a:ln>
          <a:effectLst/>
        </p:spPr>
        <p:txBody>
          <a:bodyPr vert="horz" wrap="none" lIns="30153" tIns="0" rIns="30153"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333333"/>
                </a:solidFill>
                <a:effectLst/>
                <a:latin typeface="Arial" panose="020B0604020202020204" pitchFamily="34" charset="0"/>
                <a:ea typeface="-apple-system"/>
              </a:rPr>
              <a:t> </a:t>
            </a:r>
            <a:r>
              <a:rPr kumimoji="0" lang="zh-CN" altLang="zh-CN" sz="2000" b="0" i="0" u="none" strike="noStrike" cap="none" normalizeH="0" baseline="0" dirty="0">
                <a:ln>
                  <a:noFill/>
                </a:ln>
                <a:solidFill>
                  <a:srgbClr val="C7254E"/>
                </a:solidFill>
                <a:effectLst/>
                <a:latin typeface="Consolas" panose="020B0609020204030204" pitchFamily="49" charset="0"/>
              </a:rPr>
              <a:t>e1</a:t>
            </a:r>
            <a:r>
              <a:rPr kumimoji="0" lang="zh-CN" altLang="zh-CN" sz="2000" b="0" i="0" u="none" strike="noStrike" cap="none" normalizeH="0" baseline="0" dirty="0">
                <a:ln>
                  <a:noFill/>
                </a:ln>
                <a:solidFill>
                  <a:srgbClr val="333333"/>
                </a:solidFill>
                <a:effectLst/>
                <a:ea typeface="-apple-system"/>
              </a:rPr>
              <a:t> 至 </a:t>
            </a:r>
            <a:r>
              <a:rPr kumimoji="0" lang="zh-CN" altLang="zh-CN" sz="2000" b="0" i="0" u="none" strike="noStrike" cap="none" normalizeH="0" baseline="0" dirty="0">
                <a:ln>
                  <a:noFill/>
                </a:ln>
                <a:solidFill>
                  <a:srgbClr val="C7254E"/>
                </a:solidFill>
                <a:effectLst/>
                <a:latin typeface="Consolas" panose="020B0609020204030204" pitchFamily="49" charset="0"/>
              </a:rPr>
              <a:t>eN</a:t>
            </a:r>
            <a:r>
              <a:rPr kumimoji="0" lang="zh-CN" altLang="zh-CN" sz="2000" b="0" i="0" u="none" strike="noStrike" cap="none" normalizeH="0" baseline="0" dirty="0">
                <a:ln>
                  <a:noFill/>
                </a:ln>
                <a:solidFill>
                  <a:srgbClr val="333333"/>
                </a:solidFill>
                <a:effectLst/>
                <a:ea typeface="-apple-system"/>
              </a:rPr>
              <a:t> 都是大小介于 </a:t>
            </a:r>
            <a:r>
              <a:rPr kumimoji="0" lang="zh-CN" altLang="zh-CN" sz="2000" b="0" i="0" u="none" strike="noStrike" cap="none" normalizeH="0" baseline="0" dirty="0">
                <a:ln>
                  <a:noFill/>
                </a:ln>
                <a:solidFill>
                  <a:srgbClr val="C7254E"/>
                </a:solidFill>
                <a:effectLst/>
                <a:latin typeface="Consolas" panose="020B0609020204030204" pitchFamily="49" charset="0"/>
              </a:rPr>
              <a:t>250</a:t>
            </a:r>
            <a:r>
              <a:rPr kumimoji="0" lang="zh-CN" altLang="zh-CN" sz="2000" b="0" i="0" u="none" strike="noStrike" cap="none" normalizeH="0" baseline="0" dirty="0">
                <a:ln>
                  <a:noFill/>
                </a:ln>
                <a:solidFill>
                  <a:srgbClr val="333333"/>
                </a:solidFill>
                <a:effectLst/>
                <a:ea typeface="-apple-system"/>
              </a:rPr>
              <a:t> 字节至 </a:t>
            </a:r>
            <a:r>
              <a:rPr kumimoji="0" lang="zh-CN" altLang="zh-CN" sz="2000" b="0" i="0" u="none" strike="noStrike" cap="none" normalizeH="0" baseline="0" dirty="0">
                <a:ln>
                  <a:noFill/>
                </a:ln>
                <a:solidFill>
                  <a:srgbClr val="C7254E"/>
                </a:solidFill>
                <a:effectLst/>
                <a:latin typeface="Consolas" panose="020B0609020204030204" pitchFamily="49" charset="0"/>
              </a:rPr>
              <a:t>253</a:t>
            </a:r>
            <a:r>
              <a:rPr kumimoji="0" lang="zh-CN" altLang="zh-CN" sz="2000" b="0" i="0" u="none" strike="noStrike" cap="none" normalizeH="0" baseline="0" dirty="0">
                <a:ln>
                  <a:noFill/>
                </a:ln>
                <a:solidFill>
                  <a:srgbClr val="333333"/>
                </a:solidFill>
                <a:effectLst/>
                <a:ea typeface="-apple-system"/>
              </a:rPr>
              <a:t> 字节的节点</a:t>
            </a:r>
            <a:r>
              <a:rPr kumimoji="0" lang="zh-CN" altLang="zh-CN" sz="2000" b="0" i="0" u="none" strike="noStrike" cap="none" normalizeH="0" baseline="0" dirty="0">
                <a:ln>
                  <a:noFill/>
                </a:ln>
                <a:solidFill>
                  <a:schemeClr val="tx1"/>
                </a:solidFill>
                <a:effectLst/>
                <a:latin typeface="Arial" panose="020B0604020202020204" pitchFamily="34" charset="0"/>
              </a:rPr>
              <a:t> </a:t>
            </a:r>
          </a:p>
        </p:txBody>
      </p:sp>
      <p:pic>
        <p:nvPicPr>
          <p:cNvPr id="11" name="图片 10">
            <a:extLst>
              <a:ext uri="{FF2B5EF4-FFF2-40B4-BE49-F238E27FC236}">
                <a16:creationId xmlns:a16="http://schemas.microsoft.com/office/drawing/2014/main" id="{41B12B5C-43CB-49BE-BBF2-2897EB135D3E}"/>
              </a:ext>
            </a:extLst>
          </p:cNvPr>
          <p:cNvPicPr>
            <a:picLocks noChangeAspect="1"/>
          </p:cNvPicPr>
          <p:nvPr/>
        </p:nvPicPr>
        <p:blipFill>
          <a:blip r:embed="rId4"/>
          <a:stretch>
            <a:fillRect/>
          </a:stretch>
        </p:blipFill>
        <p:spPr>
          <a:xfrm>
            <a:off x="321973" y="3761941"/>
            <a:ext cx="7239000" cy="914400"/>
          </a:xfrm>
          <a:prstGeom prst="rect">
            <a:avLst/>
          </a:prstGeom>
        </p:spPr>
      </p:pic>
      <p:sp>
        <p:nvSpPr>
          <p:cNvPr id="12" name="矩形: 圆角 11">
            <a:extLst>
              <a:ext uri="{FF2B5EF4-FFF2-40B4-BE49-F238E27FC236}">
                <a16:creationId xmlns:a16="http://schemas.microsoft.com/office/drawing/2014/main" id="{9C994CCC-032E-43D4-AE85-C549F6D11FCA}"/>
              </a:ext>
            </a:extLst>
          </p:cNvPr>
          <p:cNvSpPr/>
          <p:nvPr/>
        </p:nvSpPr>
        <p:spPr>
          <a:xfrm>
            <a:off x="3454400" y="4445432"/>
            <a:ext cx="628073" cy="25861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9C425A62-7F99-4E55-AAA5-583043A263E1}"/>
              </a:ext>
            </a:extLst>
          </p:cNvPr>
          <p:cNvSpPr/>
          <p:nvPr/>
        </p:nvSpPr>
        <p:spPr>
          <a:xfrm>
            <a:off x="758637" y="2916921"/>
            <a:ext cx="6019597" cy="646331"/>
          </a:xfrm>
          <a:prstGeom prst="rect">
            <a:avLst/>
          </a:prstGeom>
        </p:spPr>
        <p:txBody>
          <a:bodyPr wrap="none">
            <a:spAutoFit/>
          </a:bodyPr>
          <a:lstStyle/>
          <a:p>
            <a:pPr lvl="0" defTabSz="914400" eaLnBrk="0" fontAlgn="base" hangingPunct="0">
              <a:spcBef>
                <a:spcPct val="0"/>
              </a:spcBef>
              <a:spcAft>
                <a:spcPct val="0"/>
              </a:spcAft>
            </a:pPr>
            <a:r>
              <a:rPr lang="en-US" altLang="zh-CN" dirty="0">
                <a:solidFill>
                  <a:srgbClr val="C7254E"/>
                </a:solidFill>
                <a:latin typeface="Arial" panose="020B0604020202020204" pitchFamily="34" charset="0"/>
                <a:ea typeface="-apple-system"/>
              </a:rPr>
              <a:t>big</a:t>
            </a:r>
            <a:r>
              <a:rPr lang="zh-CN" altLang="en-US" dirty="0">
                <a:latin typeface="Arial" panose="020B0604020202020204" pitchFamily="34" charset="0"/>
                <a:ea typeface="-apple-system"/>
              </a:rPr>
              <a:t>是大于</a:t>
            </a:r>
            <a:r>
              <a:rPr lang="en-US" altLang="zh-CN" dirty="0">
                <a:latin typeface="Arial" panose="020B0604020202020204" pitchFamily="34" charset="0"/>
                <a:ea typeface="-apple-system"/>
              </a:rPr>
              <a:t>254</a:t>
            </a:r>
            <a:r>
              <a:rPr lang="zh-CN" altLang="en-US" dirty="0">
                <a:latin typeface="Arial" panose="020B0604020202020204" pitchFamily="34" charset="0"/>
                <a:ea typeface="-apple-system"/>
              </a:rPr>
              <a:t>字节的节点，</a:t>
            </a:r>
            <a:r>
              <a:rPr lang="en-US" altLang="zh-CN" dirty="0">
                <a:solidFill>
                  <a:srgbClr val="C7254E"/>
                </a:solidFill>
                <a:latin typeface="Arial" panose="020B0604020202020204" pitchFamily="34" charset="0"/>
                <a:ea typeface="-apple-system"/>
              </a:rPr>
              <a:t>small</a:t>
            </a:r>
            <a:r>
              <a:rPr lang="zh-CN" altLang="en-US" dirty="0">
                <a:latin typeface="Arial" panose="020B0604020202020204" pitchFamily="34" charset="0"/>
                <a:ea typeface="-apple-system"/>
              </a:rPr>
              <a:t>是小于</a:t>
            </a:r>
            <a:r>
              <a:rPr lang="en-US" altLang="zh-CN" dirty="0">
                <a:latin typeface="Arial" panose="020B0604020202020204" pitchFamily="34" charset="0"/>
                <a:ea typeface="-apple-system"/>
              </a:rPr>
              <a:t>254</a:t>
            </a:r>
            <a:r>
              <a:rPr lang="zh-CN" altLang="en-US" dirty="0">
                <a:latin typeface="Arial" panose="020B0604020202020204" pitchFamily="34" charset="0"/>
                <a:ea typeface="-apple-system"/>
              </a:rPr>
              <a:t>字节的节点，</a:t>
            </a:r>
            <a:endParaRPr lang="en-US" altLang="zh-CN" dirty="0">
              <a:latin typeface="Arial" panose="020B0604020202020204" pitchFamily="34" charset="0"/>
              <a:ea typeface="-apple-system"/>
            </a:endParaRPr>
          </a:p>
          <a:p>
            <a:pPr lvl="0" defTabSz="914400" eaLnBrk="0" fontAlgn="base" hangingPunct="0">
              <a:spcBef>
                <a:spcPct val="0"/>
              </a:spcBef>
              <a:spcAft>
                <a:spcPct val="0"/>
              </a:spcAft>
            </a:pPr>
            <a:r>
              <a:rPr lang="zh-CN" altLang="zh-CN" dirty="0">
                <a:solidFill>
                  <a:srgbClr val="C7254E"/>
                </a:solidFill>
                <a:latin typeface="Consolas" panose="020B0609020204030204" pitchFamily="49" charset="0"/>
              </a:rPr>
              <a:t>e1</a:t>
            </a:r>
            <a:r>
              <a:rPr lang="zh-CN" altLang="zh-CN" dirty="0">
                <a:solidFill>
                  <a:srgbClr val="333333"/>
                </a:solidFill>
                <a:ea typeface="-apple-system"/>
              </a:rPr>
              <a:t> 至 </a:t>
            </a:r>
            <a:r>
              <a:rPr lang="zh-CN" altLang="zh-CN" dirty="0">
                <a:solidFill>
                  <a:srgbClr val="C7254E"/>
                </a:solidFill>
                <a:latin typeface="Consolas" panose="020B0609020204030204" pitchFamily="49" charset="0"/>
              </a:rPr>
              <a:t>eN</a:t>
            </a:r>
            <a:r>
              <a:rPr lang="zh-CN" altLang="zh-CN" dirty="0">
                <a:solidFill>
                  <a:srgbClr val="333333"/>
                </a:solidFill>
                <a:ea typeface="-apple-system"/>
              </a:rPr>
              <a:t> 都是大小介于 </a:t>
            </a:r>
            <a:r>
              <a:rPr lang="zh-CN" altLang="zh-CN" dirty="0">
                <a:solidFill>
                  <a:srgbClr val="C7254E"/>
                </a:solidFill>
                <a:latin typeface="Consolas" panose="020B0609020204030204" pitchFamily="49" charset="0"/>
              </a:rPr>
              <a:t>250</a:t>
            </a:r>
            <a:r>
              <a:rPr lang="zh-CN" altLang="zh-CN" dirty="0">
                <a:solidFill>
                  <a:srgbClr val="333333"/>
                </a:solidFill>
                <a:ea typeface="-apple-system"/>
              </a:rPr>
              <a:t> 字节至 </a:t>
            </a:r>
            <a:r>
              <a:rPr lang="zh-CN" altLang="zh-CN" dirty="0">
                <a:solidFill>
                  <a:srgbClr val="C7254E"/>
                </a:solidFill>
                <a:latin typeface="Consolas" panose="020B0609020204030204" pitchFamily="49" charset="0"/>
              </a:rPr>
              <a:t>253</a:t>
            </a:r>
            <a:r>
              <a:rPr lang="zh-CN" altLang="zh-CN" dirty="0">
                <a:solidFill>
                  <a:srgbClr val="333333"/>
                </a:solidFill>
                <a:ea typeface="-apple-system"/>
              </a:rPr>
              <a:t> 字节的节点</a:t>
            </a:r>
            <a:r>
              <a:rPr lang="zh-CN" altLang="zh-CN" dirty="0">
                <a:latin typeface="Arial" panose="020B0604020202020204" pitchFamily="34" charset="0"/>
              </a:rPr>
              <a:t> </a:t>
            </a:r>
          </a:p>
        </p:txBody>
      </p:sp>
    </p:spTree>
    <p:extLst>
      <p:ext uri="{BB962C8B-B14F-4D97-AF65-F5344CB8AC3E}">
        <p14:creationId xmlns:p14="http://schemas.microsoft.com/office/powerpoint/2010/main" val="13132436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1627369" cy="523220"/>
          </a:xfrm>
          <a:prstGeom prst="rect">
            <a:avLst/>
          </a:prstGeom>
          <a:noFill/>
        </p:spPr>
        <p:txBody>
          <a:bodyPr wrap="none" rtlCol="0">
            <a:spAutoFit/>
          </a:bodyPr>
          <a:lstStyle/>
          <a:p>
            <a:r>
              <a:rPr lang="zh-CN" altLang="en-US" sz="2800" b="1" dirty="0">
                <a:solidFill>
                  <a:schemeClr val="bg1"/>
                </a:solidFill>
              </a:rPr>
              <a:t>压缩列表</a:t>
            </a:r>
            <a:endParaRPr lang="en-US" altLang="zh-CN" sz="2800" b="1" dirty="0">
              <a:solidFill>
                <a:schemeClr val="bg1"/>
              </a:solidFill>
            </a:endParaRPr>
          </a:p>
        </p:txBody>
      </p:sp>
      <p:sp>
        <p:nvSpPr>
          <p:cNvPr id="2" name="矩形 1">
            <a:extLst>
              <a:ext uri="{FF2B5EF4-FFF2-40B4-BE49-F238E27FC236}">
                <a16:creationId xmlns:a16="http://schemas.microsoft.com/office/drawing/2014/main" id="{07E4BEDA-4DD4-4C77-BF87-C945ECE5C21C}"/>
              </a:ext>
            </a:extLst>
          </p:cNvPr>
          <p:cNvSpPr/>
          <p:nvPr/>
        </p:nvSpPr>
        <p:spPr>
          <a:xfrm>
            <a:off x="2915336" y="1688439"/>
            <a:ext cx="4090094" cy="461665"/>
          </a:xfrm>
          <a:prstGeom prst="rect">
            <a:avLst/>
          </a:prstGeom>
        </p:spPr>
        <p:txBody>
          <a:bodyPr wrap="none">
            <a:spAutoFit/>
          </a:bodyPr>
          <a:lstStyle/>
          <a:p>
            <a:r>
              <a:rPr lang="en-US" altLang="zh-CN" sz="2400" dirty="0">
                <a:solidFill>
                  <a:srgbClr val="000000"/>
                </a:solidFill>
                <a:latin typeface="Verdana" panose="020B0604030504040204" pitchFamily="34" charset="0"/>
              </a:rPr>
              <a:t>Redis</a:t>
            </a:r>
            <a:r>
              <a:rPr lang="zh-CN" altLang="en-US" sz="2400" dirty="0">
                <a:solidFill>
                  <a:srgbClr val="000000"/>
                </a:solidFill>
                <a:latin typeface="Verdana" panose="020B0604030504040204" pitchFamily="34" charset="0"/>
              </a:rPr>
              <a:t>为什么使用压缩列表？</a:t>
            </a:r>
            <a:endParaRPr lang="zh-CN" altLang="en-US" sz="2400" dirty="0"/>
          </a:p>
        </p:txBody>
      </p:sp>
      <p:sp>
        <p:nvSpPr>
          <p:cNvPr id="4" name="矩形 3">
            <a:extLst>
              <a:ext uri="{FF2B5EF4-FFF2-40B4-BE49-F238E27FC236}">
                <a16:creationId xmlns:a16="http://schemas.microsoft.com/office/drawing/2014/main" id="{EA199984-03F4-4387-9A37-BCF55C0D1E3D}"/>
              </a:ext>
            </a:extLst>
          </p:cNvPr>
          <p:cNvSpPr/>
          <p:nvPr/>
        </p:nvSpPr>
        <p:spPr>
          <a:xfrm>
            <a:off x="375336" y="2704486"/>
            <a:ext cx="10760230" cy="461665"/>
          </a:xfrm>
          <a:prstGeom prst="rect">
            <a:avLst/>
          </a:prstGeom>
        </p:spPr>
        <p:txBody>
          <a:bodyPr wrap="square">
            <a:spAutoFit/>
          </a:bodyPr>
          <a:lstStyle/>
          <a:p>
            <a:r>
              <a:rPr lang="zh-CN" altLang="en-US" sz="2400" dirty="0">
                <a:solidFill>
                  <a:srgbClr val="000000"/>
                </a:solidFill>
                <a:latin typeface="Verdana" panose="020B0604030504040204" pitchFamily="34" charset="0"/>
              </a:rPr>
              <a:t>压缩列表利用巧妙的编码技术除了存储内容尽可能的减少不必要的内存开销</a:t>
            </a:r>
            <a:endParaRPr lang="zh-CN" altLang="en-US" sz="2400" dirty="0"/>
          </a:p>
        </p:txBody>
      </p:sp>
    </p:spTree>
    <p:extLst>
      <p:ext uri="{BB962C8B-B14F-4D97-AF65-F5344CB8AC3E}">
        <p14:creationId xmlns:p14="http://schemas.microsoft.com/office/powerpoint/2010/main" val="38160004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1627369" cy="523220"/>
          </a:xfrm>
          <a:prstGeom prst="rect">
            <a:avLst/>
          </a:prstGeom>
          <a:noFill/>
        </p:spPr>
        <p:txBody>
          <a:bodyPr wrap="none" rtlCol="0">
            <a:spAutoFit/>
          </a:bodyPr>
          <a:lstStyle/>
          <a:p>
            <a:r>
              <a:rPr lang="zh-CN" altLang="en-US" sz="2800" b="1" dirty="0">
                <a:solidFill>
                  <a:schemeClr val="bg1"/>
                </a:solidFill>
              </a:rPr>
              <a:t>压缩列表</a:t>
            </a:r>
            <a:endParaRPr lang="en-US" altLang="zh-CN" sz="2800" b="1" dirty="0">
              <a:solidFill>
                <a:schemeClr val="bg1"/>
              </a:solidFill>
            </a:endParaRPr>
          </a:p>
        </p:txBody>
      </p:sp>
      <p:sp>
        <p:nvSpPr>
          <p:cNvPr id="2" name="矩形 1">
            <a:extLst>
              <a:ext uri="{FF2B5EF4-FFF2-40B4-BE49-F238E27FC236}">
                <a16:creationId xmlns:a16="http://schemas.microsoft.com/office/drawing/2014/main" id="{07E4BEDA-4DD4-4C77-BF87-C945ECE5C21C}"/>
              </a:ext>
            </a:extLst>
          </p:cNvPr>
          <p:cNvSpPr/>
          <p:nvPr/>
        </p:nvSpPr>
        <p:spPr>
          <a:xfrm>
            <a:off x="2915336" y="1688439"/>
            <a:ext cx="4801314" cy="461665"/>
          </a:xfrm>
          <a:prstGeom prst="rect">
            <a:avLst/>
          </a:prstGeom>
        </p:spPr>
        <p:txBody>
          <a:bodyPr wrap="none">
            <a:spAutoFit/>
          </a:bodyPr>
          <a:lstStyle/>
          <a:p>
            <a:r>
              <a:rPr lang="zh-CN" altLang="en-US" sz="2400" dirty="0">
                <a:solidFill>
                  <a:srgbClr val="000000"/>
                </a:solidFill>
                <a:latin typeface="Verdana" panose="020B0604030504040204" pitchFamily="34" charset="0"/>
              </a:rPr>
              <a:t>压缩列表为什么适用于小数据存储</a:t>
            </a:r>
            <a:endParaRPr lang="zh-CN" altLang="en-US" sz="2400" dirty="0"/>
          </a:p>
        </p:txBody>
      </p:sp>
      <p:sp>
        <p:nvSpPr>
          <p:cNvPr id="5" name="矩形 4">
            <a:extLst>
              <a:ext uri="{FF2B5EF4-FFF2-40B4-BE49-F238E27FC236}">
                <a16:creationId xmlns:a16="http://schemas.microsoft.com/office/drawing/2014/main" id="{E3007464-2C3D-487A-9984-2F28DA55528E}"/>
              </a:ext>
            </a:extLst>
          </p:cNvPr>
          <p:cNvSpPr/>
          <p:nvPr/>
        </p:nvSpPr>
        <p:spPr>
          <a:xfrm>
            <a:off x="1828367" y="3124130"/>
            <a:ext cx="8166238" cy="1815882"/>
          </a:xfrm>
          <a:prstGeom prst="rect">
            <a:avLst/>
          </a:prstGeom>
        </p:spPr>
        <p:txBody>
          <a:bodyPr wrap="square">
            <a:spAutoFit/>
          </a:bodyPr>
          <a:lstStyle/>
          <a:p>
            <a:r>
              <a:rPr lang="zh-CN" altLang="en-US" sz="2800" dirty="0">
                <a:solidFill>
                  <a:srgbClr val="000000"/>
                </a:solidFill>
                <a:latin typeface="Verdana" panose="020B0604030504040204" pitchFamily="34" charset="0"/>
              </a:rPr>
              <a:t>压缩列表的新增、删除的操作平均时间复杂度为</a:t>
            </a:r>
            <a:r>
              <a:rPr lang="en-US" altLang="zh-CN" sz="2800" dirty="0">
                <a:solidFill>
                  <a:srgbClr val="000000"/>
                </a:solidFill>
                <a:latin typeface="Verdana" panose="020B0604030504040204" pitchFamily="34" charset="0"/>
              </a:rPr>
              <a:t>O(N)</a:t>
            </a:r>
            <a:r>
              <a:rPr lang="zh-CN" altLang="en-US" sz="2800" dirty="0">
                <a:solidFill>
                  <a:srgbClr val="000000"/>
                </a:solidFill>
                <a:latin typeface="Verdana" panose="020B0604030504040204" pitchFamily="34" charset="0"/>
              </a:rPr>
              <a:t>，随着</a:t>
            </a:r>
            <a:r>
              <a:rPr lang="en-US" altLang="zh-CN" sz="2800" dirty="0">
                <a:solidFill>
                  <a:srgbClr val="000000"/>
                </a:solidFill>
                <a:latin typeface="Verdana" panose="020B0604030504040204" pitchFamily="34" charset="0"/>
              </a:rPr>
              <a:t>N</a:t>
            </a:r>
            <a:r>
              <a:rPr lang="zh-CN" altLang="en-US" sz="2800" dirty="0">
                <a:solidFill>
                  <a:srgbClr val="000000"/>
                </a:solidFill>
                <a:latin typeface="Verdana" panose="020B0604030504040204" pitchFamily="34" charset="0"/>
              </a:rPr>
              <a:t>的增大，时间必然会增加，他不像哈希表可以以</a:t>
            </a:r>
            <a:r>
              <a:rPr lang="en-US" altLang="zh-CN" sz="2800" dirty="0">
                <a:solidFill>
                  <a:srgbClr val="000000"/>
                </a:solidFill>
                <a:latin typeface="Verdana" panose="020B0604030504040204" pitchFamily="34" charset="0"/>
              </a:rPr>
              <a:t>O(1)</a:t>
            </a:r>
            <a:r>
              <a:rPr lang="zh-CN" altLang="en-US" sz="2800" dirty="0">
                <a:solidFill>
                  <a:srgbClr val="000000"/>
                </a:solidFill>
                <a:latin typeface="Verdana" panose="020B0604030504040204" pitchFamily="34" charset="0"/>
              </a:rPr>
              <a:t>的时间复杂度找到存取位置，然而在一定</a:t>
            </a:r>
            <a:r>
              <a:rPr lang="en-US" altLang="zh-CN" sz="2800" dirty="0">
                <a:solidFill>
                  <a:srgbClr val="000000"/>
                </a:solidFill>
                <a:latin typeface="Verdana" panose="020B0604030504040204" pitchFamily="34" charset="0"/>
              </a:rPr>
              <a:t>N</a:t>
            </a:r>
            <a:r>
              <a:rPr lang="zh-CN" altLang="en-US" sz="2800" dirty="0">
                <a:solidFill>
                  <a:srgbClr val="000000"/>
                </a:solidFill>
                <a:latin typeface="Verdana" panose="020B0604030504040204" pitchFamily="34" charset="0"/>
              </a:rPr>
              <a:t>内的时间复杂度我们可以容忍。</a:t>
            </a:r>
            <a:endParaRPr lang="zh-CN" altLang="en-US" sz="2800" dirty="0"/>
          </a:p>
        </p:txBody>
      </p:sp>
    </p:spTree>
    <p:extLst>
      <p:ext uri="{BB962C8B-B14F-4D97-AF65-F5344CB8AC3E}">
        <p14:creationId xmlns:p14="http://schemas.microsoft.com/office/powerpoint/2010/main" val="19363233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1627369" cy="523220"/>
          </a:xfrm>
          <a:prstGeom prst="rect">
            <a:avLst/>
          </a:prstGeom>
          <a:noFill/>
        </p:spPr>
        <p:txBody>
          <a:bodyPr wrap="none" rtlCol="0">
            <a:spAutoFit/>
          </a:bodyPr>
          <a:lstStyle/>
          <a:p>
            <a:r>
              <a:rPr lang="zh-CN" altLang="en-US" sz="2800" b="1" dirty="0">
                <a:solidFill>
                  <a:schemeClr val="bg1"/>
                </a:solidFill>
              </a:rPr>
              <a:t>压缩列表</a:t>
            </a:r>
            <a:endParaRPr lang="en-US" altLang="zh-CN" sz="2800" b="1" dirty="0">
              <a:solidFill>
                <a:schemeClr val="bg1"/>
              </a:solidFill>
            </a:endParaRPr>
          </a:p>
        </p:txBody>
      </p:sp>
      <p:sp>
        <p:nvSpPr>
          <p:cNvPr id="2" name="矩形 1">
            <a:extLst>
              <a:ext uri="{FF2B5EF4-FFF2-40B4-BE49-F238E27FC236}">
                <a16:creationId xmlns:a16="http://schemas.microsoft.com/office/drawing/2014/main" id="{07E4BEDA-4DD4-4C77-BF87-C945ECE5C21C}"/>
              </a:ext>
            </a:extLst>
          </p:cNvPr>
          <p:cNvSpPr/>
          <p:nvPr/>
        </p:nvSpPr>
        <p:spPr>
          <a:xfrm>
            <a:off x="2915336" y="1688439"/>
            <a:ext cx="4090094" cy="461665"/>
          </a:xfrm>
          <a:prstGeom prst="rect">
            <a:avLst/>
          </a:prstGeom>
        </p:spPr>
        <p:txBody>
          <a:bodyPr wrap="none">
            <a:spAutoFit/>
          </a:bodyPr>
          <a:lstStyle/>
          <a:p>
            <a:r>
              <a:rPr lang="en-US" altLang="zh-CN" sz="2400" dirty="0">
                <a:solidFill>
                  <a:srgbClr val="000000"/>
                </a:solidFill>
                <a:latin typeface="Verdana" panose="020B0604030504040204" pitchFamily="34" charset="0"/>
              </a:rPr>
              <a:t>Redis</a:t>
            </a:r>
            <a:r>
              <a:rPr lang="zh-CN" altLang="en-US" sz="2400" dirty="0">
                <a:solidFill>
                  <a:srgbClr val="000000"/>
                </a:solidFill>
                <a:latin typeface="Verdana" panose="020B0604030504040204" pitchFamily="34" charset="0"/>
              </a:rPr>
              <a:t>为什么使用压缩列表？</a:t>
            </a:r>
            <a:endParaRPr lang="zh-CN" altLang="en-US" sz="2400" dirty="0"/>
          </a:p>
        </p:txBody>
      </p:sp>
      <p:sp>
        <p:nvSpPr>
          <p:cNvPr id="4" name="矩形 3">
            <a:extLst>
              <a:ext uri="{FF2B5EF4-FFF2-40B4-BE49-F238E27FC236}">
                <a16:creationId xmlns:a16="http://schemas.microsoft.com/office/drawing/2014/main" id="{EA199984-03F4-4387-9A37-BCF55C0D1E3D}"/>
              </a:ext>
            </a:extLst>
          </p:cNvPr>
          <p:cNvSpPr/>
          <p:nvPr/>
        </p:nvSpPr>
        <p:spPr>
          <a:xfrm>
            <a:off x="375336" y="2704486"/>
            <a:ext cx="10760230" cy="461665"/>
          </a:xfrm>
          <a:prstGeom prst="rect">
            <a:avLst/>
          </a:prstGeom>
        </p:spPr>
        <p:txBody>
          <a:bodyPr wrap="square">
            <a:spAutoFit/>
          </a:bodyPr>
          <a:lstStyle/>
          <a:p>
            <a:r>
              <a:rPr lang="zh-CN" altLang="en-US" sz="2400" dirty="0">
                <a:solidFill>
                  <a:srgbClr val="000000"/>
                </a:solidFill>
                <a:latin typeface="Verdana" panose="020B0604030504040204" pitchFamily="34" charset="0"/>
              </a:rPr>
              <a:t>压缩列表利用巧妙的编码技术除了存储内容尽可能的减少不必要的内存开销</a:t>
            </a:r>
            <a:endParaRPr lang="zh-CN" altLang="en-US" sz="2400" dirty="0"/>
          </a:p>
        </p:txBody>
      </p:sp>
      <p:sp>
        <p:nvSpPr>
          <p:cNvPr id="5" name="矩形 4">
            <a:extLst>
              <a:ext uri="{FF2B5EF4-FFF2-40B4-BE49-F238E27FC236}">
                <a16:creationId xmlns:a16="http://schemas.microsoft.com/office/drawing/2014/main" id="{31CBACE2-2FFD-41C7-A3D3-53FF76F55265}"/>
              </a:ext>
            </a:extLst>
          </p:cNvPr>
          <p:cNvSpPr/>
          <p:nvPr/>
        </p:nvSpPr>
        <p:spPr>
          <a:xfrm>
            <a:off x="4277153" y="3581987"/>
            <a:ext cx="2031325" cy="461665"/>
          </a:xfrm>
          <a:prstGeom prst="rect">
            <a:avLst/>
          </a:prstGeom>
        </p:spPr>
        <p:txBody>
          <a:bodyPr wrap="none">
            <a:spAutoFit/>
          </a:bodyPr>
          <a:lstStyle/>
          <a:p>
            <a:r>
              <a:rPr lang="zh-CN" altLang="en-US" sz="2400" dirty="0">
                <a:solidFill>
                  <a:srgbClr val="000000"/>
                </a:solidFill>
                <a:latin typeface="Verdana" panose="020B0604030504040204" pitchFamily="34" charset="0"/>
              </a:rPr>
              <a:t>减少内存碎片</a:t>
            </a:r>
            <a:endParaRPr lang="zh-CN" altLang="en-US" sz="2400" dirty="0"/>
          </a:p>
        </p:txBody>
      </p:sp>
    </p:spTree>
    <p:extLst>
      <p:ext uri="{BB962C8B-B14F-4D97-AF65-F5344CB8AC3E}">
        <p14:creationId xmlns:p14="http://schemas.microsoft.com/office/powerpoint/2010/main" val="36917890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1627369" cy="523220"/>
          </a:xfrm>
          <a:prstGeom prst="rect">
            <a:avLst/>
          </a:prstGeom>
          <a:noFill/>
        </p:spPr>
        <p:txBody>
          <a:bodyPr wrap="none" rtlCol="0">
            <a:spAutoFit/>
          </a:bodyPr>
          <a:lstStyle/>
          <a:p>
            <a:r>
              <a:rPr lang="zh-CN" altLang="en-US" sz="2800" b="1" dirty="0">
                <a:solidFill>
                  <a:schemeClr val="bg1"/>
                </a:solidFill>
              </a:rPr>
              <a:t>快速列表</a:t>
            </a:r>
            <a:endParaRPr lang="en-US" altLang="zh-CN" sz="2800" b="1" dirty="0">
              <a:solidFill>
                <a:schemeClr val="bg1"/>
              </a:solidFill>
            </a:endParaRPr>
          </a:p>
        </p:txBody>
      </p:sp>
      <p:sp>
        <p:nvSpPr>
          <p:cNvPr id="7" name="矩形 6">
            <a:extLst>
              <a:ext uri="{FF2B5EF4-FFF2-40B4-BE49-F238E27FC236}">
                <a16:creationId xmlns:a16="http://schemas.microsoft.com/office/drawing/2014/main" id="{0E2719A1-16D2-418E-BA3C-6A2C2B4A8CB1}"/>
              </a:ext>
            </a:extLst>
          </p:cNvPr>
          <p:cNvSpPr/>
          <p:nvPr/>
        </p:nvSpPr>
        <p:spPr>
          <a:xfrm>
            <a:off x="1070800" y="958767"/>
            <a:ext cx="9316784" cy="1384995"/>
          </a:xfrm>
          <a:prstGeom prst="rect">
            <a:avLst/>
          </a:prstGeom>
        </p:spPr>
        <p:txBody>
          <a:bodyPr wrap="square">
            <a:spAutoFit/>
          </a:bodyPr>
          <a:lstStyle/>
          <a:p>
            <a:r>
              <a:rPr lang="en-US" altLang="zh-CN" sz="2800" dirty="0" err="1"/>
              <a:t>quickList</a:t>
            </a:r>
            <a:r>
              <a:rPr lang="en-US" altLang="zh-CN" sz="2800" dirty="0"/>
              <a:t> </a:t>
            </a:r>
            <a:r>
              <a:rPr lang="zh-CN" altLang="en-US" sz="2800" dirty="0"/>
              <a:t>是 </a:t>
            </a:r>
            <a:r>
              <a:rPr lang="en-US" altLang="zh-CN" sz="2800" dirty="0" err="1"/>
              <a:t>zipList</a:t>
            </a:r>
            <a:r>
              <a:rPr lang="en-US" altLang="zh-CN" sz="2800" dirty="0"/>
              <a:t> </a:t>
            </a:r>
            <a:r>
              <a:rPr lang="zh-CN" altLang="en-US" sz="2800" dirty="0"/>
              <a:t>和 </a:t>
            </a:r>
            <a:r>
              <a:rPr lang="en-US" altLang="zh-CN" sz="2800" dirty="0" err="1"/>
              <a:t>linkedList</a:t>
            </a:r>
            <a:r>
              <a:rPr lang="en-US" altLang="zh-CN" sz="2800" dirty="0"/>
              <a:t> </a:t>
            </a:r>
            <a:r>
              <a:rPr lang="zh-CN" altLang="en-US" sz="2800" dirty="0"/>
              <a:t>的混合体，它将 </a:t>
            </a:r>
            <a:r>
              <a:rPr lang="en-US" altLang="zh-CN" sz="2800" dirty="0" err="1"/>
              <a:t>linkedList</a:t>
            </a:r>
            <a:r>
              <a:rPr lang="en-US" altLang="zh-CN" sz="2800" dirty="0"/>
              <a:t> </a:t>
            </a:r>
            <a:r>
              <a:rPr lang="zh-CN" altLang="en-US" sz="2800" dirty="0"/>
              <a:t>按段切分，每一段使用 </a:t>
            </a:r>
            <a:r>
              <a:rPr lang="en-US" altLang="zh-CN" sz="2800" dirty="0" err="1"/>
              <a:t>zipList</a:t>
            </a:r>
            <a:r>
              <a:rPr lang="en-US" altLang="zh-CN" sz="2800" dirty="0"/>
              <a:t> </a:t>
            </a:r>
            <a:r>
              <a:rPr lang="zh-CN" altLang="en-US" sz="2800" dirty="0"/>
              <a:t>来紧凑存储，多个 </a:t>
            </a:r>
            <a:r>
              <a:rPr lang="en-US" altLang="zh-CN" sz="2800" dirty="0" err="1"/>
              <a:t>zipList</a:t>
            </a:r>
            <a:r>
              <a:rPr lang="en-US" altLang="zh-CN" sz="2800" dirty="0"/>
              <a:t> </a:t>
            </a:r>
            <a:r>
              <a:rPr lang="zh-CN" altLang="en-US" sz="2800" dirty="0"/>
              <a:t>之间使用双向指针串接起来。</a:t>
            </a:r>
          </a:p>
        </p:txBody>
      </p:sp>
      <p:pic>
        <p:nvPicPr>
          <p:cNvPr id="8" name="图片 7">
            <a:extLst>
              <a:ext uri="{FF2B5EF4-FFF2-40B4-BE49-F238E27FC236}">
                <a16:creationId xmlns:a16="http://schemas.microsoft.com/office/drawing/2014/main" id="{6D8609B9-F3FE-4A59-AD2C-F80F9F413FA0}"/>
              </a:ext>
            </a:extLst>
          </p:cNvPr>
          <p:cNvPicPr>
            <a:picLocks noChangeAspect="1"/>
          </p:cNvPicPr>
          <p:nvPr/>
        </p:nvPicPr>
        <p:blipFill>
          <a:blip r:embed="rId3"/>
          <a:stretch>
            <a:fillRect/>
          </a:stretch>
        </p:blipFill>
        <p:spPr>
          <a:xfrm>
            <a:off x="1465262" y="2879113"/>
            <a:ext cx="7879906" cy="2136172"/>
          </a:xfrm>
          <a:prstGeom prst="rect">
            <a:avLst/>
          </a:prstGeom>
        </p:spPr>
      </p:pic>
    </p:spTree>
    <p:extLst>
      <p:ext uri="{BB962C8B-B14F-4D97-AF65-F5344CB8AC3E}">
        <p14:creationId xmlns:p14="http://schemas.microsoft.com/office/powerpoint/2010/main" val="4279735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4255460" cy="523220"/>
          </a:xfrm>
          <a:prstGeom prst="rect">
            <a:avLst/>
          </a:prstGeom>
          <a:noFill/>
        </p:spPr>
        <p:txBody>
          <a:bodyPr wrap="none" rtlCol="0">
            <a:spAutoFit/>
          </a:bodyPr>
          <a:lstStyle/>
          <a:p>
            <a:r>
              <a:rPr lang="en-US" altLang="zh-CN" sz="2800" b="1" dirty="0">
                <a:solidFill>
                  <a:schemeClr val="bg1"/>
                </a:solidFill>
              </a:rPr>
              <a:t>Simple dynamic string(SDS)</a:t>
            </a:r>
          </a:p>
        </p:txBody>
      </p:sp>
      <p:sp>
        <p:nvSpPr>
          <p:cNvPr id="7" name="矩形 6">
            <a:extLst>
              <a:ext uri="{FF2B5EF4-FFF2-40B4-BE49-F238E27FC236}">
                <a16:creationId xmlns:a16="http://schemas.microsoft.com/office/drawing/2014/main" id="{D21A0517-831A-46C8-AC96-7EE5874DD3C7}"/>
              </a:ext>
            </a:extLst>
          </p:cNvPr>
          <p:cNvSpPr/>
          <p:nvPr/>
        </p:nvSpPr>
        <p:spPr>
          <a:xfrm>
            <a:off x="581891" y="1077083"/>
            <a:ext cx="1188146" cy="400110"/>
          </a:xfrm>
          <a:prstGeom prst="rect">
            <a:avLst/>
          </a:prstGeom>
        </p:spPr>
        <p:txBody>
          <a:bodyPr wrap="none">
            <a:spAutoFit/>
          </a:bodyPr>
          <a:lstStyle/>
          <a:p>
            <a:pPr lvl="0" defTabSz="914400" eaLnBrk="0" fontAlgn="base" hangingPunct="0">
              <a:spcBef>
                <a:spcPct val="0"/>
              </a:spcBef>
              <a:spcAft>
                <a:spcPct val="0"/>
              </a:spcAft>
            </a:pPr>
            <a:r>
              <a:rPr lang="en-US" altLang="zh-CN" sz="2000" dirty="0">
                <a:solidFill>
                  <a:srgbClr val="FF0000"/>
                </a:solidFill>
                <a:latin typeface="微软雅黑" panose="020B0503020204020204" pitchFamily="34" charset="-122"/>
                <a:ea typeface="微软雅黑" panose="020B0503020204020204" pitchFamily="34" charset="-122"/>
              </a:rPr>
              <a:t>SDS</a:t>
            </a:r>
            <a:r>
              <a:rPr lang="zh-CN" altLang="en-US" sz="2000" dirty="0">
                <a:solidFill>
                  <a:srgbClr val="FF0000"/>
                </a:solidFill>
                <a:latin typeface="微软雅黑" panose="020B0503020204020204" pitchFamily="34" charset="-122"/>
                <a:ea typeface="微软雅黑" panose="020B0503020204020204" pitchFamily="34" charset="-122"/>
              </a:rPr>
              <a:t>结构</a:t>
            </a:r>
            <a:endParaRPr lang="zh-CN" altLang="zh-CN" sz="900" dirty="0">
              <a:solidFill>
                <a:srgbClr val="FF0000"/>
              </a:solidFill>
            </a:endParaRPr>
          </a:p>
        </p:txBody>
      </p:sp>
      <p:pic>
        <p:nvPicPr>
          <p:cNvPr id="2" name="图片 1">
            <a:extLst>
              <a:ext uri="{FF2B5EF4-FFF2-40B4-BE49-F238E27FC236}">
                <a16:creationId xmlns:a16="http://schemas.microsoft.com/office/drawing/2014/main" id="{EA772ADA-1B52-4713-8DF9-F48460B9AA4F}"/>
              </a:ext>
            </a:extLst>
          </p:cNvPr>
          <p:cNvPicPr>
            <a:picLocks noChangeAspect="1"/>
          </p:cNvPicPr>
          <p:nvPr/>
        </p:nvPicPr>
        <p:blipFill>
          <a:blip r:embed="rId2"/>
          <a:stretch>
            <a:fillRect/>
          </a:stretch>
        </p:blipFill>
        <p:spPr>
          <a:xfrm>
            <a:off x="446693" y="1477193"/>
            <a:ext cx="9248775" cy="2638425"/>
          </a:xfrm>
          <a:prstGeom prst="rect">
            <a:avLst/>
          </a:prstGeom>
        </p:spPr>
      </p:pic>
      <p:sp>
        <p:nvSpPr>
          <p:cNvPr id="4" name="矩形 3">
            <a:extLst>
              <a:ext uri="{FF2B5EF4-FFF2-40B4-BE49-F238E27FC236}">
                <a16:creationId xmlns:a16="http://schemas.microsoft.com/office/drawing/2014/main" id="{B2BBF81A-0AF9-4786-9893-F183E0B2B5EB}"/>
              </a:ext>
            </a:extLst>
          </p:cNvPr>
          <p:cNvSpPr/>
          <p:nvPr/>
        </p:nvSpPr>
        <p:spPr>
          <a:xfrm>
            <a:off x="645188" y="4401344"/>
            <a:ext cx="7218651" cy="1200329"/>
          </a:xfrm>
          <a:prstGeom prst="rect">
            <a:avLst/>
          </a:prstGeom>
        </p:spPr>
        <p:txBody>
          <a:bodyPr wrap="square">
            <a:spAutoFit/>
          </a:bodyPr>
          <a:lstStyle/>
          <a:p>
            <a:r>
              <a:rPr lang="zh-CN" altLang="en-US" dirty="0">
                <a:solidFill>
                  <a:srgbClr val="4D4D4D"/>
                </a:solidFill>
                <a:latin typeface="Microsoft YaHei" panose="020B0503020204020204" pitchFamily="34" charset="-122"/>
                <a:ea typeface="Microsoft YaHei" panose="020B0503020204020204" pitchFamily="34" charset="-122"/>
              </a:rPr>
              <a:t>注：</a:t>
            </a:r>
            <a:br>
              <a:rPr lang="zh-CN" altLang="en-US" dirty="0"/>
            </a:br>
            <a:r>
              <a:rPr lang="en-US" altLang="zh-CN" dirty="0">
                <a:solidFill>
                  <a:srgbClr val="4D4D4D"/>
                </a:solidFill>
                <a:latin typeface="Microsoft YaHei" panose="020B0503020204020204" pitchFamily="34" charset="-122"/>
                <a:ea typeface="Microsoft YaHei" panose="020B0503020204020204" pitchFamily="34" charset="-122"/>
              </a:rPr>
              <a:t>free</a:t>
            </a:r>
            <a:r>
              <a:rPr lang="zh-CN" altLang="en-US" dirty="0">
                <a:solidFill>
                  <a:srgbClr val="4D4D4D"/>
                </a:solidFill>
                <a:latin typeface="Microsoft YaHei" panose="020B0503020204020204" pitchFamily="34" charset="-122"/>
                <a:ea typeface="Microsoft YaHei" panose="020B0503020204020204" pitchFamily="34" charset="-122"/>
              </a:rPr>
              <a:t>属性的值为</a:t>
            </a:r>
            <a:r>
              <a:rPr lang="en-US" altLang="zh-CN" dirty="0">
                <a:solidFill>
                  <a:srgbClr val="4D4D4D"/>
                </a:solidFill>
                <a:latin typeface="Microsoft YaHei" panose="020B0503020204020204" pitchFamily="34" charset="-122"/>
                <a:ea typeface="Microsoft YaHei" panose="020B0503020204020204" pitchFamily="34" charset="-122"/>
              </a:rPr>
              <a:t>0</a:t>
            </a:r>
            <a:r>
              <a:rPr lang="zh-CN" altLang="en-US" dirty="0">
                <a:solidFill>
                  <a:srgbClr val="4D4D4D"/>
                </a:solidFill>
                <a:latin typeface="Microsoft YaHei" panose="020B0503020204020204" pitchFamily="34" charset="-122"/>
                <a:ea typeface="Microsoft YaHei" panose="020B0503020204020204" pitchFamily="34" charset="-122"/>
              </a:rPr>
              <a:t>，表示这个</a:t>
            </a:r>
            <a:r>
              <a:rPr lang="en-US" altLang="zh-CN" dirty="0">
                <a:solidFill>
                  <a:srgbClr val="4D4D4D"/>
                </a:solidFill>
                <a:latin typeface="Microsoft YaHei" panose="020B0503020204020204" pitchFamily="34" charset="-122"/>
                <a:ea typeface="Microsoft YaHei" panose="020B0503020204020204" pitchFamily="34" charset="-122"/>
              </a:rPr>
              <a:t>SDS</a:t>
            </a:r>
            <a:r>
              <a:rPr lang="zh-CN" altLang="en-US" dirty="0">
                <a:solidFill>
                  <a:srgbClr val="4D4D4D"/>
                </a:solidFill>
                <a:latin typeface="Microsoft YaHei" panose="020B0503020204020204" pitchFamily="34" charset="-122"/>
                <a:ea typeface="Microsoft YaHei" panose="020B0503020204020204" pitchFamily="34" charset="-122"/>
              </a:rPr>
              <a:t>没有分配任何未使用空间。</a:t>
            </a:r>
            <a:br>
              <a:rPr lang="zh-CN" altLang="en-US" dirty="0"/>
            </a:br>
            <a:r>
              <a:rPr lang="en-US" altLang="zh-CN" dirty="0" err="1">
                <a:solidFill>
                  <a:srgbClr val="4D4D4D"/>
                </a:solidFill>
                <a:latin typeface="Microsoft YaHei" panose="020B0503020204020204" pitchFamily="34" charset="-122"/>
                <a:ea typeface="Microsoft YaHei" panose="020B0503020204020204" pitchFamily="34" charset="-122"/>
              </a:rPr>
              <a:t>len</a:t>
            </a:r>
            <a:r>
              <a:rPr lang="zh-CN" altLang="en-US" dirty="0">
                <a:solidFill>
                  <a:srgbClr val="4D4D4D"/>
                </a:solidFill>
                <a:latin typeface="Microsoft YaHei" panose="020B0503020204020204" pitchFamily="34" charset="-122"/>
                <a:ea typeface="Microsoft YaHei" panose="020B0503020204020204" pitchFamily="34" charset="-122"/>
              </a:rPr>
              <a:t>属性的值为</a:t>
            </a:r>
            <a:r>
              <a:rPr lang="en-US" altLang="zh-CN" dirty="0">
                <a:solidFill>
                  <a:srgbClr val="4D4D4D"/>
                </a:solidFill>
                <a:latin typeface="Microsoft YaHei" panose="020B0503020204020204" pitchFamily="34" charset="-122"/>
                <a:ea typeface="Microsoft YaHei" panose="020B0503020204020204" pitchFamily="34" charset="-122"/>
              </a:rPr>
              <a:t>5</a:t>
            </a:r>
            <a:r>
              <a:rPr lang="zh-CN" altLang="en-US" dirty="0">
                <a:solidFill>
                  <a:srgbClr val="4D4D4D"/>
                </a:solidFill>
                <a:latin typeface="Microsoft YaHei" panose="020B0503020204020204" pitchFamily="34" charset="-122"/>
                <a:ea typeface="Microsoft YaHei" panose="020B0503020204020204" pitchFamily="34" charset="-122"/>
              </a:rPr>
              <a:t>，表示这个</a:t>
            </a:r>
            <a:r>
              <a:rPr lang="en-US" altLang="zh-CN" dirty="0">
                <a:solidFill>
                  <a:srgbClr val="4D4D4D"/>
                </a:solidFill>
                <a:latin typeface="Microsoft YaHei" panose="020B0503020204020204" pitchFamily="34" charset="-122"/>
                <a:ea typeface="Microsoft YaHei" panose="020B0503020204020204" pitchFamily="34" charset="-122"/>
              </a:rPr>
              <a:t>SDS</a:t>
            </a:r>
            <a:r>
              <a:rPr lang="zh-CN" altLang="en-US" dirty="0">
                <a:solidFill>
                  <a:srgbClr val="4D4D4D"/>
                </a:solidFill>
                <a:latin typeface="Microsoft YaHei" panose="020B0503020204020204" pitchFamily="34" charset="-122"/>
                <a:ea typeface="Microsoft YaHei" panose="020B0503020204020204" pitchFamily="34" charset="-122"/>
              </a:rPr>
              <a:t>保存了一个五字节长的字符串。</a:t>
            </a:r>
            <a:br>
              <a:rPr lang="zh-CN" altLang="en-US" dirty="0"/>
            </a:br>
            <a:r>
              <a:rPr lang="en-US" altLang="zh-CN" dirty="0" err="1">
                <a:solidFill>
                  <a:srgbClr val="4D4D4D"/>
                </a:solidFill>
                <a:latin typeface="Microsoft YaHei" panose="020B0503020204020204" pitchFamily="34" charset="-122"/>
                <a:ea typeface="Microsoft YaHei" panose="020B0503020204020204" pitchFamily="34" charset="-122"/>
              </a:rPr>
              <a:t>buf</a:t>
            </a:r>
            <a:r>
              <a:rPr lang="zh-CN" altLang="en-US" dirty="0">
                <a:solidFill>
                  <a:srgbClr val="4D4D4D"/>
                </a:solidFill>
                <a:latin typeface="Microsoft YaHei" panose="020B0503020204020204" pitchFamily="34" charset="-122"/>
                <a:ea typeface="Microsoft YaHei" panose="020B0503020204020204" pitchFamily="34" charset="-122"/>
              </a:rPr>
              <a:t>属性是一个</a:t>
            </a:r>
            <a:r>
              <a:rPr lang="en-US" altLang="zh-CN" dirty="0">
                <a:solidFill>
                  <a:srgbClr val="4D4D4D"/>
                </a:solidFill>
                <a:latin typeface="Microsoft YaHei" panose="020B0503020204020204" pitchFamily="34" charset="-122"/>
                <a:ea typeface="Microsoft YaHei" panose="020B0503020204020204" pitchFamily="34" charset="-122"/>
              </a:rPr>
              <a:t>char</a:t>
            </a:r>
            <a:r>
              <a:rPr lang="zh-CN" altLang="en-US" dirty="0">
                <a:solidFill>
                  <a:srgbClr val="4D4D4D"/>
                </a:solidFill>
                <a:latin typeface="Microsoft YaHei" panose="020B0503020204020204" pitchFamily="34" charset="-122"/>
                <a:ea typeface="Microsoft YaHei" panose="020B0503020204020204" pitchFamily="34" charset="-122"/>
              </a:rPr>
              <a:t>类型的数组，数组最后保存了空字符‘</a:t>
            </a:r>
            <a:r>
              <a:rPr lang="en-US" altLang="zh-CN" dirty="0">
                <a:solidFill>
                  <a:srgbClr val="4D4D4D"/>
                </a:solidFill>
                <a:latin typeface="Microsoft YaHei" panose="020B0503020204020204" pitchFamily="34" charset="-122"/>
                <a:ea typeface="Microsoft YaHei" panose="020B0503020204020204" pitchFamily="34" charset="-122"/>
              </a:rPr>
              <a:t>\0’</a:t>
            </a:r>
            <a:r>
              <a:rPr lang="zh-CN" altLang="en-US" dirty="0">
                <a:solidFill>
                  <a:srgbClr val="4D4D4D"/>
                </a:solidFill>
                <a:latin typeface="Microsoft YaHei" panose="020B0503020204020204" pitchFamily="34" charset="-122"/>
                <a:ea typeface="Microsoft YaHei" panose="020B0503020204020204" pitchFamily="34" charset="-122"/>
              </a:rPr>
              <a:t>。</a:t>
            </a:r>
            <a:endParaRPr lang="zh-CN" altLang="en-US" dirty="0"/>
          </a:p>
        </p:txBody>
      </p:sp>
    </p:spTree>
    <p:extLst>
      <p:ext uri="{BB962C8B-B14F-4D97-AF65-F5344CB8AC3E}">
        <p14:creationId xmlns:p14="http://schemas.microsoft.com/office/powerpoint/2010/main" val="29484178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906017" cy="523220"/>
          </a:xfrm>
          <a:prstGeom prst="rect">
            <a:avLst/>
          </a:prstGeom>
          <a:noFill/>
        </p:spPr>
        <p:txBody>
          <a:bodyPr wrap="none" rtlCol="0">
            <a:spAutoFit/>
          </a:bodyPr>
          <a:lstStyle/>
          <a:p>
            <a:r>
              <a:rPr lang="zh-CN" altLang="en-US" sz="2800" b="1" dirty="0">
                <a:solidFill>
                  <a:schemeClr val="bg1"/>
                </a:solidFill>
              </a:rPr>
              <a:t>对象</a:t>
            </a:r>
            <a:endParaRPr lang="en-US" altLang="zh-CN" sz="2800" b="1" dirty="0">
              <a:solidFill>
                <a:schemeClr val="bg1"/>
              </a:solidFill>
            </a:endParaRPr>
          </a:p>
        </p:txBody>
      </p:sp>
      <p:sp>
        <p:nvSpPr>
          <p:cNvPr id="6" name="矩形 5">
            <a:extLst>
              <a:ext uri="{FF2B5EF4-FFF2-40B4-BE49-F238E27FC236}">
                <a16:creationId xmlns:a16="http://schemas.microsoft.com/office/drawing/2014/main" id="{A85E835B-5946-40BB-B72F-118320B72B58}"/>
              </a:ext>
            </a:extLst>
          </p:cNvPr>
          <p:cNvSpPr/>
          <p:nvPr/>
        </p:nvSpPr>
        <p:spPr>
          <a:xfrm>
            <a:off x="1440973" y="2167554"/>
            <a:ext cx="8091487" cy="1815882"/>
          </a:xfrm>
          <a:prstGeom prst="rect">
            <a:avLst/>
          </a:prstGeom>
        </p:spPr>
        <p:txBody>
          <a:bodyPr wrap="square">
            <a:spAutoFit/>
          </a:bodyPr>
          <a:lstStyle/>
          <a:p>
            <a:r>
              <a:rPr lang="en-US" altLang="zh-CN" sz="2800" dirty="0">
                <a:solidFill>
                  <a:srgbClr val="333333"/>
                </a:solidFill>
                <a:latin typeface="Verdana" panose="020B0604030504040204" pitchFamily="34" charset="0"/>
              </a:rPr>
              <a:t>Redis</a:t>
            </a:r>
            <a:r>
              <a:rPr lang="zh-CN" altLang="en-US" sz="2800" dirty="0">
                <a:solidFill>
                  <a:srgbClr val="333333"/>
                </a:solidFill>
                <a:latin typeface="Verdana" panose="020B0604030504040204" pitchFamily="34" charset="0"/>
              </a:rPr>
              <a:t>使用对象来表示数据库中的键和值，每次当我们在</a:t>
            </a:r>
            <a:r>
              <a:rPr lang="en-US" altLang="zh-CN" sz="2800" dirty="0">
                <a:solidFill>
                  <a:srgbClr val="333333"/>
                </a:solidFill>
                <a:latin typeface="Verdana" panose="020B0604030504040204" pitchFamily="34" charset="0"/>
              </a:rPr>
              <a:t>Redis</a:t>
            </a:r>
            <a:r>
              <a:rPr lang="zh-CN" altLang="en-US" sz="2800" dirty="0">
                <a:solidFill>
                  <a:srgbClr val="333333"/>
                </a:solidFill>
                <a:latin typeface="Verdana" panose="020B0604030504040204" pitchFamily="34" charset="0"/>
              </a:rPr>
              <a:t>的数据库中新创建一个键值对时，我们至少会创建两个对象，一个对象用作键值对的键（键对象），另一个对象用作键值对的值（值对象）</a:t>
            </a:r>
            <a:endParaRPr lang="zh-CN" altLang="en-US" sz="2800" dirty="0"/>
          </a:p>
        </p:txBody>
      </p:sp>
    </p:spTree>
    <p:extLst>
      <p:ext uri="{BB962C8B-B14F-4D97-AF65-F5344CB8AC3E}">
        <p14:creationId xmlns:p14="http://schemas.microsoft.com/office/powerpoint/2010/main" val="24971000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906017" cy="523220"/>
          </a:xfrm>
          <a:prstGeom prst="rect">
            <a:avLst/>
          </a:prstGeom>
          <a:noFill/>
        </p:spPr>
        <p:txBody>
          <a:bodyPr wrap="none" rtlCol="0">
            <a:spAutoFit/>
          </a:bodyPr>
          <a:lstStyle/>
          <a:p>
            <a:r>
              <a:rPr lang="zh-CN" altLang="en-US" sz="2800" b="1" dirty="0">
                <a:solidFill>
                  <a:schemeClr val="bg1"/>
                </a:solidFill>
              </a:rPr>
              <a:t>对象</a:t>
            </a:r>
            <a:endParaRPr lang="en-US" altLang="zh-CN" sz="2800" b="1" dirty="0">
              <a:solidFill>
                <a:schemeClr val="bg1"/>
              </a:solidFill>
            </a:endParaRPr>
          </a:p>
        </p:txBody>
      </p:sp>
      <p:sp>
        <p:nvSpPr>
          <p:cNvPr id="2" name="文本框 1">
            <a:extLst>
              <a:ext uri="{FF2B5EF4-FFF2-40B4-BE49-F238E27FC236}">
                <a16:creationId xmlns:a16="http://schemas.microsoft.com/office/drawing/2014/main" id="{90F557B4-85CE-4692-B8B3-C15A1A228F7D}"/>
              </a:ext>
            </a:extLst>
          </p:cNvPr>
          <p:cNvSpPr txBox="1"/>
          <p:nvPr/>
        </p:nvSpPr>
        <p:spPr>
          <a:xfrm>
            <a:off x="795528" y="2816352"/>
            <a:ext cx="1627369" cy="523220"/>
          </a:xfrm>
          <a:prstGeom prst="rect">
            <a:avLst/>
          </a:prstGeom>
          <a:noFill/>
        </p:spPr>
        <p:txBody>
          <a:bodyPr wrap="none" rtlCol="0">
            <a:spAutoFit/>
          </a:bodyPr>
          <a:lstStyle/>
          <a:p>
            <a:r>
              <a:rPr lang="zh-CN" altLang="en-US" sz="2800" b="1" dirty="0"/>
              <a:t>对象结构</a:t>
            </a:r>
          </a:p>
        </p:txBody>
      </p:sp>
      <p:pic>
        <p:nvPicPr>
          <p:cNvPr id="4" name="图片 3">
            <a:extLst>
              <a:ext uri="{FF2B5EF4-FFF2-40B4-BE49-F238E27FC236}">
                <a16:creationId xmlns:a16="http://schemas.microsoft.com/office/drawing/2014/main" id="{C8BE2638-E1D1-4880-AA2F-DFF5C8823E79}"/>
              </a:ext>
            </a:extLst>
          </p:cNvPr>
          <p:cNvPicPr>
            <a:picLocks noChangeAspect="1"/>
          </p:cNvPicPr>
          <p:nvPr/>
        </p:nvPicPr>
        <p:blipFill>
          <a:blip r:embed="rId3"/>
          <a:stretch>
            <a:fillRect/>
          </a:stretch>
        </p:blipFill>
        <p:spPr>
          <a:xfrm>
            <a:off x="4122568" y="1766400"/>
            <a:ext cx="4067747" cy="2947373"/>
          </a:xfrm>
          <a:prstGeom prst="rect">
            <a:avLst/>
          </a:prstGeom>
        </p:spPr>
      </p:pic>
    </p:spTree>
    <p:extLst>
      <p:ext uri="{BB962C8B-B14F-4D97-AF65-F5344CB8AC3E}">
        <p14:creationId xmlns:p14="http://schemas.microsoft.com/office/powerpoint/2010/main" val="41003855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1737976" cy="523220"/>
          </a:xfrm>
          <a:prstGeom prst="rect">
            <a:avLst/>
          </a:prstGeom>
          <a:noFill/>
        </p:spPr>
        <p:txBody>
          <a:bodyPr wrap="none" rtlCol="0">
            <a:spAutoFit/>
          </a:bodyPr>
          <a:lstStyle/>
          <a:p>
            <a:r>
              <a:rPr lang="zh-CN" altLang="en-US" sz="2800" b="1" dirty="0">
                <a:solidFill>
                  <a:schemeClr val="bg1"/>
                </a:solidFill>
              </a:rPr>
              <a:t>对象</a:t>
            </a:r>
            <a:r>
              <a:rPr lang="en-US" altLang="zh-CN" sz="2800" b="1" dirty="0">
                <a:solidFill>
                  <a:schemeClr val="bg1"/>
                </a:solidFill>
              </a:rPr>
              <a:t>-</a:t>
            </a:r>
            <a:r>
              <a:rPr lang="zh-CN" altLang="en-US" sz="2800" b="1" dirty="0">
                <a:solidFill>
                  <a:schemeClr val="bg1"/>
                </a:solidFill>
              </a:rPr>
              <a:t>类型</a:t>
            </a:r>
            <a:endParaRPr lang="en-US" altLang="zh-CN" sz="2800" b="1" dirty="0">
              <a:solidFill>
                <a:schemeClr val="bg1"/>
              </a:solidFill>
            </a:endParaRPr>
          </a:p>
        </p:txBody>
      </p:sp>
      <p:pic>
        <p:nvPicPr>
          <p:cNvPr id="5" name="图片 4">
            <a:extLst>
              <a:ext uri="{FF2B5EF4-FFF2-40B4-BE49-F238E27FC236}">
                <a16:creationId xmlns:a16="http://schemas.microsoft.com/office/drawing/2014/main" id="{44B7D372-1A38-481C-B597-F6A88B7E7A24}"/>
              </a:ext>
            </a:extLst>
          </p:cNvPr>
          <p:cNvPicPr>
            <a:picLocks noChangeAspect="1"/>
          </p:cNvPicPr>
          <p:nvPr/>
        </p:nvPicPr>
        <p:blipFill>
          <a:blip r:embed="rId3"/>
          <a:stretch>
            <a:fillRect/>
          </a:stretch>
        </p:blipFill>
        <p:spPr>
          <a:xfrm>
            <a:off x="768413" y="1349408"/>
            <a:ext cx="5678107" cy="3519244"/>
          </a:xfrm>
          <a:prstGeom prst="rect">
            <a:avLst/>
          </a:prstGeom>
        </p:spPr>
      </p:pic>
      <p:pic>
        <p:nvPicPr>
          <p:cNvPr id="6" name="图片 5">
            <a:extLst>
              <a:ext uri="{FF2B5EF4-FFF2-40B4-BE49-F238E27FC236}">
                <a16:creationId xmlns:a16="http://schemas.microsoft.com/office/drawing/2014/main" id="{C5658174-E839-47D3-9DBF-8A947F564A06}"/>
              </a:ext>
            </a:extLst>
          </p:cNvPr>
          <p:cNvPicPr>
            <a:picLocks noChangeAspect="1"/>
          </p:cNvPicPr>
          <p:nvPr/>
        </p:nvPicPr>
        <p:blipFill>
          <a:blip r:embed="rId4"/>
          <a:stretch>
            <a:fillRect/>
          </a:stretch>
        </p:blipFill>
        <p:spPr>
          <a:xfrm>
            <a:off x="7035862" y="2114168"/>
            <a:ext cx="3612085" cy="2251838"/>
          </a:xfrm>
          <a:prstGeom prst="rect">
            <a:avLst/>
          </a:prstGeom>
        </p:spPr>
      </p:pic>
    </p:spTree>
    <p:extLst>
      <p:ext uri="{BB962C8B-B14F-4D97-AF65-F5344CB8AC3E}">
        <p14:creationId xmlns:p14="http://schemas.microsoft.com/office/powerpoint/2010/main" val="25921744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1737976" cy="523220"/>
          </a:xfrm>
          <a:prstGeom prst="rect">
            <a:avLst/>
          </a:prstGeom>
          <a:noFill/>
        </p:spPr>
        <p:txBody>
          <a:bodyPr wrap="none" rtlCol="0">
            <a:spAutoFit/>
          </a:bodyPr>
          <a:lstStyle/>
          <a:p>
            <a:r>
              <a:rPr lang="zh-CN" altLang="en-US" sz="2800" b="1" dirty="0">
                <a:solidFill>
                  <a:schemeClr val="bg1"/>
                </a:solidFill>
              </a:rPr>
              <a:t>对象</a:t>
            </a:r>
            <a:r>
              <a:rPr lang="en-US" altLang="zh-CN" sz="2800" b="1" dirty="0">
                <a:solidFill>
                  <a:schemeClr val="bg1"/>
                </a:solidFill>
              </a:rPr>
              <a:t>-</a:t>
            </a:r>
            <a:r>
              <a:rPr lang="zh-CN" altLang="en-US" sz="2800" b="1" dirty="0">
                <a:solidFill>
                  <a:schemeClr val="bg1"/>
                </a:solidFill>
              </a:rPr>
              <a:t>编码</a:t>
            </a:r>
            <a:endParaRPr lang="en-US" altLang="zh-CN" sz="2800" b="1" dirty="0">
              <a:solidFill>
                <a:schemeClr val="bg1"/>
              </a:solidFill>
            </a:endParaRPr>
          </a:p>
        </p:txBody>
      </p:sp>
      <p:pic>
        <p:nvPicPr>
          <p:cNvPr id="5" name="图片 4">
            <a:extLst>
              <a:ext uri="{FF2B5EF4-FFF2-40B4-BE49-F238E27FC236}">
                <a16:creationId xmlns:a16="http://schemas.microsoft.com/office/drawing/2014/main" id="{9738DF2A-02E8-4F4A-8D30-115CAFAE71A9}"/>
              </a:ext>
            </a:extLst>
          </p:cNvPr>
          <p:cNvPicPr>
            <a:picLocks noChangeAspect="1"/>
          </p:cNvPicPr>
          <p:nvPr/>
        </p:nvPicPr>
        <p:blipFill>
          <a:blip r:embed="rId3"/>
          <a:stretch>
            <a:fillRect/>
          </a:stretch>
        </p:blipFill>
        <p:spPr>
          <a:xfrm>
            <a:off x="1147508" y="1844674"/>
            <a:ext cx="9391650" cy="2790825"/>
          </a:xfrm>
          <a:prstGeom prst="rect">
            <a:avLst/>
          </a:prstGeom>
        </p:spPr>
      </p:pic>
    </p:spTree>
    <p:extLst>
      <p:ext uri="{BB962C8B-B14F-4D97-AF65-F5344CB8AC3E}">
        <p14:creationId xmlns:p14="http://schemas.microsoft.com/office/powerpoint/2010/main" val="22124062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1737976" cy="523220"/>
          </a:xfrm>
          <a:prstGeom prst="rect">
            <a:avLst/>
          </a:prstGeom>
          <a:noFill/>
        </p:spPr>
        <p:txBody>
          <a:bodyPr wrap="none" rtlCol="0">
            <a:spAutoFit/>
          </a:bodyPr>
          <a:lstStyle/>
          <a:p>
            <a:r>
              <a:rPr lang="zh-CN" altLang="en-US" sz="2800" b="1" dirty="0">
                <a:solidFill>
                  <a:schemeClr val="bg1"/>
                </a:solidFill>
              </a:rPr>
              <a:t>对象</a:t>
            </a:r>
            <a:r>
              <a:rPr lang="en-US" altLang="zh-CN" sz="2800" b="1" dirty="0">
                <a:solidFill>
                  <a:schemeClr val="bg1"/>
                </a:solidFill>
              </a:rPr>
              <a:t>-</a:t>
            </a:r>
            <a:r>
              <a:rPr lang="zh-CN" altLang="en-US" sz="2800" b="1" dirty="0">
                <a:solidFill>
                  <a:schemeClr val="bg1"/>
                </a:solidFill>
              </a:rPr>
              <a:t>编码</a:t>
            </a:r>
            <a:endParaRPr lang="en-US" altLang="zh-CN" sz="2800" b="1" dirty="0">
              <a:solidFill>
                <a:schemeClr val="bg1"/>
              </a:solidFill>
            </a:endParaRPr>
          </a:p>
        </p:txBody>
      </p:sp>
      <p:sp>
        <p:nvSpPr>
          <p:cNvPr id="2" name="文本框 1">
            <a:extLst>
              <a:ext uri="{FF2B5EF4-FFF2-40B4-BE49-F238E27FC236}">
                <a16:creationId xmlns:a16="http://schemas.microsoft.com/office/drawing/2014/main" id="{1BD1584C-9C86-4C72-AC5D-0E1A5083FDEF}"/>
              </a:ext>
            </a:extLst>
          </p:cNvPr>
          <p:cNvSpPr txBox="1"/>
          <p:nvPr/>
        </p:nvSpPr>
        <p:spPr>
          <a:xfrm>
            <a:off x="1014984" y="1088136"/>
            <a:ext cx="4134465" cy="523220"/>
          </a:xfrm>
          <a:prstGeom prst="rect">
            <a:avLst/>
          </a:prstGeom>
          <a:noFill/>
        </p:spPr>
        <p:txBody>
          <a:bodyPr wrap="none" rtlCol="0">
            <a:spAutoFit/>
          </a:bodyPr>
          <a:lstStyle/>
          <a:p>
            <a:r>
              <a:rPr lang="zh-CN" altLang="en-US" sz="2800" b="1" dirty="0"/>
              <a:t>不同的类型和编码的对象</a:t>
            </a:r>
          </a:p>
        </p:txBody>
      </p:sp>
      <p:pic>
        <p:nvPicPr>
          <p:cNvPr id="4" name="图片 3">
            <a:extLst>
              <a:ext uri="{FF2B5EF4-FFF2-40B4-BE49-F238E27FC236}">
                <a16:creationId xmlns:a16="http://schemas.microsoft.com/office/drawing/2014/main" id="{5C32CA16-435F-44A2-8B29-4C2E5EEE819E}"/>
              </a:ext>
            </a:extLst>
          </p:cNvPr>
          <p:cNvPicPr>
            <a:picLocks noChangeAspect="1"/>
          </p:cNvPicPr>
          <p:nvPr/>
        </p:nvPicPr>
        <p:blipFill>
          <a:blip r:embed="rId3"/>
          <a:stretch>
            <a:fillRect/>
          </a:stretch>
        </p:blipFill>
        <p:spPr>
          <a:xfrm>
            <a:off x="896112" y="1726755"/>
            <a:ext cx="9191625" cy="3886200"/>
          </a:xfrm>
          <a:prstGeom prst="rect">
            <a:avLst/>
          </a:prstGeom>
        </p:spPr>
      </p:pic>
    </p:spTree>
    <p:extLst>
      <p:ext uri="{BB962C8B-B14F-4D97-AF65-F5344CB8AC3E}">
        <p14:creationId xmlns:p14="http://schemas.microsoft.com/office/powerpoint/2010/main" val="4044940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3212290" cy="523220"/>
          </a:xfrm>
          <a:prstGeom prst="rect">
            <a:avLst/>
          </a:prstGeom>
          <a:noFill/>
        </p:spPr>
        <p:txBody>
          <a:bodyPr wrap="none" rtlCol="0">
            <a:spAutoFit/>
          </a:bodyPr>
          <a:lstStyle/>
          <a:p>
            <a:r>
              <a:rPr lang="en-US" altLang="zh-CN" sz="2800" b="1" dirty="0">
                <a:solidFill>
                  <a:schemeClr val="bg1"/>
                </a:solidFill>
              </a:rPr>
              <a:t>raw </a:t>
            </a:r>
            <a:r>
              <a:rPr lang="zh-CN" altLang="en-US" sz="2800" b="1" dirty="0">
                <a:solidFill>
                  <a:schemeClr val="bg1"/>
                </a:solidFill>
              </a:rPr>
              <a:t>和 </a:t>
            </a:r>
            <a:r>
              <a:rPr lang="en-US" altLang="zh-CN" sz="2800" b="1" dirty="0" err="1">
                <a:solidFill>
                  <a:schemeClr val="bg1"/>
                </a:solidFill>
              </a:rPr>
              <a:t>embstr</a:t>
            </a:r>
            <a:r>
              <a:rPr lang="en-US" altLang="zh-CN" sz="2800" b="1" dirty="0">
                <a:solidFill>
                  <a:schemeClr val="bg1"/>
                </a:solidFill>
              </a:rPr>
              <a:t> </a:t>
            </a:r>
            <a:r>
              <a:rPr lang="zh-CN" altLang="en-US" sz="2800" b="1" dirty="0">
                <a:solidFill>
                  <a:schemeClr val="bg1"/>
                </a:solidFill>
              </a:rPr>
              <a:t>区别 </a:t>
            </a:r>
            <a:endParaRPr lang="en-US" altLang="zh-CN" sz="2800" b="1" dirty="0">
              <a:solidFill>
                <a:schemeClr val="bg1"/>
              </a:solidFill>
            </a:endParaRPr>
          </a:p>
        </p:txBody>
      </p:sp>
      <p:sp>
        <p:nvSpPr>
          <p:cNvPr id="2" name="矩形 1">
            <a:extLst>
              <a:ext uri="{FF2B5EF4-FFF2-40B4-BE49-F238E27FC236}">
                <a16:creationId xmlns:a16="http://schemas.microsoft.com/office/drawing/2014/main" id="{826E7E8B-1A78-47B2-A191-49FF404DC06C}"/>
              </a:ext>
            </a:extLst>
          </p:cNvPr>
          <p:cNvSpPr/>
          <p:nvPr/>
        </p:nvSpPr>
        <p:spPr>
          <a:xfrm>
            <a:off x="1262665" y="2058493"/>
            <a:ext cx="8996744" cy="1938992"/>
          </a:xfrm>
          <a:prstGeom prst="rect">
            <a:avLst/>
          </a:prstGeom>
        </p:spPr>
        <p:txBody>
          <a:bodyPr wrap="square">
            <a:spAutoFit/>
          </a:bodyPr>
          <a:lstStyle/>
          <a:p>
            <a:r>
              <a:rPr lang="zh-CN" altLang="en-US" sz="2400" dirty="0"/>
              <a:t>embstr编码是专⻔⽤于保存短字符串的⼀种优化式,这种编码和raw编码⼀样,都使⽤ redisobject结构和 sdshdr结构来表示字 符串对象,但raw编码会调⽤两次内存分配函数来分别创建 redisobject结构和 sdshdr结构,⽽ embstr编码则通过调⽤⼀次内存分配函数来分配⼀块连续的空间,空间中依次包含 redisobject和 sdshdr 两个结构。</a:t>
            </a:r>
          </a:p>
        </p:txBody>
      </p:sp>
    </p:spTree>
    <p:extLst>
      <p:ext uri="{BB962C8B-B14F-4D97-AF65-F5344CB8AC3E}">
        <p14:creationId xmlns:p14="http://schemas.microsoft.com/office/powerpoint/2010/main" val="25281942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3212290" cy="523220"/>
          </a:xfrm>
          <a:prstGeom prst="rect">
            <a:avLst/>
          </a:prstGeom>
          <a:noFill/>
        </p:spPr>
        <p:txBody>
          <a:bodyPr wrap="none" rtlCol="0">
            <a:spAutoFit/>
          </a:bodyPr>
          <a:lstStyle/>
          <a:p>
            <a:r>
              <a:rPr lang="en-US" altLang="zh-CN" sz="2800" b="1" dirty="0">
                <a:solidFill>
                  <a:schemeClr val="bg1"/>
                </a:solidFill>
              </a:rPr>
              <a:t>raw </a:t>
            </a:r>
            <a:r>
              <a:rPr lang="zh-CN" altLang="en-US" sz="2800" b="1" dirty="0">
                <a:solidFill>
                  <a:schemeClr val="bg1"/>
                </a:solidFill>
              </a:rPr>
              <a:t>和 </a:t>
            </a:r>
            <a:r>
              <a:rPr lang="en-US" altLang="zh-CN" sz="2800" b="1" dirty="0" err="1">
                <a:solidFill>
                  <a:schemeClr val="bg1"/>
                </a:solidFill>
              </a:rPr>
              <a:t>embstr</a:t>
            </a:r>
            <a:r>
              <a:rPr lang="en-US" altLang="zh-CN" sz="2800" b="1" dirty="0">
                <a:solidFill>
                  <a:schemeClr val="bg1"/>
                </a:solidFill>
              </a:rPr>
              <a:t> </a:t>
            </a:r>
            <a:r>
              <a:rPr lang="zh-CN" altLang="en-US" sz="2800" b="1" dirty="0">
                <a:solidFill>
                  <a:schemeClr val="bg1"/>
                </a:solidFill>
              </a:rPr>
              <a:t>区别 </a:t>
            </a:r>
            <a:endParaRPr lang="en-US" altLang="zh-CN" sz="2800" b="1" dirty="0">
              <a:solidFill>
                <a:schemeClr val="bg1"/>
              </a:solidFill>
            </a:endParaRPr>
          </a:p>
        </p:txBody>
      </p:sp>
      <p:pic>
        <p:nvPicPr>
          <p:cNvPr id="4" name="图片 3">
            <a:extLst>
              <a:ext uri="{FF2B5EF4-FFF2-40B4-BE49-F238E27FC236}">
                <a16:creationId xmlns:a16="http://schemas.microsoft.com/office/drawing/2014/main" id="{987CD033-3F06-440F-AA1A-815C1CA45FA3}"/>
              </a:ext>
            </a:extLst>
          </p:cNvPr>
          <p:cNvPicPr>
            <a:picLocks noChangeAspect="1"/>
          </p:cNvPicPr>
          <p:nvPr/>
        </p:nvPicPr>
        <p:blipFill>
          <a:blip r:embed="rId3"/>
          <a:stretch>
            <a:fillRect/>
          </a:stretch>
        </p:blipFill>
        <p:spPr>
          <a:xfrm>
            <a:off x="495807" y="1753337"/>
            <a:ext cx="9763125" cy="1962150"/>
          </a:xfrm>
          <a:prstGeom prst="rect">
            <a:avLst/>
          </a:prstGeom>
        </p:spPr>
      </p:pic>
      <p:sp>
        <p:nvSpPr>
          <p:cNvPr id="5" name="文本框 4">
            <a:extLst>
              <a:ext uri="{FF2B5EF4-FFF2-40B4-BE49-F238E27FC236}">
                <a16:creationId xmlns:a16="http://schemas.microsoft.com/office/drawing/2014/main" id="{A4628206-F51D-456A-8B64-6A0BCD612555}"/>
              </a:ext>
            </a:extLst>
          </p:cNvPr>
          <p:cNvSpPr txBox="1"/>
          <p:nvPr/>
        </p:nvSpPr>
        <p:spPr>
          <a:xfrm>
            <a:off x="1161288" y="1152544"/>
            <a:ext cx="747833" cy="523220"/>
          </a:xfrm>
          <a:prstGeom prst="rect">
            <a:avLst/>
          </a:prstGeom>
          <a:noFill/>
        </p:spPr>
        <p:txBody>
          <a:bodyPr wrap="none" rtlCol="0">
            <a:spAutoFit/>
          </a:bodyPr>
          <a:lstStyle/>
          <a:p>
            <a:r>
              <a:rPr lang="en-US" altLang="zh-CN" sz="2800" b="1" dirty="0"/>
              <a:t>raw</a:t>
            </a:r>
            <a:endParaRPr lang="zh-CN" altLang="en-US" sz="2800" b="1" dirty="0"/>
          </a:p>
        </p:txBody>
      </p:sp>
      <p:sp>
        <p:nvSpPr>
          <p:cNvPr id="8" name="矩形 7">
            <a:extLst>
              <a:ext uri="{FF2B5EF4-FFF2-40B4-BE49-F238E27FC236}">
                <a16:creationId xmlns:a16="http://schemas.microsoft.com/office/drawing/2014/main" id="{9ABD9D91-6F19-4993-82DC-B27CFB71F681}"/>
              </a:ext>
            </a:extLst>
          </p:cNvPr>
          <p:cNvSpPr/>
          <p:nvPr/>
        </p:nvSpPr>
        <p:spPr>
          <a:xfrm>
            <a:off x="1161288" y="4024686"/>
            <a:ext cx="1240083" cy="523220"/>
          </a:xfrm>
          <a:prstGeom prst="rect">
            <a:avLst/>
          </a:prstGeom>
        </p:spPr>
        <p:txBody>
          <a:bodyPr wrap="none">
            <a:spAutoFit/>
          </a:bodyPr>
          <a:lstStyle/>
          <a:p>
            <a:r>
              <a:rPr lang="en-US" altLang="zh-CN" sz="2800" b="1" dirty="0" err="1"/>
              <a:t>embstr</a:t>
            </a:r>
            <a:endParaRPr lang="zh-CN" altLang="en-US" sz="2800" b="1" dirty="0"/>
          </a:p>
        </p:txBody>
      </p:sp>
      <p:pic>
        <p:nvPicPr>
          <p:cNvPr id="9" name="图片 8">
            <a:extLst>
              <a:ext uri="{FF2B5EF4-FFF2-40B4-BE49-F238E27FC236}">
                <a16:creationId xmlns:a16="http://schemas.microsoft.com/office/drawing/2014/main" id="{9163586E-9822-4BE1-9504-9D0E693198A7}"/>
              </a:ext>
            </a:extLst>
          </p:cNvPr>
          <p:cNvPicPr>
            <a:picLocks noChangeAspect="1"/>
          </p:cNvPicPr>
          <p:nvPr/>
        </p:nvPicPr>
        <p:blipFill>
          <a:blip r:embed="rId4"/>
          <a:stretch>
            <a:fillRect/>
          </a:stretch>
        </p:blipFill>
        <p:spPr>
          <a:xfrm>
            <a:off x="759587" y="4754411"/>
            <a:ext cx="9601200" cy="1476375"/>
          </a:xfrm>
          <a:prstGeom prst="rect">
            <a:avLst/>
          </a:prstGeom>
        </p:spPr>
      </p:pic>
    </p:spTree>
    <p:extLst>
      <p:ext uri="{BB962C8B-B14F-4D97-AF65-F5344CB8AC3E}">
        <p14:creationId xmlns:p14="http://schemas.microsoft.com/office/powerpoint/2010/main" val="31954357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3212290" cy="523220"/>
          </a:xfrm>
          <a:prstGeom prst="rect">
            <a:avLst/>
          </a:prstGeom>
          <a:noFill/>
        </p:spPr>
        <p:txBody>
          <a:bodyPr wrap="none" rtlCol="0">
            <a:spAutoFit/>
          </a:bodyPr>
          <a:lstStyle/>
          <a:p>
            <a:r>
              <a:rPr lang="en-US" altLang="zh-CN" sz="2800" b="1" dirty="0">
                <a:solidFill>
                  <a:schemeClr val="bg1"/>
                </a:solidFill>
              </a:rPr>
              <a:t>raw </a:t>
            </a:r>
            <a:r>
              <a:rPr lang="zh-CN" altLang="en-US" sz="2800" b="1" dirty="0">
                <a:solidFill>
                  <a:schemeClr val="bg1"/>
                </a:solidFill>
              </a:rPr>
              <a:t>和 </a:t>
            </a:r>
            <a:r>
              <a:rPr lang="en-US" altLang="zh-CN" sz="2800" b="1" dirty="0" err="1">
                <a:solidFill>
                  <a:schemeClr val="bg1"/>
                </a:solidFill>
              </a:rPr>
              <a:t>embstr</a:t>
            </a:r>
            <a:r>
              <a:rPr lang="en-US" altLang="zh-CN" sz="2800" b="1" dirty="0">
                <a:solidFill>
                  <a:schemeClr val="bg1"/>
                </a:solidFill>
              </a:rPr>
              <a:t> </a:t>
            </a:r>
            <a:r>
              <a:rPr lang="zh-CN" altLang="en-US" sz="2800" b="1" dirty="0">
                <a:solidFill>
                  <a:schemeClr val="bg1"/>
                </a:solidFill>
              </a:rPr>
              <a:t>区别 </a:t>
            </a:r>
            <a:endParaRPr lang="en-US" altLang="zh-CN" sz="2800" b="1" dirty="0">
              <a:solidFill>
                <a:schemeClr val="bg1"/>
              </a:solidFill>
            </a:endParaRPr>
          </a:p>
        </p:txBody>
      </p:sp>
      <p:pic>
        <p:nvPicPr>
          <p:cNvPr id="2" name="图片 1">
            <a:extLst>
              <a:ext uri="{FF2B5EF4-FFF2-40B4-BE49-F238E27FC236}">
                <a16:creationId xmlns:a16="http://schemas.microsoft.com/office/drawing/2014/main" id="{7C73EB72-72BD-450B-AF84-29DCAC7F74BE}"/>
              </a:ext>
            </a:extLst>
          </p:cNvPr>
          <p:cNvPicPr>
            <a:picLocks noChangeAspect="1"/>
          </p:cNvPicPr>
          <p:nvPr/>
        </p:nvPicPr>
        <p:blipFill>
          <a:blip r:embed="rId3"/>
          <a:stretch>
            <a:fillRect/>
          </a:stretch>
        </p:blipFill>
        <p:spPr>
          <a:xfrm>
            <a:off x="941832" y="2663253"/>
            <a:ext cx="6124575" cy="2781300"/>
          </a:xfrm>
          <a:prstGeom prst="rect">
            <a:avLst/>
          </a:prstGeom>
        </p:spPr>
      </p:pic>
      <p:sp>
        <p:nvSpPr>
          <p:cNvPr id="7" name="矩形 6">
            <a:extLst>
              <a:ext uri="{FF2B5EF4-FFF2-40B4-BE49-F238E27FC236}">
                <a16:creationId xmlns:a16="http://schemas.microsoft.com/office/drawing/2014/main" id="{75E8A023-BBD3-407C-BFD5-26CEC2ECCE4A}"/>
              </a:ext>
            </a:extLst>
          </p:cNvPr>
          <p:cNvSpPr/>
          <p:nvPr/>
        </p:nvSpPr>
        <p:spPr>
          <a:xfrm>
            <a:off x="941832" y="1200427"/>
            <a:ext cx="8860536" cy="1200329"/>
          </a:xfrm>
          <a:prstGeom prst="rect">
            <a:avLst/>
          </a:prstGeom>
        </p:spPr>
        <p:txBody>
          <a:bodyPr wrap="square">
            <a:spAutoFit/>
          </a:bodyPr>
          <a:lstStyle/>
          <a:p>
            <a:r>
              <a:rPr lang="zh-CN" altLang="en-US" sz="2400" dirty="0"/>
              <a:t>如果字符串对象保存的是⼀个字符串值,并且这个字符串值的⻓度⼩于等于特定大小那么字符串对象将使⽤ embstr编码的⽅式来保存这个字符串值</a:t>
            </a:r>
          </a:p>
        </p:txBody>
      </p:sp>
    </p:spTree>
    <p:extLst>
      <p:ext uri="{BB962C8B-B14F-4D97-AF65-F5344CB8AC3E}">
        <p14:creationId xmlns:p14="http://schemas.microsoft.com/office/powerpoint/2010/main" val="35161624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2820003" cy="523220"/>
          </a:xfrm>
          <a:prstGeom prst="rect">
            <a:avLst/>
          </a:prstGeom>
          <a:noFill/>
        </p:spPr>
        <p:txBody>
          <a:bodyPr wrap="none" rtlCol="0">
            <a:spAutoFit/>
          </a:bodyPr>
          <a:lstStyle/>
          <a:p>
            <a:r>
              <a:rPr lang="zh-CN" altLang="en-US" sz="2800" b="1" dirty="0">
                <a:solidFill>
                  <a:schemeClr val="bg1"/>
                </a:solidFill>
              </a:rPr>
              <a:t>对象</a:t>
            </a:r>
            <a:r>
              <a:rPr lang="en-US" altLang="zh-CN" sz="2800" b="1" dirty="0">
                <a:solidFill>
                  <a:schemeClr val="bg1"/>
                </a:solidFill>
              </a:rPr>
              <a:t>-</a:t>
            </a:r>
            <a:r>
              <a:rPr lang="zh-CN" altLang="en-US" sz="2800" b="1" dirty="0">
                <a:solidFill>
                  <a:schemeClr val="bg1"/>
                </a:solidFill>
              </a:rPr>
              <a:t>字符串对象</a:t>
            </a:r>
            <a:endParaRPr lang="en-US" altLang="zh-CN" sz="2800" b="1" dirty="0">
              <a:solidFill>
                <a:schemeClr val="bg1"/>
              </a:solidFill>
            </a:endParaRPr>
          </a:p>
        </p:txBody>
      </p:sp>
      <p:sp>
        <p:nvSpPr>
          <p:cNvPr id="5" name="文本框 4">
            <a:extLst>
              <a:ext uri="{FF2B5EF4-FFF2-40B4-BE49-F238E27FC236}">
                <a16:creationId xmlns:a16="http://schemas.microsoft.com/office/drawing/2014/main" id="{6EC3B551-4E18-41DE-AE64-1E103941BD5A}"/>
              </a:ext>
            </a:extLst>
          </p:cNvPr>
          <p:cNvSpPr txBox="1"/>
          <p:nvPr/>
        </p:nvSpPr>
        <p:spPr>
          <a:xfrm>
            <a:off x="3300984" y="2423160"/>
            <a:ext cx="3195427" cy="523220"/>
          </a:xfrm>
          <a:prstGeom prst="rect">
            <a:avLst/>
          </a:prstGeom>
          <a:noFill/>
        </p:spPr>
        <p:txBody>
          <a:bodyPr wrap="none" rtlCol="0">
            <a:spAutoFit/>
          </a:bodyPr>
          <a:lstStyle/>
          <a:p>
            <a:r>
              <a:rPr lang="zh-CN" altLang="en-US" sz="2800" b="1" dirty="0"/>
              <a:t>编码</a:t>
            </a:r>
            <a:r>
              <a:rPr lang="zh-CN" altLang="en-US" sz="2800" dirty="0"/>
              <a:t>  </a:t>
            </a:r>
            <a:r>
              <a:rPr lang="en-US" altLang="zh-CN" sz="2800" dirty="0"/>
              <a:t>int</a:t>
            </a:r>
            <a:r>
              <a:rPr lang="zh-CN" altLang="en-US" sz="2800" dirty="0"/>
              <a:t> </a:t>
            </a:r>
            <a:r>
              <a:rPr lang="en-US" altLang="zh-CN" sz="2800" dirty="0"/>
              <a:t>raw </a:t>
            </a:r>
            <a:r>
              <a:rPr lang="en-US" altLang="zh-CN" sz="2800" dirty="0" err="1"/>
              <a:t>embstr</a:t>
            </a:r>
            <a:endParaRPr lang="en-US" altLang="zh-CN" sz="2800" dirty="0"/>
          </a:p>
        </p:txBody>
      </p:sp>
    </p:spTree>
    <p:extLst>
      <p:ext uri="{BB962C8B-B14F-4D97-AF65-F5344CB8AC3E}">
        <p14:creationId xmlns:p14="http://schemas.microsoft.com/office/powerpoint/2010/main" val="26807881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3332835" cy="523220"/>
          </a:xfrm>
          <a:prstGeom prst="rect">
            <a:avLst/>
          </a:prstGeom>
          <a:noFill/>
        </p:spPr>
        <p:txBody>
          <a:bodyPr wrap="none" rtlCol="0">
            <a:spAutoFit/>
          </a:bodyPr>
          <a:lstStyle/>
          <a:p>
            <a:r>
              <a:rPr lang="zh-CN" altLang="en-US" sz="2800" b="1" dirty="0">
                <a:solidFill>
                  <a:schemeClr val="bg1"/>
                </a:solidFill>
              </a:rPr>
              <a:t>对象</a:t>
            </a:r>
            <a:r>
              <a:rPr lang="en-US" altLang="zh-CN" sz="2800" b="1" dirty="0">
                <a:solidFill>
                  <a:schemeClr val="bg1"/>
                </a:solidFill>
              </a:rPr>
              <a:t>-</a:t>
            </a:r>
            <a:r>
              <a:rPr lang="zh-CN" altLang="en-US" sz="2800" b="1" dirty="0">
                <a:solidFill>
                  <a:schemeClr val="bg1"/>
                </a:solidFill>
              </a:rPr>
              <a:t>字符串对象</a:t>
            </a:r>
            <a:r>
              <a:rPr lang="en-US" altLang="zh-CN" sz="2800" b="1" dirty="0">
                <a:solidFill>
                  <a:schemeClr val="bg1"/>
                </a:solidFill>
              </a:rPr>
              <a:t>-int</a:t>
            </a:r>
          </a:p>
        </p:txBody>
      </p:sp>
      <p:pic>
        <p:nvPicPr>
          <p:cNvPr id="6" name="图片 5">
            <a:extLst>
              <a:ext uri="{FF2B5EF4-FFF2-40B4-BE49-F238E27FC236}">
                <a16:creationId xmlns:a16="http://schemas.microsoft.com/office/drawing/2014/main" id="{6FB11A9A-F3A0-42E1-BE73-3F55F4635577}"/>
              </a:ext>
            </a:extLst>
          </p:cNvPr>
          <p:cNvPicPr>
            <a:picLocks noChangeAspect="1"/>
          </p:cNvPicPr>
          <p:nvPr/>
        </p:nvPicPr>
        <p:blipFill>
          <a:blip r:embed="rId3"/>
          <a:stretch>
            <a:fillRect/>
          </a:stretch>
        </p:blipFill>
        <p:spPr>
          <a:xfrm>
            <a:off x="5682616" y="1651126"/>
            <a:ext cx="4829175" cy="2867025"/>
          </a:xfrm>
          <a:prstGeom prst="rect">
            <a:avLst/>
          </a:prstGeom>
        </p:spPr>
      </p:pic>
      <p:pic>
        <p:nvPicPr>
          <p:cNvPr id="2" name="图片 1">
            <a:extLst>
              <a:ext uri="{FF2B5EF4-FFF2-40B4-BE49-F238E27FC236}">
                <a16:creationId xmlns:a16="http://schemas.microsoft.com/office/drawing/2014/main" id="{E7DFDE02-E7E1-4028-AADE-541EC7BF4467}"/>
              </a:ext>
            </a:extLst>
          </p:cNvPr>
          <p:cNvPicPr>
            <a:picLocks noChangeAspect="1"/>
          </p:cNvPicPr>
          <p:nvPr/>
        </p:nvPicPr>
        <p:blipFill>
          <a:blip r:embed="rId4"/>
          <a:stretch>
            <a:fillRect/>
          </a:stretch>
        </p:blipFill>
        <p:spPr>
          <a:xfrm>
            <a:off x="525652" y="2104897"/>
            <a:ext cx="5075741" cy="1488695"/>
          </a:xfrm>
          <a:prstGeom prst="rect">
            <a:avLst/>
          </a:prstGeom>
        </p:spPr>
      </p:pic>
    </p:spTree>
    <p:extLst>
      <p:ext uri="{BB962C8B-B14F-4D97-AF65-F5344CB8AC3E}">
        <p14:creationId xmlns:p14="http://schemas.microsoft.com/office/powerpoint/2010/main" val="3175437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49D75BB-4D3F-49E4-B1E6-B94ADA614EA6}"/>
              </a:ext>
            </a:extLst>
          </p:cNvPr>
          <p:cNvSpPr/>
          <p:nvPr/>
        </p:nvSpPr>
        <p:spPr>
          <a:xfrm>
            <a:off x="370339" y="1667196"/>
            <a:ext cx="184731" cy="369332"/>
          </a:xfrm>
          <a:prstGeom prst="rect">
            <a:avLst/>
          </a:prstGeom>
        </p:spPr>
        <p:txBody>
          <a:bodyPr wrap="none">
            <a:spAutoFit/>
          </a:bodyPr>
          <a:lstStyle/>
          <a:p>
            <a:endParaRPr lang="zh-CN" altLang="en-US" dirty="0"/>
          </a:p>
        </p:txBody>
      </p:sp>
      <p:sp>
        <p:nvSpPr>
          <p:cNvPr id="7" name="矩形 6">
            <a:extLst>
              <a:ext uri="{FF2B5EF4-FFF2-40B4-BE49-F238E27FC236}">
                <a16:creationId xmlns:a16="http://schemas.microsoft.com/office/drawing/2014/main" id="{13578378-7F6B-4AF5-A313-482DDD0DFAD9}"/>
              </a:ext>
            </a:extLst>
          </p:cNvPr>
          <p:cNvSpPr/>
          <p:nvPr/>
        </p:nvSpPr>
        <p:spPr>
          <a:xfrm>
            <a:off x="581891" y="1077083"/>
            <a:ext cx="2598788" cy="538609"/>
          </a:xfrm>
          <a:prstGeom prst="rect">
            <a:avLst/>
          </a:prstGeom>
        </p:spPr>
        <p:txBody>
          <a:bodyPr wrap="none">
            <a:spAutoFit/>
          </a:bodyPr>
          <a:lstStyle/>
          <a:p>
            <a:pPr lvl="0" defTabSz="914400" eaLnBrk="0" fontAlgn="base" hangingPunct="0">
              <a:spcBef>
                <a:spcPct val="0"/>
              </a:spcBef>
              <a:spcAft>
                <a:spcPct val="0"/>
              </a:spcAft>
            </a:pPr>
            <a:r>
              <a:rPr lang="en-US" altLang="zh-CN" sz="2000" dirty="0">
                <a:solidFill>
                  <a:srgbClr val="FF0000"/>
                </a:solidFill>
                <a:latin typeface="微软雅黑" panose="020B0503020204020204" pitchFamily="34" charset="-122"/>
                <a:ea typeface="微软雅黑" panose="020B0503020204020204" pitchFamily="34" charset="-122"/>
              </a:rPr>
              <a:t>SDS</a:t>
            </a:r>
            <a:r>
              <a:rPr lang="zh-CN" altLang="en-US" sz="2000" dirty="0">
                <a:solidFill>
                  <a:srgbClr val="FF0000"/>
                </a:solidFill>
                <a:latin typeface="微软雅黑" panose="020B0503020204020204" pitchFamily="34" charset="-122"/>
                <a:ea typeface="微软雅黑" panose="020B0503020204020204" pitchFamily="34" charset="-122"/>
              </a:rPr>
              <a:t>和</a:t>
            </a:r>
            <a:r>
              <a:rPr lang="en-US" altLang="zh-CN" sz="2000" dirty="0">
                <a:solidFill>
                  <a:srgbClr val="FF0000"/>
                </a:solidFill>
                <a:latin typeface="微软雅黑" panose="020B0503020204020204" pitchFamily="34" charset="-122"/>
                <a:ea typeface="微软雅黑" panose="020B0503020204020204" pitchFamily="34" charset="-122"/>
              </a:rPr>
              <a:t>c</a:t>
            </a:r>
            <a:r>
              <a:rPr lang="zh-CN" altLang="en-US" sz="2000" dirty="0">
                <a:solidFill>
                  <a:srgbClr val="FF0000"/>
                </a:solidFill>
                <a:latin typeface="微软雅黑" panose="020B0503020204020204" pitchFamily="34" charset="-122"/>
                <a:ea typeface="微软雅黑" panose="020B0503020204020204" pitchFamily="34" charset="-122"/>
              </a:rPr>
              <a:t>字符串的区别</a:t>
            </a:r>
          </a:p>
          <a:p>
            <a:pPr lvl="0" defTabSz="914400" eaLnBrk="0" fontAlgn="base" hangingPunct="0">
              <a:spcBef>
                <a:spcPct val="0"/>
              </a:spcBef>
              <a:spcAft>
                <a:spcPct val="0"/>
              </a:spcAft>
            </a:pPr>
            <a:endParaRPr lang="zh-CN" altLang="zh-CN" sz="900" dirty="0">
              <a:solidFill>
                <a:srgbClr val="FF0000"/>
              </a:solidFill>
            </a:endParaRPr>
          </a:p>
        </p:txBody>
      </p:sp>
      <p:sp>
        <p:nvSpPr>
          <p:cNvPr id="8" name="矩形 7">
            <a:extLst>
              <a:ext uri="{FF2B5EF4-FFF2-40B4-BE49-F238E27FC236}">
                <a16:creationId xmlns:a16="http://schemas.microsoft.com/office/drawing/2014/main" id="{2C14E67D-04B5-462D-B094-0A4A6F73180E}"/>
              </a:ext>
            </a:extLst>
          </p:cNvPr>
          <p:cNvSpPr/>
          <p:nvPr/>
        </p:nvSpPr>
        <p:spPr>
          <a:xfrm>
            <a:off x="581890" y="1449353"/>
            <a:ext cx="10569845" cy="4770537"/>
          </a:xfrm>
          <a:prstGeom prst="rect">
            <a:avLst/>
          </a:prstGeom>
          <a:solidFill>
            <a:schemeClr val="accent2">
              <a:lumMod val="20000"/>
              <a:lumOff val="80000"/>
            </a:schemeClr>
          </a:solidFill>
        </p:spPr>
        <p:txBody>
          <a:bodyPr wrap="square">
            <a:spAutoFit/>
          </a:bodyPr>
          <a:lstStyle/>
          <a:p>
            <a:pPr marL="285750" indent="-285750">
              <a:buFont typeface="Arial" panose="020B0604020202020204" pitchFamily="34" charset="0"/>
              <a:buChar char="•"/>
            </a:pPr>
            <a:r>
              <a:rPr lang="zh-CN" altLang="en-US" dirty="0">
                <a:solidFill>
                  <a:srgbClr val="FF0000"/>
                </a:solidFill>
              </a:rPr>
              <a:t>SDS获取字符串长度复杂度为常数</a:t>
            </a:r>
            <a:endParaRPr lang="en-US" altLang="zh-CN" dirty="0">
              <a:solidFill>
                <a:srgbClr val="FF0000"/>
              </a:solidFill>
            </a:endParaRPr>
          </a:p>
          <a:p>
            <a:r>
              <a:rPr lang="zh-CN" altLang="en-US" dirty="0"/>
              <a:t>     SDS通过获取len属性就可以得到字符串的长度，时间复杂度为：O(1) </a:t>
            </a:r>
            <a:endParaRPr lang="en-US" altLang="zh-CN" dirty="0"/>
          </a:p>
          <a:p>
            <a:r>
              <a:rPr lang="en-US" altLang="zh-CN" dirty="0"/>
              <a:t>     </a:t>
            </a:r>
            <a:r>
              <a:rPr lang="zh-CN" altLang="en-US" dirty="0"/>
              <a:t>c字符串需要遍历字符串，时间复杂度为：O(N)</a:t>
            </a:r>
            <a:endParaRPr lang="en-US" altLang="zh-CN" dirty="0"/>
          </a:p>
          <a:p>
            <a:endParaRPr lang="en-US" altLang="zh-CN" dirty="0"/>
          </a:p>
          <a:p>
            <a:pPr marL="285750" indent="-285750">
              <a:buFont typeface="Arial" panose="020B0604020202020204" pitchFamily="34" charset="0"/>
              <a:buChar char="•"/>
            </a:pPr>
            <a:r>
              <a:rPr lang="zh-CN" altLang="en-US" dirty="0">
                <a:solidFill>
                  <a:srgbClr val="FF0000"/>
                </a:solidFill>
              </a:rPr>
              <a:t>SDS杜绝了缓冲区溢出</a:t>
            </a:r>
            <a:endParaRPr lang="en-US" altLang="zh-CN" dirty="0">
              <a:solidFill>
                <a:srgbClr val="FF0000"/>
              </a:solidFill>
            </a:endParaRPr>
          </a:p>
          <a:p>
            <a:r>
              <a:rPr lang="en-US" altLang="zh-CN" dirty="0"/>
              <a:t>     </a:t>
            </a:r>
            <a:r>
              <a:rPr lang="zh-CN" altLang="en-US" dirty="0"/>
              <a:t>c字符串如果没有重新分配空间，直接修改字符串的话，可能会造成数据溢出。</a:t>
            </a:r>
            <a:endParaRPr lang="en-US" altLang="zh-CN" dirty="0"/>
          </a:p>
          <a:p>
            <a:r>
              <a:rPr lang="en-US" altLang="zh-CN" dirty="0"/>
              <a:t>     </a:t>
            </a:r>
            <a:r>
              <a:rPr lang="zh-CN" altLang="en-US" dirty="0"/>
              <a:t>当SDS的API需要对SDS进行修改时，API会先检查SDS的空间是否满足修改所需的需求，如果不满足，则          自动将SDS空间扩展至所需大小。</a:t>
            </a:r>
            <a:endParaRPr lang="en-US" altLang="zh-CN" dirty="0"/>
          </a:p>
          <a:p>
            <a:endParaRPr lang="en-US" altLang="zh-CN" dirty="0"/>
          </a:p>
          <a:p>
            <a:pPr marL="285750" indent="-285750">
              <a:buFont typeface="Arial" panose="020B0604020202020204" pitchFamily="34" charset="0"/>
              <a:buChar char="•"/>
            </a:pPr>
            <a:r>
              <a:rPr lang="zh-CN" altLang="en-US" dirty="0">
                <a:solidFill>
                  <a:srgbClr val="FF0000"/>
                </a:solidFill>
              </a:rPr>
              <a:t>减少内存重分配次数</a:t>
            </a:r>
            <a:endParaRPr lang="en-US" altLang="zh-CN" dirty="0">
              <a:solidFill>
                <a:srgbClr val="FF0000"/>
              </a:solidFill>
            </a:endParaRPr>
          </a:p>
          <a:p>
            <a:r>
              <a:rPr lang="zh-CN" altLang="en-US" dirty="0"/>
              <a:t>    SDS通过空间预分配和惰性空间释放两种优化策略来减少内存重分配次数。</a:t>
            </a:r>
            <a:endParaRPr lang="en-US" altLang="zh-CN" dirty="0"/>
          </a:p>
          <a:p>
            <a:r>
              <a:rPr lang="zh-CN" altLang="en-US" dirty="0">
                <a:solidFill>
                  <a:schemeClr val="accent2">
                    <a:lumMod val="75000"/>
                  </a:schemeClr>
                </a:solidFill>
              </a:rPr>
              <a:t>         空间预分配</a:t>
            </a:r>
            <a:endParaRPr lang="en-US" altLang="zh-CN" dirty="0">
              <a:solidFill>
                <a:schemeClr val="accent2">
                  <a:lumMod val="75000"/>
                </a:schemeClr>
              </a:solidFill>
            </a:endParaRPr>
          </a:p>
          <a:p>
            <a:r>
              <a:rPr lang="zh-CN" altLang="en-US" sz="1600" dirty="0"/>
              <a:t>          Redis通过额外分配未使用的空间，优化了SDS的字符串增长操作，减少了连续执行字符串增长操作所需的内存分配次数</a:t>
            </a:r>
            <a:r>
              <a:rPr lang="zh-CN" altLang="en-US" dirty="0"/>
              <a:t>。</a:t>
            </a:r>
            <a:endParaRPr lang="en-US" altLang="zh-CN" dirty="0"/>
          </a:p>
          <a:p>
            <a:r>
              <a:rPr lang="zh-CN" altLang="en-US" dirty="0">
                <a:solidFill>
                  <a:schemeClr val="accent2">
                    <a:lumMod val="75000"/>
                  </a:schemeClr>
                </a:solidFill>
              </a:rPr>
              <a:t>         惰性空间释放</a:t>
            </a:r>
            <a:endParaRPr lang="en-US" altLang="zh-CN" dirty="0">
              <a:solidFill>
                <a:schemeClr val="accent2">
                  <a:lumMod val="75000"/>
                </a:schemeClr>
              </a:solidFill>
            </a:endParaRPr>
          </a:p>
          <a:p>
            <a:r>
              <a:rPr lang="zh-CN" altLang="en-US" dirty="0"/>
              <a:t>         </a:t>
            </a:r>
            <a:r>
              <a:rPr lang="zh-CN" altLang="en-US" sz="1600" dirty="0"/>
              <a:t>惰性空间释放用于优化SDS的字符串缩短操作。当SDS缩短时，程序并不会立即回收缩短后多出来的空间，而是使用free属性将这些字节的数量记录起来，等待将来使用。</a:t>
            </a:r>
            <a:endParaRPr lang="zh-CN" altLang="en-US" dirty="0"/>
          </a:p>
        </p:txBody>
      </p:sp>
      <p:sp>
        <p:nvSpPr>
          <p:cNvPr id="9" name="文本框 8">
            <a:extLst>
              <a:ext uri="{FF2B5EF4-FFF2-40B4-BE49-F238E27FC236}">
                <a16:creationId xmlns:a16="http://schemas.microsoft.com/office/drawing/2014/main" id="{E0EA2594-6F0B-4F44-BE67-ABC1858BC969}"/>
              </a:ext>
            </a:extLst>
          </p:cNvPr>
          <p:cNvSpPr txBox="1"/>
          <p:nvPr/>
        </p:nvSpPr>
        <p:spPr>
          <a:xfrm>
            <a:off x="3017520" y="191193"/>
            <a:ext cx="4255460" cy="523220"/>
          </a:xfrm>
          <a:prstGeom prst="rect">
            <a:avLst/>
          </a:prstGeom>
          <a:noFill/>
        </p:spPr>
        <p:txBody>
          <a:bodyPr wrap="none" rtlCol="0">
            <a:spAutoFit/>
          </a:bodyPr>
          <a:lstStyle/>
          <a:p>
            <a:r>
              <a:rPr lang="en-US" altLang="zh-CN" sz="2800" b="1" dirty="0">
                <a:solidFill>
                  <a:schemeClr val="bg1"/>
                </a:solidFill>
              </a:rPr>
              <a:t>Simple dynamic string(SDS)</a:t>
            </a:r>
          </a:p>
        </p:txBody>
      </p:sp>
    </p:spTree>
    <p:extLst>
      <p:ext uri="{BB962C8B-B14F-4D97-AF65-F5344CB8AC3E}">
        <p14:creationId xmlns:p14="http://schemas.microsoft.com/office/powerpoint/2010/main" val="31705462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3986028" cy="523220"/>
          </a:xfrm>
          <a:prstGeom prst="rect">
            <a:avLst/>
          </a:prstGeom>
          <a:noFill/>
        </p:spPr>
        <p:txBody>
          <a:bodyPr wrap="none" rtlCol="0">
            <a:spAutoFit/>
          </a:bodyPr>
          <a:lstStyle/>
          <a:p>
            <a:r>
              <a:rPr lang="zh-CN" altLang="en-US" sz="2800" b="1" dirty="0">
                <a:solidFill>
                  <a:schemeClr val="bg1"/>
                </a:solidFill>
              </a:rPr>
              <a:t>对象</a:t>
            </a:r>
            <a:r>
              <a:rPr lang="en-US" altLang="zh-CN" sz="2800" b="1" dirty="0">
                <a:solidFill>
                  <a:schemeClr val="bg1"/>
                </a:solidFill>
              </a:rPr>
              <a:t>-</a:t>
            </a:r>
            <a:r>
              <a:rPr lang="zh-CN" altLang="en-US" sz="2800" b="1" dirty="0">
                <a:solidFill>
                  <a:schemeClr val="bg1"/>
                </a:solidFill>
              </a:rPr>
              <a:t>字符串对象</a:t>
            </a:r>
            <a:r>
              <a:rPr lang="en-US" altLang="zh-CN" sz="2800" b="1" dirty="0">
                <a:solidFill>
                  <a:schemeClr val="bg1"/>
                </a:solidFill>
              </a:rPr>
              <a:t>-</a:t>
            </a:r>
            <a:r>
              <a:rPr lang="en-US" altLang="zh-CN" sz="2800" b="1" dirty="0" err="1">
                <a:solidFill>
                  <a:schemeClr val="bg1"/>
                </a:solidFill>
              </a:rPr>
              <a:t>embstr</a:t>
            </a:r>
            <a:endParaRPr lang="en-US" altLang="zh-CN" sz="2800" b="1" dirty="0">
              <a:solidFill>
                <a:schemeClr val="bg1"/>
              </a:solidFill>
            </a:endParaRPr>
          </a:p>
        </p:txBody>
      </p:sp>
      <p:pic>
        <p:nvPicPr>
          <p:cNvPr id="7" name="图片 6">
            <a:extLst>
              <a:ext uri="{FF2B5EF4-FFF2-40B4-BE49-F238E27FC236}">
                <a16:creationId xmlns:a16="http://schemas.microsoft.com/office/drawing/2014/main" id="{26B16569-DC51-43BC-8066-B7DEB3536199}"/>
              </a:ext>
            </a:extLst>
          </p:cNvPr>
          <p:cNvPicPr>
            <a:picLocks noChangeAspect="1"/>
          </p:cNvPicPr>
          <p:nvPr/>
        </p:nvPicPr>
        <p:blipFill>
          <a:blip r:embed="rId3"/>
          <a:stretch>
            <a:fillRect/>
          </a:stretch>
        </p:blipFill>
        <p:spPr>
          <a:xfrm>
            <a:off x="964628" y="1217358"/>
            <a:ext cx="5734050" cy="1466850"/>
          </a:xfrm>
          <a:prstGeom prst="rect">
            <a:avLst/>
          </a:prstGeom>
        </p:spPr>
      </p:pic>
      <p:pic>
        <p:nvPicPr>
          <p:cNvPr id="8" name="图片 7">
            <a:extLst>
              <a:ext uri="{FF2B5EF4-FFF2-40B4-BE49-F238E27FC236}">
                <a16:creationId xmlns:a16="http://schemas.microsoft.com/office/drawing/2014/main" id="{CB07C512-EDDD-4420-8C03-09BC0D1843B8}"/>
              </a:ext>
            </a:extLst>
          </p:cNvPr>
          <p:cNvPicPr>
            <a:picLocks noChangeAspect="1"/>
          </p:cNvPicPr>
          <p:nvPr/>
        </p:nvPicPr>
        <p:blipFill>
          <a:blip r:embed="rId4"/>
          <a:stretch>
            <a:fillRect/>
          </a:stretch>
        </p:blipFill>
        <p:spPr>
          <a:xfrm>
            <a:off x="556197" y="3476116"/>
            <a:ext cx="10001250" cy="1685925"/>
          </a:xfrm>
          <a:prstGeom prst="rect">
            <a:avLst/>
          </a:prstGeom>
        </p:spPr>
      </p:pic>
    </p:spTree>
    <p:extLst>
      <p:ext uri="{BB962C8B-B14F-4D97-AF65-F5344CB8AC3E}">
        <p14:creationId xmlns:p14="http://schemas.microsoft.com/office/powerpoint/2010/main" val="15950208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2459328" cy="523220"/>
          </a:xfrm>
          <a:prstGeom prst="rect">
            <a:avLst/>
          </a:prstGeom>
          <a:noFill/>
        </p:spPr>
        <p:txBody>
          <a:bodyPr wrap="none" rtlCol="0">
            <a:spAutoFit/>
          </a:bodyPr>
          <a:lstStyle/>
          <a:p>
            <a:r>
              <a:rPr lang="zh-CN" altLang="en-US" sz="2800" b="1" dirty="0">
                <a:solidFill>
                  <a:schemeClr val="bg1"/>
                </a:solidFill>
              </a:rPr>
              <a:t>对象</a:t>
            </a:r>
            <a:r>
              <a:rPr lang="en-US" altLang="zh-CN" sz="2800" b="1" dirty="0">
                <a:solidFill>
                  <a:schemeClr val="bg1"/>
                </a:solidFill>
              </a:rPr>
              <a:t>-</a:t>
            </a:r>
            <a:r>
              <a:rPr lang="zh-CN" altLang="en-US" sz="2800" b="1" dirty="0">
                <a:solidFill>
                  <a:schemeClr val="bg1"/>
                </a:solidFill>
              </a:rPr>
              <a:t>列表对象</a:t>
            </a:r>
            <a:endParaRPr lang="en-US" altLang="zh-CN" sz="2800" b="1" dirty="0">
              <a:solidFill>
                <a:schemeClr val="bg1"/>
              </a:solidFill>
            </a:endParaRPr>
          </a:p>
        </p:txBody>
      </p:sp>
      <p:sp>
        <p:nvSpPr>
          <p:cNvPr id="5" name="文本框 4">
            <a:extLst>
              <a:ext uri="{FF2B5EF4-FFF2-40B4-BE49-F238E27FC236}">
                <a16:creationId xmlns:a16="http://schemas.microsoft.com/office/drawing/2014/main" id="{6EC3B551-4E18-41DE-AE64-1E103941BD5A}"/>
              </a:ext>
            </a:extLst>
          </p:cNvPr>
          <p:cNvSpPr txBox="1"/>
          <p:nvPr/>
        </p:nvSpPr>
        <p:spPr>
          <a:xfrm>
            <a:off x="3300984" y="2423160"/>
            <a:ext cx="5151154" cy="523220"/>
          </a:xfrm>
          <a:prstGeom prst="rect">
            <a:avLst/>
          </a:prstGeom>
          <a:noFill/>
        </p:spPr>
        <p:txBody>
          <a:bodyPr wrap="none" rtlCol="0">
            <a:spAutoFit/>
          </a:bodyPr>
          <a:lstStyle/>
          <a:p>
            <a:r>
              <a:rPr lang="zh-CN" altLang="en-US" sz="2800" b="1" dirty="0"/>
              <a:t>编码</a:t>
            </a:r>
            <a:r>
              <a:rPr lang="zh-CN" altLang="en-US" sz="2800" dirty="0"/>
              <a:t>  </a:t>
            </a:r>
            <a:r>
              <a:rPr lang="en-US" altLang="zh-CN" sz="2800" dirty="0" err="1"/>
              <a:t>ziplist</a:t>
            </a:r>
            <a:r>
              <a:rPr lang="en-US" altLang="zh-CN" sz="2800" dirty="0"/>
              <a:t> </a:t>
            </a:r>
            <a:r>
              <a:rPr lang="en-US" altLang="zh-CN" sz="2800" dirty="0" err="1"/>
              <a:t>linkedlist</a:t>
            </a:r>
            <a:r>
              <a:rPr lang="en-US" altLang="zh-CN" sz="2800" dirty="0"/>
              <a:t>  </a:t>
            </a:r>
            <a:r>
              <a:rPr lang="en-US" altLang="zh-CN" sz="2800" dirty="0">
                <a:sym typeface="Wingdings" panose="05000000000000000000" pitchFamily="2" charset="2"/>
              </a:rPr>
              <a:t>  </a:t>
            </a:r>
            <a:r>
              <a:rPr lang="en-US" altLang="zh-CN" sz="2800" dirty="0" err="1">
                <a:sym typeface="Wingdings" panose="05000000000000000000" pitchFamily="2" charset="2"/>
              </a:rPr>
              <a:t>quicklist</a:t>
            </a:r>
            <a:endParaRPr lang="en-US" altLang="zh-CN" sz="2800" dirty="0"/>
          </a:p>
        </p:txBody>
      </p:sp>
    </p:spTree>
    <p:extLst>
      <p:ext uri="{BB962C8B-B14F-4D97-AF65-F5344CB8AC3E}">
        <p14:creationId xmlns:p14="http://schemas.microsoft.com/office/powerpoint/2010/main" val="38940523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2459328" cy="523220"/>
          </a:xfrm>
          <a:prstGeom prst="rect">
            <a:avLst/>
          </a:prstGeom>
          <a:noFill/>
        </p:spPr>
        <p:txBody>
          <a:bodyPr wrap="none" rtlCol="0">
            <a:spAutoFit/>
          </a:bodyPr>
          <a:lstStyle/>
          <a:p>
            <a:r>
              <a:rPr lang="zh-CN" altLang="en-US" sz="2800" b="1" dirty="0">
                <a:solidFill>
                  <a:schemeClr val="bg1"/>
                </a:solidFill>
              </a:rPr>
              <a:t>对象</a:t>
            </a:r>
            <a:r>
              <a:rPr lang="en-US" altLang="zh-CN" sz="2800" b="1" dirty="0">
                <a:solidFill>
                  <a:schemeClr val="bg1"/>
                </a:solidFill>
              </a:rPr>
              <a:t>-</a:t>
            </a:r>
            <a:r>
              <a:rPr lang="zh-CN" altLang="en-US" sz="2800" b="1" dirty="0">
                <a:solidFill>
                  <a:schemeClr val="bg1"/>
                </a:solidFill>
              </a:rPr>
              <a:t>列表对象</a:t>
            </a:r>
            <a:endParaRPr lang="en-US" altLang="zh-CN" sz="2800" b="1" dirty="0">
              <a:solidFill>
                <a:schemeClr val="bg1"/>
              </a:solidFill>
            </a:endParaRPr>
          </a:p>
        </p:txBody>
      </p:sp>
      <p:pic>
        <p:nvPicPr>
          <p:cNvPr id="2" name="图片 1">
            <a:extLst>
              <a:ext uri="{FF2B5EF4-FFF2-40B4-BE49-F238E27FC236}">
                <a16:creationId xmlns:a16="http://schemas.microsoft.com/office/drawing/2014/main" id="{B01BAA56-97CD-4A07-928E-717D0BF33F8C}"/>
              </a:ext>
            </a:extLst>
          </p:cNvPr>
          <p:cNvPicPr>
            <a:picLocks noChangeAspect="1"/>
          </p:cNvPicPr>
          <p:nvPr/>
        </p:nvPicPr>
        <p:blipFill>
          <a:blip r:embed="rId3"/>
          <a:stretch>
            <a:fillRect/>
          </a:stretch>
        </p:blipFill>
        <p:spPr>
          <a:xfrm>
            <a:off x="750315" y="1501584"/>
            <a:ext cx="3419475" cy="971550"/>
          </a:xfrm>
          <a:prstGeom prst="rect">
            <a:avLst/>
          </a:prstGeom>
        </p:spPr>
      </p:pic>
      <p:pic>
        <p:nvPicPr>
          <p:cNvPr id="4" name="图片 3">
            <a:extLst>
              <a:ext uri="{FF2B5EF4-FFF2-40B4-BE49-F238E27FC236}">
                <a16:creationId xmlns:a16="http://schemas.microsoft.com/office/drawing/2014/main" id="{6F4AB637-E291-4723-A201-188ADAE6A46D}"/>
              </a:ext>
            </a:extLst>
          </p:cNvPr>
          <p:cNvPicPr>
            <a:picLocks noChangeAspect="1"/>
          </p:cNvPicPr>
          <p:nvPr/>
        </p:nvPicPr>
        <p:blipFill>
          <a:blip r:embed="rId4"/>
          <a:stretch>
            <a:fillRect/>
          </a:stretch>
        </p:blipFill>
        <p:spPr>
          <a:xfrm>
            <a:off x="583818" y="3045016"/>
            <a:ext cx="3057525" cy="1933575"/>
          </a:xfrm>
          <a:prstGeom prst="rect">
            <a:avLst/>
          </a:prstGeom>
        </p:spPr>
      </p:pic>
      <p:sp>
        <p:nvSpPr>
          <p:cNvPr id="6" name="箭头: 右 5">
            <a:extLst>
              <a:ext uri="{FF2B5EF4-FFF2-40B4-BE49-F238E27FC236}">
                <a16:creationId xmlns:a16="http://schemas.microsoft.com/office/drawing/2014/main" id="{EC777F2A-1365-4A42-84D4-DF7ED15F1153}"/>
              </a:ext>
            </a:extLst>
          </p:cNvPr>
          <p:cNvSpPr/>
          <p:nvPr/>
        </p:nvSpPr>
        <p:spPr>
          <a:xfrm>
            <a:off x="3685032" y="4398264"/>
            <a:ext cx="484758" cy="128016"/>
          </a:xfrm>
          <a:prstGeom prst="rightArrow">
            <a:avLst/>
          </a:prstGeom>
          <a:solidFill>
            <a:srgbClr val="C7254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63D24410-F135-40BC-934F-6E49830C9D67}"/>
              </a:ext>
            </a:extLst>
          </p:cNvPr>
          <p:cNvSpPr/>
          <p:nvPr/>
        </p:nvSpPr>
        <p:spPr>
          <a:xfrm>
            <a:off x="4306824" y="3240087"/>
            <a:ext cx="6631433" cy="1933575"/>
          </a:xfrm>
          <a:prstGeom prst="roundRect">
            <a:avLst/>
          </a:prstGeom>
          <a:noFill/>
          <a:ln w="28575">
            <a:solidFill>
              <a:srgbClr val="C7254E"/>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Z</a:t>
            </a:r>
            <a:endParaRPr lang="zh-CN" altLang="en-US" dirty="0"/>
          </a:p>
        </p:txBody>
      </p:sp>
      <p:sp>
        <p:nvSpPr>
          <p:cNvPr id="9" name="文本框 8">
            <a:extLst>
              <a:ext uri="{FF2B5EF4-FFF2-40B4-BE49-F238E27FC236}">
                <a16:creationId xmlns:a16="http://schemas.microsoft.com/office/drawing/2014/main" id="{A2573691-6853-4DE8-A2F1-378986E04C9D}"/>
              </a:ext>
            </a:extLst>
          </p:cNvPr>
          <p:cNvSpPr txBox="1"/>
          <p:nvPr/>
        </p:nvSpPr>
        <p:spPr>
          <a:xfrm>
            <a:off x="2410933" y="4011803"/>
            <a:ext cx="1181291" cy="307777"/>
          </a:xfrm>
          <a:prstGeom prst="rect">
            <a:avLst/>
          </a:prstGeom>
          <a:solidFill>
            <a:schemeClr val="bg1"/>
          </a:solidFill>
        </p:spPr>
        <p:txBody>
          <a:bodyPr wrap="square" rtlCol="0">
            <a:spAutoFit/>
          </a:bodyPr>
          <a:lstStyle/>
          <a:p>
            <a:r>
              <a:rPr lang="en-US" altLang="zh-CN" sz="1400" u="sng" dirty="0"/>
              <a:t>QUICKLIST</a:t>
            </a:r>
            <a:endParaRPr lang="zh-CN" altLang="en-US" sz="1400" u="sng" dirty="0"/>
          </a:p>
        </p:txBody>
      </p:sp>
      <p:graphicFrame>
        <p:nvGraphicFramePr>
          <p:cNvPr id="11" name="表格 11">
            <a:extLst>
              <a:ext uri="{FF2B5EF4-FFF2-40B4-BE49-F238E27FC236}">
                <a16:creationId xmlns:a16="http://schemas.microsoft.com/office/drawing/2014/main" id="{76260AC5-D1BC-4A75-86C7-EEEEFB86A34A}"/>
              </a:ext>
            </a:extLst>
          </p:cNvPr>
          <p:cNvGraphicFramePr>
            <a:graphicFrameLocks noGrp="1"/>
          </p:cNvGraphicFramePr>
          <p:nvPr>
            <p:extLst>
              <p:ext uri="{D42A27DB-BD31-4B8C-83A1-F6EECF244321}">
                <p14:modId xmlns:p14="http://schemas.microsoft.com/office/powerpoint/2010/main" val="1781802422"/>
              </p:ext>
            </p:extLst>
          </p:nvPr>
        </p:nvGraphicFramePr>
        <p:xfrm>
          <a:off x="5263442" y="4292148"/>
          <a:ext cx="4718196" cy="259080"/>
        </p:xfrm>
        <a:graphic>
          <a:graphicData uri="http://schemas.openxmlformats.org/drawingml/2006/table">
            <a:tbl>
              <a:tblPr firstRow="1" bandRow="1">
                <a:tableStyleId>{5C22544A-7EE6-4342-B048-85BDC9FD1C3A}</a:tableStyleId>
              </a:tblPr>
              <a:tblGrid>
                <a:gridCol w="674028">
                  <a:extLst>
                    <a:ext uri="{9D8B030D-6E8A-4147-A177-3AD203B41FA5}">
                      <a16:colId xmlns:a16="http://schemas.microsoft.com/office/drawing/2014/main" val="2257026507"/>
                    </a:ext>
                  </a:extLst>
                </a:gridCol>
                <a:gridCol w="674028">
                  <a:extLst>
                    <a:ext uri="{9D8B030D-6E8A-4147-A177-3AD203B41FA5}">
                      <a16:colId xmlns:a16="http://schemas.microsoft.com/office/drawing/2014/main" val="1717849470"/>
                    </a:ext>
                  </a:extLst>
                </a:gridCol>
                <a:gridCol w="674028">
                  <a:extLst>
                    <a:ext uri="{9D8B030D-6E8A-4147-A177-3AD203B41FA5}">
                      <a16:colId xmlns:a16="http://schemas.microsoft.com/office/drawing/2014/main" val="4275278680"/>
                    </a:ext>
                  </a:extLst>
                </a:gridCol>
                <a:gridCol w="674028">
                  <a:extLst>
                    <a:ext uri="{9D8B030D-6E8A-4147-A177-3AD203B41FA5}">
                      <a16:colId xmlns:a16="http://schemas.microsoft.com/office/drawing/2014/main" val="2392777826"/>
                    </a:ext>
                  </a:extLst>
                </a:gridCol>
                <a:gridCol w="674028">
                  <a:extLst>
                    <a:ext uri="{9D8B030D-6E8A-4147-A177-3AD203B41FA5}">
                      <a16:colId xmlns:a16="http://schemas.microsoft.com/office/drawing/2014/main" val="437628018"/>
                    </a:ext>
                  </a:extLst>
                </a:gridCol>
                <a:gridCol w="674028">
                  <a:extLst>
                    <a:ext uri="{9D8B030D-6E8A-4147-A177-3AD203B41FA5}">
                      <a16:colId xmlns:a16="http://schemas.microsoft.com/office/drawing/2014/main" val="1522212056"/>
                    </a:ext>
                  </a:extLst>
                </a:gridCol>
                <a:gridCol w="674028">
                  <a:extLst>
                    <a:ext uri="{9D8B030D-6E8A-4147-A177-3AD203B41FA5}">
                      <a16:colId xmlns:a16="http://schemas.microsoft.com/office/drawing/2014/main" val="1841087369"/>
                    </a:ext>
                  </a:extLst>
                </a:gridCol>
              </a:tblGrid>
              <a:tr h="0">
                <a:tc>
                  <a:txBody>
                    <a:bodyPr/>
                    <a:lstStyle/>
                    <a:p>
                      <a:r>
                        <a:rPr lang="en-US" altLang="zh-CN" sz="1100" dirty="0"/>
                        <a:t>ZLBYTES</a:t>
                      </a:r>
                      <a:endParaRPr lang="zh-CN" altLang="en-US" sz="1100" dirty="0"/>
                    </a:p>
                  </a:txBody>
                  <a:tcPr/>
                </a:tc>
                <a:tc>
                  <a:txBody>
                    <a:bodyPr/>
                    <a:lstStyle/>
                    <a:p>
                      <a:r>
                        <a:rPr lang="en-US" altLang="zh-CN" sz="1100" dirty="0"/>
                        <a:t>ZLTAILL</a:t>
                      </a:r>
                      <a:endParaRPr lang="zh-CN" altLang="en-US" sz="1100" dirty="0"/>
                    </a:p>
                  </a:txBody>
                  <a:tcPr/>
                </a:tc>
                <a:tc>
                  <a:txBody>
                    <a:bodyPr/>
                    <a:lstStyle/>
                    <a:p>
                      <a:r>
                        <a:rPr lang="en-US" altLang="zh-CN" sz="1100" dirty="0"/>
                        <a:t>ZLLEN</a:t>
                      </a:r>
                      <a:endParaRPr lang="zh-CN" altLang="en-US" sz="1100" dirty="0"/>
                    </a:p>
                  </a:txBody>
                  <a:tcPr/>
                </a:tc>
                <a:tc>
                  <a:txBody>
                    <a:bodyPr/>
                    <a:lstStyle/>
                    <a:p>
                      <a:r>
                        <a:rPr lang="en-US" altLang="zh-CN" sz="1100" dirty="0"/>
                        <a:t>HELLO</a:t>
                      </a:r>
                      <a:endParaRPr lang="zh-CN" altLang="en-US" sz="1100" dirty="0"/>
                    </a:p>
                  </a:txBody>
                  <a:tcPr/>
                </a:tc>
                <a:tc>
                  <a:txBody>
                    <a:bodyPr/>
                    <a:lstStyle/>
                    <a:p>
                      <a:r>
                        <a:rPr lang="en-US" altLang="zh-CN" sz="1100" dirty="0"/>
                        <a:t>WORD</a:t>
                      </a:r>
                      <a:endParaRPr lang="zh-CN" altLang="en-US" sz="1100" dirty="0"/>
                    </a:p>
                  </a:txBody>
                  <a:tcPr/>
                </a:tc>
                <a:tc>
                  <a:txBody>
                    <a:bodyPr/>
                    <a:lstStyle/>
                    <a:p>
                      <a:r>
                        <a:rPr lang="en-US" altLang="zh-CN" sz="1100" dirty="0"/>
                        <a:t>AGAIN</a:t>
                      </a:r>
                      <a:endParaRPr lang="zh-CN" altLang="en-US" sz="1100" dirty="0"/>
                    </a:p>
                  </a:txBody>
                  <a:tcPr/>
                </a:tc>
                <a:tc>
                  <a:txBody>
                    <a:bodyPr/>
                    <a:lstStyle/>
                    <a:p>
                      <a:r>
                        <a:rPr lang="en-US" altLang="zh-CN" sz="1100" dirty="0"/>
                        <a:t>ZLEND</a:t>
                      </a:r>
                      <a:endParaRPr lang="zh-CN" altLang="en-US" sz="1100" dirty="0"/>
                    </a:p>
                  </a:txBody>
                  <a:tcPr/>
                </a:tc>
                <a:extLst>
                  <a:ext uri="{0D108BD9-81ED-4DB2-BD59-A6C34878D82A}">
                    <a16:rowId xmlns:a16="http://schemas.microsoft.com/office/drawing/2014/main" val="1376930093"/>
                  </a:ext>
                </a:extLst>
              </a:tr>
            </a:tbl>
          </a:graphicData>
        </a:graphic>
      </p:graphicFrame>
      <p:cxnSp>
        <p:nvCxnSpPr>
          <p:cNvPr id="21" name="连接符: 肘形 20">
            <a:extLst>
              <a:ext uri="{FF2B5EF4-FFF2-40B4-BE49-F238E27FC236}">
                <a16:creationId xmlns:a16="http://schemas.microsoft.com/office/drawing/2014/main" id="{956F812A-41CC-4E79-8B40-2472A0AFD5F8}"/>
              </a:ext>
            </a:extLst>
          </p:cNvPr>
          <p:cNvCxnSpPr>
            <a:cxnSpLocks/>
            <a:stCxn id="11" idx="1"/>
            <a:endCxn id="11" idx="3"/>
          </p:cNvCxnSpPr>
          <p:nvPr/>
        </p:nvCxnSpPr>
        <p:spPr>
          <a:xfrm rot="10800000" flipH="1">
            <a:off x="5263442" y="4421688"/>
            <a:ext cx="4718196" cy="12700"/>
          </a:xfrm>
          <a:prstGeom prst="bentConnector5">
            <a:avLst>
              <a:gd name="adj1" fmla="val -4845"/>
              <a:gd name="adj2" fmla="val 2820000"/>
              <a:gd name="adj3" fmla="val 104845"/>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F6AB7266-92EB-4186-97A7-643B8E852841}"/>
              </a:ext>
            </a:extLst>
          </p:cNvPr>
          <p:cNvSpPr txBox="1"/>
          <p:nvPr/>
        </p:nvSpPr>
        <p:spPr>
          <a:xfrm>
            <a:off x="4837176" y="3758184"/>
            <a:ext cx="714363" cy="369332"/>
          </a:xfrm>
          <a:prstGeom prst="rect">
            <a:avLst/>
          </a:prstGeom>
          <a:noFill/>
        </p:spPr>
        <p:txBody>
          <a:bodyPr wrap="none" rtlCol="0">
            <a:spAutoFit/>
          </a:bodyPr>
          <a:lstStyle/>
          <a:p>
            <a:r>
              <a:rPr lang="en-US" altLang="zh-CN" dirty="0"/>
              <a:t>HEAD</a:t>
            </a:r>
            <a:endParaRPr lang="zh-CN" altLang="en-US" dirty="0"/>
          </a:p>
        </p:txBody>
      </p:sp>
      <p:sp>
        <p:nvSpPr>
          <p:cNvPr id="31" name="文本框 30">
            <a:extLst>
              <a:ext uri="{FF2B5EF4-FFF2-40B4-BE49-F238E27FC236}">
                <a16:creationId xmlns:a16="http://schemas.microsoft.com/office/drawing/2014/main" id="{8F638157-04C3-4C5C-BD0A-06B5383E6675}"/>
              </a:ext>
            </a:extLst>
          </p:cNvPr>
          <p:cNvSpPr txBox="1"/>
          <p:nvPr/>
        </p:nvSpPr>
        <p:spPr>
          <a:xfrm>
            <a:off x="9981638" y="3758184"/>
            <a:ext cx="567399" cy="369332"/>
          </a:xfrm>
          <a:prstGeom prst="rect">
            <a:avLst/>
          </a:prstGeom>
          <a:noFill/>
        </p:spPr>
        <p:txBody>
          <a:bodyPr wrap="none" rtlCol="0">
            <a:spAutoFit/>
          </a:bodyPr>
          <a:lstStyle/>
          <a:p>
            <a:r>
              <a:rPr lang="en-US" altLang="zh-CN" dirty="0"/>
              <a:t>TAIL</a:t>
            </a:r>
            <a:endParaRPr lang="zh-CN" altLang="en-US" dirty="0"/>
          </a:p>
        </p:txBody>
      </p:sp>
      <p:sp>
        <p:nvSpPr>
          <p:cNvPr id="32" name="文本框 31">
            <a:extLst>
              <a:ext uri="{FF2B5EF4-FFF2-40B4-BE49-F238E27FC236}">
                <a16:creationId xmlns:a16="http://schemas.microsoft.com/office/drawing/2014/main" id="{F682A824-0C87-430E-884F-4D10147281EC}"/>
              </a:ext>
            </a:extLst>
          </p:cNvPr>
          <p:cNvSpPr txBox="1"/>
          <p:nvPr/>
        </p:nvSpPr>
        <p:spPr>
          <a:xfrm>
            <a:off x="6819849" y="3366008"/>
            <a:ext cx="1605381" cy="400110"/>
          </a:xfrm>
          <a:prstGeom prst="rect">
            <a:avLst/>
          </a:prstGeom>
          <a:noFill/>
        </p:spPr>
        <p:txBody>
          <a:bodyPr wrap="square" rtlCol="0">
            <a:spAutoFit/>
          </a:bodyPr>
          <a:lstStyle/>
          <a:p>
            <a:r>
              <a:rPr lang="en-US" altLang="zh-CN" sz="2000" u="sng" dirty="0"/>
              <a:t>QUICKLIST</a:t>
            </a:r>
            <a:endParaRPr lang="zh-CN" altLang="en-US" sz="2000" u="sng" dirty="0"/>
          </a:p>
        </p:txBody>
      </p:sp>
    </p:spTree>
    <p:extLst>
      <p:ext uri="{BB962C8B-B14F-4D97-AF65-F5344CB8AC3E}">
        <p14:creationId xmlns:p14="http://schemas.microsoft.com/office/powerpoint/2010/main" val="7170687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2526654" cy="523220"/>
          </a:xfrm>
          <a:prstGeom prst="rect">
            <a:avLst/>
          </a:prstGeom>
          <a:noFill/>
        </p:spPr>
        <p:txBody>
          <a:bodyPr wrap="none" rtlCol="0">
            <a:spAutoFit/>
          </a:bodyPr>
          <a:lstStyle/>
          <a:p>
            <a:r>
              <a:rPr lang="zh-CN" altLang="en-US" sz="2800" b="1" dirty="0">
                <a:solidFill>
                  <a:schemeClr val="bg1"/>
                </a:solidFill>
              </a:rPr>
              <a:t>对象</a:t>
            </a:r>
            <a:r>
              <a:rPr lang="en-US" altLang="zh-CN" sz="2800" b="1" dirty="0">
                <a:solidFill>
                  <a:schemeClr val="bg1"/>
                </a:solidFill>
              </a:rPr>
              <a:t>-hash</a:t>
            </a:r>
            <a:r>
              <a:rPr lang="zh-CN" altLang="en-US" sz="2800" b="1" dirty="0">
                <a:solidFill>
                  <a:schemeClr val="bg1"/>
                </a:solidFill>
              </a:rPr>
              <a:t>对象</a:t>
            </a:r>
            <a:endParaRPr lang="en-US" altLang="zh-CN" sz="2800" b="1" dirty="0">
              <a:solidFill>
                <a:schemeClr val="bg1"/>
              </a:solidFill>
            </a:endParaRPr>
          </a:p>
        </p:txBody>
      </p:sp>
      <p:sp>
        <p:nvSpPr>
          <p:cNvPr id="5" name="文本框 4">
            <a:extLst>
              <a:ext uri="{FF2B5EF4-FFF2-40B4-BE49-F238E27FC236}">
                <a16:creationId xmlns:a16="http://schemas.microsoft.com/office/drawing/2014/main" id="{6EC3B551-4E18-41DE-AE64-1E103941BD5A}"/>
              </a:ext>
            </a:extLst>
          </p:cNvPr>
          <p:cNvSpPr txBox="1"/>
          <p:nvPr/>
        </p:nvSpPr>
        <p:spPr>
          <a:xfrm>
            <a:off x="3300984" y="2423160"/>
            <a:ext cx="3407792" cy="523220"/>
          </a:xfrm>
          <a:prstGeom prst="rect">
            <a:avLst/>
          </a:prstGeom>
          <a:noFill/>
        </p:spPr>
        <p:txBody>
          <a:bodyPr wrap="none" rtlCol="0">
            <a:spAutoFit/>
          </a:bodyPr>
          <a:lstStyle/>
          <a:p>
            <a:r>
              <a:rPr lang="zh-CN" altLang="en-US" sz="2800" b="1" dirty="0"/>
              <a:t>编码</a:t>
            </a:r>
            <a:r>
              <a:rPr lang="zh-CN" altLang="en-US" sz="2800" dirty="0"/>
              <a:t>  </a:t>
            </a:r>
            <a:r>
              <a:rPr lang="en-US" altLang="zh-CN" sz="2800" dirty="0" err="1"/>
              <a:t>ziplist</a:t>
            </a:r>
            <a:r>
              <a:rPr lang="en-US" altLang="zh-CN" sz="2800" dirty="0"/>
              <a:t> </a:t>
            </a:r>
            <a:r>
              <a:rPr lang="en-US" altLang="zh-CN" sz="2800" dirty="0" err="1"/>
              <a:t>hashtable</a:t>
            </a:r>
            <a:endParaRPr lang="en-US" altLang="zh-CN" sz="2800" dirty="0"/>
          </a:p>
        </p:txBody>
      </p:sp>
    </p:spTree>
    <p:extLst>
      <p:ext uri="{BB962C8B-B14F-4D97-AF65-F5344CB8AC3E}">
        <p14:creationId xmlns:p14="http://schemas.microsoft.com/office/powerpoint/2010/main" val="584982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3417089" cy="523220"/>
          </a:xfrm>
          <a:prstGeom prst="rect">
            <a:avLst/>
          </a:prstGeom>
          <a:noFill/>
        </p:spPr>
        <p:txBody>
          <a:bodyPr wrap="none" rtlCol="0">
            <a:spAutoFit/>
          </a:bodyPr>
          <a:lstStyle/>
          <a:p>
            <a:r>
              <a:rPr lang="zh-CN" altLang="en-US" sz="2800" b="1" dirty="0">
                <a:solidFill>
                  <a:schemeClr val="bg1"/>
                </a:solidFill>
              </a:rPr>
              <a:t>对象</a:t>
            </a:r>
            <a:r>
              <a:rPr lang="en-US" altLang="zh-CN" sz="2800" b="1" dirty="0">
                <a:solidFill>
                  <a:schemeClr val="bg1"/>
                </a:solidFill>
              </a:rPr>
              <a:t>-hash</a:t>
            </a:r>
            <a:r>
              <a:rPr lang="zh-CN" altLang="en-US" sz="2800" b="1" dirty="0">
                <a:solidFill>
                  <a:schemeClr val="bg1"/>
                </a:solidFill>
              </a:rPr>
              <a:t>对象</a:t>
            </a:r>
            <a:r>
              <a:rPr lang="en-US" altLang="zh-CN" sz="2800" b="1" dirty="0">
                <a:solidFill>
                  <a:schemeClr val="bg1"/>
                </a:solidFill>
              </a:rPr>
              <a:t>-</a:t>
            </a:r>
            <a:r>
              <a:rPr lang="en-US" altLang="zh-CN" sz="2800" b="1" dirty="0" err="1">
                <a:solidFill>
                  <a:schemeClr val="bg1"/>
                </a:solidFill>
              </a:rPr>
              <a:t>ziplist</a:t>
            </a:r>
            <a:endParaRPr lang="en-US" altLang="zh-CN" sz="2800" b="1" dirty="0">
              <a:solidFill>
                <a:schemeClr val="bg1"/>
              </a:solidFill>
            </a:endParaRPr>
          </a:p>
        </p:txBody>
      </p:sp>
      <p:pic>
        <p:nvPicPr>
          <p:cNvPr id="2" name="图片 1">
            <a:extLst>
              <a:ext uri="{FF2B5EF4-FFF2-40B4-BE49-F238E27FC236}">
                <a16:creationId xmlns:a16="http://schemas.microsoft.com/office/drawing/2014/main" id="{760B51B2-B1B7-4D04-BED5-B137BE87ECBC}"/>
              </a:ext>
            </a:extLst>
          </p:cNvPr>
          <p:cNvPicPr>
            <a:picLocks noChangeAspect="1"/>
          </p:cNvPicPr>
          <p:nvPr/>
        </p:nvPicPr>
        <p:blipFill>
          <a:blip r:embed="rId3"/>
          <a:stretch>
            <a:fillRect/>
          </a:stretch>
        </p:blipFill>
        <p:spPr>
          <a:xfrm>
            <a:off x="577934" y="1183718"/>
            <a:ext cx="5183103" cy="3079447"/>
          </a:xfrm>
          <a:prstGeom prst="rect">
            <a:avLst/>
          </a:prstGeom>
        </p:spPr>
      </p:pic>
      <p:pic>
        <p:nvPicPr>
          <p:cNvPr id="4" name="图片 3">
            <a:extLst>
              <a:ext uri="{FF2B5EF4-FFF2-40B4-BE49-F238E27FC236}">
                <a16:creationId xmlns:a16="http://schemas.microsoft.com/office/drawing/2014/main" id="{043506B0-C4E8-4C4F-B6D4-D5B3974D5D1B}"/>
              </a:ext>
            </a:extLst>
          </p:cNvPr>
          <p:cNvPicPr>
            <a:picLocks noChangeAspect="1"/>
          </p:cNvPicPr>
          <p:nvPr/>
        </p:nvPicPr>
        <p:blipFill>
          <a:blip r:embed="rId4"/>
          <a:stretch>
            <a:fillRect/>
          </a:stretch>
        </p:blipFill>
        <p:spPr>
          <a:xfrm>
            <a:off x="6136682" y="1073740"/>
            <a:ext cx="3834472" cy="3226245"/>
          </a:xfrm>
          <a:prstGeom prst="rect">
            <a:avLst/>
          </a:prstGeom>
        </p:spPr>
      </p:pic>
      <p:pic>
        <p:nvPicPr>
          <p:cNvPr id="6" name="图片 5">
            <a:extLst>
              <a:ext uri="{FF2B5EF4-FFF2-40B4-BE49-F238E27FC236}">
                <a16:creationId xmlns:a16="http://schemas.microsoft.com/office/drawing/2014/main" id="{967E9505-AE84-4525-914D-E33B477BD2EF}"/>
              </a:ext>
            </a:extLst>
          </p:cNvPr>
          <p:cNvPicPr>
            <a:picLocks noChangeAspect="1"/>
          </p:cNvPicPr>
          <p:nvPr/>
        </p:nvPicPr>
        <p:blipFill>
          <a:blip r:embed="rId5"/>
          <a:stretch>
            <a:fillRect/>
          </a:stretch>
        </p:blipFill>
        <p:spPr>
          <a:xfrm>
            <a:off x="727646" y="4659313"/>
            <a:ext cx="9810750" cy="1352550"/>
          </a:xfrm>
          <a:prstGeom prst="rect">
            <a:avLst/>
          </a:prstGeom>
        </p:spPr>
      </p:pic>
      <p:cxnSp>
        <p:nvCxnSpPr>
          <p:cNvPr id="8" name="连接符: 曲线 7">
            <a:extLst>
              <a:ext uri="{FF2B5EF4-FFF2-40B4-BE49-F238E27FC236}">
                <a16:creationId xmlns:a16="http://schemas.microsoft.com/office/drawing/2014/main" id="{BBB05659-78DC-4E54-94A3-3C416DDF2EB5}"/>
              </a:ext>
            </a:extLst>
          </p:cNvPr>
          <p:cNvCxnSpPr>
            <a:cxnSpLocks/>
            <a:endCxn id="6" idx="0"/>
          </p:cNvCxnSpPr>
          <p:nvPr/>
        </p:nvCxnSpPr>
        <p:spPr>
          <a:xfrm rot="5400000">
            <a:off x="5356037" y="3733419"/>
            <a:ext cx="1202878" cy="648910"/>
          </a:xfrm>
          <a:prstGeom prst="curvedConnector3">
            <a:avLst>
              <a:gd name="adj1" fmla="val 50000"/>
            </a:avLst>
          </a:prstGeom>
          <a:ln w="38100">
            <a:solidFill>
              <a:srgbClr val="C7254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1380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4016997" cy="523220"/>
          </a:xfrm>
          <a:prstGeom prst="rect">
            <a:avLst/>
          </a:prstGeom>
          <a:noFill/>
        </p:spPr>
        <p:txBody>
          <a:bodyPr wrap="none" rtlCol="0">
            <a:spAutoFit/>
          </a:bodyPr>
          <a:lstStyle/>
          <a:p>
            <a:r>
              <a:rPr lang="zh-CN" altLang="en-US" sz="2800" b="1" dirty="0">
                <a:solidFill>
                  <a:schemeClr val="bg1"/>
                </a:solidFill>
              </a:rPr>
              <a:t>对象</a:t>
            </a:r>
            <a:r>
              <a:rPr lang="en-US" altLang="zh-CN" sz="2800" b="1" dirty="0">
                <a:solidFill>
                  <a:schemeClr val="bg1"/>
                </a:solidFill>
              </a:rPr>
              <a:t>-hash</a:t>
            </a:r>
            <a:r>
              <a:rPr lang="zh-CN" altLang="en-US" sz="2800" b="1" dirty="0">
                <a:solidFill>
                  <a:schemeClr val="bg1"/>
                </a:solidFill>
              </a:rPr>
              <a:t>对象</a:t>
            </a:r>
            <a:r>
              <a:rPr lang="en-US" altLang="zh-CN" sz="2800" b="1" dirty="0">
                <a:solidFill>
                  <a:schemeClr val="bg1"/>
                </a:solidFill>
              </a:rPr>
              <a:t>-</a:t>
            </a:r>
            <a:r>
              <a:rPr lang="en-US" altLang="zh-CN" sz="2800" b="1" dirty="0" err="1">
                <a:solidFill>
                  <a:schemeClr val="bg1"/>
                </a:solidFill>
              </a:rPr>
              <a:t>hashtable</a:t>
            </a:r>
            <a:endParaRPr lang="en-US" altLang="zh-CN" sz="2800" b="1" dirty="0">
              <a:solidFill>
                <a:schemeClr val="bg1"/>
              </a:solidFill>
            </a:endParaRPr>
          </a:p>
        </p:txBody>
      </p:sp>
      <p:pic>
        <p:nvPicPr>
          <p:cNvPr id="2" name="图片 1">
            <a:extLst>
              <a:ext uri="{FF2B5EF4-FFF2-40B4-BE49-F238E27FC236}">
                <a16:creationId xmlns:a16="http://schemas.microsoft.com/office/drawing/2014/main" id="{7B95381F-4664-47F1-88ED-67ED58070A9C}"/>
              </a:ext>
            </a:extLst>
          </p:cNvPr>
          <p:cNvPicPr>
            <a:picLocks noChangeAspect="1"/>
          </p:cNvPicPr>
          <p:nvPr/>
        </p:nvPicPr>
        <p:blipFill>
          <a:blip r:embed="rId3"/>
          <a:stretch>
            <a:fillRect/>
          </a:stretch>
        </p:blipFill>
        <p:spPr>
          <a:xfrm>
            <a:off x="1224470" y="1246695"/>
            <a:ext cx="8286750" cy="4572000"/>
          </a:xfrm>
          <a:prstGeom prst="rect">
            <a:avLst/>
          </a:prstGeom>
        </p:spPr>
      </p:pic>
    </p:spTree>
    <p:extLst>
      <p:ext uri="{BB962C8B-B14F-4D97-AF65-F5344CB8AC3E}">
        <p14:creationId xmlns:p14="http://schemas.microsoft.com/office/powerpoint/2010/main" val="6357578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3996607" cy="523220"/>
          </a:xfrm>
          <a:prstGeom prst="rect">
            <a:avLst/>
          </a:prstGeom>
          <a:noFill/>
        </p:spPr>
        <p:txBody>
          <a:bodyPr wrap="none" rtlCol="0">
            <a:spAutoFit/>
          </a:bodyPr>
          <a:lstStyle/>
          <a:p>
            <a:r>
              <a:rPr lang="zh-CN" altLang="en-US" sz="2800" b="1" dirty="0">
                <a:solidFill>
                  <a:schemeClr val="bg1"/>
                </a:solidFill>
              </a:rPr>
              <a:t>对象</a:t>
            </a:r>
            <a:r>
              <a:rPr lang="en-US" altLang="zh-CN" sz="2800" b="1" dirty="0">
                <a:solidFill>
                  <a:schemeClr val="bg1"/>
                </a:solidFill>
              </a:rPr>
              <a:t>-hash</a:t>
            </a:r>
            <a:r>
              <a:rPr lang="zh-CN" altLang="en-US" sz="2800" b="1" dirty="0">
                <a:solidFill>
                  <a:schemeClr val="bg1"/>
                </a:solidFill>
              </a:rPr>
              <a:t>对象</a:t>
            </a:r>
            <a:r>
              <a:rPr lang="en-US" altLang="zh-CN" sz="2800" b="1" dirty="0">
                <a:solidFill>
                  <a:schemeClr val="bg1"/>
                </a:solidFill>
              </a:rPr>
              <a:t>-</a:t>
            </a:r>
            <a:r>
              <a:rPr lang="zh-CN" altLang="en-US" sz="2800" b="1" dirty="0">
                <a:solidFill>
                  <a:schemeClr val="bg1"/>
                </a:solidFill>
              </a:rPr>
              <a:t>编码转换</a:t>
            </a:r>
            <a:endParaRPr lang="en-US" altLang="zh-CN" sz="2800" b="1" dirty="0">
              <a:solidFill>
                <a:schemeClr val="bg1"/>
              </a:solidFill>
            </a:endParaRPr>
          </a:p>
        </p:txBody>
      </p:sp>
      <p:pic>
        <p:nvPicPr>
          <p:cNvPr id="4" name="图片 3">
            <a:extLst>
              <a:ext uri="{FF2B5EF4-FFF2-40B4-BE49-F238E27FC236}">
                <a16:creationId xmlns:a16="http://schemas.microsoft.com/office/drawing/2014/main" id="{417822C9-9166-4059-A443-9A2C6CCC08F7}"/>
              </a:ext>
            </a:extLst>
          </p:cNvPr>
          <p:cNvPicPr>
            <a:picLocks noChangeAspect="1"/>
          </p:cNvPicPr>
          <p:nvPr/>
        </p:nvPicPr>
        <p:blipFill>
          <a:blip r:embed="rId3"/>
          <a:stretch>
            <a:fillRect/>
          </a:stretch>
        </p:blipFill>
        <p:spPr>
          <a:xfrm>
            <a:off x="1" y="2408126"/>
            <a:ext cx="17359514" cy="2904538"/>
          </a:xfrm>
          <a:prstGeom prst="rect">
            <a:avLst/>
          </a:prstGeom>
        </p:spPr>
      </p:pic>
    </p:spTree>
    <p:extLst>
      <p:ext uri="{BB962C8B-B14F-4D97-AF65-F5344CB8AC3E}">
        <p14:creationId xmlns:p14="http://schemas.microsoft.com/office/powerpoint/2010/main" val="16757587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3996607" cy="523220"/>
          </a:xfrm>
          <a:prstGeom prst="rect">
            <a:avLst/>
          </a:prstGeom>
          <a:noFill/>
        </p:spPr>
        <p:txBody>
          <a:bodyPr wrap="none" rtlCol="0">
            <a:spAutoFit/>
          </a:bodyPr>
          <a:lstStyle/>
          <a:p>
            <a:r>
              <a:rPr lang="zh-CN" altLang="en-US" sz="2800" b="1" dirty="0">
                <a:solidFill>
                  <a:schemeClr val="bg1"/>
                </a:solidFill>
              </a:rPr>
              <a:t>对象</a:t>
            </a:r>
            <a:r>
              <a:rPr lang="en-US" altLang="zh-CN" sz="2800" b="1" dirty="0">
                <a:solidFill>
                  <a:schemeClr val="bg1"/>
                </a:solidFill>
              </a:rPr>
              <a:t>-hash</a:t>
            </a:r>
            <a:r>
              <a:rPr lang="zh-CN" altLang="en-US" sz="2800" b="1" dirty="0">
                <a:solidFill>
                  <a:schemeClr val="bg1"/>
                </a:solidFill>
              </a:rPr>
              <a:t>对象</a:t>
            </a:r>
            <a:r>
              <a:rPr lang="en-US" altLang="zh-CN" sz="2800" b="1" dirty="0">
                <a:solidFill>
                  <a:schemeClr val="bg1"/>
                </a:solidFill>
              </a:rPr>
              <a:t>-</a:t>
            </a:r>
            <a:r>
              <a:rPr lang="zh-CN" altLang="en-US" sz="2800" b="1" dirty="0">
                <a:solidFill>
                  <a:schemeClr val="bg1"/>
                </a:solidFill>
              </a:rPr>
              <a:t>编码转换</a:t>
            </a:r>
            <a:endParaRPr lang="en-US" altLang="zh-CN" sz="2800" b="1" dirty="0">
              <a:solidFill>
                <a:schemeClr val="bg1"/>
              </a:solidFill>
            </a:endParaRPr>
          </a:p>
        </p:txBody>
      </p:sp>
      <p:pic>
        <p:nvPicPr>
          <p:cNvPr id="5" name="图片 4">
            <a:extLst>
              <a:ext uri="{FF2B5EF4-FFF2-40B4-BE49-F238E27FC236}">
                <a16:creationId xmlns:a16="http://schemas.microsoft.com/office/drawing/2014/main" id="{AEBF5FEF-89A4-4677-B045-C60D9DBB92B9}"/>
              </a:ext>
            </a:extLst>
          </p:cNvPr>
          <p:cNvPicPr>
            <a:picLocks noChangeAspect="1"/>
          </p:cNvPicPr>
          <p:nvPr/>
        </p:nvPicPr>
        <p:blipFill>
          <a:blip r:embed="rId3"/>
          <a:stretch>
            <a:fillRect/>
          </a:stretch>
        </p:blipFill>
        <p:spPr>
          <a:xfrm>
            <a:off x="870521" y="2184907"/>
            <a:ext cx="9525000" cy="2695575"/>
          </a:xfrm>
          <a:prstGeom prst="rect">
            <a:avLst/>
          </a:prstGeom>
        </p:spPr>
      </p:pic>
    </p:spTree>
    <p:extLst>
      <p:ext uri="{BB962C8B-B14F-4D97-AF65-F5344CB8AC3E}">
        <p14:creationId xmlns:p14="http://schemas.microsoft.com/office/powerpoint/2010/main" val="22085119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2459328" cy="523220"/>
          </a:xfrm>
          <a:prstGeom prst="rect">
            <a:avLst/>
          </a:prstGeom>
          <a:noFill/>
        </p:spPr>
        <p:txBody>
          <a:bodyPr wrap="none" rtlCol="0">
            <a:spAutoFit/>
          </a:bodyPr>
          <a:lstStyle/>
          <a:p>
            <a:r>
              <a:rPr lang="zh-CN" altLang="en-US" sz="2800" b="1" dirty="0">
                <a:solidFill>
                  <a:schemeClr val="bg1"/>
                </a:solidFill>
              </a:rPr>
              <a:t>对象</a:t>
            </a:r>
            <a:r>
              <a:rPr lang="en-US" altLang="zh-CN" sz="2800" b="1" dirty="0">
                <a:solidFill>
                  <a:schemeClr val="bg1"/>
                </a:solidFill>
              </a:rPr>
              <a:t>-</a:t>
            </a:r>
            <a:r>
              <a:rPr lang="zh-CN" altLang="en-US" sz="2800" b="1" dirty="0">
                <a:solidFill>
                  <a:schemeClr val="bg1"/>
                </a:solidFill>
              </a:rPr>
              <a:t>集合对象</a:t>
            </a:r>
            <a:endParaRPr lang="en-US" altLang="zh-CN" sz="2800" b="1" dirty="0">
              <a:solidFill>
                <a:schemeClr val="bg1"/>
              </a:solidFill>
            </a:endParaRPr>
          </a:p>
        </p:txBody>
      </p:sp>
      <p:sp>
        <p:nvSpPr>
          <p:cNvPr id="5" name="文本框 4">
            <a:extLst>
              <a:ext uri="{FF2B5EF4-FFF2-40B4-BE49-F238E27FC236}">
                <a16:creationId xmlns:a16="http://schemas.microsoft.com/office/drawing/2014/main" id="{6EC3B551-4E18-41DE-AE64-1E103941BD5A}"/>
              </a:ext>
            </a:extLst>
          </p:cNvPr>
          <p:cNvSpPr txBox="1"/>
          <p:nvPr/>
        </p:nvSpPr>
        <p:spPr>
          <a:xfrm>
            <a:off x="3300984" y="2423160"/>
            <a:ext cx="3400162" cy="523220"/>
          </a:xfrm>
          <a:prstGeom prst="rect">
            <a:avLst/>
          </a:prstGeom>
          <a:noFill/>
        </p:spPr>
        <p:txBody>
          <a:bodyPr wrap="none" rtlCol="0">
            <a:spAutoFit/>
          </a:bodyPr>
          <a:lstStyle/>
          <a:p>
            <a:r>
              <a:rPr lang="zh-CN" altLang="en-US" sz="2800" b="1" dirty="0"/>
              <a:t>编码</a:t>
            </a:r>
            <a:r>
              <a:rPr lang="zh-CN" altLang="en-US" sz="2800" dirty="0"/>
              <a:t>  </a:t>
            </a:r>
            <a:r>
              <a:rPr lang="en-US" altLang="zh-CN" sz="2800" dirty="0" err="1"/>
              <a:t>intset</a:t>
            </a:r>
            <a:r>
              <a:rPr lang="en-US" altLang="zh-CN" sz="2800" dirty="0"/>
              <a:t> </a:t>
            </a:r>
            <a:r>
              <a:rPr lang="en-US" altLang="zh-CN" sz="2800" dirty="0" err="1"/>
              <a:t>hashtable</a:t>
            </a:r>
            <a:endParaRPr lang="en-US" altLang="zh-CN" sz="2800" dirty="0"/>
          </a:p>
        </p:txBody>
      </p:sp>
    </p:spTree>
    <p:extLst>
      <p:ext uri="{BB962C8B-B14F-4D97-AF65-F5344CB8AC3E}">
        <p14:creationId xmlns:p14="http://schemas.microsoft.com/office/powerpoint/2010/main" val="31081514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3418565" cy="523220"/>
          </a:xfrm>
          <a:prstGeom prst="rect">
            <a:avLst/>
          </a:prstGeom>
          <a:noFill/>
        </p:spPr>
        <p:txBody>
          <a:bodyPr wrap="none" rtlCol="0">
            <a:spAutoFit/>
          </a:bodyPr>
          <a:lstStyle/>
          <a:p>
            <a:r>
              <a:rPr lang="zh-CN" altLang="en-US" sz="2800" b="1" dirty="0">
                <a:solidFill>
                  <a:schemeClr val="bg1"/>
                </a:solidFill>
              </a:rPr>
              <a:t>对象</a:t>
            </a:r>
            <a:r>
              <a:rPr lang="en-US" altLang="zh-CN" sz="2800" b="1" dirty="0">
                <a:solidFill>
                  <a:schemeClr val="bg1"/>
                </a:solidFill>
              </a:rPr>
              <a:t>-</a:t>
            </a:r>
            <a:r>
              <a:rPr lang="zh-CN" altLang="en-US" sz="2800" b="1" dirty="0">
                <a:solidFill>
                  <a:schemeClr val="bg1"/>
                </a:solidFill>
              </a:rPr>
              <a:t>集合对象</a:t>
            </a:r>
            <a:r>
              <a:rPr lang="en-US" altLang="zh-CN" sz="2800" b="1" dirty="0">
                <a:solidFill>
                  <a:schemeClr val="bg1"/>
                </a:solidFill>
              </a:rPr>
              <a:t>-</a:t>
            </a:r>
            <a:r>
              <a:rPr lang="en-US" altLang="zh-CN" sz="2800" b="1" dirty="0" err="1">
                <a:solidFill>
                  <a:schemeClr val="bg1"/>
                </a:solidFill>
              </a:rPr>
              <a:t>intset</a:t>
            </a:r>
            <a:endParaRPr lang="en-US" altLang="zh-CN" sz="2800" b="1" dirty="0">
              <a:solidFill>
                <a:schemeClr val="bg1"/>
              </a:solidFill>
            </a:endParaRPr>
          </a:p>
        </p:txBody>
      </p:sp>
      <p:pic>
        <p:nvPicPr>
          <p:cNvPr id="2" name="图片 1">
            <a:extLst>
              <a:ext uri="{FF2B5EF4-FFF2-40B4-BE49-F238E27FC236}">
                <a16:creationId xmlns:a16="http://schemas.microsoft.com/office/drawing/2014/main" id="{52673406-291C-4D0D-BD4D-DE12B71D69E5}"/>
              </a:ext>
            </a:extLst>
          </p:cNvPr>
          <p:cNvPicPr>
            <a:picLocks noChangeAspect="1"/>
          </p:cNvPicPr>
          <p:nvPr/>
        </p:nvPicPr>
        <p:blipFill>
          <a:blip r:embed="rId3"/>
          <a:stretch>
            <a:fillRect/>
          </a:stretch>
        </p:blipFill>
        <p:spPr>
          <a:xfrm>
            <a:off x="945377" y="1463438"/>
            <a:ext cx="5110253" cy="1261473"/>
          </a:xfrm>
          <a:prstGeom prst="rect">
            <a:avLst/>
          </a:prstGeom>
        </p:spPr>
      </p:pic>
      <p:pic>
        <p:nvPicPr>
          <p:cNvPr id="4" name="图片 3">
            <a:extLst>
              <a:ext uri="{FF2B5EF4-FFF2-40B4-BE49-F238E27FC236}">
                <a16:creationId xmlns:a16="http://schemas.microsoft.com/office/drawing/2014/main" id="{8B6E0E2B-1FAA-4497-A1FB-590669E9DF60}"/>
              </a:ext>
            </a:extLst>
          </p:cNvPr>
          <p:cNvPicPr>
            <a:picLocks noChangeAspect="1"/>
          </p:cNvPicPr>
          <p:nvPr/>
        </p:nvPicPr>
        <p:blipFill>
          <a:blip r:embed="rId4"/>
          <a:stretch>
            <a:fillRect/>
          </a:stretch>
        </p:blipFill>
        <p:spPr>
          <a:xfrm>
            <a:off x="514476" y="3197477"/>
            <a:ext cx="9210675" cy="2505075"/>
          </a:xfrm>
          <a:prstGeom prst="rect">
            <a:avLst/>
          </a:prstGeom>
        </p:spPr>
      </p:pic>
    </p:spTree>
    <p:extLst>
      <p:ext uri="{BB962C8B-B14F-4D97-AF65-F5344CB8AC3E}">
        <p14:creationId xmlns:p14="http://schemas.microsoft.com/office/powerpoint/2010/main" val="602592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圆角 13">
            <a:extLst>
              <a:ext uri="{FF2B5EF4-FFF2-40B4-BE49-F238E27FC236}">
                <a16:creationId xmlns:a16="http://schemas.microsoft.com/office/drawing/2014/main" id="{CA43DFB1-DF9C-4004-8BEE-0363359D35C7}"/>
              </a:ext>
            </a:extLst>
          </p:cNvPr>
          <p:cNvSpPr/>
          <p:nvPr/>
        </p:nvSpPr>
        <p:spPr>
          <a:xfrm>
            <a:off x="7392243" y="989214"/>
            <a:ext cx="4075990" cy="3715789"/>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圆角 1">
            <a:extLst>
              <a:ext uri="{FF2B5EF4-FFF2-40B4-BE49-F238E27FC236}">
                <a16:creationId xmlns:a16="http://schemas.microsoft.com/office/drawing/2014/main" id="{452D87F7-C361-4BEB-A645-CD5EEED38F9F}"/>
              </a:ext>
            </a:extLst>
          </p:cNvPr>
          <p:cNvSpPr/>
          <p:nvPr/>
        </p:nvSpPr>
        <p:spPr>
          <a:xfrm>
            <a:off x="47123" y="989215"/>
            <a:ext cx="4075990" cy="3715789"/>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1627369" cy="523220"/>
          </a:xfrm>
          <a:prstGeom prst="rect">
            <a:avLst/>
          </a:prstGeom>
          <a:noFill/>
        </p:spPr>
        <p:txBody>
          <a:bodyPr wrap="none" rtlCol="0">
            <a:spAutoFit/>
          </a:bodyPr>
          <a:lstStyle/>
          <a:p>
            <a:r>
              <a:rPr lang="zh-CN" altLang="en-US" sz="2800" b="1" dirty="0">
                <a:solidFill>
                  <a:schemeClr val="bg1"/>
                </a:solidFill>
              </a:rPr>
              <a:t>双向列表</a:t>
            </a:r>
            <a:endParaRPr lang="en-US" altLang="zh-CN" sz="2800" b="1" dirty="0">
              <a:solidFill>
                <a:schemeClr val="bg1"/>
              </a:solidFill>
            </a:endParaRPr>
          </a:p>
        </p:txBody>
      </p:sp>
      <p:sp>
        <p:nvSpPr>
          <p:cNvPr id="7" name="矩形 6">
            <a:extLst>
              <a:ext uri="{FF2B5EF4-FFF2-40B4-BE49-F238E27FC236}">
                <a16:creationId xmlns:a16="http://schemas.microsoft.com/office/drawing/2014/main" id="{D21A0517-831A-46C8-AC96-7EE5874DD3C7}"/>
              </a:ext>
            </a:extLst>
          </p:cNvPr>
          <p:cNvSpPr/>
          <p:nvPr/>
        </p:nvSpPr>
        <p:spPr>
          <a:xfrm>
            <a:off x="395939" y="1253480"/>
            <a:ext cx="1723549" cy="400110"/>
          </a:xfrm>
          <a:prstGeom prst="rect">
            <a:avLst/>
          </a:prstGeom>
        </p:spPr>
        <p:txBody>
          <a:bodyPr wrap="none">
            <a:spAutoFit/>
          </a:bodyPr>
          <a:lstStyle/>
          <a:p>
            <a:pPr lvl="0" defTabSz="914400" eaLnBrk="0" fontAlgn="base" hangingPunct="0">
              <a:spcBef>
                <a:spcPct val="0"/>
              </a:spcBef>
              <a:spcAft>
                <a:spcPct val="0"/>
              </a:spcAft>
            </a:pPr>
            <a:r>
              <a:rPr lang="zh-CN" altLang="en-US" sz="2000" dirty="0">
                <a:solidFill>
                  <a:srgbClr val="FF0000"/>
                </a:solidFill>
                <a:latin typeface="微软雅黑" panose="020B0503020204020204" pitchFamily="34" charset="-122"/>
                <a:ea typeface="微软雅黑" panose="020B0503020204020204" pitchFamily="34" charset="-122"/>
              </a:rPr>
              <a:t>链表节点结构</a:t>
            </a:r>
            <a:endParaRPr lang="zh-CN" altLang="zh-CN" sz="900" dirty="0">
              <a:solidFill>
                <a:srgbClr val="FF0000"/>
              </a:solidFill>
            </a:endParaRPr>
          </a:p>
        </p:txBody>
      </p:sp>
      <p:pic>
        <p:nvPicPr>
          <p:cNvPr id="3074" name="Picture 2" descr="在这里插入图片描述">
            <a:extLst>
              <a:ext uri="{FF2B5EF4-FFF2-40B4-BE49-F238E27FC236}">
                <a16:creationId xmlns:a16="http://schemas.microsoft.com/office/drawing/2014/main" id="{FA47EE4F-7DAB-4E04-A006-6791655F11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3798"/>
          <a:stretch/>
        </p:blipFill>
        <p:spPr bwMode="auto">
          <a:xfrm>
            <a:off x="329531" y="1791622"/>
            <a:ext cx="3416289" cy="2469284"/>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圆角 8">
            <a:extLst>
              <a:ext uri="{FF2B5EF4-FFF2-40B4-BE49-F238E27FC236}">
                <a16:creationId xmlns:a16="http://schemas.microsoft.com/office/drawing/2014/main" id="{F3DBA175-9BC9-4EB0-AAA5-4B28714443B6}"/>
              </a:ext>
            </a:extLst>
          </p:cNvPr>
          <p:cNvSpPr/>
          <p:nvPr/>
        </p:nvSpPr>
        <p:spPr>
          <a:xfrm>
            <a:off x="3767832" y="989214"/>
            <a:ext cx="4075990" cy="3715789"/>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767C6848-C09E-4802-99ED-0352BDB2C0AB}"/>
              </a:ext>
            </a:extLst>
          </p:cNvPr>
          <p:cNvSpPr/>
          <p:nvPr/>
        </p:nvSpPr>
        <p:spPr>
          <a:xfrm>
            <a:off x="4186187" y="1253480"/>
            <a:ext cx="1723549" cy="400110"/>
          </a:xfrm>
          <a:prstGeom prst="rect">
            <a:avLst/>
          </a:prstGeom>
        </p:spPr>
        <p:txBody>
          <a:bodyPr wrap="square">
            <a:spAutoFit/>
          </a:bodyPr>
          <a:lstStyle/>
          <a:p>
            <a:pPr lvl="0" defTabSz="914400" eaLnBrk="0" fontAlgn="base" hangingPunct="0">
              <a:spcBef>
                <a:spcPct val="0"/>
              </a:spcBef>
              <a:spcAft>
                <a:spcPct val="0"/>
              </a:spcAft>
            </a:pPr>
            <a:r>
              <a:rPr lang="zh-CN" altLang="en-US" sz="2000" dirty="0">
                <a:solidFill>
                  <a:srgbClr val="FF0000"/>
                </a:solidFill>
                <a:latin typeface="微软雅黑" panose="020B0503020204020204" pitchFamily="34" charset="-122"/>
                <a:ea typeface="微软雅黑" panose="020B0503020204020204" pitchFamily="34" charset="-122"/>
              </a:rPr>
              <a:t>双向链表结构</a:t>
            </a:r>
            <a:endParaRPr lang="zh-CN" altLang="zh-CN" sz="900" dirty="0">
              <a:solidFill>
                <a:srgbClr val="FF0000"/>
              </a:solidFill>
            </a:endParaRPr>
          </a:p>
        </p:txBody>
      </p:sp>
      <p:pic>
        <p:nvPicPr>
          <p:cNvPr id="4" name="图片 3">
            <a:extLst>
              <a:ext uri="{FF2B5EF4-FFF2-40B4-BE49-F238E27FC236}">
                <a16:creationId xmlns:a16="http://schemas.microsoft.com/office/drawing/2014/main" id="{7CF91E1D-6C5B-4648-A01F-AE444CDDECDF}"/>
              </a:ext>
            </a:extLst>
          </p:cNvPr>
          <p:cNvPicPr>
            <a:picLocks noChangeAspect="1"/>
          </p:cNvPicPr>
          <p:nvPr/>
        </p:nvPicPr>
        <p:blipFill rotWithShape="1">
          <a:blip r:embed="rId3"/>
          <a:srcRect r="20689"/>
          <a:stretch/>
        </p:blipFill>
        <p:spPr>
          <a:xfrm>
            <a:off x="3582679" y="1564594"/>
            <a:ext cx="4512457" cy="4599153"/>
          </a:xfrm>
          <a:prstGeom prst="rect">
            <a:avLst/>
          </a:prstGeom>
        </p:spPr>
      </p:pic>
      <p:sp>
        <p:nvSpPr>
          <p:cNvPr id="12" name="矩形 11">
            <a:extLst>
              <a:ext uri="{FF2B5EF4-FFF2-40B4-BE49-F238E27FC236}">
                <a16:creationId xmlns:a16="http://schemas.microsoft.com/office/drawing/2014/main" id="{274F4C5E-3BB4-412B-98CA-406CEABD179E}"/>
              </a:ext>
            </a:extLst>
          </p:cNvPr>
          <p:cNvSpPr/>
          <p:nvPr/>
        </p:nvSpPr>
        <p:spPr>
          <a:xfrm>
            <a:off x="7984041" y="1164484"/>
            <a:ext cx="2892395" cy="400110"/>
          </a:xfrm>
          <a:prstGeom prst="rect">
            <a:avLst/>
          </a:prstGeom>
        </p:spPr>
        <p:txBody>
          <a:bodyPr wrap="none">
            <a:spAutoFit/>
          </a:bodyPr>
          <a:lstStyle/>
          <a:p>
            <a:r>
              <a:rPr lang="en-US" altLang="zh-CN" sz="2000" dirty="0">
                <a:solidFill>
                  <a:srgbClr val="FF0000"/>
                </a:solidFill>
                <a:latin typeface="微软雅黑" panose="020B0503020204020204" pitchFamily="34" charset="-122"/>
                <a:ea typeface="微软雅黑" panose="020B0503020204020204" pitchFamily="34" charset="-122"/>
              </a:rPr>
              <a:t>Redis</a:t>
            </a:r>
            <a:r>
              <a:rPr lang="zh-CN" altLang="en-US" sz="2000" dirty="0">
                <a:solidFill>
                  <a:srgbClr val="FF0000"/>
                </a:solidFill>
                <a:latin typeface="微软雅黑" panose="020B0503020204020204" pitchFamily="34" charset="-122"/>
                <a:ea typeface="微软雅黑" panose="020B0503020204020204" pitchFamily="34" charset="-122"/>
              </a:rPr>
              <a:t>的链表实现的特性</a:t>
            </a:r>
            <a:endParaRPr lang="zh-CN" altLang="zh-CN" sz="900" dirty="0">
              <a:solidFill>
                <a:srgbClr val="FF0000"/>
              </a:solidFill>
            </a:endParaRPr>
          </a:p>
        </p:txBody>
      </p:sp>
      <p:sp>
        <p:nvSpPr>
          <p:cNvPr id="13" name="矩形 12">
            <a:extLst>
              <a:ext uri="{FF2B5EF4-FFF2-40B4-BE49-F238E27FC236}">
                <a16:creationId xmlns:a16="http://schemas.microsoft.com/office/drawing/2014/main" id="{EC1EE3E7-BF65-4F27-B7C5-88F863178BF1}"/>
              </a:ext>
            </a:extLst>
          </p:cNvPr>
          <p:cNvSpPr/>
          <p:nvPr/>
        </p:nvSpPr>
        <p:spPr>
          <a:xfrm>
            <a:off x="7984041" y="1672047"/>
            <a:ext cx="3709152" cy="1354217"/>
          </a:xfrm>
          <a:prstGeom prst="rect">
            <a:avLst/>
          </a:prstGeom>
          <a:noFill/>
        </p:spPr>
        <p:txBody>
          <a:bodyPr wrap="square">
            <a:spAutoFit/>
          </a:bodyPr>
          <a:lstStyle/>
          <a:p>
            <a:pPr marL="285750" indent="-285750">
              <a:buFont typeface="Arial" panose="020B0604020202020204" pitchFamily="34" charset="0"/>
              <a:buChar char="•"/>
            </a:pPr>
            <a:r>
              <a:rPr lang="zh-CN" altLang="en-US" sz="1600" dirty="0">
                <a:solidFill>
                  <a:schemeClr val="accent2">
                    <a:lumMod val="75000"/>
                  </a:schemeClr>
                </a:solidFill>
                <a:latin typeface="Microsoft YaHei" panose="020B0503020204020204" pitchFamily="34" charset="-122"/>
                <a:ea typeface="Microsoft YaHei" panose="020B0503020204020204" pitchFamily="34" charset="-122"/>
              </a:rPr>
              <a:t>双端</a:t>
            </a:r>
          </a:p>
          <a:p>
            <a:pPr marL="285750" indent="-285750">
              <a:buFont typeface="Arial" panose="020B0604020202020204" pitchFamily="34" charset="0"/>
              <a:buChar char="•"/>
            </a:pPr>
            <a:r>
              <a:rPr lang="zh-CN" altLang="en-US" sz="1600" dirty="0">
                <a:solidFill>
                  <a:schemeClr val="accent2">
                    <a:lumMod val="75000"/>
                  </a:schemeClr>
                </a:solidFill>
                <a:latin typeface="Microsoft YaHei" panose="020B0503020204020204" pitchFamily="34" charset="-122"/>
                <a:ea typeface="Microsoft YaHei" panose="020B0503020204020204" pitchFamily="34" charset="-122"/>
              </a:rPr>
              <a:t>无环</a:t>
            </a:r>
          </a:p>
          <a:p>
            <a:pPr marL="285750" indent="-285750">
              <a:buFont typeface="Arial" panose="020B0604020202020204" pitchFamily="34" charset="0"/>
              <a:buChar char="•"/>
            </a:pPr>
            <a:r>
              <a:rPr lang="zh-CN" altLang="en-US" sz="1600" dirty="0">
                <a:solidFill>
                  <a:schemeClr val="accent2">
                    <a:lumMod val="75000"/>
                  </a:schemeClr>
                </a:solidFill>
                <a:latin typeface="Microsoft YaHei" panose="020B0503020204020204" pitchFamily="34" charset="-122"/>
                <a:ea typeface="Microsoft YaHei" panose="020B0503020204020204" pitchFamily="34" charset="-122"/>
              </a:rPr>
              <a:t>带表头指针和表尾指针</a:t>
            </a:r>
          </a:p>
          <a:p>
            <a:pPr marL="285750" indent="-285750">
              <a:buFont typeface="Arial" panose="020B0604020202020204" pitchFamily="34" charset="0"/>
              <a:buChar char="•"/>
            </a:pPr>
            <a:r>
              <a:rPr lang="zh-CN" altLang="en-US" sz="1600" dirty="0">
                <a:solidFill>
                  <a:schemeClr val="accent2">
                    <a:lumMod val="75000"/>
                  </a:schemeClr>
                </a:solidFill>
                <a:latin typeface="Microsoft YaHei" panose="020B0503020204020204" pitchFamily="34" charset="-122"/>
                <a:ea typeface="Microsoft YaHei" panose="020B0503020204020204" pitchFamily="34" charset="-122"/>
              </a:rPr>
              <a:t>带链表长度计数器</a:t>
            </a:r>
          </a:p>
          <a:p>
            <a:pPr marL="285750" indent="-285750">
              <a:buFont typeface="Arial" panose="020B0604020202020204" pitchFamily="34" charset="0"/>
              <a:buChar char="•"/>
            </a:pPr>
            <a:r>
              <a:rPr lang="zh-CN" altLang="en-US" sz="1600" dirty="0">
                <a:solidFill>
                  <a:schemeClr val="accent2">
                    <a:lumMod val="75000"/>
                  </a:schemeClr>
                </a:solidFill>
                <a:latin typeface="Microsoft YaHei" panose="020B0503020204020204" pitchFamily="34" charset="-122"/>
                <a:ea typeface="Microsoft YaHei" panose="020B0503020204020204" pitchFamily="34" charset="-122"/>
              </a:rPr>
              <a:t>多态（保存各种不同类型的值）</a:t>
            </a:r>
            <a:endParaRPr lang="zh-CN" altLang="en-US" sz="1600" b="0" i="0" dirty="0">
              <a:solidFill>
                <a:schemeClr val="accent2">
                  <a:lumMod val="75000"/>
                </a:schemeClr>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2655535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4033027" cy="523220"/>
          </a:xfrm>
          <a:prstGeom prst="rect">
            <a:avLst/>
          </a:prstGeom>
          <a:noFill/>
        </p:spPr>
        <p:txBody>
          <a:bodyPr wrap="none" rtlCol="0">
            <a:spAutoFit/>
          </a:bodyPr>
          <a:lstStyle/>
          <a:p>
            <a:r>
              <a:rPr lang="zh-CN" altLang="en-US" sz="2800" b="1" dirty="0">
                <a:solidFill>
                  <a:schemeClr val="bg1"/>
                </a:solidFill>
              </a:rPr>
              <a:t>对象</a:t>
            </a:r>
            <a:r>
              <a:rPr lang="en-US" altLang="zh-CN" sz="2800" b="1" dirty="0">
                <a:solidFill>
                  <a:schemeClr val="bg1"/>
                </a:solidFill>
              </a:rPr>
              <a:t>-</a:t>
            </a:r>
            <a:r>
              <a:rPr lang="zh-CN" altLang="en-US" sz="2800" b="1" dirty="0">
                <a:solidFill>
                  <a:schemeClr val="bg1"/>
                </a:solidFill>
              </a:rPr>
              <a:t>集合对象</a:t>
            </a:r>
            <a:r>
              <a:rPr lang="en-US" altLang="zh-CN" sz="2800" b="1" dirty="0">
                <a:solidFill>
                  <a:schemeClr val="bg1"/>
                </a:solidFill>
              </a:rPr>
              <a:t>-</a:t>
            </a:r>
            <a:r>
              <a:rPr lang="en-US" altLang="zh-CN" sz="2800" b="1" dirty="0" err="1">
                <a:solidFill>
                  <a:schemeClr val="bg1"/>
                </a:solidFill>
              </a:rPr>
              <a:t>hashtable</a:t>
            </a:r>
            <a:endParaRPr lang="en-US" altLang="zh-CN" sz="2800" b="1" dirty="0">
              <a:solidFill>
                <a:schemeClr val="bg1"/>
              </a:solidFill>
            </a:endParaRPr>
          </a:p>
        </p:txBody>
      </p:sp>
      <p:pic>
        <p:nvPicPr>
          <p:cNvPr id="5" name="图片 4">
            <a:extLst>
              <a:ext uri="{FF2B5EF4-FFF2-40B4-BE49-F238E27FC236}">
                <a16:creationId xmlns:a16="http://schemas.microsoft.com/office/drawing/2014/main" id="{CB843F09-D45A-436D-9F76-1DD06637BCD0}"/>
              </a:ext>
            </a:extLst>
          </p:cNvPr>
          <p:cNvPicPr>
            <a:picLocks noChangeAspect="1"/>
          </p:cNvPicPr>
          <p:nvPr/>
        </p:nvPicPr>
        <p:blipFill>
          <a:blip r:embed="rId3"/>
          <a:stretch>
            <a:fillRect/>
          </a:stretch>
        </p:blipFill>
        <p:spPr>
          <a:xfrm>
            <a:off x="1973135" y="1209356"/>
            <a:ext cx="5955236" cy="1711275"/>
          </a:xfrm>
          <a:prstGeom prst="rect">
            <a:avLst/>
          </a:prstGeom>
        </p:spPr>
      </p:pic>
      <p:pic>
        <p:nvPicPr>
          <p:cNvPr id="6" name="图片 5">
            <a:extLst>
              <a:ext uri="{FF2B5EF4-FFF2-40B4-BE49-F238E27FC236}">
                <a16:creationId xmlns:a16="http://schemas.microsoft.com/office/drawing/2014/main" id="{FFB4C005-3E7E-43F8-A187-CFE48DB3528E}"/>
              </a:ext>
            </a:extLst>
          </p:cNvPr>
          <p:cNvPicPr>
            <a:picLocks noChangeAspect="1"/>
          </p:cNvPicPr>
          <p:nvPr/>
        </p:nvPicPr>
        <p:blipFill rotWithShape="1">
          <a:blip r:embed="rId4"/>
          <a:srcRect t="3946"/>
          <a:stretch/>
        </p:blipFill>
        <p:spPr>
          <a:xfrm>
            <a:off x="1399730" y="3240087"/>
            <a:ext cx="7753350" cy="2708148"/>
          </a:xfrm>
          <a:prstGeom prst="rect">
            <a:avLst/>
          </a:prstGeom>
        </p:spPr>
      </p:pic>
    </p:spTree>
    <p:extLst>
      <p:ext uri="{BB962C8B-B14F-4D97-AF65-F5344CB8AC3E}">
        <p14:creationId xmlns:p14="http://schemas.microsoft.com/office/powerpoint/2010/main" val="23211801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4012637" cy="523220"/>
          </a:xfrm>
          <a:prstGeom prst="rect">
            <a:avLst/>
          </a:prstGeom>
          <a:noFill/>
        </p:spPr>
        <p:txBody>
          <a:bodyPr wrap="none" rtlCol="0">
            <a:spAutoFit/>
          </a:bodyPr>
          <a:lstStyle/>
          <a:p>
            <a:r>
              <a:rPr lang="zh-CN" altLang="en-US" sz="2800" b="1" dirty="0">
                <a:solidFill>
                  <a:schemeClr val="bg1"/>
                </a:solidFill>
              </a:rPr>
              <a:t>对象</a:t>
            </a:r>
            <a:r>
              <a:rPr lang="en-US" altLang="zh-CN" sz="2800" b="1" dirty="0">
                <a:solidFill>
                  <a:schemeClr val="bg1"/>
                </a:solidFill>
              </a:rPr>
              <a:t>-</a:t>
            </a:r>
            <a:r>
              <a:rPr lang="zh-CN" altLang="en-US" sz="2800" b="1" dirty="0">
                <a:solidFill>
                  <a:schemeClr val="bg1"/>
                </a:solidFill>
              </a:rPr>
              <a:t>集合对象</a:t>
            </a:r>
            <a:r>
              <a:rPr lang="en-US" altLang="zh-CN" sz="2800" b="1" dirty="0">
                <a:solidFill>
                  <a:schemeClr val="bg1"/>
                </a:solidFill>
              </a:rPr>
              <a:t>-</a:t>
            </a:r>
            <a:r>
              <a:rPr lang="zh-CN" altLang="en-US" sz="2800" b="1" dirty="0">
                <a:solidFill>
                  <a:schemeClr val="bg1"/>
                </a:solidFill>
              </a:rPr>
              <a:t>编码转换</a:t>
            </a:r>
            <a:endParaRPr lang="en-US" altLang="zh-CN" sz="2800" b="1" dirty="0">
              <a:solidFill>
                <a:schemeClr val="bg1"/>
              </a:solidFill>
            </a:endParaRPr>
          </a:p>
        </p:txBody>
      </p:sp>
      <p:pic>
        <p:nvPicPr>
          <p:cNvPr id="2" name="图片 1">
            <a:extLst>
              <a:ext uri="{FF2B5EF4-FFF2-40B4-BE49-F238E27FC236}">
                <a16:creationId xmlns:a16="http://schemas.microsoft.com/office/drawing/2014/main" id="{FDCFB66D-B9C1-467D-8D99-718754CC6F1B}"/>
              </a:ext>
            </a:extLst>
          </p:cNvPr>
          <p:cNvPicPr>
            <a:picLocks noChangeAspect="1"/>
          </p:cNvPicPr>
          <p:nvPr/>
        </p:nvPicPr>
        <p:blipFill>
          <a:blip r:embed="rId3"/>
          <a:stretch>
            <a:fillRect/>
          </a:stretch>
        </p:blipFill>
        <p:spPr>
          <a:xfrm>
            <a:off x="1323149" y="2200338"/>
            <a:ext cx="9296400" cy="2609850"/>
          </a:xfrm>
          <a:prstGeom prst="rect">
            <a:avLst/>
          </a:prstGeom>
        </p:spPr>
      </p:pic>
    </p:spTree>
    <p:extLst>
      <p:ext uri="{BB962C8B-B14F-4D97-AF65-F5344CB8AC3E}">
        <p14:creationId xmlns:p14="http://schemas.microsoft.com/office/powerpoint/2010/main" val="27072744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3180679" cy="523220"/>
          </a:xfrm>
          <a:prstGeom prst="rect">
            <a:avLst/>
          </a:prstGeom>
          <a:noFill/>
        </p:spPr>
        <p:txBody>
          <a:bodyPr wrap="none" rtlCol="0">
            <a:spAutoFit/>
          </a:bodyPr>
          <a:lstStyle/>
          <a:p>
            <a:r>
              <a:rPr lang="zh-CN" altLang="en-US" sz="2800" b="1" dirty="0">
                <a:solidFill>
                  <a:schemeClr val="bg1"/>
                </a:solidFill>
              </a:rPr>
              <a:t>对象</a:t>
            </a:r>
            <a:r>
              <a:rPr lang="en-US" altLang="zh-CN" sz="2800" b="1" dirty="0">
                <a:solidFill>
                  <a:schemeClr val="bg1"/>
                </a:solidFill>
              </a:rPr>
              <a:t>-</a:t>
            </a:r>
            <a:r>
              <a:rPr lang="zh-CN" altLang="en-US" sz="2800" b="1" dirty="0">
                <a:solidFill>
                  <a:schemeClr val="bg1"/>
                </a:solidFill>
              </a:rPr>
              <a:t>有序集合对象</a:t>
            </a:r>
            <a:endParaRPr lang="en-US" altLang="zh-CN" sz="2800" b="1" dirty="0">
              <a:solidFill>
                <a:schemeClr val="bg1"/>
              </a:solidFill>
            </a:endParaRPr>
          </a:p>
        </p:txBody>
      </p:sp>
      <p:sp>
        <p:nvSpPr>
          <p:cNvPr id="5" name="文本框 4">
            <a:extLst>
              <a:ext uri="{FF2B5EF4-FFF2-40B4-BE49-F238E27FC236}">
                <a16:creationId xmlns:a16="http://schemas.microsoft.com/office/drawing/2014/main" id="{6EC3B551-4E18-41DE-AE64-1E103941BD5A}"/>
              </a:ext>
            </a:extLst>
          </p:cNvPr>
          <p:cNvSpPr txBox="1"/>
          <p:nvPr/>
        </p:nvSpPr>
        <p:spPr>
          <a:xfrm>
            <a:off x="3300984" y="2423160"/>
            <a:ext cx="2980239" cy="523220"/>
          </a:xfrm>
          <a:prstGeom prst="rect">
            <a:avLst/>
          </a:prstGeom>
          <a:noFill/>
        </p:spPr>
        <p:txBody>
          <a:bodyPr wrap="none" rtlCol="0">
            <a:spAutoFit/>
          </a:bodyPr>
          <a:lstStyle/>
          <a:p>
            <a:r>
              <a:rPr lang="zh-CN" altLang="en-US" sz="2800" b="1" dirty="0"/>
              <a:t>编码</a:t>
            </a:r>
            <a:r>
              <a:rPr lang="zh-CN" altLang="en-US" sz="2800" dirty="0"/>
              <a:t>  </a:t>
            </a:r>
            <a:r>
              <a:rPr lang="en-US" altLang="zh-CN" sz="2800" dirty="0" err="1"/>
              <a:t>ziplist</a:t>
            </a:r>
            <a:r>
              <a:rPr lang="en-US" altLang="zh-CN" sz="2800" dirty="0"/>
              <a:t> </a:t>
            </a:r>
            <a:r>
              <a:rPr lang="en-US" altLang="zh-CN" sz="2800" dirty="0" err="1"/>
              <a:t>skiplist</a:t>
            </a:r>
            <a:endParaRPr lang="en-US" altLang="zh-CN" sz="2800" dirty="0"/>
          </a:p>
        </p:txBody>
      </p:sp>
    </p:spTree>
    <p:extLst>
      <p:ext uri="{BB962C8B-B14F-4D97-AF65-F5344CB8AC3E}">
        <p14:creationId xmlns:p14="http://schemas.microsoft.com/office/powerpoint/2010/main" val="41828624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4154471" cy="523220"/>
          </a:xfrm>
          <a:prstGeom prst="rect">
            <a:avLst/>
          </a:prstGeom>
          <a:noFill/>
        </p:spPr>
        <p:txBody>
          <a:bodyPr wrap="none" rtlCol="0">
            <a:spAutoFit/>
          </a:bodyPr>
          <a:lstStyle/>
          <a:p>
            <a:r>
              <a:rPr lang="zh-CN" altLang="en-US" sz="2800" b="1" dirty="0">
                <a:solidFill>
                  <a:schemeClr val="bg1"/>
                </a:solidFill>
              </a:rPr>
              <a:t>对象</a:t>
            </a:r>
            <a:r>
              <a:rPr lang="en-US" altLang="zh-CN" sz="2800" b="1" dirty="0">
                <a:solidFill>
                  <a:schemeClr val="bg1"/>
                </a:solidFill>
              </a:rPr>
              <a:t>-</a:t>
            </a:r>
            <a:r>
              <a:rPr lang="zh-CN" altLang="en-US" sz="2800" b="1" dirty="0">
                <a:solidFill>
                  <a:schemeClr val="bg1"/>
                </a:solidFill>
              </a:rPr>
              <a:t>有序集合对象</a:t>
            </a:r>
            <a:r>
              <a:rPr lang="en-US" altLang="zh-CN" sz="2800" b="1" dirty="0">
                <a:solidFill>
                  <a:schemeClr val="bg1"/>
                </a:solidFill>
              </a:rPr>
              <a:t>-</a:t>
            </a:r>
            <a:r>
              <a:rPr lang="en-US" altLang="zh-CN" sz="2800" b="1" dirty="0" err="1">
                <a:solidFill>
                  <a:schemeClr val="bg1"/>
                </a:solidFill>
              </a:rPr>
              <a:t>ziplist</a:t>
            </a:r>
            <a:endParaRPr lang="en-US" altLang="zh-CN" sz="2800" b="1" dirty="0">
              <a:solidFill>
                <a:schemeClr val="bg1"/>
              </a:solidFill>
            </a:endParaRPr>
          </a:p>
        </p:txBody>
      </p:sp>
      <p:pic>
        <p:nvPicPr>
          <p:cNvPr id="4" name="图片 3">
            <a:extLst>
              <a:ext uri="{FF2B5EF4-FFF2-40B4-BE49-F238E27FC236}">
                <a16:creationId xmlns:a16="http://schemas.microsoft.com/office/drawing/2014/main" id="{8A50EE2C-FB5D-490C-8BF5-9AF2596172F6}"/>
              </a:ext>
            </a:extLst>
          </p:cNvPr>
          <p:cNvPicPr>
            <a:picLocks noChangeAspect="1"/>
          </p:cNvPicPr>
          <p:nvPr/>
        </p:nvPicPr>
        <p:blipFill>
          <a:blip r:embed="rId3"/>
          <a:stretch>
            <a:fillRect/>
          </a:stretch>
        </p:blipFill>
        <p:spPr>
          <a:xfrm>
            <a:off x="309329" y="1475211"/>
            <a:ext cx="6896335" cy="1617282"/>
          </a:xfrm>
          <a:prstGeom prst="rect">
            <a:avLst/>
          </a:prstGeom>
        </p:spPr>
      </p:pic>
      <p:pic>
        <p:nvPicPr>
          <p:cNvPr id="6" name="图片 5">
            <a:extLst>
              <a:ext uri="{FF2B5EF4-FFF2-40B4-BE49-F238E27FC236}">
                <a16:creationId xmlns:a16="http://schemas.microsoft.com/office/drawing/2014/main" id="{CE2AC1A9-151B-4710-8321-479A32C82A81}"/>
              </a:ext>
            </a:extLst>
          </p:cNvPr>
          <p:cNvPicPr>
            <a:picLocks noChangeAspect="1"/>
          </p:cNvPicPr>
          <p:nvPr/>
        </p:nvPicPr>
        <p:blipFill>
          <a:blip r:embed="rId4"/>
          <a:stretch>
            <a:fillRect/>
          </a:stretch>
        </p:blipFill>
        <p:spPr>
          <a:xfrm>
            <a:off x="7407650" y="1091535"/>
            <a:ext cx="3805096" cy="2825243"/>
          </a:xfrm>
          <a:prstGeom prst="rect">
            <a:avLst/>
          </a:prstGeom>
        </p:spPr>
      </p:pic>
      <p:pic>
        <p:nvPicPr>
          <p:cNvPr id="7" name="图片 6">
            <a:extLst>
              <a:ext uri="{FF2B5EF4-FFF2-40B4-BE49-F238E27FC236}">
                <a16:creationId xmlns:a16="http://schemas.microsoft.com/office/drawing/2014/main" id="{86BBD989-ADD0-4D93-9707-CE2AAD25766B}"/>
              </a:ext>
            </a:extLst>
          </p:cNvPr>
          <p:cNvPicPr>
            <a:picLocks noChangeAspect="1"/>
          </p:cNvPicPr>
          <p:nvPr/>
        </p:nvPicPr>
        <p:blipFill rotWithShape="1">
          <a:blip r:embed="rId5"/>
          <a:srcRect l="5260"/>
          <a:stretch/>
        </p:blipFill>
        <p:spPr>
          <a:xfrm>
            <a:off x="1536192" y="4651444"/>
            <a:ext cx="8780261" cy="1162050"/>
          </a:xfrm>
          <a:prstGeom prst="rect">
            <a:avLst/>
          </a:prstGeom>
        </p:spPr>
      </p:pic>
      <p:cxnSp>
        <p:nvCxnSpPr>
          <p:cNvPr id="9" name="连接符: 曲线 8">
            <a:extLst>
              <a:ext uri="{FF2B5EF4-FFF2-40B4-BE49-F238E27FC236}">
                <a16:creationId xmlns:a16="http://schemas.microsoft.com/office/drawing/2014/main" id="{C82E5F43-EAAE-43E4-8A56-59D124A170C2}"/>
              </a:ext>
            </a:extLst>
          </p:cNvPr>
          <p:cNvCxnSpPr>
            <a:cxnSpLocks/>
            <a:endCxn id="7" idx="0"/>
          </p:cNvCxnSpPr>
          <p:nvPr/>
        </p:nvCxnSpPr>
        <p:spPr>
          <a:xfrm rot="10800000" flipV="1">
            <a:off x="5926324" y="3240086"/>
            <a:ext cx="1571759" cy="1411358"/>
          </a:xfrm>
          <a:prstGeom prst="curvedConnector2">
            <a:avLst/>
          </a:prstGeom>
          <a:ln w="38100">
            <a:solidFill>
              <a:srgbClr val="C7254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81318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4327595" cy="523220"/>
          </a:xfrm>
          <a:prstGeom prst="rect">
            <a:avLst/>
          </a:prstGeom>
          <a:noFill/>
        </p:spPr>
        <p:txBody>
          <a:bodyPr wrap="none" rtlCol="0">
            <a:spAutoFit/>
          </a:bodyPr>
          <a:lstStyle/>
          <a:p>
            <a:r>
              <a:rPr lang="zh-CN" altLang="en-US" sz="2800" b="1" dirty="0">
                <a:solidFill>
                  <a:schemeClr val="bg1"/>
                </a:solidFill>
              </a:rPr>
              <a:t>对象</a:t>
            </a:r>
            <a:r>
              <a:rPr lang="en-US" altLang="zh-CN" sz="2800" b="1" dirty="0">
                <a:solidFill>
                  <a:schemeClr val="bg1"/>
                </a:solidFill>
              </a:rPr>
              <a:t>-</a:t>
            </a:r>
            <a:r>
              <a:rPr lang="zh-CN" altLang="en-US" sz="2800" b="1" dirty="0">
                <a:solidFill>
                  <a:schemeClr val="bg1"/>
                </a:solidFill>
              </a:rPr>
              <a:t>有序集合对象</a:t>
            </a:r>
            <a:r>
              <a:rPr lang="en-US" altLang="zh-CN" sz="2800" b="1" dirty="0">
                <a:solidFill>
                  <a:schemeClr val="bg1"/>
                </a:solidFill>
              </a:rPr>
              <a:t>-</a:t>
            </a:r>
            <a:r>
              <a:rPr lang="en-US" altLang="zh-CN" sz="2800" b="1" dirty="0" err="1">
                <a:solidFill>
                  <a:schemeClr val="bg1"/>
                </a:solidFill>
              </a:rPr>
              <a:t>skiplist</a:t>
            </a:r>
            <a:endParaRPr lang="en-US" altLang="zh-CN" sz="2800" b="1" dirty="0">
              <a:solidFill>
                <a:schemeClr val="bg1"/>
              </a:solidFill>
            </a:endParaRPr>
          </a:p>
        </p:txBody>
      </p:sp>
      <p:pic>
        <p:nvPicPr>
          <p:cNvPr id="2" name="图片 1">
            <a:extLst>
              <a:ext uri="{FF2B5EF4-FFF2-40B4-BE49-F238E27FC236}">
                <a16:creationId xmlns:a16="http://schemas.microsoft.com/office/drawing/2014/main" id="{185813B4-A537-4077-A347-DF89AE32D269}"/>
              </a:ext>
            </a:extLst>
          </p:cNvPr>
          <p:cNvPicPr>
            <a:picLocks noChangeAspect="1"/>
          </p:cNvPicPr>
          <p:nvPr/>
        </p:nvPicPr>
        <p:blipFill>
          <a:blip r:embed="rId3"/>
          <a:stretch>
            <a:fillRect/>
          </a:stretch>
        </p:blipFill>
        <p:spPr>
          <a:xfrm>
            <a:off x="1060449" y="1323276"/>
            <a:ext cx="9401175" cy="4857750"/>
          </a:xfrm>
          <a:prstGeom prst="rect">
            <a:avLst/>
          </a:prstGeom>
        </p:spPr>
      </p:pic>
    </p:spTree>
    <p:extLst>
      <p:ext uri="{BB962C8B-B14F-4D97-AF65-F5344CB8AC3E}">
        <p14:creationId xmlns:p14="http://schemas.microsoft.com/office/powerpoint/2010/main" val="6009044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4733988" cy="523220"/>
          </a:xfrm>
          <a:prstGeom prst="rect">
            <a:avLst/>
          </a:prstGeom>
          <a:noFill/>
        </p:spPr>
        <p:txBody>
          <a:bodyPr wrap="none" rtlCol="0">
            <a:spAutoFit/>
          </a:bodyPr>
          <a:lstStyle/>
          <a:p>
            <a:r>
              <a:rPr lang="zh-CN" altLang="en-US" sz="2800" b="1" dirty="0">
                <a:solidFill>
                  <a:schemeClr val="bg1"/>
                </a:solidFill>
              </a:rPr>
              <a:t>对象</a:t>
            </a:r>
            <a:r>
              <a:rPr lang="en-US" altLang="zh-CN" sz="2800" b="1" dirty="0">
                <a:solidFill>
                  <a:schemeClr val="bg1"/>
                </a:solidFill>
              </a:rPr>
              <a:t>-</a:t>
            </a:r>
            <a:r>
              <a:rPr lang="zh-CN" altLang="en-US" sz="2800" b="1" dirty="0">
                <a:solidFill>
                  <a:schemeClr val="bg1"/>
                </a:solidFill>
              </a:rPr>
              <a:t>有序集合对象</a:t>
            </a:r>
            <a:r>
              <a:rPr lang="en-US" altLang="zh-CN" sz="2800" b="1" dirty="0">
                <a:solidFill>
                  <a:schemeClr val="bg1"/>
                </a:solidFill>
              </a:rPr>
              <a:t>-</a:t>
            </a:r>
            <a:r>
              <a:rPr lang="zh-CN" altLang="en-US" sz="2800" b="1" dirty="0">
                <a:solidFill>
                  <a:schemeClr val="bg1"/>
                </a:solidFill>
              </a:rPr>
              <a:t>编码转换</a:t>
            </a:r>
            <a:endParaRPr lang="en-US" altLang="zh-CN" sz="2800" b="1" dirty="0">
              <a:solidFill>
                <a:schemeClr val="bg1"/>
              </a:solidFill>
            </a:endParaRPr>
          </a:p>
        </p:txBody>
      </p:sp>
      <p:pic>
        <p:nvPicPr>
          <p:cNvPr id="4" name="图片 3">
            <a:extLst>
              <a:ext uri="{FF2B5EF4-FFF2-40B4-BE49-F238E27FC236}">
                <a16:creationId xmlns:a16="http://schemas.microsoft.com/office/drawing/2014/main" id="{C2456D95-ADEA-4EB7-A805-175F615E9535}"/>
              </a:ext>
            </a:extLst>
          </p:cNvPr>
          <p:cNvPicPr>
            <a:picLocks noChangeAspect="1"/>
          </p:cNvPicPr>
          <p:nvPr/>
        </p:nvPicPr>
        <p:blipFill>
          <a:blip r:embed="rId3"/>
          <a:stretch>
            <a:fillRect/>
          </a:stretch>
        </p:blipFill>
        <p:spPr>
          <a:xfrm>
            <a:off x="1161033" y="2067369"/>
            <a:ext cx="8029575" cy="1485900"/>
          </a:xfrm>
          <a:prstGeom prst="rect">
            <a:avLst/>
          </a:prstGeom>
        </p:spPr>
      </p:pic>
      <p:pic>
        <p:nvPicPr>
          <p:cNvPr id="5" name="图片 4">
            <a:extLst>
              <a:ext uri="{FF2B5EF4-FFF2-40B4-BE49-F238E27FC236}">
                <a16:creationId xmlns:a16="http://schemas.microsoft.com/office/drawing/2014/main" id="{BA61C07B-BAA4-46B4-B4CA-63D787CF4F08}"/>
              </a:ext>
            </a:extLst>
          </p:cNvPr>
          <p:cNvPicPr>
            <a:picLocks noChangeAspect="1"/>
          </p:cNvPicPr>
          <p:nvPr/>
        </p:nvPicPr>
        <p:blipFill>
          <a:blip r:embed="rId4"/>
          <a:stretch>
            <a:fillRect/>
          </a:stretch>
        </p:blipFill>
        <p:spPr>
          <a:xfrm>
            <a:off x="1041114" y="3706075"/>
            <a:ext cx="8686800" cy="1200150"/>
          </a:xfrm>
          <a:prstGeom prst="rect">
            <a:avLst/>
          </a:prstGeom>
        </p:spPr>
      </p:pic>
    </p:spTree>
    <p:extLst>
      <p:ext uri="{BB962C8B-B14F-4D97-AF65-F5344CB8AC3E}">
        <p14:creationId xmlns:p14="http://schemas.microsoft.com/office/powerpoint/2010/main" val="41921892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8" name="对象 47" hidden="1"/>
          <p:cNvGraphicFramePr>
            <a:graphicFrameLocks noChangeAspect="1"/>
          </p:cNvGraphicFramePr>
          <p:nvPr>
            <p:custDataLst>
              <p:tags r:id="rId2"/>
            </p:custDataLst>
          </p:nvPr>
        </p:nvGraphicFramePr>
        <p:xfrm>
          <a:off x="1442422" y="1501"/>
          <a:ext cx="1500" cy="1500"/>
        </p:xfrm>
        <a:graphic>
          <a:graphicData uri="http://schemas.openxmlformats.org/presentationml/2006/ole">
            <mc:AlternateContent xmlns:mc="http://schemas.openxmlformats.org/markup-compatibility/2006">
              <mc:Choice xmlns:v="urn:schemas-microsoft-com:vml" Requires="v">
                <p:oleObj spid="_x0000_s148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442422" y="1501"/>
                        <a:ext cx="1500" cy="1500"/>
                      </a:xfrm>
                      <a:prstGeom prst="rect">
                        <a:avLst/>
                      </a:prstGeom>
                    </p:spPr>
                  </p:pic>
                </p:oleObj>
              </mc:Fallback>
            </mc:AlternateContent>
          </a:graphicData>
        </a:graphic>
      </p:graphicFrame>
      <p:sp>
        <p:nvSpPr>
          <p:cNvPr id="47" name="矩形 46" hidden="1"/>
          <p:cNvSpPr/>
          <p:nvPr>
            <p:custDataLst>
              <p:tags r:id="rId3"/>
            </p:custDataLst>
          </p:nvPr>
        </p:nvSpPr>
        <p:spPr bwMode="auto">
          <a:xfrm>
            <a:off x="1440920" y="0"/>
            <a:ext cx="150004" cy="15000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zh-CN" altLang="en-US" sz="85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标题 4"/>
          <p:cNvSpPr>
            <a:spLocks noGrp="1"/>
          </p:cNvSpPr>
          <p:nvPr>
            <p:ph type="title"/>
          </p:nvPr>
        </p:nvSpPr>
        <p:spPr/>
        <p:txBody>
          <a:bodyPr/>
          <a:lstStyle/>
          <a:p>
            <a:endParaRPr lang="zh-CN" altLang="en-US" dirty="0"/>
          </a:p>
        </p:txBody>
      </p:sp>
      <p:sp>
        <p:nvSpPr>
          <p:cNvPr id="6" name="标题 4"/>
          <p:cNvSpPr txBox="1">
            <a:spLocks/>
          </p:cNvSpPr>
          <p:nvPr/>
        </p:nvSpPr>
        <p:spPr>
          <a:xfrm>
            <a:off x="1337981" y="2510676"/>
            <a:ext cx="8191166" cy="1425257"/>
          </a:xfrm>
          <a:prstGeom prst="rect">
            <a:avLst/>
          </a:prstGeom>
          <a:ln>
            <a:noFill/>
          </a:ln>
        </p:spPr>
        <p:txBody>
          <a:bodyPr vert="horz" lIns="360000" tIns="252000" rIns="91440" bIns="216000" rtlCol="0" anchor="ctr">
            <a:noAutofit/>
          </a:bodyPr>
          <a:lstStyle>
            <a:lvl1pPr algn="l" defTabSz="864017" rtl="0" eaLnBrk="1" latinLnBrk="0" hangingPunct="1">
              <a:lnSpc>
                <a:spcPct val="90000"/>
              </a:lnSpc>
              <a:spcBef>
                <a:spcPct val="0"/>
              </a:spcBef>
              <a:buNone/>
              <a:defRPr sz="2268" kern="1200">
                <a:solidFill>
                  <a:schemeClr val="bg1"/>
                </a:solidFill>
                <a:latin typeface="微软雅黑" pitchFamily="34" charset="-122"/>
                <a:ea typeface="微软雅黑" pitchFamily="34" charset="-122"/>
                <a:cs typeface="+mj-cs"/>
              </a:defRPr>
            </a:lvl1pPr>
          </a:lstStyle>
          <a:p>
            <a:pPr algn="ctr"/>
            <a:r>
              <a:rPr lang="en-US" altLang="zh-CN" sz="6000" b="1" dirty="0">
                <a:solidFill>
                  <a:srgbClr val="FF0000"/>
                </a:solidFill>
              </a:rPr>
              <a:t>Thanks!</a:t>
            </a:r>
            <a:endParaRPr lang="zh-CN" altLang="en-US" sz="6000" b="1" dirty="0">
              <a:solidFill>
                <a:srgbClr val="FF0000"/>
              </a:solidFill>
            </a:endParaRPr>
          </a:p>
        </p:txBody>
      </p:sp>
    </p:spTree>
    <p:extLst>
      <p:ext uri="{BB962C8B-B14F-4D97-AF65-F5344CB8AC3E}">
        <p14:creationId xmlns:p14="http://schemas.microsoft.com/office/powerpoint/2010/main" val="2499439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1869423" cy="523220"/>
          </a:xfrm>
          <a:prstGeom prst="rect">
            <a:avLst/>
          </a:prstGeom>
          <a:noFill/>
        </p:spPr>
        <p:txBody>
          <a:bodyPr wrap="none" rtlCol="0">
            <a:spAutoFit/>
          </a:bodyPr>
          <a:lstStyle/>
          <a:p>
            <a:r>
              <a:rPr lang="zh-CN" altLang="en-US" sz="2800" b="1" dirty="0">
                <a:solidFill>
                  <a:schemeClr val="bg1"/>
                </a:solidFill>
              </a:rPr>
              <a:t>字典</a:t>
            </a:r>
            <a:r>
              <a:rPr lang="en-US" altLang="zh-CN" sz="2800" b="1" dirty="0">
                <a:solidFill>
                  <a:schemeClr val="bg1"/>
                </a:solidFill>
              </a:rPr>
              <a:t>(Hash)</a:t>
            </a:r>
          </a:p>
        </p:txBody>
      </p:sp>
      <p:sp>
        <p:nvSpPr>
          <p:cNvPr id="6" name="矩形 5">
            <a:extLst>
              <a:ext uri="{FF2B5EF4-FFF2-40B4-BE49-F238E27FC236}">
                <a16:creationId xmlns:a16="http://schemas.microsoft.com/office/drawing/2014/main" id="{77B51D65-AEA5-4FE3-9F60-0913F3312811}"/>
              </a:ext>
            </a:extLst>
          </p:cNvPr>
          <p:cNvSpPr/>
          <p:nvPr/>
        </p:nvSpPr>
        <p:spPr>
          <a:xfrm>
            <a:off x="1252017" y="1844718"/>
            <a:ext cx="8515436" cy="2246769"/>
          </a:xfrm>
          <a:prstGeom prst="rect">
            <a:avLst/>
          </a:prstGeom>
          <a:noFill/>
        </p:spPr>
        <p:txBody>
          <a:bodyPr wrap="square">
            <a:spAutoFit/>
          </a:bodyPr>
          <a:lstStyle/>
          <a:p>
            <a:r>
              <a:rPr lang="zh-CN" altLang="en-US" sz="2800" dirty="0">
                <a:solidFill>
                  <a:srgbClr val="4D4D4D"/>
                </a:solidFill>
                <a:latin typeface="Microsoft YaHei" panose="020B0503020204020204" pitchFamily="34" charset="-122"/>
                <a:ea typeface="Microsoft YaHei" panose="020B0503020204020204" pitchFamily="34" charset="-122"/>
              </a:rPr>
              <a:t>字典，又被称为符号表、关联数组或映射，是一种用于保存键值对的抽象数据结构。</a:t>
            </a:r>
            <a:br>
              <a:rPr lang="zh-CN" altLang="en-US" sz="2800" dirty="0"/>
            </a:br>
            <a:r>
              <a:rPr lang="zh-CN" altLang="en-US" sz="2800" dirty="0">
                <a:solidFill>
                  <a:srgbClr val="4D4D4D"/>
                </a:solidFill>
                <a:latin typeface="Microsoft YaHei" panose="020B0503020204020204" pitchFamily="34" charset="-122"/>
                <a:ea typeface="Microsoft YaHei" panose="020B0503020204020204" pitchFamily="34" charset="-122"/>
              </a:rPr>
              <a:t>字典中的每个键都是独一无二的，程序可以在字典中根据键查找与之关联的值，或者通过键来更新值，又或者根据键来删除整个键值对，等等。</a:t>
            </a:r>
            <a:endParaRPr lang="zh-CN" altLang="en-US" sz="2800" dirty="0"/>
          </a:p>
        </p:txBody>
      </p:sp>
    </p:spTree>
    <p:extLst>
      <p:ext uri="{BB962C8B-B14F-4D97-AF65-F5344CB8AC3E}">
        <p14:creationId xmlns:p14="http://schemas.microsoft.com/office/powerpoint/2010/main" val="2812076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D626A-4D82-49AC-8BCE-67E695FB667A}"/>
              </a:ext>
            </a:extLst>
          </p:cNvPr>
          <p:cNvSpPr txBox="1"/>
          <p:nvPr/>
        </p:nvSpPr>
        <p:spPr>
          <a:xfrm>
            <a:off x="3017520" y="191193"/>
            <a:ext cx="1869423" cy="523220"/>
          </a:xfrm>
          <a:prstGeom prst="rect">
            <a:avLst/>
          </a:prstGeom>
          <a:noFill/>
        </p:spPr>
        <p:txBody>
          <a:bodyPr wrap="none" rtlCol="0">
            <a:spAutoFit/>
          </a:bodyPr>
          <a:lstStyle/>
          <a:p>
            <a:r>
              <a:rPr lang="zh-CN" altLang="en-US" sz="2800" b="1" dirty="0">
                <a:solidFill>
                  <a:schemeClr val="bg1"/>
                </a:solidFill>
              </a:rPr>
              <a:t>字典</a:t>
            </a:r>
            <a:r>
              <a:rPr lang="en-US" altLang="zh-CN" sz="2800" b="1" dirty="0">
                <a:solidFill>
                  <a:schemeClr val="bg1"/>
                </a:solidFill>
              </a:rPr>
              <a:t>(Hash)</a:t>
            </a:r>
          </a:p>
        </p:txBody>
      </p:sp>
      <p:sp>
        <p:nvSpPr>
          <p:cNvPr id="8" name="矩形 7">
            <a:extLst>
              <a:ext uri="{FF2B5EF4-FFF2-40B4-BE49-F238E27FC236}">
                <a16:creationId xmlns:a16="http://schemas.microsoft.com/office/drawing/2014/main" id="{5B18FD2C-92BF-47F9-8765-AA780904C019}"/>
              </a:ext>
            </a:extLst>
          </p:cNvPr>
          <p:cNvSpPr/>
          <p:nvPr/>
        </p:nvSpPr>
        <p:spPr>
          <a:xfrm>
            <a:off x="1403566" y="2224766"/>
            <a:ext cx="8515435" cy="1384995"/>
          </a:xfrm>
          <a:prstGeom prst="rect">
            <a:avLst/>
          </a:prstGeom>
          <a:noFill/>
        </p:spPr>
        <p:txBody>
          <a:bodyPr wrap="square">
            <a:spAutoFit/>
          </a:bodyPr>
          <a:lstStyle/>
          <a:p>
            <a:r>
              <a:rPr lang="en-US" altLang="zh-CN" sz="2800" dirty="0">
                <a:solidFill>
                  <a:srgbClr val="4D4D4D"/>
                </a:solidFill>
                <a:latin typeface="Microsoft YaHei" panose="020B0503020204020204" pitchFamily="34" charset="-122"/>
                <a:ea typeface="Microsoft YaHei" panose="020B0503020204020204" pitchFamily="34" charset="-122"/>
              </a:rPr>
              <a:t>Redis</a:t>
            </a:r>
            <a:r>
              <a:rPr lang="zh-CN" altLang="en-US" sz="2800" dirty="0">
                <a:solidFill>
                  <a:srgbClr val="4D4D4D"/>
                </a:solidFill>
                <a:latin typeface="Microsoft YaHei" panose="020B0503020204020204" pitchFamily="34" charset="-122"/>
                <a:ea typeface="Microsoft YaHei" panose="020B0503020204020204" pitchFamily="34" charset="-122"/>
              </a:rPr>
              <a:t>的字典使用哈希表作为底层实现，一个哈希表里面可以有多个哈希表节点，而每个哈希表节点就保存了字典中的一个键值对</a:t>
            </a:r>
            <a:endParaRPr lang="zh-CN" altLang="en-US" sz="2800" dirty="0"/>
          </a:p>
        </p:txBody>
      </p:sp>
    </p:spTree>
    <p:extLst>
      <p:ext uri="{BB962C8B-B14F-4D97-AF65-F5344CB8AC3E}">
        <p14:creationId xmlns:p14="http://schemas.microsoft.com/office/powerpoint/2010/main" val="1645442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21A0517-831A-46C8-AC96-7EE5874DD3C7}"/>
              </a:ext>
            </a:extLst>
          </p:cNvPr>
          <p:cNvSpPr/>
          <p:nvPr/>
        </p:nvSpPr>
        <p:spPr>
          <a:xfrm>
            <a:off x="853136" y="986083"/>
            <a:ext cx="2164383" cy="523220"/>
          </a:xfrm>
          <a:prstGeom prst="rect">
            <a:avLst/>
          </a:prstGeom>
        </p:spPr>
        <p:txBody>
          <a:bodyPr wrap="square">
            <a:spAutoFit/>
          </a:bodyPr>
          <a:lstStyle/>
          <a:p>
            <a:pPr lvl="0" defTabSz="914400" eaLnBrk="0" fontAlgn="base" hangingPunct="0">
              <a:spcBef>
                <a:spcPct val="0"/>
              </a:spcBef>
              <a:spcAft>
                <a:spcPct val="0"/>
              </a:spcAft>
            </a:pPr>
            <a:r>
              <a:rPr lang="zh-CN" altLang="en-US" sz="2800" dirty="0">
                <a:latin typeface="微软雅黑" panose="020B0503020204020204" pitchFamily="34" charset="-122"/>
                <a:ea typeface="微软雅黑" panose="020B0503020204020204" pitchFamily="34" charset="-122"/>
              </a:rPr>
              <a:t>哈希表节点</a:t>
            </a:r>
            <a:endParaRPr lang="zh-CN" altLang="zh-CN" sz="1050" dirty="0"/>
          </a:p>
        </p:txBody>
      </p:sp>
      <p:sp>
        <p:nvSpPr>
          <p:cNvPr id="15" name="文本框 14">
            <a:extLst>
              <a:ext uri="{FF2B5EF4-FFF2-40B4-BE49-F238E27FC236}">
                <a16:creationId xmlns:a16="http://schemas.microsoft.com/office/drawing/2014/main" id="{BD8750F7-77B2-4030-B2C0-EAE61711DE0F}"/>
              </a:ext>
            </a:extLst>
          </p:cNvPr>
          <p:cNvSpPr txBox="1"/>
          <p:nvPr/>
        </p:nvSpPr>
        <p:spPr>
          <a:xfrm>
            <a:off x="3017520" y="191193"/>
            <a:ext cx="1869423" cy="523220"/>
          </a:xfrm>
          <a:prstGeom prst="rect">
            <a:avLst/>
          </a:prstGeom>
          <a:noFill/>
        </p:spPr>
        <p:txBody>
          <a:bodyPr wrap="none" rtlCol="0">
            <a:spAutoFit/>
          </a:bodyPr>
          <a:lstStyle/>
          <a:p>
            <a:r>
              <a:rPr lang="zh-CN" altLang="en-US" sz="2800" b="1" dirty="0">
                <a:solidFill>
                  <a:schemeClr val="bg1"/>
                </a:solidFill>
              </a:rPr>
              <a:t>字典</a:t>
            </a:r>
            <a:r>
              <a:rPr lang="en-US" altLang="zh-CN" sz="2800" b="1" dirty="0">
                <a:solidFill>
                  <a:schemeClr val="bg1"/>
                </a:solidFill>
              </a:rPr>
              <a:t>(Hash)</a:t>
            </a:r>
          </a:p>
        </p:txBody>
      </p:sp>
      <p:pic>
        <p:nvPicPr>
          <p:cNvPr id="5" name="图片 4">
            <a:extLst>
              <a:ext uri="{FF2B5EF4-FFF2-40B4-BE49-F238E27FC236}">
                <a16:creationId xmlns:a16="http://schemas.microsoft.com/office/drawing/2014/main" id="{1B581688-4FD7-4D80-B52A-2DE4C1E37E52}"/>
              </a:ext>
            </a:extLst>
          </p:cNvPr>
          <p:cNvPicPr>
            <a:picLocks noChangeAspect="1"/>
          </p:cNvPicPr>
          <p:nvPr/>
        </p:nvPicPr>
        <p:blipFill rotWithShape="1">
          <a:blip r:embed="rId2"/>
          <a:srcRect l="5638" r="11047"/>
          <a:stretch/>
        </p:blipFill>
        <p:spPr>
          <a:xfrm>
            <a:off x="853137" y="1710871"/>
            <a:ext cx="3677299" cy="3224685"/>
          </a:xfrm>
          <a:prstGeom prst="rect">
            <a:avLst/>
          </a:prstGeom>
        </p:spPr>
      </p:pic>
      <p:sp>
        <p:nvSpPr>
          <p:cNvPr id="6" name="矩形 5">
            <a:extLst>
              <a:ext uri="{FF2B5EF4-FFF2-40B4-BE49-F238E27FC236}">
                <a16:creationId xmlns:a16="http://schemas.microsoft.com/office/drawing/2014/main" id="{0C55D0C4-73BE-4630-BB7B-D8E13BD4D77A}"/>
              </a:ext>
            </a:extLst>
          </p:cNvPr>
          <p:cNvSpPr/>
          <p:nvPr/>
        </p:nvSpPr>
        <p:spPr>
          <a:xfrm>
            <a:off x="5555855" y="2270591"/>
            <a:ext cx="5433569" cy="1938992"/>
          </a:xfrm>
          <a:prstGeom prst="rect">
            <a:avLst/>
          </a:prstGeom>
        </p:spPr>
        <p:txBody>
          <a:bodyPr wrap="square">
            <a:spAutoFit/>
          </a:bodyPr>
          <a:lstStyle/>
          <a:p>
            <a:pPr marL="285750" indent="-285750" algn="just">
              <a:buFont typeface="Arial" panose="020B0604020202020204" pitchFamily="34" charset="0"/>
              <a:buChar char="•"/>
            </a:pPr>
            <a:r>
              <a:rPr lang="en-US" altLang="zh-CN" sz="2000" dirty="0">
                <a:latin typeface="Microsoft YaHei" panose="020B0503020204020204" pitchFamily="34" charset="-122"/>
                <a:ea typeface="Microsoft YaHei" panose="020B0503020204020204" pitchFamily="34" charset="-122"/>
              </a:rPr>
              <a:t>key</a:t>
            </a:r>
            <a:r>
              <a:rPr lang="zh-CN" altLang="en-US" sz="2000" dirty="0">
                <a:latin typeface="Microsoft YaHei" panose="020B0503020204020204" pitchFamily="34" charset="-122"/>
                <a:ea typeface="Microsoft YaHei" panose="020B0503020204020204" pitchFamily="34" charset="-122"/>
              </a:rPr>
              <a:t>属性保存着键值对中的键；</a:t>
            </a:r>
          </a:p>
          <a:p>
            <a:pPr marL="285750" indent="-285750">
              <a:buFont typeface="Arial" panose="020B0604020202020204" pitchFamily="34" charset="0"/>
              <a:buChar char="•"/>
            </a:pPr>
            <a:r>
              <a:rPr lang="en-US" altLang="zh-CN" sz="2000" dirty="0">
                <a:latin typeface="Microsoft YaHei" panose="020B0503020204020204" pitchFamily="34" charset="-122"/>
                <a:ea typeface="Microsoft YaHei" panose="020B0503020204020204" pitchFamily="34" charset="-122"/>
              </a:rPr>
              <a:t>v</a:t>
            </a:r>
            <a:r>
              <a:rPr lang="zh-CN" altLang="en-US" sz="2000" dirty="0">
                <a:latin typeface="Microsoft YaHei" panose="020B0503020204020204" pitchFamily="34" charset="-122"/>
                <a:ea typeface="Microsoft YaHei" panose="020B0503020204020204" pitchFamily="34" charset="-122"/>
              </a:rPr>
              <a:t>属性保存着键值对中的值，其中值用</a:t>
            </a:r>
            <a:r>
              <a:rPr lang="en-US" altLang="zh-CN" sz="2000" dirty="0">
                <a:latin typeface="Microsoft YaHei" panose="020B0503020204020204" pitchFamily="34" charset="-122"/>
                <a:ea typeface="Microsoft YaHei" panose="020B0503020204020204" pitchFamily="34" charset="-122"/>
              </a:rPr>
              <a:t>union</a:t>
            </a:r>
            <a:r>
              <a:rPr lang="zh-CN" altLang="en-US" sz="2000" dirty="0">
                <a:latin typeface="Microsoft YaHei" panose="020B0503020204020204" pitchFamily="34" charset="-122"/>
                <a:ea typeface="Microsoft YaHei" panose="020B0503020204020204" pitchFamily="34" charset="-122"/>
              </a:rPr>
              <a:t>定义，支持三种数据类型。</a:t>
            </a:r>
          </a:p>
          <a:p>
            <a:pPr marL="285750" indent="-285750">
              <a:buFont typeface="Arial" panose="020B0604020202020204" pitchFamily="34" charset="0"/>
              <a:buChar char="•"/>
            </a:pPr>
            <a:r>
              <a:rPr lang="en-US" altLang="zh-CN" sz="2000" dirty="0">
                <a:latin typeface="Microsoft YaHei" panose="020B0503020204020204" pitchFamily="34" charset="-122"/>
                <a:ea typeface="Microsoft YaHei" panose="020B0503020204020204" pitchFamily="34" charset="-122"/>
              </a:rPr>
              <a:t>next</a:t>
            </a:r>
            <a:r>
              <a:rPr lang="zh-CN" altLang="en-US" sz="2000" dirty="0">
                <a:latin typeface="Microsoft YaHei" panose="020B0503020204020204" pitchFamily="34" charset="-122"/>
                <a:ea typeface="Microsoft YaHei" panose="020B0503020204020204" pitchFamily="34" charset="-122"/>
              </a:rPr>
              <a:t>属性是指向另一个哈希表节点的指针，这个指针可以将多个哈希值相同的键值对连接在一起，以此来解决键冲突的问题。</a:t>
            </a:r>
            <a:endParaRPr lang="zh-CN" altLang="en-US" sz="2000" b="0" i="0" dirty="0">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9813719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592"/>
</p:tagLst>
</file>

<file path=ppt/tags/tag10.xml><?xml version="1.0" encoding="utf-8"?>
<p:tagLst xmlns:a="http://schemas.openxmlformats.org/drawingml/2006/main" xmlns:r="http://schemas.openxmlformats.org/officeDocument/2006/relationships" xmlns:p="http://schemas.openxmlformats.org/presentationml/2006/main">
  <p:tag name="MH" val="20160412145015"/>
  <p:tag name="MH_LIBRARY" val="CONTENTS"/>
  <p:tag name="MH_TYPE" val="OTHERS"/>
  <p:tag name="ID" val="545839"/>
</p:tagLst>
</file>

<file path=ppt/tags/tag11.xml><?xml version="1.0" encoding="utf-8"?>
<p:tagLst xmlns:a="http://schemas.openxmlformats.org/drawingml/2006/main" xmlns:r="http://schemas.openxmlformats.org/officeDocument/2006/relationships" xmlns:p="http://schemas.openxmlformats.org/presentationml/2006/main">
  <p:tag name="MH" val="20160412145015"/>
  <p:tag name="MH_LIBRARY" val="CONTENTS"/>
  <p:tag name="MH_TYPE" val="OTHERS"/>
  <p:tag name="ID" val="545839"/>
</p:tagLst>
</file>

<file path=ppt/tags/tag12.xml><?xml version="1.0" encoding="utf-8"?>
<p:tagLst xmlns:a="http://schemas.openxmlformats.org/drawingml/2006/main" xmlns:r="http://schemas.openxmlformats.org/officeDocument/2006/relationships" xmlns:p="http://schemas.openxmlformats.org/presentationml/2006/main">
  <p:tag name="MH" val="20160412145015"/>
  <p:tag name="MH_LIBRARY" val="CONTENTS"/>
  <p:tag name="MH_TYPE" val="OTHERS"/>
  <p:tag name="ID" val="545839"/>
</p:tagLst>
</file>

<file path=ppt/tags/tag13.xml><?xml version="1.0" encoding="utf-8"?>
<p:tagLst xmlns:a="http://schemas.openxmlformats.org/drawingml/2006/main" xmlns:r="http://schemas.openxmlformats.org/officeDocument/2006/relationships" xmlns:p="http://schemas.openxmlformats.org/presentationml/2006/main">
  <p:tag name="MH" val="20160412145015"/>
  <p:tag name="MH_LIBRARY" val="CONTENTS"/>
  <p:tag name="MH_TYPE" val="ENTRY"/>
  <p:tag name="ID" val="545839"/>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0412145015"/>
  <p:tag name="MH_LIBRARY" val="CONTENTS"/>
  <p:tag name="MH_TYPE" val="NUMBER"/>
  <p:tag name="ID" val="545839"/>
  <p:tag name="MH_ORDER" val="3"/>
</p:tagLst>
</file>

<file path=ppt/tags/tag15.xml><?xml version="1.0" encoding="utf-8"?>
<p:tagLst xmlns:a="http://schemas.openxmlformats.org/drawingml/2006/main" xmlns:r="http://schemas.openxmlformats.org/officeDocument/2006/relationships" xmlns:p="http://schemas.openxmlformats.org/presentationml/2006/main">
  <p:tag name="MH" val="20160412145015"/>
  <p:tag name="MH_LIBRARY" val="CONTENTS"/>
  <p:tag name="MH_TYPE" val="ENTRY"/>
  <p:tag name="ID" val="545839"/>
  <p:tag name="MH_ORDER" val="3"/>
</p:tagLst>
</file>

<file path=ppt/tags/tag16.xml><?xml version="1.0" encoding="utf-8"?>
<p:tagLst xmlns:a="http://schemas.openxmlformats.org/drawingml/2006/main" xmlns:r="http://schemas.openxmlformats.org/officeDocument/2006/relationships" xmlns:p="http://schemas.openxmlformats.org/presentationml/2006/main">
  <p:tag name="MH" val="20160412145015"/>
  <p:tag name="MH_LIBRARY" val="CONTENTS"/>
  <p:tag name="MH_TYPE" val="OTHERS"/>
  <p:tag name="ID" val="545839"/>
</p:tagLst>
</file>

<file path=ppt/tags/tag17.xml><?xml version="1.0" encoding="utf-8"?>
<p:tagLst xmlns:a="http://schemas.openxmlformats.org/drawingml/2006/main" xmlns:r="http://schemas.openxmlformats.org/officeDocument/2006/relationships" xmlns:p="http://schemas.openxmlformats.org/presentationml/2006/main">
  <p:tag name="MH" val="20160412145015"/>
  <p:tag name="MH_LIBRARY" val="CONTENTS"/>
  <p:tag name="MH_TYPE" val="NUMBER"/>
  <p:tag name="ID" val="545839"/>
  <p:tag name="MH_ORDER" val="3"/>
</p:tagLst>
</file>

<file path=ppt/tags/tag18.xml><?xml version="1.0" encoding="utf-8"?>
<p:tagLst xmlns:a="http://schemas.openxmlformats.org/drawingml/2006/main" xmlns:r="http://schemas.openxmlformats.org/officeDocument/2006/relationships" xmlns:p="http://schemas.openxmlformats.org/presentationml/2006/main">
  <p:tag name="MH" val="20160412145015"/>
  <p:tag name="MH_LIBRARY" val="CONTENTS"/>
  <p:tag name="MH_TYPE" val="ENTRY"/>
  <p:tag name="ID" val="545839"/>
  <p:tag name="MH_ORDER" val="3"/>
</p:tagLst>
</file>

<file path=ppt/tags/tag19.xml><?xml version="1.0" encoding="utf-8"?>
<p:tagLst xmlns:a="http://schemas.openxmlformats.org/drawingml/2006/main" xmlns:r="http://schemas.openxmlformats.org/officeDocument/2006/relationships" xmlns:p="http://schemas.openxmlformats.org/presentationml/2006/main">
  <p:tag name="MH" val="20160412145015"/>
  <p:tag name="MH_LIBRARY" val="CONTENTS"/>
  <p:tag name="MH_TYPE" val="OTHERS"/>
  <p:tag name="ID" val="545839"/>
</p:tagLst>
</file>

<file path=ppt/tags/tag2.xml><?xml version="1.0" encoding="utf-8"?>
<p:tagLst xmlns:a="http://schemas.openxmlformats.org/drawingml/2006/main" xmlns:r="http://schemas.openxmlformats.org/officeDocument/2006/relationships" xmlns:p="http://schemas.openxmlformats.org/presentationml/2006/main">
  <p:tag name="MH" val="20160412145015"/>
  <p:tag name="MH_LIBRARY" val="CONTENTS"/>
  <p:tag name="MH_AUTOCOLOR" val="TRUE"/>
  <p:tag name="MH_TYPE" val="CONTENTS"/>
  <p:tag name="ID" val="545839"/>
</p:tagLst>
</file>

<file path=ppt/tags/tag20.xml><?xml version="1.0" encoding="utf-8"?>
<p:tagLst xmlns:a="http://schemas.openxmlformats.org/drawingml/2006/main" xmlns:r="http://schemas.openxmlformats.org/officeDocument/2006/relationships" xmlns:p="http://schemas.openxmlformats.org/presentationml/2006/main">
  <p:tag name="MH" val="20160412145015"/>
  <p:tag name="MH_LIBRARY" val="CONTENTS"/>
  <p:tag name="MH_TYPE" val="NUMBER"/>
  <p:tag name="ID" val="545839"/>
  <p:tag name="MH_ORDER" val="3"/>
</p:tagLst>
</file>

<file path=ppt/tags/tag21.xml><?xml version="1.0" encoding="utf-8"?>
<p:tagLst xmlns:a="http://schemas.openxmlformats.org/drawingml/2006/main" xmlns:r="http://schemas.openxmlformats.org/officeDocument/2006/relationships" xmlns:p="http://schemas.openxmlformats.org/presentationml/2006/main">
  <p:tag name="MH" val="20160412145015"/>
  <p:tag name="MH_LIBRARY" val="CONTENTS"/>
  <p:tag name="MH_TYPE" val="ENTRY"/>
  <p:tag name="ID" val="545839"/>
  <p:tag name="MH_ORDER" val="3"/>
</p:tagLst>
</file>

<file path=ppt/tags/tag22.xml><?xml version="1.0" encoding="utf-8"?>
<p:tagLst xmlns:a="http://schemas.openxmlformats.org/drawingml/2006/main" xmlns:r="http://schemas.openxmlformats.org/officeDocument/2006/relationships" xmlns:p="http://schemas.openxmlformats.org/presentationml/2006/main">
  <p:tag name="MH" val="20160412145015"/>
  <p:tag name="MH_LIBRARY" val="CONTENTS"/>
  <p:tag name="MH_TYPE" val="OTHERS"/>
  <p:tag name="ID" val="545839"/>
</p:tagLst>
</file>

<file path=ppt/tags/tag23.xml><?xml version="1.0" encoding="utf-8"?>
<p:tagLst xmlns:a="http://schemas.openxmlformats.org/drawingml/2006/main" xmlns:r="http://schemas.openxmlformats.org/officeDocument/2006/relationships" xmlns:p="http://schemas.openxmlformats.org/presentationml/2006/main">
  <p:tag name="MH" val="20160412145015"/>
  <p:tag name="MH_LIBRARY" val="CONTENTS"/>
  <p:tag name="MH_TYPE" val="NUMBER"/>
  <p:tag name="ID" val="545839"/>
  <p:tag name="MH_ORDER" val="3"/>
</p:tagLst>
</file>

<file path=ppt/tags/tag24.xml><?xml version="1.0" encoding="utf-8"?>
<p:tagLst xmlns:a="http://schemas.openxmlformats.org/drawingml/2006/main" xmlns:r="http://schemas.openxmlformats.org/officeDocument/2006/relationships" xmlns:p="http://schemas.openxmlformats.org/presentationml/2006/main">
  <p:tag name="MH" val="20160412145015"/>
  <p:tag name="MH_LIBRARY" val="CONTENTS"/>
  <p:tag name="MH_TYPE" val="ENTRY"/>
  <p:tag name="ID" val="545839"/>
  <p:tag name="MH_ORDER" val="3"/>
</p:tagLst>
</file>

<file path=ppt/tags/tag25.xml><?xml version="1.0" encoding="utf-8"?>
<p:tagLst xmlns:a="http://schemas.openxmlformats.org/drawingml/2006/main" xmlns:r="http://schemas.openxmlformats.org/officeDocument/2006/relationships" xmlns:p="http://schemas.openxmlformats.org/presentationml/2006/main">
  <p:tag name="MH" val="20160412145015"/>
  <p:tag name="MH_LIBRARY" val="CONTENTS"/>
  <p:tag name="MH_TYPE" val="OTHERS"/>
  <p:tag name="ID" val="545839"/>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AlnQTf93QtmKk4J6C2WU6A"/>
</p:tagLst>
</file>

<file path=ppt/tags/tag3.xml><?xml version="1.0" encoding="utf-8"?>
<p:tagLst xmlns:a="http://schemas.openxmlformats.org/drawingml/2006/main" xmlns:r="http://schemas.openxmlformats.org/officeDocument/2006/relationships" xmlns:p="http://schemas.openxmlformats.org/presentationml/2006/main">
  <p:tag name="MH" val="20160412145015"/>
  <p:tag name="MH_LIBRARY" val="CONTENTS"/>
  <p:tag name="MH_TYPE" val="NUMBER"/>
  <p:tag name="ID" val="545839"/>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412145015"/>
  <p:tag name="MH_LIBRARY" val="CONTENTS"/>
  <p:tag name="MH_TYPE" val="NUMBER"/>
  <p:tag name="ID" val="545839"/>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0412145015"/>
  <p:tag name="MH_LIBRARY" val="CONTENTS"/>
  <p:tag name="MH_TYPE" val="NUMBER"/>
  <p:tag name="ID" val="545839"/>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60412145015"/>
  <p:tag name="MH_LIBRARY" val="CONTENTS"/>
  <p:tag name="MH_TYPE" val="ENTRY"/>
  <p:tag name="ID" val="545839"/>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0412145015"/>
  <p:tag name="MH_LIBRARY" val="CONTENTS"/>
  <p:tag name="MH_TYPE" val="ENTRY"/>
  <p:tag name="ID" val="545839"/>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0412145015"/>
  <p:tag name="MH_LIBRARY" val="CONTENTS"/>
  <p:tag name="MH_TYPE" val="OTHERS"/>
  <p:tag name="ID" val="545839"/>
</p:tagLst>
</file>

<file path=ppt/tags/tag9.xml><?xml version="1.0" encoding="utf-8"?>
<p:tagLst xmlns:a="http://schemas.openxmlformats.org/drawingml/2006/main" xmlns:r="http://schemas.openxmlformats.org/officeDocument/2006/relationships" xmlns:p="http://schemas.openxmlformats.org/presentationml/2006/main">
  <p:tag name="MH" val="20160412145015"/>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84D2C81-0F54-4ADE-9E65-75F8A257EC63}">
  <we:reference id="wa104380169" version="1.1.0.0" store="zh-CN" storeType="OMEX"/>
  <we:alternateReferences>
    <we:reference id="WA104380169" version="1.1.0.0" store="WA10438016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46434</TotalTime>
  <Words>3674</Words>
  <Application>Microsoft Office PowerPoint</Application>
  <PresentationFormat>自定义</PresentationFormat>
  <Paragraphs>290</Paragraphs>
  <Slides>66</Slides>
  <Notes>44</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1</vt:i4>
      </vt:variant>
      <vt:variant>
        <vt:lpstr>幻灯片标题</vt:lpstr>
      </vt:variant>
      <vt:variant>
        <vt:i4>66</vt:i4>
      </vt:variant>
    </vt:vector>
  </HeadingPairs>
  <TitlesOfParts>
    <vt:vector size="84" baseType="lpstr">
      <vt:lpstr>Arial Unicode MS</vt:lpstr>
      <vt:lpstr>Lato</vt:lpstr>
      <vt:lpstr>方正兰亭细黑_GBK</vt:lpstr>
      <vt:lpstr>方正兰亭中黑_GBK</vt:lpstr>
      <vt:lpstr>方正兰亭准黑_GBK</vt:lpstr>
      <vt:lpstr>华文细黑</vt:lpstr>
      <vt:lpstr>宋体</vt:lpstr>
      <vt:lpstr>微软雅黑</vt:lpstr>
      <vt:lpstr>微软雅黑</vt:lpstr>
      <vt:lpstr>Arial</vt:lpstr>
      <vt:lpstr>Calibri</vt:lpstr>
      <vt:lpstr>Calibri Light</vt:lpstr>
      <vt:lpstr>Calisto MT</vt:lpstr>
      <vt:lpstr>Consolas</vt:lpstr>
      <vt:lpstr>Verdana</vt:lpstr>
      <vt:lpstr>Office 主题</vt:lpstr>
      <vt:lpstr>1_Office 主题</vt:lpstr>
      <vt:lpstr>think-cell Slide</vt:lpstr>
      <vt:lpstr>PowerPoint 演示文稿</vt:lpstr>
      <vt:lpstr>JPA 功能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yhd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lxc</dc:creator>
  <cp:lastModifiedBy>蒋 慧琳</cp:lastModifiedBy>
  <cp:revision>1664</cp:revision>
  <dcterms:created xsi:type="dcterms:W3CDTF">2014-02-08T03:28:59Z</dcterms:created>
  <dcterms:modified xsi:type="dcterms:W3CDTF">2020-05-29T05:33:02Z</dcterms:modified>
</cp:coreProperties>
</file>