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3"/>
  </p:sldMasterIdLst>
  <p:notesMasterIdLst>
    <p:notesMasterId r:id="rId29"/>
  </p:notesMasterIdLst>
  <p:handoutMasterIdLst>
    <p:handoutMasterId r:id="rId31"/>
  </p:handoutMasterIdLst>
  <p:sldIdLst>
    <p:sldId id="689" r:id="rId4"/>
    <p:sldId id="695" r:id="rId5"/>
    <p:sldId id="799" r:id="rId6"/>
    <p:sldId id="797" r:id="rId7"/>
    <p:sldId id="880" r:id="rId8"/>
    <p:sldId id="957" r:id="rId9"/>
    <p:sldId id="794" r:id="rId10"/>
    <p:sldId id="796" r:id="rId11"/>
    <p:sldId id="916" r:id="rId12"/>
    <p:sldId id="917" r:id="rId13"/>
    <p:sldId id="918" r:id="rId14"/>
    <p:sldId id="800" r:id="rId15"/>
    <p:sldId id="919" r:id="rId16"/>
    <p:sldId id="798" r:id="rId17"/>
    <p:sldId id="953" r:id="rId18"/>
    <p:sldId id="954" r:id="rId19"/>
    <p:sldId id="795" r:id="rId20"/>
    <p:sldId id="809" r:id="rId21"/>
    <p:sldId id="960" r:id="rId22"/>
    <p:sldId id="962" r:id="rId23"/>
    <p:sldId id="977" r:id="rId24"/>
    <p:sldId id="964" r:id="rId25"/>
    <p:sldId id="959" r:id="rId26"/>
    <p:sldId id="965" r:id="rId27"/>
    <p:sldId id="982" r:id="rId28"/>
    <p:sldId id="659" r:id="rId30"/>
  </p:sldIdLst>
  <p:sldSz cx="11522075" cy="6480175"/>
  <p:notesSz cx="7010400" cy="9296400"/>
  <p:custDataLst>
    <p:tags r:id="rId35"/>
  </p:custDataLst>
  <p:defaultTextStyle>
    <a:defPPr>
      <a:defRPr lang="zh-CN"/>
    </a:defPPr>
    <a:lvl1pPr marL="0" algn="l" defTabSz="864235" rtl="0" eaLnBrk="1" latinLnBrk="0" hangingPunct="1">
      <a:defRPr sz="1800" kern="1200">
        <a:solidFill>
          <a:schemeClr val="tx1"/>
        </a:solidFill>
        <a:latin typeface="+mn-lt"/>
        <a:ea typeface="+mn-ea"/>
        <a:cs typeface="+mn-cs"/>
      </a:defRPr>
    </a:lvl1pPr>
    <a:lvl2pPr marL="431800" algn="l" defTabSz="864235" rtl="0" eaLnBrk="1" latinLnBrk="0" hangingPunct="1">
      <a:defRPr sz="1800" kern="1200">
        <a:solidFill>
          <a:schemeClr val="tx1"/>
        </a:solidFill>
        <a:latin typeface="+mn-lt"/>
        <a:ea typeface="+mn-ea"/>
        <a:cs typeface="+mn-cs"/>
      </a:defRPr>
    </a:lvl2pPr>
    <a:lvl3pPr marL="864235" algn="l" defTabSz="864235" rtl="0" eaLnBrk="1" latinLnBrk="0" hangingPunct="1">
      <a:defRPr sz="1800" kern="1200">
        <a:solidFill>
          <a:schemeClr val="tx1"/>
        </a:solidFill>
        <a:latin typeface="+mn-lt"/>
        <a:ea typeface="+mn-ea"/>
        <a:cs typeface="+mn-cs"/>
      </a:defRPr>
    </a:lvl3pPr>
    <a:lvl4pPr marL="1296035" algn="l" defTabSz="864235" rtl="0" eaLnBrk="1" latinLnBrk="0" hangingPunct="1">
      <a:defRPr sz="1800" kern="1200">
        <a:solidFill>
          <a:schemeClr val="tx1"/>
        </a:solidFill>
        <a:latin typeface="+mn-lt"/>
        <a:ea typeface="+mn-ea"/>
        <a:cs typeface="+mn-cs"/>
      </a:defRPr>
    </a:lvl4pPr>
    <a:lvl5pPr marL="1728470" algn="l" defTabSz="864235" rtl="0" eaLnBrk="1" latinLnBrk="0" hangingPunct="1">
      <a:defRPr sz="1800" kern="1200">
        <a:solidFill>
          <a:schemeClr val="tx1"/>
        </a:solidFill>
        <a:latin typeface="+mn-lt"/>
        <a:ea typeface="+mn-ea"/>
        <a:cs typeface="+mn-cs"/>
      </a:defRPr>
    </a:lvl5pPr>
    <a:lvl6pPr marL="2160270" algn="l" defTabSz="864235" rtl="0" eaLnBrk="1" latinLnBrk="0" hangingPunct="1">
      <a:defRPr sz="1800" kern="1200">
        <a:solidFill>
          <a:schemeClr val="tx1"/>
        </a:solidFill>
        <a:latin typeface="+mn-lt"/>
        <a:ea typeface="+mn-ea"/>
        <a:cs typeface="+mn-cs"/>
      </a:defRPr>
    </a:lvl6pPr>
    <a:lvl7pPr marL="2592070" algn="l" defTabSz="864235" rtl="0" eaLnBrk="1" latinLnBrk="0" hangingPunct="1">
      <a:defRPr sz="1800" kern="1200">
        <a:solidFill>
          <a:schemeClr val="tx1"/>
        </a:solidFill>
        <a:latin typeface="+mn-lt"/>
        <a:ea typeface="+mn-ea"/>
        <a:cs typeface="+mn-cs"/>
      </a:defRPr>
    </a:lvl7pPr>
    <a:lvl8pPr marL="3024505" algn="l" defTabSz="864235" rtl="0" eaLnBrk="1" latinLnBrk="0" hangingPunct="1">
      <a:defRPr sz="1800" kern="1200">
        <a:solidFill>
          <a:schemeClr val="tx1"/>
        </a:solidFill>
        <a:latin typeface="+mn-lt"/>
        <a:ea typeface="+mn-ea"/>
        <a:cs typeface="+mn-cs"/>
      </a:defRPr>
    </a:lvl8pPr>
    <a:lvl9pPr marL="3456305" algn="l" defTabSz="86423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0407D"/>
    <a:srgbClr val="F4E7E7"/>
    <a:srgbClr val="DFDECD"/>
    <a:srgbClr val="DF1A22"/>
    <a:srgbClr val="000000"/>
    <a:srgbClr val="D00014"/>
    <a:srgbClr val="ED1F24"/>
    <a:srgbClr val="CC0000"/>
    <a:srgbClr val="CC0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autoAdjust="0"/>
  </p:normalViewPr>
  <p:slideViewPr>
    <p:cSldViewPr snapToGrid="0">
      <p:cViewPr varScale="1">
        <p:scale>
          <a:sx n="76" d="100"/>
          <a:sy n="76" d="100"/>
        </p:scale>
        <p:origin x="-534" y="-96"/>
      </p:cViewPr>
      <p:guideLst>
        <p:guide orient="horz" pos="2041"/>
        <p:guide pos="36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3810" y="-84"/>
      </p:cViewPr>
      <p:guideLst>
        <p:guide orient="horz" pos="2928"/>
        <p:guide pos="220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gs" Target="tags/tag1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7CB1CA-F2A3-4935-8338-EF5BD7C5A308}" type="datetimeFigureOut">
              <a:rPr lang="en-US" smtClean="0"/>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FE8EDEA-482F-4F69-81C8-C80F2167B73A}"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9F712A-B526-4860-B9FB-C57495F7EC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F67B7A0-42D6-425E-BF17-0226A10181A2}"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864235" rtl="0" eaLnBrk="1" latinLnBrk="0" hangingPunct="1">
      <a:defRPr sz="1200" kern="1200">
        <a:solidFill>
          <a:schemeClr val="tx1"/>
        </a:solidFill>
        <a:latin typeface="+mn-lt"/>
        <a:ea typeface="+mn-ea"/>
        <a:cs typeface="+mn-cs"/>
      </a:defRPr>
    </a:lvl1pPr>
    <a:lvl2pPr marL="431800" algn="l" defTabSz="864235" rtl="0" eaLnBrk="1" latinLnBrk="0" hangingPunct="1">
      <a:defRPr sz="1200" kern="1200">
        <a:solidFill>
          <a:schemeClr val="tx1"/>
        </a:solidFill>
        <a:latin typeface="+mn-lt"/>
        <a:ea typeface="+mn-ea"/>
        <a:cs typeface="+mn-cs"/>
      </a:defRPr>
    </a:lvl2pPr>
    <a:lvl3pPr marL="864235" algn="l" defTabSz="864235" rtl="0" eaLnBrk="1" latinLnBrk="0" hangingPunct="1">
      <a:defRPr sz="1200" kern="1200">
        <a:solidFill>
          <a:schemeClr val="tx1"/>
        </a:solidFill>
        <a:latin typeface="+mn-lt"/>
        <a:ea typeface="+mn-ea"/>
        <a:cs typeface="+mn-cs"/>
      </a:defRPr>
    </a:lvl3pPr>
    <a:lvl4pPr marL="1296035" algn="l" defTabSz="864235" rtl="0" eaLnBrk="1" latinLnBrk="0" hangingPunct="1">
      <a:defRPr sz="1200" kern="1200">
        <a:solidFill>
          <a:schemeClr val="tx1"/>
        </a:solidFill>
        <a:latin typeface="+mn-lt"/>
        <a:ea typeface="+mn-ea"/>
        <a:cs typeface="+mn-cs"/>
      </a:defRPr>
    </a:lvl4pPr>
    <a:lvl5pPr marL="1728470" algn="l" defTabSz="864235" rtl="0" eaLnBrk="1" latinLnBrk="0" hangingPunct="1">
      <a:defRPr sz="1200" kern="1200">
        <a:solidFill>
          <a:schemeClr val="tx1"/>
        </a:solidFill>
        <a:latin typeface="+mn-lt"/>
        <a:ea typeface="+mn-ea"/>
        <a:cs typeface="+mn-cs"/>
      </a:defRPr>
    </a:lvl5pPr>
    <a:lvl6pPr marL="2160270" algn="l" defTabSz="864235" rtl="0" eaLnBrk="1" latinLnBrk="0" hangingPunct="1">
      <a:defRPr sz="1200" kern="1200">
        <a:solidFill>
          <a:schemeClr val="tx1"/>
        </a:solidFill>
        <a:latin typeface="+mn-lt"/>
        <a:ea typeface="+mn-ea"/>
        <a:cs typeface="+mn-cs"/>
      </a:defRPr>
    </a:lvl6pPr>
    <a:lvl7pPr marL="2592070" algn="l" defTabSz="864235" rtl="0" eaLnBrk="1" latinLnBrk="0" hangingPunct="1">
      <a:defRPr sz="1200" kern="1200">
        <a:solidFill>
          <a:schemeClr val="tx1"/>
        </a:solidFill>
        <a:latin typeface="+mn-lt"/>
        <a:ea typeface="+mn-ea"/>
        <a:cs typeface="+mn-cs"/>
      </a:defRPr>
    </a:lvl7pPr>
    <a:lvl8pPr marL="3024505" algn="l" defTabSz="864235" rtl="0" eaLnBrk="1" latinLnBrk="0" hangingPunct="1">
      <a:defRPr sz="1200" kern="1200">
        <a:solidFill>
          <a:schemeClr val="tx1"/>
        </a:solidFill>
        <a:latin typeface="+mn-lt"/>
        <a:ea typeface="+mn-ea"/>
        <a:cs typeface="+mn-cs"/>
      </a:defRPr>
    </a:lvl8pPr>
    <a:lvl9pPr marL="3456305" algn="l" defTabSz="86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7C8BBE-BCFA-4C23-850F-3AE89706631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7C8BBE-BCFA-4C23-850F-3AE89706631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0529"/>
            <a:ext cx="8641556" cy="2256061"/>
          </a:xfrm>
        </p:spPr>
        <p:txBody>
          <a:bodyPr anchor="b"/>
          <a:lstStyle>
            <a:lvl1pPr algn="ctr">
              <a:defRPr sz="5670"/>
            </a:lvl1pPr>
          </a:lstStyle>
          <a:p>
            <a:r>
              <a:rPr lang="zh-CN" altLang="en-US"/>
              <a:t>单击此处编辑母版标题样式</a:t>
            </a:r>
            <a:endParaRPr lang="zh-CN" altLang="en-US"/>
          </a:p>
        </p:txBody>
      </p:sp>
      <p:sp>
        <p:nvSpPr>
          <p:cNvPr id="3" name="副标题 2"/>
          <p:cNvSpPr>
            <a:spLocks noGrp="1"/>
          </p:cNvSpPr>
          <p:nvPr>
            <p:ph type="subTitle" idx="1"/>
          </p:nvPr>
        </p:nvSpPr>
        <p:spPr>
          <a:xfrm>
            <a:off x="1440260" y="3403592"/>
            <a:ext cx="8641556"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5485" y="345009"/>
            <a:ext cx="2484447" cy="549164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92143" y="345009"/>
            <a:ext cx="7309316" cy="549164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YW">
    <p:spTree>
      <p:nvGrpSpPr>
        <p:cNvPr id="1" name=""/>
        <p:cNvGrpSpPr/>
        <p:nvPr/>
      </p:nvGrpSpPr>
      <p:grpSpPr>
        <a:xfrm>
          <a:off x="0" y="0"/>
          <a:ext cx="0" cy="0"/>
          <a:chOff x="0" y="0"/>
          <a:chExt cx="0" cy="0"/>
        </a:xfrm>
      </p:grpSpPr>
      <p:pic>
        <p:nvPicPr>
          <p:cNvPr id="9" name="图片 8" descr="内页-岗岭集团.jpg"/>
          <p:cNvPicPr>
            <a:picLocks noChangeAspect="1"/>
          </p:cNvPicPr>
          <p:nvPr userDrawn="1"/>
        </p:nvPicPr>
        <p:blipFill>
          <a:blip r:embed="rId2" cstate="print"/>
          <a:stretch>
            <a:fillRect/>
          </a:stretch>
        </p:blipFill>
        <p:spPr>
          <a:xfrm>
            <a:off x="0" y="-4315"/>
            <a:ext cx="11522075" cy="6488805"/>
          </a:xfrm>
          <a:prstGeom prst="rect">
            <a:avLst/>
          </a:prstGeom>
        </p:spPr>
      </p:pic>
      <p:sp>
        <p:nvSpPr>
          <p:cNvPr id="10" name="标题占位符 1"/>
          <p:cNvSpPr>
            <a:spLocks noGrp="1"/>
          </p:cNvSpPr>
          <p:nvPr>
            <p:ph type="title" hasCustomPrompt="1"/>
          </p:nvPr>
        </p:nvSpPr>
        <p:spPr>
          <a:xfrm>
            <a:off x="0" y="-50741"/>
            <a:ext cx="9541745" cy="503791"/>
          </a:xfrm>
          <a:prstGeom prst="rect">
            <a:avLst/>
          </a:prstGeom>
          <a:ln>
            <a:noFill/>
          </a:ln>
        </p:spPr>
        <p:txBody>
          <a:bodyPr vert="horz" lIns="360000" tIns="252000" rIns="91440" bIns="216000" rtlCol="0" anchor="ctr">
            <a:noAutofit/>
          </a:bodyPr>
          <a:lstStyle>
            <a:lvl1pPr algn="l">
              <a:defRPr sz="2270">
                <a:solidFill>
                  <a:schemeClr val="bg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W">
    <p:spTree>
      <p:nvGrpSpPr>
        <p:cNvPr id="1" name=""/>
        <p:cNvGrpSpPr/>
        <p:nvPr/>
      </p:nvGrpSpPr>
      <p:grpSpPr>
        <a:xfrm>
          <a:off x="0" y="0"/>
          <a:ext cx="0" cy="0"/>
          <a:chOff x="0" y="0"/>
          <a:chExt cx="0" cy="0"/>
        </a:xfrm>
      </p:grpSpPr>
      <p:pic>
        <p:nvPicPr>
          <p:cNvPr id="11" name="图片 10" descr="未标题-1-01"/>
          <p:cNvPicPr>
            <a:picLocks noChangeAspect="1"/>
          </p:cNvPicPr>
          <p:nvPr userDrawn="1"/>
        </p:nvPicPr>
        <p:blipFill>
          <a:blip r:embed="rId2" cstate="print"/>
          <a:stretch>
            <a:fillRect/>
          </a:stretch>
        </p:blipFill>
        <p:spPr>
          <a:xfrm>
            <a:off x="-13335" y="-8255"/>
            <a:ext cx="11535410" cy="674387"/>
          </a:xfrm>
          <a:prstGeom prst="rect">
            <a:avLst/>
          </a:prstGeom>
        </p:spPr>
      </p:pic>
      <p:sp>
        <p:nvSpPr>
          <p:cNvPr id="10" name="标题占位符 1"/>
          <p:cNvSpPr>
            <a:spLocks noGrp="1"/>
          </p:cNvSpPr>
          <p:nvPr>
            <p:ph type="title" hasCustomPrompt="1"/>
          </p:nvPr>
        </p:nvSpPr>
        <p:spPr>
          <a:xfrm>
            <a:off x="1" y="0"/>
            <a:ext cx="8452022" cy="666132"/>
          </a:xfrm>
          <a:prstGeom prst="rect">
            <a:avLst/>
          </a:prstGeom>
          <a:ln>
            <a:noFill/>
          </a:ln>
        </p:spPr>
        <p:txBody>
          <a:bodyPr vert="horz" lIns="360000" tIns="252000" rIns="91440" bIns="216000" rtlCol="0" anchor="ctr">
            <a:noAutofit/>
          </a:bodyPr>
          <a:lstStyle>
            <a:lvl1pPr algn="l">
              <a:defRPr sz="2270">
                <a:solidFill>
                  <a:schemeClr val="bg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分隔页">
    <p:spTree>
      <p:nvGrpSpPr>
        <p:cNvPr id="1" name=""/>
        <p:cNvGrpSpPr/>
        <p:nvPr/>
      </p:nvGrpSpPr>
      <p:grpSpPr>
        <a:xfrm>
          <a:off x="0" y="0"/>
          <a:ext cx="0" cy="0"/>
          <a:chOff x="0" y="0"/>
          <a:chExt cx="0" cy="0"/>
        </a:xfrm>
      </p:grpSpPr>
      <p:sp>
        <p:nvSpPr>
          <p:cNvPr id="5" name="Text Placeholder 1"/>
          <p:cNvSpPr>
            <a:spLocks noGrp="1"/>
          </p:cNvSpPr>
          <p:nvPr>
            <p:ph type="body" sz="quarter" idx="13" hasCustomPrompt="1"/>
          </p:nvPr>
        </p:nvSpPr>
        <p:spPr>
          <a:xfrm>
            <a:off x="484726" y="4982379"/>
            <a:ext cx="8302203" cy="600016"/>
          </a:xfrm>
          <a:prstGeom prst="rect">
            <a:avLst/>
          </a:prstGeom>
          <a:ln>
            <a:noFill/>
          </a:ln>
        </p:spPr>
        <p:txBody>
          <a:bodyPr lIns="86406" tIns="43204" rIns="86406" bIns="43204"/>
          <a:lstStyle>
            <a:lvl1pPr>
              <a:buNone/>
              <a:defRPr sz="2600" b="1">
                <a:solidFill>
                  <a:srgbClr val="CC0000"/>
                </a:solidFill>
                <a:latin typeface="微软雅黑" panose="020B0503020204020204" pitchFamily="34" charset="-122"/>
                <a:ea typeface="微软雅黑" panose="020B0503020204020204" pitchFamily="34" charset="-122"/>
              </a:defRPr>
            </a:lvl1pPr>
          </a:lstStyle>
          <a:p>
            <a:r>
              <a:rPr lang="zh-CN" altLang="en-US" sz="2600" b="1" dirty="0">
                <a:solidFill>
                  <a:srgbClr val="CC0014"/>
                </a:solidFill>
                <a:latin typeface="微软雅黑" panose="020B0503020204020204" pitchFamily="34" charset="-122"/>
                <a:ea typeface="微软雅黑" panose="020B0503020204020204" pitchFamily="34" charset="-122"/>
              </a:rPr>
              <a:t>此处输入章节标题</a:t>
            </a:r>
            <a:endParaRPr lang="zh-CN" altLang="en-US" sz="2600" b="1" dirty="0">
              <a:solidFill>
                <a:srgbClr val="CC0014"/>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4F9C70-000E-4C26-A2B9-D332A4280B1D}" type="datetime1">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829B6D-9ECE-42A2-B70F-58D8296B8C17}" type="slidenum">
              <a:rPr lang="zh-CN" altLang="en-US" smtClean="0"/>
            </a:fld>
            <a:endParaRPr lang="zh-CN" altLang="en-US"/>
          </a:p>
        </p:txBody>
      </p:sp>
      <p:cxnSp>
        <p:nvCxnSpPr>
          <p:cNvPr id="16" name="直接连接符 15"/>
          <p:cNvCxnSpPr/>
          <p:nvPr userDrawn="1"/>
        </p:nvCxnSpPr>
        <p:spPr>
          <a:xfrm flipV="1">
            <a:off x="507523" y="5985783"/>
            <a:ext cx="10525090" cy="2908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6"/>
          <p:cNvSpPr txBox="1"/>
          <p:nvPr userDrawn="1"/>
        </p:nvSpPr>
        <p:spPr>
          <a:xfrm>
            <a:off x="774998" y="6036128"/>
            <a:ext cx="1906629" cy="395031"/>
          </a:xfrm>
          <a:prstGeom prst="rect">
            <a:avLst/>
          </a:prstGeom>
          <a:noFill/>
        </p:spPr>
        <p:txBody>
          <a:bodyPr wrap="square" lIns="86401" tIns="43199" rIns="86401" bIns="43199" rtlCol="0" anchor="ctr">
            <a:spAutoFit/>
          </a:bodyPr>
          <a:lstStyle/>
          <a:p>
            <a:pPr algn="ctr" defTabSz="864235"/>
            <a:r>
              <a:rPr lang="zh-CN" altLang="en-US" sz="2000" b="1" dirty="0">
                <a:solidFill>
                  <a:srgbClr val="C00000"/>
                </a:solidFill>
                <a:latin typeface="微软雅黑" panose="020B0503020204020204" pitchFamily="34" charset="-122"/>
                <a:ea typeface="微软雅黑" panose="020B0503020204020204" pitchFamily="34" charset="-122"/>
              </a:rPr>
              <a:t>服务顾客</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8" name="文本框 9"/>
          <p:cNvSpPr txBox="1"/>
          <p:nvPr userDrawn="1"/>
        </p:nvSpPr>
        <p:spPr>
          <a:xfrm>
            <a:off x="3366498" y="6035464"/>
            <a:ext cx="1906629" cy="395031"/>
          </a:xfrm>
          <a:prstGeom prst="rect">
            <a:avLst/>
          </a:prstGeom>
          <a:noFill/>
        </p:spPr>
        <p:txBody>
          <a:bodyPr wrap="square" lIns="86401" tIns="43199" rIns="86401" bIns="43199" rtlCol="0" anchor="ctr">
            <a:spAutoFit/>
          </a:bodyPr>
          <a:lstStyle/>
          <a:p>
            <a:pPr algn="ctr" defTabSz="864235"/>
            <a:r>
              <a:rPr lang="zh-CN" altLang="en-US" sz="2000" b="1" dirty="0">
                <a:solidFill>
                  <a:srgbClr val="C00000"/>
                </a:solidFill>
                <a:latin typeface="微软雅黑" panose="020B0503020204020204" pitchFamily="34" charset="-122"/>
                <a:ea typeface="微软雅黑" panose="020B0503020204020204" pitchFamily="34" charset="-122"/>
              </a:rPr>
              <a:t>尊重个人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9" name="文本框 10"/>
          <p:cNvSpPr txBox="1"/>
          <p:nvPr userDrawn="1"/>
        </p:nvSpPr>
        <p:spPr>
          <a:xfrm>
            <a:off x="6047228" y="6035464"/>
            <a:ext cx="1906629" cy="395031"/>
          </a:xfrm>
          <a:prstGeom prst="rect">
            <a:avLst/>
          </a:prstGeom>
          <a:noFill/>
        </p:spPr>
        <p:txBody>
          <a:bodyPr wrap="square" lIns="86401" tIns="43199" rIns="86401" bIns="43199" rtlCol="0" anchor="ctr">
            <a:spAutoFit/>
          </a:bodyPr>
          <a:lstStyle/>
          <a:p>
            <a:pPr algn="ctr" defTabSz="864235"/>
            <a:r>
              <a:rPr lang="zh-CN" altLang="en-US" sz="2000" b="1" dirty="0">
                <a:solidFill>
                  <a:srgbClr val="C00000"/>
                </a:solidFill>
                <a:latin typeface="微软雅黑" panose="020B0503020204020204" pitchFamily="34" charset="-122"/>
                <a:ea typeface="微软雅黑" panose="020B0503020204020204" pitchFamily="34" charset="-122"/>
              </a:rPr>
              <a:t>追求卓越</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0" name="文本框 11"/>
          <p:cNvSpPr txBox="1"/>
          <p:nvPr userDrawn="1"/>
        </p:nvSpPr>
        <p:spPr>
          <a:xfrm>
            <a:off x="8784768" y="6026708"/>
            <a:ext cx="1906629" cy="395031"/>
          </a:xfrm>
          <a:prstGeom prst="rect">
            <a:avLst/>
          </a:prstGeom>
          <a:noFill/>
        </p:spPr>
        <p:txBody>
          <a:bodyPr wrap="square" lIns="86401" tIns="43199" rIns="86401" bIns="43199" rtlCol="0" anchor="ctr">
            <a:spAutoFit/>
          </a:bodyPr>
          <a:lstStyle/>
          <a:p>
            <a:pPr algn="ctr" defTabSz="864235"/>
            <a:r>
              <a:rPr lang="zh-CN" altLang="en-US" sz="2000" b="1" dirty="0">
                <a:solidFill>
                  <a:srgbClr val="C00000"/>
                </a:solidFill>
                <a:latin typeface="微软雅黑" panose="020B0503020204020204" pitchFamily="34" charset="-122"/>
                <a:ea typeface="微软雅黑" panose="020B0503020204020204" pitchFamily="34" charset="-122"/>
              </a:rPr>
              <a:t>诚信行事</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userDrawn="1"/>
        </p:nvPicPr>
        <p:blipFill>
          <a:blip r:embed="rId2" cstate="email"/>
          <a:stretch>
            <a:fillRect/>
          </a:stretch>
        </p:blipFill>
        <p:spPr>
          <a:xfrm>
            <a:off x="10298982" y="44847"/>
            <a:ext cx="862657" cy="936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6" name="Text Placeholder 1"/>
          <p:cNvSpPr>
            <a:spLocks noGrp="1"/>
          </p:cNvSpPr>
          <p:nvPr>
            <p:ph type="body" sz="quarter" idx="13" hasCustomPrompt="1"/>
          </p:nvPr>
        </p:nvSpPr>
        <p:spPr>
          <a:xfrm>
            <a:off x="4090460" y="541137"/>
            <a:ext cx="3607230" cy="363262"/>
          </a:xfrm>
          <a:prstGeom prst="rect">
            <a:avLst/>
          </a:prstGeom>
        </p:spPr>
        <p:txBody>
          <a:bodyPr lIns="86406" tIns="43204" rIns="86406" bIns="43204"/>
          <a:lstStyle>
            <a:lvl1pPr>
              <a:buNone/>
              <a:defRPr sz="1800" b="0">
                <a:latin typeface="微软雅黑" panose="020B0503020204020204" pitchFamily="34" charset="-122"/>
                <a:ea typeface="微软雅黑" panose="020B0503020204020204" pitchFamily="34" charset="-122"/>
              </a:defRPr>
            </a:lvl1pPr>
          </a:lstStyle>
          <a:p>
            <a:pPr lvl="0"/>
            <a:r>
              <a:rPr lang="zh-CN" altLang="en-US" dirty="0"/>
              <a:t>作者，日期</a:t>
            </a:r>
            <a:endParaRPr lang="zh-CN" altLang="en-US" dirty="0"/>
          </a:p>
        </p:txBody>
      </p:sp>
      <p:sp>
        <p:nvSpPr>
          <p:cNvPr id="7" name="Text Placeholder 1"/>
          <p:cNvSpPr>
            <a:spLocks noGrp="1"/>
          </p:cNvSpPr>
          <p:nvPr>
            <p:ph type="body" sz="quarter" idx="14" hasCustomPrompt="1"/>
          </p:nvPr>
        </p:nvSpPr>
        <p:spPr>
          <a:xfrm>
            <a:off x="4088663" y="919317"/>
            <a:ext cx="6850281" cy="363262"/>
          </a:xfrm>
          <a:prstGeom prst="rect">
            <a:avLst/>
          </a:prstGeom>
        </p:spPr>
        <p:txBody>
          <a:bodyPr lIns="86406" tIns="43204" rIns="86406" bIns="43204"/>
          <a:lstStyle>
            <a:lvl1pPr>
              <a:buNone/>
              <a:defRPr sz="3000" b="1">
                <a:latin typeface="微软雅黑" panose="020B0503020204020204" pitchFamily="34" charset="-122"/>
                <a:ea typeface="微软雅黑" panose="020B0503020204020204" pitchFamily="34" charset="-122"/>
              </a:defRPr>
            </a:lvl1pPr>
          </a:lstStyle>
          <a:p>
            <a:pPr lvl="0"/>
            <a:r>
              <a:rPr lang="en-US" altLang="zh-CN" dirty="0"/>
              <a:t>PPT</a:t>
            </a:r>
            <a:r>
              <a:rPr lang="zh-CN" altLang="en-US" dirty="0"/>
              <a:t>标题</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3" name="文本占位符 12"/>
          <p:cNvSpPr>
            <a:spLocks noGrp="1"/>
          </p:cNvSpPr>
          <p:nvPr>
            <p:ph type="body" sz="quarter" idx="10" hasCustomPrompt="1"/>
          </p:nvPr>
        </p:nvSpPr>
        <p:spPr>
          <a:xfrm>
            <a:off x="560100" y="1186611"/>
            <a:ext cx="10522959" cy="4675833"/>
          </a:xfrm>
          <a:prstGeom prst="rect">
            <a:avLst/>
          </a:prstGeom>
        </p:spPr>
        <p:txBody>
          <a:bodyPr lIns="86406" tIns="43204" rIns="86406" bIns="43204"/>
          <a:lstStyle>
            <a:lvl1pPr>
              <a:defRPr sz="1800">
                <a:solidFill>
                  <a:srgbClr val="CC0000"/>
                </a:solidFill>
                <a:latin typeface="微软雅黑" panose="020B0503020204020204" pitchFamily="34" charset="-122"/>
                <a:ea typeface="微软雅黑" panose="020B0503020204020204" pitchFamily="34" charset="-122"/>
              </a:defRPr>
            </a:lvl1pPr>
          </a:lstStyle>
          <a:p>
            <a:pPr lvl="0"/>
            <a:r>
              <a:rPr lang="zh-CN" altLang="en-US" dirty="0"/>
              <a:t>第一章 此处输入章节标题</a:t>
            </a:r>
            <a:endParaRPr lang="zh-CN" altLang="en-US" dirty="0"/>
          </a:p>
        </p:txBody>
      </p:sp>
      <p:sp>
        <p:nvSpPr>
          <p:cNvPr id="4" name="标题 3"/>
          <p:cNvSpPr>
            <a:spLocks noGrp="1"/>
          </p:cNvSpPr>
          <p:nvPr>
            <p:ph type="title" hasCustomPrompt="1"/>
          </p:nvPr>
        </p:nvSpPr>
        <p:spPr>
          <a:xfrm>
            <a:off x="576103" y="429088"/>
            <a:ext cx="8749241" cy="386492"/>
          </a:xfrm>
          <a:prstGeom prst="rect">
            <a:avLst/>
          </a:prstGeom>
        </p:spPr>
        <p:txBody>
          <a:bodyPr lIns="86406" tIns="43204" rIns="86406" bIns="43204"/>
          <a:lstStyle>
            <a:lvl1pPr algn="l">
              <a:defRPr sz="2400" b="1">
                <a:latin typeface="微软雅黑" panose="020B0503020204020204" pitchFamily="34" charset="-122"/>
                <a:ea typeface="微软雅黑" panose="020B0503020204020204" pitchFamily="34" charset="-122"/>
              </a:defRPr>
            </a:lvl1pPr>
          </a:lstStyle>
          <a:p>
            <a:r>
              <a:rPr lang="zh-CN" altLang="en-US" dirty="0"/>
              <a:t>今天主要讨论的议题</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分隔页2">
    <p:spTree>
      <p:nvGrpSpPr>
        <p:cNvPr id="1" name=""/>
        <p:cNvGrpSpPr/>
        <p:nvPr/>
      </p:nvGrpSpPr>
      <p:grpSpPr>
        <a:xfrm>
          <a:off x="0" y="0"/>
          <a:ext cx="0" cy="0"/>
          <a:chOff x="0" y="0"/>
          <a:chExt cx="0" cy="0"/>
        </a:xfrm>
      </p:grpSpPr>
      <p:sp>
        <p:nvSpPr>
          <p:cNvPr id="4" name="Text Placeholder 1"/>
          <p:cNvSpPr>
            <a:spLocks noGrp="1"/>
          </p:cNvSpPr>
          <p:nvPr>
            <p:ph type="body" sz="quarter" idx="13" hasCustomPrompt="1"/>
          </p:nvPr>
        </p:nvSpPr>
        <p:spPr>
          <a:xfrm>
            <a:off x="1260040" y="2971707"/>
            <a:ext cx="9027823" cy="600016"/>
          </a:xfrm>
          <a:prstGeom prst="rect">
            <a:avLst/>
          </a:prstGeom>
        </p:spPr>
        <p:txBody>
          <a:bodyPr lIns="86406" tIns="43204" rIns="86406" bIns="43204"/>
          <a:lstStyle>
            <a:lvl1pPr algn="ctr">
              <a:buNone/>
              <a:defRPr sz="2600" b="1">
                <a:solidFill>
                  <a:srgbClr val="CC0000"/>
                </a:solidFill>
                <a:latin typeface="微软雅黑" panose="020B0503020204020204" pitchFamily="34" charset="-122"/>
                <a:ea typeface="微软雅黑" panose="020B0503020204020204" pitchFamily="34" charset="-122"/>
              </a:defRPr>
            </a:lvl1pPr>
          </a:lstStyle>
          <a:p>
            <a:r>
              <a:rPr lang="zh-CN" altLang="en-US" sz="2600" b="1" dirty="0">
                <a:solidFill>
                  <a:srgbClr val="CC0014"/>
                </a:solidFill>
                <a:latin typeface="微软雅黑" panose="020B0503020204020204" pitchFamily="34" charset="-122"/>
                <a:ea typeface="微软雅黑" panose="020B0503020204020204" pitchFamily="34" charset="-122"/>
              </a:rPr>
              <a:t>此处输入章节标题</a:t>
            </a:r>
            <a:endParaRPr lang="zh-CN" altLang="en-US" sz="2600" b="1" dirty="0">
              <a:solidFill>
                <a:srgbClr val="CC0014"/>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blip>
          <a:stretch>
            <a:fillRect/>
          </a:stretch>
        </p:blipFill>
        <p:spPr>
          <a:xfrm>
            <a:off x="5670302" y="5260636"/>
            <a:ext cx="5851773" cy="949553"/>
          </a:xfrm>
          <a:prstGeom prst="rect">
            <a:avLst/>
          </a:prstGeom>
        </p:spPr>
      </p:pic>
      <p:sp>
        <p:nvSpPr>
          <p:cNvPr id="3" name="矩形 2"/>
          <p:cNvSpPr/>
          <p:nvPr userDrawn="1"/>
        </p:nvSpPr>
        <p:spPr>
          <a:xfrm>
            <a:off x="270050" y="607518"/>
            <a:ext cx="10891961" cy="510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0">
              <a:ln>
                <a:solidFill>
                  <a:sysClr val="windowText" lastClr="000000"/>
                </a:solidFill>
              </a:l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D8BB81E-49A4-4872-A0AC-C11EF3C3C2F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B3C4B5A-EAD2-41E8-A79D-ACE7EED2CF2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770"/>
          <a:stretch>
            <a:fillRect/>
          </a:stretch>
        </p:blipFill>
        <p:spPr bwMode="auto">
          <a:xfrm>
            <a:off x="10044627" y="5"/>
            <a:ext cx="1472875" cy="72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userDrawn="1"/>
        </p:nvCxnSpPr>
        <p:spPr>
          <a:xfrm>
            <a:off x="0" y="6165846"/>
            <a:ext cx="115220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534299"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诚信行事</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151715"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追求卓越</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3792603"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尊重个人</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1421807"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服务顾客</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770"/>
          <a:stretch>
            <a:fillRect/>
          </a:stretch>
        </p:blipFill>
        <p:spPr bwMode="auto">
          <a:xfrm>
            <a:off x="10044627" y="5"/>
            <a:ext cx="1472875" cy="72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userDrawn="1"/>
        </p:nvCxnSpPr>
        <p:spPr>
          <a:xfrm>
            <a:off x="0" y="6165846"/>
            <a:ext cx="115220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534299"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诚信行事</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151715"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追求卓越</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3792603"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尊重个人</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1421807"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服务顾客</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770"/>
          <a:stretch>
            <a:fillRect/>
          </a:stretch>
        </p:blipFill>
        <p:spPr bwMode="auto">
          <a:xfrm>
            <a:off x="10044627" y="5"/>
            <a:ext cx="1472875" cy="72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userDrawn="1"/>
        </p:nvCxnSpPr>
        <p:spPr>
          <a:xfrm>
            <a:off x="0" y="6165846"/>
            <a:ext cx="115220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534299"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诚信行事</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151715"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追求卓越</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3792603"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尊重个人</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1421807" y="6154459"/>
            <a:ext cx="1371696" cy="307135"/>
          </a:xfrm>
          <a:prstGeom prst="rect">
            <a:avLst/>
          </a:prstGeom>
          <a:noFill/>
        </p:spPr>
        <p:txBody>
          <a:bodyPr wrap="square" rtlCol="0">
            <a:spAutoFit/>
          </a:bodyPr>
          <a:lstStyle/>
          <a:p>
            <a:r>
              <a:rPr lang="zh-CN" altLang="en-US" sz="1395" b="1" dirty="0">
                <a:solidFill>
                  <a:srgbClr val="C00000"/>
                </a:solidFill>
                <a:latin typeface="微软雅黑" panose="020B0503020204020204" pitchFamily="34" charset="-122"/>
                <a:ea typeface="微软雅黑" panose="020B0503020204020204" pitchFamily="34" charset="-122"/>
              </a:rPr>
              <a:t>服务顾客</a:t>
            </a:r>
            <a:endParaRPr lang="zh-CN" altLang="en-US" sz="1395" b="1" dirty="0">
              <a:solidFill>
                <a:srgbClr val="C00000"/>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8" name="图片 7" descr="内页-1号药城.jpg"/>
          <p:cNvPicPr>
            <a:picLocks noChangeAspect="1"/>
          </p:cNvPicPr>
          <p:nvPr userDrawn="1"/>
        </p:nvPicPr>
        <p:blipFill>
          <a:blip r:embed="rId2" cstate="print"/>
          <a:stretch>
            <a:fillRect/>
          </a:stretch>
        </p:blipFill>
        <p:spPr>
          <a:xfrm>
            <a:off x="0" y="-4315"/>
            <a:ext cx="11522075" cy="6488805"/>
          </a:xfrm>
          <a:prstGeom prst="rect">
            <a:avLst/>
          </a:prstGeom>
        </p:spPr>
      </p:pic>
      <p:sp>
        <p:nvSpPr>
          <p:cNvPr id="10" name="标题占位符 1"/>
          <p:cNvSpPr>
            <a:spLocks noGrp="1"/>
          </p:cNvSpPr>
          <p:nvPr>
            <p:ph type="title" hasCustomPrompt="1"/>
          </p:nvPr>
        </p:nvSpPr>
        <p:spPr>
          <a:xfrm>
            <a:off x="0" y="-50741"/>
            <a:ext cx="9541745" cy="503791"/>
          </a:xfrm>
          <a:prstGeom prst="rect">
            <a:avLst/>
          </a:prstGeom>
          <a:ln>
            <a:noFill/>
          </a:ln>
        </p:spPr>
        <p:txBody>
          <a:bodyPr vert="horz" lIns="453600" tIns="317520" rIns="115214" bIns="272160" rtlCol="0" anchor="ctr">
            <a:noAutofit/>
          </a:bodyPr>
          <a:lstStyle>
            <a:lvl1pPr algn="l">
              <a:defRPr sz="23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zh-CN" altLang="en-US" dirty="0"/>
          </a:p>
        </p:txBody>
      </p:sp>
      <p:sp>
        <p:nvSpPr>
          <p:cNvPr id="17" name="文本占位符 3"/>
          <p:cNvSpPr>
            <a:spLocks noGrp="1"/>
          </p:cNvSpPr>
          <p:nvPr>
            <p:ph type="body" sz="half" idx="11" hasCustomPrompt="1"/>
          </p:nvPr>
        </p:nvSpPr>
        <p:spPr>
          <a:xfrm>
            <a:off x="348025" y="3663101"/>
            <a:ext cx="10633991" cy="2092572"/>
          </a:xfrm>
        </p:spPr>
        <p:txBody>
          <a:bodyPr tIns="0" rIns="0">
            <a:normAutofit/>
          </a:bodyPr>
          <a:lstStyle>
            <a:lvl1pPr marL="0" indent="227965">
              <a:lnSpc>
                <a:spcPct val="150000"/>
              </a:lnSpc>
              <a:buFont typeface="Arial" panose="020B0604020202020204" pitchFamily="34" charset="0"/>
              <a:buChar char="•"/>
              <a:defRPr sz="1800">
                <a:latin typeface="微软雅黑" panose="020B0503020204020204" pitchFamily="34" charset="-122"/>
                <a:ea typeface="微软雅黑" panose="020B0503020204020204" pitchFamily="34" charset="-122"/>
              </a:defRPr>
            </a:lvl1pPr>
            <a:lvl2pPr marL="575945" indent="0">
              <a:buNone/>
              <a:defRPr sz="1500"/>
            </a:lvl2pPr>
            <a:lvl3pPr marL="1151890" indent="0">
              <a:buNone/>
              <a:defRPr sz="1300"/>
            </a:lvl3pPr>
            <a:lvl4pPr marL="1728470" indent="0">
              <a:buNone/>
              <a:defRPr sz="1100"/>
            </a:lvl4pPr>
            <a:lvl5pPr marL="2304415" indent="0">
              <a:buNone/>
              <a:defRPr sz="1100"/>
            </a:lvl5pPr>
            <a:lvl6pPr marL="2880360" indent="0">
              <a:buNone/>
              <a:defRPr sz="1100"/>
            </a:lvl6pPr>
            <a:lvl7pPr marL="3456305" indent="0">
              <a:buNone/>
              <a:defRPr sz="1100"/>
            </a:lvl7pPr>
            <a:lvl8pPr marL="4032250" indent="0">
              <a:buNone/>
              <a:defRPr sz="1100"/>
            </a:lvl8pPr>
            <a:lvl9pPr marL="4608830" indent="0">
              <a:buNone/>
              <a:defRPr sz="1100"/>
            </a:lvl9pPr>
          </a:lstStyle>
          <a:p>
            <a:pPr lvl="0"/>
            <a:r>
              <a:rPr lang="zh-CN" altLang="en-US" dirty="0"/>
              <a:t>单击此处添加文本</a:t>
            </a:r>
            <a:endParaRPr lang="zh-CN" altLang="en-US" dirty="0"/>
          </a:p>
        </p:txBody>
      </p:sp>
      <p:sp>
        <p:nvSpPr>
          <p:cNvPr id="22" name="文本占位符 3"/>
          <p:cNvSpPr>
            <a:spLocks noGrp="1"/>
          </p:cNvSpPr>
          <p:nvPr>
            <p:ph type="body" sz="half" idx="10" hasCustomPrompt="1"/>
          </p:nvPr>
        </p:nvSpPr>
        <p:spPr>
          <a:xfrm>
            <a:off x="348025" y="810005"/>
            <a:ext cx="10633991" cy="405014"/>
          </a:xfrm>
        </p:spPr>
        <p:txBody>
          <a:bodyPr tIns="0">
            <a:normAutofit/>
          </a:bodyPr>
          <a:lstStyle>
            <a:lvl1pPr marL="0" marR="0" indent="0" algn="l" defTabSz="1151890" rtl="0" eaLnBrk="1" fontAlgn="auto" latinLnBrk="0" hangingPunct="1">
              <a:lnSpc>
                <a:spcPct val="150000"/>
              </a:lnSpc>
              <a:spcBef>
                <a:spcPct val="20000"/>
              </a:spcBef>
              <a:spcAft>
                <a:spcPts val="0"/>
              </a:spcAft>
              <a:buClrTx/>
              <a:buSzTx/>
              <a:buFont typeface="Arial" panose="020B0604020202020204" pitchFamily="34" charset="0"/>
              <a:buNone/>
              <a:defRPr sz="2000" b="1">
                <a:latin typeface="微软雅黑" panose="020B0503020204020204" pitchFamily="34" charset="-122"/>
                <a:ea typeface="微软雅黑" panose="020B0503020204020204" pitchFamily="34" charset="-122"/>
              </a:defRPr>
            </a:lvl1pPr>
            <a:lvl2pPr marL="575945" indent="0">
              <a:buNone/>
              <a:defRPr sz="1500"/>
            </a:lvl2pPr>
            <a:lvl3pPr marL="1151890" indent="0">
              <a:buNone/>
              <a:defRPr sz="1300"/>
            </a:lvl3pPr>
            <a:lvl4pPr marL="1728470" indent="0">
              <a:buNone/>
              <a:defRPr sz="1100"/>
            </a:lvl4pPr>
            <a:lvl5pPr marL="2304415" indent="0">
              <a:buNone/>
              <a:defRPr sz="1100"/>
            </a:lvl5pPr>
            <a:lvl6pPr marL="2880360" indent="0">
              <a:buNone/>
              <a:defRPr sz="1100"/>
            </a:lvl6pPr>
            <a:lvl7pPr marL="3456305" indent="0">
              <a:buNone/>
              <a:defRPr sz="1100"/>
            </a:lvl7pPr>
            <a:lvl8pPr marL="4032250" indent="0">
              <a:buNone/>
              <a:defRPr sz="1100"/>
            </a:lvl8pPr>
            <a:lvl9pPr marL="4608830" indent="0">
              <a:buNone/>
              <a:defRPr sz="1100"/>
            </a:lvl9pPr>
          </a:lstStyle>
          <a:p>
            <a:pPr lvl="0"/>
            <a:r>
              <a:rPr lang="zh-CN" altLang="en-US" dirty="0"/>
              <a:t>单击此处添加标题（样式四）</a:t>
            </a:r>
            <a:endParaRPr lang="en-US" altLang="zh-CN" dirty="0"/>
          </a:p>
        </p:txBody>
      </p:sp>
      <p:sp>
        <p:nvSpPr>
          <p:cNvPr id="23" name="文本占位符 3"/>
          <p:cNvSpPr>
            <a:spLocks noGrp="1"/>
          </p:cNvSpPr>
          <p:nvPr>
            <p:ph type="body" sz="half" idx="12" hasCustomPrompt="1"/>
          </p:nvPr>
        </p:nvSpPr>
        <p:spPr>
          <a:xfrm>
            <a:off x="348025" y="1215018"/>
            <a:ext cx="10633991" cy="1957567"/>
          </a:xfrm>
        </p:spPr>
        <p:txBody>
          <a:bodyPr tIns="0" rIns="0">
            <a:normAutofit/>
          </a:bodyPr>
          <a:lstStyle>
            <a:lvl1pPr marL="0" indent="0">
              <a:lnSpc>
                <a:spcPct val="150000"/>
              </a:lnSpc>
              <a:buFont typeface="微软雅黑" panose="020B0503020204020204" pitchFamily="34" charset="-122"/>
              <a:buNone/>
              <a:defRPr sz="1800">
                <a:latin typeface="微软雅黑" panose="020B0503020204020204" pitchFamily="34" charset="-122"/>
                <a:ea typeface="微软雅黑" panose="020B0503020204020204" pitchFamily="34" charset="-122"/>
              </a:defRPr>
            </a:lvl1pPr>
            <a:lvl2pPr marL="575945" indent="0">
              <a:buNone/>
              <a:defRPr sz="1500"/>
            </a:lvl2pPr>
            <a:lvl3pPr marL="1151890" indent="0">
              <a:buNone/>
              <a:defRPr sz="1300"/>
            </a:lvl3pPr>
            <a:lvl4pPr marL="1728470" indent="0">
              <a:buNone/>
              <a:defRPr sz="1100"/>
            </a:lvl4pPr>
            <a:lvl5pPr marL="2304415" indent="0">
              <a:buNone/>
              <a:defRPr sz="1100"/>
            </a:lvl5pPr>
            <a:lvl6pPr marL="2880360" indent="0">
              <a:buNone/>
              <a:defRPr sz="1100"/>
            </a:lvl6pPr>
            <a:lvl7pPr marL="3456305" indent="0">
              <a:buNone/>
              <a:defRPr sz="1100"/>
            </a:lvl7pPr>
            <a:lvl8pPr marL="4032250" indent="0">
              <a:buNone/>
              <a:defRPr sz="1100"/>
            </a:lvl8pPr>
            <a:lvl9pPr marL="4608830" indent="0">
              <a:buNone/>
              <a:defRPr sz="1100"/>
            </a:lvl9pPr>
          </a:lstStyle>
          <a:p>
            <a:pPr lvl="0"/>
            <a:r>
              <a:rPr lang="zh-CN" altLang="en-US" dirty="0"/>
              <a:t>单击此处添加文本</a:t>
            </a:r>
            <a:endParaRPr lang="zh-CN" altLang="en-US" dirty="0"/>
          </a:p>
        </p:txBody>
      </p:sp>
      <p:sp>
        <p:nvSpPr>
          <p:cNvPr id="24" name="文本占位符 3"/>
          <p:cNvSpPr>
            <a:spLocks noGrp="1"/>
          </p:cNvSpPr>
          <p:nvPr>
            <p:ph type="body" sz="half" idx="13" hasCustomPrompt="1"/>
          </p:nvPr>
        </p:nvSpPr>
        <p:spPr>
          <a:xfrm>
            <a:off x="348025" y="3262588"/>
            <a:ext cx="10633991" cy="405014"/>
          </a:xfrm>
        </p:spPr>
        <p:txBody>
          <a:bodyPr tIns="0">
            <a:normAutofit/>
          </a:bodyPr>
          <a:lstStyle>
            <a:lvl1pPr marL="0" marR="0" indent="0" algn="l" defTabSz="1151890" rtl="0" eaLnBrk="1" fontAlgn="auto" latinLnBrk="0" hangingPunct="1">
              <a:lnSpc>
                <a:spcPct val="150000"/>
              </a:lnSpc>
              <a:spcBef>
                <a:spcPct val="20000"/>
              </a:spcBef>
              <a:spcAft>
                <a:spcPts val="0"/>
              </a:spcAft>
              <a:buClrTx/>
              <a:buSzTx/>
              <a:buFontTx/>
              <a:buNone/>
              <a:defRPr sz="2000" b="1">
                <a:latin typeface="微软雅黑" panose="020B0503020204020204" pitchFamily="34" charset="-122"/>
                <a:ea typeface="微软雅黑" panose="020B0503020204020204" pitchFamily="34" charset="-122"/>
              </a:defRPr>
            </a:lvl1pPr>
            <a:lvl2pPr marL="575945" indent="0">
              <a:buNone/>
              <a:defRPr sz="1500"/>
            </a:lvl2pPr>
            <a:lvl3pPr marL="1151890" indent="0">
              <a:buNone/>
              <a:defRPr sz="1300"/>
            </a:lvl3pPr>
            <a:lvl4pPr marL="1728470" indent="0">
              <a:buNone/>
              <a:defRPr sz="1100"/>
            </a:lvl4pPr>
            <a:lvl5pPr marL="2304415" indent="0">
              <a:buNone/>
              <a:defRPr sz="1100"/>
            </a:lvl5pPr>
            <a:lvl6pPr marL="2880360" indent="0">
              <a:buNone/>
              <a:defRPr sz="1100"/>
            </a:lvl6pPr>
            <a:lvl7pPr marL="3456305" indent="0">
              <a:buNone/>
              <a:defRPr sz="1100"/>
            </a:lvl7pPr>
            <a:lvl8pPr marL="4032250" indent="0">
              <a:buNone/>
              <a:defRPr sz="1100"/>
            </a:lvl8pPr>
            <a:lvl9pPr marL="4608830" indent="0">
              <a:buNone/>
              <a:defRPr sz="1100"/>
            </a:lvl9pPr>
          </a:lstStyle>
          <a:p>
            <a:pPr lvl="0"/>
            <a:r>
              <a:rPr lang="zh-CN" altLang="en-US" dirty="0"/>
              <a:t>单击此处添加标题（样式五）</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占位符 1"/>
          <p:cNvSpPr>
            <a:spLocks noGrp="1"/>
          </p:cNvSpPr>
          <p:nvPr>
            <p:ph type="title" hasCustomPrompt="1"/>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锐锢">
    <p:spTree>
      <p:nvGrpSpPr>
        <p:cNvPr id="1" name=""/>
        <p:cNvGrpSpPr/>
        <p:nvPr/>
      </p:nvGrpSpPr>
      <p:grpSpPr>
        <a:xfrm>
          <a:off x="0" y="0"/>
          <a:ext cx="0" cy="0"/>
          <a:chOff x="0" y="0"/>
          <a:chExt cx="0" cy="0"/>
        </a:xfrm>
      </p:grpSpPr>
      <p:sp>
        <p:nvSpPr>
          <p:cNvPr id="9" name="标题占位符 1"/>
          <p:cNvSpPr>
            <a:spLocks noGrp="1"/>
          </p:cNvSpPr>
          <p:nvPr>
            <p:ph type="title" hasCustomPrompt="1"/>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标题占位符 1"/>
          <p:cNvSpPr>
            <a:spLocks noGrp="1"/>
          </p:cNvSpPr>
          <p:nvPr>
            <p:ph type="title" hasCustomPrompt="1"/>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1" y="1615545"/>
            <a:ext cx="9937790" cy="2695572"/>
          </a:xfrm>
        </p:spPr>
        <p:txBody>
          <a:bodyPr anchor="b"/>
          <a:lstStyle>
            <a:lvl1pPr>
              <a:defRPr sz="567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6141" y="4336618"/>
            <a:ext cx="9937790" cy="1417538"/>
          </a:xfr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2143" y="1725046"/>
            <a:ext cx="4896882" cy="41116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833050" y="1725046"/>
            <a:ext cx="4896882" cy="41116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45010"/>
            <a:ext cx="9937790" cy="1252534"/>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793644" y="1588543"/>
            <a:ext cx="4874377"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793644" y="2367064"/>
            <a:ext cx="4874377" cy="348159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833050" y="1588543"/>
            <a:ext cx="4898383"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833050" y="2367064"/>
            <a:ext cx="4898383" cy="348159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fld id="{AC4D9EA3-D37C-4BAE-8C2A-BB154A7D8D33}"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3C02D296-6E5D-4258-BBBF-9FEDCF37AE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25"/>
            </a:lvl1pPr>
          </a:lstStyle>
          <a:p>
            <a:r>
              <a:rPr lang="zh-CN" altLang="en-US"/>
              <a:t>单击此处编辑母版标题样式</a:t>
            </a:r>
            <a:endParaRPr lang="zh-CN" altLang="en-US"/>
          </a:p>
        </p:txBody>
      </p:sp>
      <p:sp>
        <p:nvSpPr>
          <p:cNvPr id="3" name="内容占位符 2"/>
          <p:cNvSpPr>
            <a:spLocks noGrp="1"/>
          </p:cNvSpPr>
          <p:nvPr>
            <p:ph idx="1"/>
          </p:nvPr>
        </p:nvSpPr>
        <p:spPr>
          <a:xfrm>
            <a:off x="4898383" y="933026"/>
            <a:ext cx="5833050"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25"/>
            </a:lvl1pPr>
          </a:lstStyle>
          <a:p>
            <a:r>
              <a:rPr lang="zh-CN" altLang="en-US"/>
              <a:t>单击此处编辑母版标题样式</a:t>
            </a:r>
            <a:endParaRPr lang="zh-CN" altLang="en-US"/>
          </a:p>
        </p:txBody>
      </p:sp>
      <p:sp>
        <p:nvSpPr>
          <p:cNvPr id="3" name="图片占位符 2"/>
          <p:cNvSpPr>
            <a:spLocks noGrp="1"/>
          </p:cNvSpPr>
          <p:nvPr>
            <p:ph type="pic" idx="1"/>
          </p:nvPr>
        </p:nvSpPr>
        <p:spPr>
          <a:xfrm>
            <a:off x="4898383" y="933026"/>
            <a:ext cx="5833050" cy="4605124"/>
          </a:xfrm>
        </p:spPr>
        <p:txBody>
          <a:bodyPr/>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endParaRPr lang="zh-CN" altLang="en-US"/>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55E09E-7636-45C5-ABB7-4CE526C2000B}"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829B6D-9ECE-42A2-B70F-58D8296B8C17}"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7.png"/><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143" y="345010"/>
            <a:ext cx="9937790" cy="1252534"/>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792143" y="1725046"/>
            <a:ext cx="9937790" cy="41116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792143" y="6006163"/>
            <a:ext cx="2592467" cy="345009"/>
          </a:xfrm>
          <a:prstGeom prst="rect">
            <a:avLst/>
          </a:prstGeom>
        </p:spPr>
        <p:txBody>
          <a:bodyPr vert="horz" lIns="91440" tIns="45720" rIns="91440" bIns="45720" rtlCol="0" anchor="ctr"/>
          <a:lstStyle>
            <a:lvl1pPr algn="l">
              <a:defRPr sz="1135">
                <a:solidFill>
                  <a:schemeClr val="tx1">
                    <a:tint val="75000"/>
                  </a:schemeClr>
                </a:solidFill>
              </a:defRPr>
            </a:lvl1pPr>
          </a:lstStyle>
          <a:p>
            <a:fld id="{9D55E09E-7636-45C5-ABB7-4CE526C2000B}" type="datetime1">
              <a:rPr lang="zh-CN" altLang="en-US" smtClean="0"/>
            </a:fld>
            <a:endParaRPr lang="zh-CN" altLang="en-US" dirty="0"/>
          </a:p>
        </p:txBody>
      </p:sp>
      <p:sp>
        <p:nvSpPr>
          <p:cNvPr id="5" name="页脚占位符 4"/>
          <p:cNvSpPr>
            <a:spLocks noGrp="1"/>
          </p:cNvSpPr>
          <p:nvPr>
            <p:ph type="ftr" sz="quarter" idx="3"/>
          </p:nvPr>
        </p:nvSpPr>
        <p:spPr>
          <a:xfrm>
            <a:off x="3816688" y="6006163"/>
            <a:ext cx="3888700"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137465" y="6006163"/>
            <a:ext cx="2592467"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12829B6D-9ECE-42A2-B70F-58D8296B8C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矩形 19"/>
          <p:cNvSpPr/>
          <p:nvPr userDrawn="1"/>
        </p:nvSpPr>
        <p:spPr>
          <a:xfrm>
            <a:off x="1201" y="-11400"/>
            <a:ext cx="11520275" cy="772221"/>
          </a:xfrm>
          <a:prstGeom prst="rect">
            <a:avLst/>
          </a:prstGeom>
          <a:solidFill>
            <a:srgbClr val="282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025">
                <a:latin typeface="方正兰亭准黑_GBK" panose="02000000000000000000" charset="-122"/>
                <a:ea typeface="方正兰亭准黑_GBK" panose="02000000000000000000" charset="-122"/>
              </a:rPr>
              <a:t>                              </a:t>
            </a:r>
            <a:endParaRPr lang="zh-CN" altLang="en-US" sz="3025">
              <a:latin typeface="方正兰亭准黑_GBK" panose="02000000000000000000" charset="-122"/>
              <a:ea typeface="方正兰亭准黑_GBK" panose="02000000000000000000" charset="-122"/>
            </a:endParaRPr>
          </a:p>
        </p:txBody>
      </p:sp>
      <p:pic>
        <p:nvPicPr>
          <p:cNvPr id="7" name="内容占位符 6" descr="logo"/>
          <p:cNvPicPr>
            <a:picLocks noChangeAspect="1"/>
          </p:cNvPicPr>
          <p:nvPr userDrawn="1"/>
        </p:nvPicPr>
        <p:blipFill>
          <a:blip r:embed="rId4" cstate="print"/>
          <a:stretch>
            <a:fillRect/>
          </a:stretch>
        </p:blipFill>
        <p:spPr>
          <a:xfrm>
            <a:off x="125423" y="-11400"/>
            <a:ext cx="2665680" cy="994827"/>
          </a:xfrm>
          <a:prstGeom prst="rect">
            <a:avLst/>
          </a:prstGeom>
        </p:spPr>
      </p:pic>
      <p:sp>
        <p:nvSpPr>
          <p:cNvPr id="8" name="标题占位符 1"/>
          <p:cNvSpPr>
            <a:spLocks noGrp="1"/>
          </p:cNvSpPr>
          <p:nvPr>
            <p:ph type="title"/>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864235" rtl="0" eaLnBrk="1" latinLnBrk="0" hangingPunct="1">
        <a:lnSpc>
          <a:spcPct val="100000"/>
        </a:lnSpc>
        <a:spcBef>
          <a:spcPct val="0"/>
        </a:spcBef>
        <a:buNone/>
        <a:defRPr sz="3215" kern="1200">
          <a:solidFill>
            <a:schemeClr val="bg1"/>
          </a:solidFill>
          <a:latin typeface="方正兰亭中黑_GBK" panose="02000000000000000000" charset="-122"/>
          <a:ea typeface="方正兰亭中黑_GBK" panose="02000000000000000000" charset="-122"/>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tags" Target="../tags/tag4.xml"/><Relationship Id="rId2" Type="http://schemas.openxmlformats.org/officeDocument/2006/relationships/image" Target="../media/image19.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tags" Target="../tags/tag6.xml"/><Relationship Id="rId2" Type="http://schemas.openxmlformats.org/officeDocument/2006/relationships/image" Target="../media/image23.png"/><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2.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7.png"/><Relationship Id="rId1" Type="http://schemas.openxmlformats.org/officeDocument/2006/relationships/image" Target="../media/image3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42.png"/><Relationship Id="rId3" Type="http://schemas.openxmlformats.org/officeDocument/2006/relationships/tags" Target="../tags/tag8.xml"/><Relationship Id="rId2" Type="http://schemas.openxmlformats.org/officeDocument/2006/relationships/image" Target="../media/image41.png"/><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4.xml"/><Relationship Id="rId3" Type="http://schemas.openxmlformats.org/officeDocument/2006/relationships/tags" Target="../tags/tag9.xml"/><Relationship Id="rId2" Type="http://schemas.openxmlformats.org/officeDocument/2006/relationships/image" Target="../media/image44.e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24.xml"/><Relationship Id="rId3" Type="http://schemas.openxmlformats.org/officeDocument/2006/relationships/tags" Target="../tags/tag10.xml"/><Relationship Id="rId2" Type="http://schemas.openxmlformats.org/officeDocument/2006/relationships/image" Target="../media/image44.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p:nvPicPr>
        <p:blipFill>
          <a:blip r:embed="rId1" cstate="print"/>
          <a:stretch>
            <a:fillRect/>
          </a:stretch>
        </p:blipFill>
        <p:spPr>
          <a:xfrm>
            <a:off x="-128773" y="30768"/>
            <a:ext cx="11553312" cy="6498175"/>
          </a:xfrm>
          <a:prstGeom prst="rect">
            <a:avLst/>
          </a:prstGeom>
        </p:spPr>
      </p:pic>
      <p:sp>
        <p:nvSpPr>
          <p:cNvPr id="8" name="文本框 7"/>
          <p:cNvSpPr txBox="1"/>
          <p:nvPr/>
        </p:nvSpPr>
        <p:spPr>
          <a:xfrm>
            <a:off x="479693" y="3811902"/>
            <a:ext cx="8914827" cy="583565"/>
          </a:xfrm>
          <a:prstGeom prst="rect">
            <a:avLst/>
          </a:prstGeom>
          <a:noFill/>
          <a:effectLst>
            <a:outerShdw blurRad="50800" dist="50800" dir="5400000" algn="ctr" rotWithShape="0">
              <a:srgbClr val="000000">
                <a:alpha val="0"/>
              </a:srgbClr>
            </a:outerShdw>
          </a:effectLst>
        </p:spPr>
        <p:txBody>
          <a:bodyPr wrap="square" rtlCol="0">
            <a:spAutoFit/>
          </a:bodyPr>
          <a:lstStyle/>
          <a:p>
            <a:r>
              <a:rPr lang="en-US" altLang="zh-CN" sz="3200" dirty="0" smtClean="0">
                <a:solidFill>
                  <a:schemeClr val="bg1"/>
                </a:solidFill>
                <a:latin typeface="方正兰亭准黑_GBK" panose="02000000000000000000" charset="-122"/>
                <a:ea typeface="方正兰亭准黑_GBK" panose="02000000000000000000" charset="-122"/>
              </a:rPr>
              <a:t>springboot</a:t>
            </a:r>
            <a:r>
              <a:rPr lang="zh-CN" altLang="en-US" sz="3200" dirty="0" smtClean="0">
                <a:solidFill>
                  <a:schemeClr val="bg1"/>
                </a:solidFill>
                <a:latin typeface="方正兰亭准黑_GBK" panose="02000000000000000000" charset="-122"/>
                <a:ea typeface="方正兰亭准黑_GBK" panose="02000000000000000000" charset="-122"/>
              </a:rPr>
              <a:t>单元测试</a:t>
            </a:r>
            <a:endParaRPr lang="zh-CN" altLang="en-US" sz="3200" dirty="0" smtClean="0">
              <a:solidFill>
                <a:schemeClr val="bg1"/>
              </a:solidFill>
              <a:latin typeface="方正兰亭准黑_GBK" panose="02000000000000000000" charset="-122"/>
              <a:ea typeface="方正兰亭准黑_GBK" panose="02000000000000000000" charset="-122"/>
            </a:endParaRPr>
          </a:p>
        </p:txBody>
      </p:sp>
      <p:sp>
        <p:nvSpPr>
          <p:cNvPr id="5" name="文本框 4"/>
          <p:cNvSpPr txBox="1"/>
          <p:nvPr/>
        </p:nvSpPr>
        <p:spPr>
          <a:xfrm>
            <a:off x="8520134" y="5174066"/>
            <a:ext cx="2293987" cy="1076325"/>
          </a:xfrm>
          <a:prstGeom prst="rect">
            <a:avLst/>
          </a:prstGeom>
          <a:noFill/>
          <a:effectLst>
            <a:outerShdw blurRad="50800" dist="50800" dir="5400000" algn="ctr" rotWithShape="0">
              <a:srgbClr val="000000">
                <a:alpha val="0"/>
              </a:srgbClr>
            </a:outerShdw>
          </a:effectLst>
        </p:spPr>
        <p:txBody>
          <a:bodyPr wrap="square" rtlCol="0">
            <a:spAutoFit/>
          </a:bodyPr>
          <a:lstStyle/>
          <a:p>
            <a:pPr algn="ctr"/>
            <a:r>
              <a:rPr lang="en-US" altLang="zh-CN" sz="3200" dirty="0">
                <a:solidFill>
                  <a:schemeClr val="bg1"/>
                </a:solidFill>
                <a:latin typeface="方正兰亭准黑_GBK" panose="02000000000000000000" charset="-122"/>
                <a:ea typeface="方正兰亭准黑_GBK" panose="02000000000000000000" charset="-122"/>
              </a:rPr>
              <a:t>Java</a:t>
            </a:r>
            <a:r>
              <a:rPr lang="zh-CN" altLang="en-US" sz="3200" dirty="0">
                <a:solidFill>
                  <a:schemeClr val="bg1"/>
                </a:solidFill>
                <a:latin typeface="方正兰亭准黑_GBK" panose="02000000000000000000" charset="-122"/>
                <a:ea typeface="方正兰亭准黑_GBK" panose="02000000000000000000" charset="-122"/>
              </a:rPr>
              <a:t>开发组</a:t>
            </a:r>
            <a:endParaRPr lang="zh-CN" altLang="en-US" sz="3200" dirty="0">
              <a:solidFill>
                <a:schemeClr val="bg1"/>
              </a:solidFill>
              <a:latin typeface="方正兰亭准黑_GBK" panose="02000000000000000000" charset="-122"/>
              <a:ea typeface="方正兰亭准黑_GBK" panose="02000000000000000000" charset="-122"/>
            </a:endParaRPr>
          </a:p>
          <a:p>
            <a:pPr algn="ctr"/>
            <a:r>
              <a:rPr lang="en-US" altLang="zh-CN" sz="3200" dirty="0">
                <a:solidFill>
                  <a:schemeClr val="bg1"/>
                </a:solidFill>
                <a:latin typeface="方正兰亭准黑_GBK" panose="02000000000000000000" charset="-122"/>
                <a:ea typeface="方正兰亭准黑_GBK" panose="02000000000000000000" charset="-122"/>
              </a:rPr>
              <a:t>	</a:t>
            </a:r>
            <a:r>
              <a:rPr lang="zh-CN" altLang="en-US" sz="3200" dirty="0">
                <a:solidFill>
                  <a:schemeClr val="bg1"/>
                </a:solidFill>
                <a:latin typeface="方正兰亭准黑_GBK" panose="02000000000000000000" charset="-122"/>
                <a:ea typeface="方正兰亭准黑_GBK" panose="02000000000000000000" charset="-122"/>
              </a:rPr>
              <a:t>柏仁杰</a:t>
            </a:r>
            <a:endParaRPr lang="zh-CN" altLang="en-US" sz="3200" dirty="0">
              <a:solidFill>
                <a:schemeClr val="bg1"/>
              </a:solidFill>
              <a:latin typeface="方正兰亭准黑_GBK" panose="02000000000000000000" charset="-122"/>
              <a:ea typeface="方正兰亭准黑_GBK" panose="02000000000000000000"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339090" y="1510665"/>
            <a:ext cx="9728835" cy="3653790"/>
          </a:xfrm>
          <a:prstGeom prst="rect">
            <a:avLst/>
          </a:prstGeom>
        </p:spPr>
      </p:pic>
      <p:sp>
        <p:nvSpPr>
          <p:cNvPr id="2" name="标题 1"/>
          <p:cNvSpPr>
            <a:spLocks noGrp="1"/>
          </p:cNvSpPr>
          <p:nvPr>
            <p:ph type="title"/>
          </p:nvPr>
        </p:nvSpPr>
        <p:spPr/>
        <p:txBody>
          <a:bodyPr/>
          <a:p>
            <a:r>
              <a:rPr lang="en-US" altLang="zh-CN"/>
              <a:t>controller-</a:t>
            </a:r>
            <a:r>
              <a:rPr lang="en-US" altLang="zh-CN">
                <a:sym typeface="+mn-ea"/>
              </a:rPr>
              <a:t>ResultActions</a:t>
            </a:r>
            <a:endParaRPr lang="zh-CN" altLang="en-US"/>
          </a:p>
        </p:txBody>
      </p:sp>
      <p:sp>
        <p:nvSpPr>
          <p:cNvPr id="3" name="文本框 2"/>
          <p:cNvSpPr txBox="1"/>
          <p:nvPr/>
        </p:nvSpPr>
        <p:spPr>
          <a:xfrm>
            <a:off x="213360" y="994410"/>
            <a:ext cx="9144000" cy="922020"/>
          </a:xfrm>
          <a:prstGeom prst="rect">
            <a:avLst/>
          </a:prstGeom>
          <a:noFill/>
        </p:spPr>
        <p:txBody>
          <a:bodyPr wrap="square" rtlCol="0">
            <a:spAutoFit/>
          </a:bodyPr>
          <a:p>
            <a:pPr algn="l"/>
            <a:r>
              <a:rPr lang="zh-CN" altLang="en-US" sz="2000"/>
              <a:t>ResultActions.andDo(print())与ResultActions.andReturn();</a:t>
            </a:r>
            <a:endParaRPr lang="zh-CN" altLang="en-US" sz="2000"/>
          </a:p>
          <a:p>
            <a:pPr algn="l"/>
            <a:endParaRPr lang="zh-CN" altLang="en-US"/>
          </a:p>
          <a:p>
            <a:endParaRPr lang="zh-CN" altLang="en-US"/>
          </a:p>
        </p:txBody>
      </p:sp>
      <p:pic>
        <p:nvPicPr>
          <p:cNvPr id="4" name="图片 3"/>
          <p:cNvPicPr>
            <a:picLocks noChangeAspect="1"/>
          </p:cNvPicPr>
          <p:nvPr/>
        </p:nvPicPr>
        <p:blipFill>
          <a:blip r:embed="rId2"/>
          <a:stretch>
            <a:fillRect/>
          </a:stretch>
        </p:blipFill>
        <p:spPr>
          <a:xfrm>
            <a:off x="339090" y="3352165"/>
            <a:ext cx="9715500" cy="1990725"/>
          </a:xfrm>
          <a:prstGeom prst="rect">
            <a:avLst/>
          </a:prstGeom>
        </p:spPr>
      </p:pic>
      <p:pic>
        <p:nvPicPr>
          <p:cNvPr id="7" name="图片 6"/>
          <p:cNvPicPr>
            <a:picLocks noChangeAspect="1"/>
          </p:cNvPicPr>
          <p:nvPr/>
        </p:nvPicPr>
        <p:blipFill>
          <a:blip r:embed="rId3"/>
          <a:stretch>
            <a:fillRect/>
          </a:stretch>
        </p:blipFill>
        <p:spPr>
          <a:xfrm>
            <a:off x="339090" y="1510665"/>
            <a:ext cx="11204575" cy="1421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controller-</a:t>
            </a:r>
            <a:r>
              <a:rPr lang="en-US" altLang="zh-CN">
                <a:sym typeface="+mn-ea"/>
              </a:rPr>
              <a:t>ResultActions</a:t>
            </a:r>
            <a:endParaRPr lang="zh-CN" altLang="en-US"/>
          </a:p>
        </p:txBody>
      </p:sp>
      <p:sp>
        <p:nvSpPr>
          <p:cNvPr id="3" name="文本框 2"/>
          <p:cNvSpPr txBox="1"/>
          <p:nvPr/>
        </p:nvSpPr>
        <p:spPr>
          <a:xfrm>
            <a:off x="339090" y="1032510"/>
            <a:ext cx="10716895" cy="1198880"/>
          </a:xfrm>
          <a:prstGeom prst="rect">
            <a:avLst/>
          </a:prstGeom>
          <a:noFill/>
        </p:spPr>
        <p:txBody>
          <a:bodyPr wrap="square" rtlCol="0">
            <a:spAutoFit/>
          </a:bodyPr>
          <a:p>
            <a:pPr algn="l"/>
            <a:r>
              <a:rPr lang="zh-CN" altLang="en-US" sz="2000"/>
              <a:t>ResultActions.andExpect();添加执行完成后的断言，比如MockMvcResultMatchers.status().is(200),判断请求的返回code码是否为200  ，如果不是则抛异常，请求不通过;或者使用</a:t>
            </a:r>
            <a:r>
              <a:rPr lang="zh-CN" altLang="en-US" sz="2000">
                <a:sym typeface="+mn-ea"/>
              </a:rPr>
              <a:t>MockMvcResultMatchers.</a:t>
            </a:r>
            <a:r>
              <a:rPr lang="zh-CN" altLang="en-US" sz="2000"/>
              <a:t>jsonPath()来对返回的结果进行断言。</a:t>
            </a:r>
            <a:endParaRPr lang="zh-CN" altLang="en-US" sz="2000"/>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39090" y="2515235"/>
            <a:ext cx="10141585" cy="30314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339090" y="2585085"/>
            <a:ext cx="10064115" cy="2892425"/>
          </a:xfrm>
          <a:prstGeom prst="rect">
            <a:avLst/>
          </a:prstGeom>
        </p:spPr>
      </p:pic>
      <p:pic>
        <p:nvPicPr>
          <p:cNvPr id="7" name="图片 6"/>
          <p:cNvPicPr>
            <a:picLocks noChangeAspect="1"/>
          </p:cNvPicPr>
          <p:nvPr/>
        </p:nvPicPr>
        <p:blipFill>
          <a:blip r:embed="rId5"/>
          <a:stretch>
            <a:fillRect/>
          </a:stretch>
        </p:blipFill>
        <p:spPr>
          <a:xfrm>
            <a:off x="339090" y="2515235"/>
            <a:ext cx="10155555" cy="2546985"/>
          </a:xfrm>
          <a:prstGeom prst="rect">
            <a:avLst/>
          </a:prstGeom>
        </p:spPr>
      </p:pic>
      <p:pic>
        <p:nvPicPr>
          <p:cNvPr id="8" name="图片 7"/>
          <p:cNvPicPr>
            <a:picLocks noChangeAspect="1"/>
          </p:cNvPicPr>
          <p:nvPr/>
        </p:nvPicPr>
        <p:blipFill>
          <a:blip r:embed="rId6"/>
          <a:stretch>
            <a:fillRect/>
          </a:stretch>
        </p:blipFill>
        <p:spPr>
          <a:xfrm>
            <a:off x="339090" y="2515235"/>
            <a:ext cx="10189210" cy="2351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edge">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edge">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edge">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a:t>
            </a:r>
            <a:r>
              <a:rPr lang="zh-CN" altLang="en-US"/>
              <a:t>新断言</a:t>
            </a:r>
            <a:r>
              <a:rPr lang="en-US" altLang="zh-CN"/>
              <a:t>assertThat</a:t>
            </a:r>
            <a:endParaRPr lang="en-US" altLang="zh-CN"/>
          </a:p>
        </p:txBody>
      </p:sp>
      <p:sp>
        <p:nvSpPr>
          <p:cNvPr id="5" name="文本框 4"/>
          <p:cNvSpPr txBox="1"/>
          <p:nvPr/>
        </p:nvSpPr>
        <p:spPr>
          <a:xfrm>
            <a:off x="777240" y="1086485"/>
            <a:ext cx="10064115" cy="398780"/>
          </a:xfrm>
          <a:prstGeom prst="rect">
            <a:avLst/>
          </a:prstGeom>
          <a:noFill/>
        </p:spPr>
        <p:txBody>
          <a:bodyPr wrap="square" rtlCol="0">
            <a:spAutoFit/>
            <a:scene3d>
              <a:camera prst="orthographicFront"/>
              <a:lightRig rig="threePt" dir="t"/>
            </a:scene3d>
          </a:bodyPr>
          <a:p>
            <a:r>
              <a:rPr lang="zh-CN" altLang="en-US" sz="2000"/>
              <a:t>原断言类</a:t>
            </a:r>
            <a:r>
              <a:rPr lang="en-US" altLang="zh-CN" sz="2000"/>
              <a:t>A</a:t>
            </a:r>
            <a:r>
              <a:rPr lang="zh-CN" altLang="en-US" sz="2000"/>
              <a:t>ssert </a:t>
            </a:r>
            <a:r>
              <a:rPr lang="en-US" altLang="zh-CN" sz="2000"/>
              <a:t>--- </a:t>
            </a:r>
            <a:r>
              <a:rPr lang="zh-CN" altLang="en-US" sz="2000"/>
              <a:t>对于不同的情况有多种</a:t>
            </a:r>
            <a:r>
              <a:rPr lang="en-US" altLang="zh-CN" sz="2000"/>
              <a:t>assert</a:t>
            </a:r>
            <a:r>
              <a:rPr lang="zh-CN" altLang="en-US" sz="2000"/>
              <a:t>断言方式</a:t>
            </a:r>
            <a:endParaRPr lang="zh-CN" altLang="en-US">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custDataLst>
              <p:tags r:id="rId1"/>
            </p:custDataLst>
          </p:nvPr>
        </p:nvPicPr>
        <p:blipFill>
          <a:blip r:embed="rId2"/>
          <a:stretch>
            <a:fillRect/>
          </a:stretch>
        </p:blipFill>
        <p:spPr>
          <a:xfrm>
            <a:off x="777240" y="1862455"/>
            <a:ext cx="8991600" cy="410908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777240" y="1862455"/>
            <a:ext cx="10712450" cy="2600960"/>
          </a:xfrm>
          <a:prstGeom prst="rect">
            <a:avLst/>
          </a:prstGeom>
        </p:spPr>
      </p:pic>
      <p:pic>
        <p:nvPicPr>
          <p:cNvPr id="4" name="图片 3"/>
          <p:cNvPicPr>
            <a:picLocks noChangeAspect="1"/>
          </p:cNvPicPr>
          <p:nvPr/>
        </p:nvPicPr>
        <p:blipFill>
          <a:blip r:embed="rId5"/>
          <a:stretch>
            <a:fillRect/>
          </a:stretch>
        </p:blipFill>
        <p:spPr>
          <a:xfrm>
            <a:off x="777240" y="1862455"/>
            <a:ext cx="10655935" cy="2395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edge">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a:t>
            </a:r>
            <a:r>
              <a:rPr lang="zh-CN" altLang="en-US"/>
              <a:t>新断言</a:t>
            </a:r>
            <a:r>
              <a:rPr lang="en-US" altLang="zh-CN"/>
              <a:t>assertThat</a:t>
            </a:r>
            <a:endParaRPr lang="en-US" altLang="zh-CN"/>
          </a:p>
        </p:txBody>
      </p:sp>
      <p:sp>
        <p:nvSpPr>
          <p:cNvPr id="5" name="文本框 4"/>
          <p:cNvSpPr txBox="1"/>
          <p:nvPr/>
        </p:nvSpPr>
        <p:spPr>
          <a:xfrm>
            <a:off x="793115" y="906780"/>
            <a:ext cx="10064115" cy="3169285"/>
          </a:xfrm>
          <a:prstGeom prst="rect">
            <a:avLst/>
          </a:prstGeom>
          <a:noFill/>
        </p:spPr>
        <p:txBody>
          <a:bodyPr wrap="square" rtlCol="0">
            <a:spAutoFit/>
            <a:scene3d>
              <a:camera prst="orthographicFront"/>
              <a:lightRig rig="threePt" dir="t"/>
            </a:scene3d>
          </a:bodyPr>
          <a:p>
            <a:r>
              <a:rPr lang="zh-CN" altLang="en-US" sz="2000"/>
              <a:t>新断言</a:t>
            </a:r>
            <a:r>
              <a:rPr lang="en-US" altLang="zh-CN" sz="2000"/>
              <a:t>assertThat</a:t>
            </a:r>
            <a:r>
              <a:rPr lang="zh-CN" altLang="en-US" sz="2000"/>
              <a:t> 优点：</a:t>
            </a:r>
            <a:endParaRPr lang="zh-CN" altLang="en-US" sz="2000"/>
          </a:p>
          <a:p>
            <a:r>
              <a:rPr lang="en-US" altLang="zh-CN" sz="2000"/>
              <a:t>	1</a:t>
            </a:r>
            <a:r>
              <a:rPr lang="zh-CN" altLang="en-US" sz="2000"/>
              <a:t>、一条就可以替代之前所有的断言</a:t>
            </a:r>
            <a:endParaRPr lang="zh-CN" altLang="en-US" sz="2000"/>
          </a:p>
          <a:p>
            <a:r>
              <a:rPr lang="en-US" altLang="zh-CN" sz="2000"/>
              <a:t>	2</a:t>
            </a:r>
            <a:r>
              <a:rPr lang="zh-CN" altLang="en-US" sz="2000"/>
              <a:t>、采用</a:t>
            </a:r>
            <a:r>
              <a:rPr lang="en-US" altLang="zh-CN" sz="2000"/>
              <a:t>”</a:t>
            </a:r>
            <a:r>
              <a:rPr lang="zh-CN" altLang="en-US" sz="2000"/>
              <a:t>主谓宾</a:t>
            </a:r>
            <a:r>
              <a:rPr lang="en-US" altLang="zh-CN" sz="2000"/>
              <a:t>”</a:t>
            </a:r>
            <a:r>
              <a:rPr lang="zh-CN" altLang="en-US" sz="2000"/>
              <a:t>的语法方式，更易理解和使用</a:t>
            </a:r>
            <a:endParaRPr lang="zh-CN" altLang="en-US" sz="2000"/>
          </a:p>
          <a:p>
            <a:r>
              <a:rPr lang="en-US" altLang="zh-CN" sz="2000"/>
              <a:t>	3</a:t>
            </a:r>
            <a:r>
              <a:rPr lang="zh-CN" altLang="en-US" sz="2000"/>
              <a:t>、assertThat 使用了 Hamcrest 的 Matcher 匹配符，用户可以使用匹配符规定的匹配准则精确的指定一些想设定满足的条件，具有很强的易读性，而且使用起来更加灵活</a:t>
            </a:r>
            <a:endParaRPr lang="zh-CN" altLang="en-US" sz="2000"/>
          </a:p>
          <a:p>
            <a:r>
              <a:rPr lang="en-US" altLang="zh-CN" sz="2000"/>
              <a:t>	4</a:t>
            </a:r>
            <a:r>
              <a:rPr lang="zh-CN" altLang="en-US" sz="2000"/>
              <a:t>、对于异常时的断言比较结果也给了清晰的比较</a:t>
            </a:r>
            <a:endParaRPr lang="zh-CN" altLang="en-US" sz="2000"/>
          </a:p>
          <a:p>
            <a:r>
              <a:rPr lang="zh-CN" altLang="en-US" sz="2000"/>
              <a:t>使用前提：</a:t>
            </a:r>
            <a:endParaRPr lang="zh-CN" altLang="en-US" sz="2000"/>
          </a:p>
          <a:p>
            <a:r>
              <a:rPr lang="en-US" altLang="zh-CN" sz="2000"/>
              <a:t>	</a:t>
            </a:r>
            <a:r>
              <a:rPr lang="zh-CN" altLang="en-US" sz="2000">
                <a:sym typeface="+mn-ea"/>
              </a:rPr>
              <a:t>新断言</a:t>
            </a:r>
            <a:r>
              <a:rPr lang="en-US" altLang="zh-CN" sz="2000">
                <a:sym typeface="+mn-ea"/>
              </a:rPr>
              <a:t>assertThat</a:t>
            </a:r>
            <a:r>
              <a:rPr lang="zh-CN" altLang="en-US" sz="2000">
                <a:sym typeface="+mn-ea"/>
              </a:rPr>
              <a:t>使用了Hamcrest 的匹配符 Matcher，所以在使用的时候需要导入包</a:t>
            </a:r>
            <a:r>
              <a:rPr lang="en-US" altLang="zh-CN" sz="2000">
                <a:sym typeface="+mn-ea"/>
              </a:rPr>
              <a:t>org.hamcrest.CoreMatchers.*</a:t>
            </a:r>
            <a:endParaRPr lang="en-US" altLang="zh-CN" sz="2000"/>
          </a:p>
          <a:p>
            <a:endParaRPr lang="en-US" altLang="zh-CN" sz="2000"/>
          </a:p>
        </p:txBody>
      </p:sp>
      <p:pic>
        <p:nvPicPr>
          <p:cNvPr id="3" name="图片 2"/>
          <p:cNvPicPr>
            <a:picLocks noChangeAspect="1"/>
          </p:cNvPicPr>
          <p:nvPr/>
        </p:nvPicPr>
        <p:blipFill>
          <a:blip r:embed="rId1"/>
          <a:stretch>
            <a:fillRect/>
          </a:stretch>
        </p:blipFill>
        <p:spPr>
          <a:xfrm>
            <a:off x="777240" y="3728085"/>
            <a:ext cx="10728325" cy="2540635"/>
          </a:xfrm>
          <a:prstGeom prst="rect">
            <a:avLst/>
          </a:prstGeom>
        </p:spPr>
      </p:pic>
      <p:pic>
        <p:nvPicPr>
          <p:cNvPr id="4" name="图片 3"/>
          <p:cNvPicPr>
            <a:picLocks noChangeAspect="1"/>
          </p:cNvPicPr>
          <p:nvPr/>
        </p:nvPicPr>
        <p:blipFill>
          <a:blip r:embed="rId2"/>
          <a:stretch>
            <a:fillRect/>
          </a:stretch>
        </p:blipFill>
        <p:spPr>
          <a:xfrm>
            <a:off x="777240" y="3728085"/>
            <a:ext cx="10748645" cy="1843405"/>
          </a:xfrm>
          <a:prstGeom prst="rect">
            <a:avLst/>
          </a:prstGeom>
        </p:spPr>
      </p:pic>
      <p:pic>
        <p:nvPicPr>
          <p:cNvPr id="8" name="图片 7"/>
          <p:cNvPicPr>
            <a:picLocks noChangeAspect="1"/>
          </p:cNvPicPr>
          <p:nvPr/>
        </p:nvPicPr>
        <p:blipFill>
          <a:blip r:embed="rId3"/>
          <a:stretch>
            <a:fillRect/>
          </a:stretch>
        </p:blipFill>
        <p:spPr>
          <a:xfrm>
            <a:off x="793115" y="3728085"/>
            <a:ext cx="10728325" cy="2301240"/>
          </a:xfrm>
          <a:prstGeom prst="rect">
            <a:avLst/>
          </a:prstGeom>
        </p:spPr>
      </p:pic>
      <p:pic>
        <p:nvPicPr>
          <p:cNvPr id="7" name="图片 6"/>
          <p:cNvPicPr>
            <a:picLocks noChangeAspect="1"/>
          </p:cNvPicPr>
          <p:nvPr/>
        </p:nvPicPr>
        <p:blipFill>
          <a:blip r:embed="rId4"/>
          <a:stretch>
            <a:fillRect/>
          </a:stretch>
        </p:blipFill>
        <p:spPr>
          <a:xfrm>
            <a:off x="797560" y="3728085"/>
            <a:ext cx="10728325" cy="1953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edge">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edge">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edge">
                                      <p:cBhvr>
                                        <p:cTn id="47" dur="2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edge">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单元测试</a:t>
            </a:r>
            <a:r>
              <a:rPr lang="en-US" altLang="zh-CN">
                <a:sym typeface="+mn-ea"/>
              </a:rPr>
              <a:t>-</a:t>
            </a:r>
            <a:r>
              <a:rPr lang="zh-CN" altLang="en-US">
                <a:sym typeface="+mn-ea"/>
              </a:rPr>
              <a:t>新断言</a:t>
            </a:r>
            <a:r>
              <a:rPr lang="en-US" altLang="zh-CN">
                <a:sym typeface="+mn-ea"/>
              </a:rPr>
              <a:t>assertThat</a:t>
            </a:r>
            <a:endParaRPr lang="en-US" altLang="zh-CN"/>
          </a:p>
        </p:txBody>
      </p:sp>
      <p:sp>
        <p:nvSpPr>
          <p:cNvPr id="3" name="文本框 2"/>
          <p:cNvSpPr txBox="1"/>
          <p:nvPr/>
        </p:nvSpPr>
        <p:spPr>
          <a:xfrm>
            <a:off x="213360" y="848995"/>
            <a:ext cx="9144000" cy="5631180"/>
          </a:xfrm>
          <a:prstGeom prst="rect">
            <a:avLst/>
          </a:prstGeom>
          <a:noFill/>
        </p:spPr>
        <p:txBody>
          <a:bodyPr wrap="square" rtlCol="0">
            <a:spAutoFit/>
          </a:bodyPr>
          <a:p>
            <a:pPr algn="l"/>
            <a:r>
              <a:rPr lang="en-US" altLang="zh-CN"/>
              <a:t>assertThat(testedValue, equalTo(expectedValue))</a:t>
            </a:r>
            <a:endParaRPr lang="en-US" altLang="zh-CN"/>
          </a:p>
          <a:p>
            <a:pPr algn="l"/>
            <a:r>
              <a:rPr lang="en-US" altLang="zh-CN"/>
              <a:t>	</a:t>
            </a:r>
            <a:r>
              <a:rPr lang="zh-CN" altLang="en-US"/>
              <a:t>判断</a:t>
            </a:r>
            <a:r>
              <a:rPr lang="en-US" altLang="zh-CN"/>
              <a:t>testedValue</a:t>
            </a:r>
            <a:r>
              <a:rPr lang="zh-CN" altLang="en-US"/>
              <a:t>是否与</a:t>
            </a:r>
            <a:r>
              <a:rPr lang="en-US" altLang="zh-CN"/>
              <a:t>expectdValue</a:t>
            </a:r>
            <a:r>
              <a:rPr lang="zh-CN" altLang="en-US"/>
              <a:t>相同</a:t>
            </a:r>
            <a:endParaRPr lang="zh-CN" altLang="en-US"/>
          </a:p>
          <a:p>
            <a:pPr algn="l"/>
            <a:r>
              <a:rPr lang="zh-CN" altLang="en-US"/>
              <a:t>assertThat(testedString, equalToIgnoringCase(expectedString))</a:t>
            </a:r>
            <a:endParaRPr lang="zh-CN" altLang="en-US"/>
          </a:p>
          <a:p>
            <a:pPr algn="l"/>
            <a:r>
              <a:rPr lang="en-US" altLang="zh-CN"/>
              <a:t>	</a:t>
            </a:r>
            <a:r>
              <a:rPr lang="zh-CN" altLang="en-US"/>
              <a:t>忽略</a:t>
            </a:r>
            <a:r>
              <a:rPr lang="zh-CN" altLang="en-US"/>
              <a:t>大小写后比较是否相同</a:t>
            </a:r>
            <a:endParaRPr lang="zh-CN" altLang="en-US"/>
          </a:p>
          <a:p>
            <a:pPr algn="l"/>
            <a:r>
              <a:rPr lang="zh-CN" altLang="en-US"/>
              <a:t>assertThat(testedString, equalToIgnoringWhiteSpace(expectedString);</a:t>
            </a:r>
            <a:endParaRPr lang="zh-CN" altLang="en-US"/>
          </a:p>
          <a:p>
            <a:pPr algn="l"/>
            <a:r>
              <a:rPr lang="en-US" altLang="zh-CN"/>
              <a:t>	</a:t>
            </a:r>
            <a:r>
              <a:rPr lang="zh-CN" altLang="en-US"/>
              <a:t>忽略字符串头尾空格后是否相同</a:t>
            </a:r>
            <a:endParaRPr lang="zh-CN" altLang="en-US"/>
          </a:p>
          <a:p>
            <a:pPr algn="l"/>
            <a:r>
              <a:rPr lang="zh-CN" altLang="en-US"/>
              <a:t>assertThat(testedString, endsWith(suffix));</a:t>
            </a:r>
            <a:endParaRPr lang="zh-CN" altLang="en-US"/>
          </a:p>
          <a:p>
            <a:pPr algn="l"/>
            <a:r>
              <a:rPr lang="en-US" altLang="zh-CN"/>
              <a:t>	</a:t>
            </a:r>
            <a:r>
              <a:rPr lang="zh-CN" altLang="en-US"/>
              <a:t>比较字符串是否以</a:t>
            </a:r>
            <a:r>
              <a:rPr lang="en-US" altLang="zh-CN"/>
              <a:t>suffix</a:t>
            </a:r>
            <a:r>
              <a:rPr lang="zh-CN" altLang="en-US"/>
              <a:t>结尾</a:t>
            </a:r>
            <a:endParaRPr lang="zh-CN" altLang="en-US"/>
          </a:p>
          <a:p>
            <a:pPr algn="l"/>
            <a:r>
              <a:rPr lang="en-US" altLang="zh-CN"/>
              <a:t>assertThat(testedValue,is()):</a:t>
            </a:r>
            <a:endParaRPr lang="en-US" altLang="zh-CN"/>
          </a:p>
          <a:p>
            <a:pPr algn="l"/>
            <a:r>
              <a:rPr lang="en-US" altLang="zh-CN"/>
              <a:t>	assertThat(testedObject, is(instanceOf(Test.class)));</a:t>
            </a:r>
            <a:endParaRPr lang="en-US" altLang="zh-CN"/>
          </a:p>
          <a:p>
            <a:pPr algn="l"/>
            <a:r>
              <a:rPr lang="en-US" altLang="zh-CN"/>
              <a:t>		</a:t>
            </a:r>
            <a:r>
              <a:rPr lang="zh-CN" altLang="en-US"/>
              <a:t>判断</a:t>
            </a:r>
            <a:r>
              <a:rPr lang="en-US" altLang="zh-CN"/>
              <a:t>testedObject</a:t>
            </a:r>
            <a:r>
              <a:rPr lang="zh-CN" altLang="en-US"/>
              <a:t>是否是</a:t>
            </a:r>
            <a:r>
              <a:rPr lang="en-US" altLang="zh-CN"/>
              <a:t>Test.class</a:t>
            </a:r>
            <a:r>
              <a:rPr lang="zh-CN" altLang="en-US"/>
              <a:t>的实例</a:t>
            </a:r>
            <a:r>
              <a:rPr lang="en-US" altLang="zh-CN"/>
              <a:t>,</a:t>
            </a:r>
            <a:r>
              <a:rPr lang="zh-CN" altLang="en-US"/>
              <a:t>可简写为</a:t>
            </a:r>
            <a:r>
              <a:rPr lang="en-US" altLang="zh-CN"/>
              <a:t>isA(Test.class)</a:t>
            </a:r>
            <a:endParaRPr lang="zh-CN" altLang="en-US"/>
          </a:p>
          <a:p>
            <a:pPr algn="l"/>
            <a:r>
              <a:rPr lang="en-US" altLang="zh-CN"/>
              <a:t>	assertThat(testedString,is(containsString("testedValue")));</a:t>
            </a:r>
            <a:endParaRPr lang="en-US" altLang="zh-CN"/>
          </a:p>
          <a:p>
            <a:pPr algn="l"/>
            <a:r>
              <a:rPr lang="en-US" altLang="zh-CN"/>
              <a:t>		</a:t>
            </a:r>
            <a:r>
              <a:rPr lang="zh-CN" altLang="en-US"/>
              <a:t>判断</a:t>
            </a:r>
            <a:r>
              <a:rPr lang="en-US" altLang="zh-CN">
                <a:sym typeface="+mn-ea"/>
              </a:rPr>
              <a:t>testedString</a:t>
            </a:r>
            <a:r>
              <a:rPr lang="zh-CN" altLang="en-US"/>
              <a:t>是否包含</a:t>
            </a:r>
            <a:r>
              <a:rPr lang="en-US" altLang="zh-CN"/>
              <a:t>testedValue</a:t>
            </a:r>
            <a:endParaRPr lang="en-US" altLang="zh-CN"/>
          </a:p>
          <a:p>
            <a:pPr algn="l"/>
            <a:r>
              <a:rPr lang="en-US" altLang="zh-CN"/>
              <a:t>	...</a:t>
            </a:r>
            <a:endParaRPr lang="en-US" altLang="zh-CN"/>
          </a:p>
          <a:p>
            <a:pPr algn="l"/>
            <a:r>
              <a:rPr lang="en-US" altLang="zh-CN"/>
              <a:t>assertThat(testedString, not(expectedString));</a:t>
            </a:r>
            <a:endParaRPr lang="en-US" altLang="zh-CN"/>
          </a:p>
          <a:p>
            <a:pPr algn="l"/>
            <a:r>
              <a:rPr lang="en-US" altLang="zh-CN"/>
              <a:t>	not</a:t>
            </a:r>
            <a:r>
              <a:rPr lang="zh-CN" altLang="en-US"/>
              <a:t>匹配符与</a:t>
            </a:r>
            <a:r>
              <a:rPr lang="en-US" altLang="zh-CN"/>
              <a:t>is</a:t>
            </a:r>
            <a:r>
              <a:rPr lang="zh-CN" altLang="en-US"/>
              <a:t>刚好</a:t>
            </a:r>
            <a:r>
              <a:rPr lang="zh-CN" altLang="en-US"/>
              <a:t>相反</a:t>
            </a:r>
            <a:endParaRPr lang="zh-CN" altLang="en-US"/>
          </a:p>
          <a:p>
            <a:pPr algn="l"/>
            <a:r>
              <a:rPr lang="zh-CN" altLang="en-US"/>
              <a:t>assertThat(testedNumber, allOf( greaterThan(8), lessThan(16) ) );</a:t>
            </a:r>
            <a:endParaRPr lang="zh-CN" altLang="en-US"/>
          </a:p>
          <a:p>
            <a:pPr algn="l"/>
            <a:r>
              <a:rPr lang="en-US" altLang="zh-CN"/>
              <a:t>	allOf</a:t>
            </a:r>
            <a:r>
              <a:rPr lang="zh-CN" altLang="en-US"/>
              <a:t>相当于</a:t>
            </a:r>
            <a:r>
              <a:rPr lang="en-US" altLang="zh-CN"/>
              <a:t>”&amp;&amp;”</a:t>
            </a:r>
            <a:r>
              <a:rPr lang="zh-CN" altLang="en-US"/>
              <a:t>，判断是否同时成立</a:t>
            </a:r>
            <a:endParaRPr lang="zh-CN" altLang="en-US"/>
          </a:p>
          <a:p>
            <a:pPr algn="l"/>
            <a:r>
              <a:rPr lang="zh-CN" altLang="en-US"/>
              <a:t>assertThat(testedNumber, anyOf( greaterThan(16), lessThan(8) ) );</a:t>
            </a:r>
            <a:endParaRPr lang="zh-CN" altLang="en-US"/>
          </a:p>
          <a:p>
            <a:pPr algn="l"/>
            <a:r>
              <a:rPr lang="en-US" altLang="zh-CN"/>
              <a:t>	anyOf</a:t>
            </a:r>
            <a:r>
              <a:rPr lang="zh-CN" altLang="en-US"/>
              <a:t>相当于</a:t>
            </a:r>
            <a:r>
              <a:rPr lang="en-US" altLang="zh-CN"/>
              <a:t>”||”</a:t>
            </a:r>
            <a:r>
              <a:rPr lang="zh-CN" altLang="en-US"/>
              <a:t>，判断是否满足其一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edge">
                                      <p:cBhvr>
                                        <p:cTn id="10" dur="2000"/>
                                        <p:tgtEl>
                                          <p:spTgt spid="3">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edge">
                                      <p:cBhvr>
                                        <p:cTn id="13" dur="2000"/>
                                        <p:tgtEl>
                                          <p:spTgt spid="3">
                                            <p:txEl>
                                              <p:pRg st="2" end="2"/>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edge">
                                      <p:cBhvr>
                                        <p:cTn id="16" dur="2000"/>
                                        <p:tgtEl>
                                          <p:spTgt spid="3">
                                            <p:txEl>
                                              <p:pRg st="3" end="3"/>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edge">
                                      <p:cBhvr>
                                        <p:cTn id="19" dur="2000"/>
                                        <p:tgtEl>
                                          <p:spTgt spid="3">
                                            <p:txEl>
                                              <p:pRg st="4" end="4"/>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edge">
                                      <p:cBhvr>
                                        <p:cTn id="22" dur="2000"/>
                                        <p:tgtEl>
                                          <p:spTgt spid="3">
                                            <p:txEl>
                                              <p:pRg st="5" end="5"/>
                                            </p:txEl>
                                          </p:spTgt>
                                        </p:tgtEl>
                                      </p:cBhvr>
                                    </p:animEffect>
                                  </p:childTnLst>
                                </p:cTn>
                              </p:par>
                              <p:par>
                                <p:cTn id="23" presetID="2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edge">
                                      <p:cBhvr>
                                        <p:cTn id="25" dur="2000"/>
                                        <p:tgtEl>
                                          <p:spTgt spid="3">
                                            <p:txEl>
                                              <p:pRg st="6" end="6"/>
                                            </p:txEl>
                                          </p:spTgt>
                                        </p:tgtEl>
                                      </p:cBhvr>
                                    </p:animEffect>
                                  </p:childTnLst>
                                </p:cTn>
                              </p:par>
                              <p:par>
                                <p:cTn id="26" presetID="2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edge">
                                      <p:cBhvr>
                                        <p:cTn id="28" dur="2000"/>
                                        <p:tgtEl>
                                          <p:spTgt spid="3">
                                            <p:txEl>
                                              <p:pRg st="7" end="7"/>
                                            </p:txEl>
                                          </p:spTgt>
                                        </p:tgtEl>
                                      </p:cBhvr>
                                    </p:animEffect>
                                  </p:childTnLst>
                                </p:cTn>
                              </p:par>
                              <p:par>
                                <p:cTn id="29" presetID="2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edge">
                                      <p:cBhvr>
                                        <p:cTn id="31" dur="2000"/>
                                        <p:tgtEl>
                                          <p:spTgt spid="3">
                                            <p:txEl>
                                              <p:pRg st="8" end="8"/>
                                            </p:txEl>
                                          </p:spTgt>
                                        </p:tgtEl>
                                      </p:cBhvr>
                                    </p:animEffect>
                                  </p:childTnLst>
                                </p:cTn>
                              </p:par>
                              <p:par>
                                <p:cTn id="32" presetID="2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edge">
                                      <p:cBhvr>
                                        <p:cTn id="34" dur="2000"/>
                                        <p:tgtEl>
                                          <p:spTgt spid="3">
                                            <p:txEl>
                                              <p:pRg st="9" end="9"/>
                                            </p:txEl>
                                          </p:spTgt>
                                        </p:tgtEl>
                                      </p:cBhvr>
                                    </p:animEffect>
                                  </p:childTnLst>
                                </p:cTn>
                              </p:par>
                              <p:par>
                                <p:cTn id="35" presetID="2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edge">
                                      <p:cBhvr>
                                        <p:cTn id="37" dur="2000"/>
                                        <p:tgtEl>
                                          <p:spTgt spid="3">
                                            <p:txEl>
                                              <p:pRg st="10" end="10"/>
                                            </p:txEl>
                                          </p:spTgt>
                                        </p:tgtEl>
                                      </p:cBhvr>
                                    </p:animEffect>
                                  </p:childTnLst>
                                </p:cTn>
                              </p:par>
                              <p:par>
                                <p:cTn id="38" presetID="2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edge">
                                      <p:cBhvr>
                                        <p:cTn id="40" dur="2000"/>
                                        <p:tgtEl>
                                          <p:spTgt spid="3">
                                            <p:txEl>
                                              <p:pRg st="11" end="11"/>
                                            </p:txEl>
                                          </p:spTgt>
                                        </p:tgtEl>
                                      </p:cBhvr>
                                    </p:animEffect>
                                  </p:childTnLst>
                                </p:cTn>
                              </p:par>
                              <p:par>
                                <p:cTn id="41" presetID="2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edge">
                                      <p:cBhvr>
                                        <p:cTn id="43" dur="2000"/>
                                        <p:tgtEl>
                                          <p:spTgt spid="3">
                                            <p:txEl>
                                              <p:pRg st="12" end="12"/>
                                            </p:txEl>
                                          </p:spTgt>
                                        </p:tgtEl>
                                      </p:cBhvr>
                                    </p:animEffect>
                                  </p:childTnLst>
                                </p:cTn>
                              </p:par>
                              <p:par>
                                <p:cTn id="44" presetID="2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edge">
                                      <p:cBhvr>
                                        <p:cTn id="46" dur="2000"/>
                                        <p:tgtEl>
                                          <p:spTgt spid="3">
                                            <p:txEl>
                                              <p:pRg st="13" end="13"/>
                                            </p:txEl>
                                          </p:spTgt>
                                        </p:tgtEl>
                                      </p:cBhvr>
                                    </p:animEffect>
                                  </p:childTnLst>
                                </p:cTn>
                              </p:par>
                              <p:par>
                                <p:cTn id="47" presetID="2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edge">
                                      <p:cBhvr>
                                        <p:cTn id="49" dur="2000"/>
                                        <p:tgtEl>
                                          <p:spTgt spid="3">
                                            <p:txEl>
                                              <p:pRg st="14" end="14"/>
                                            </p:txEl>
                                          </p:spTgt>
                                        </p:tgtEl>
                                      </p:cBhvr>
                                    </p:animEffect>
                                  </p:childTnLst>
                                </p:cTn>
                              </p:par>
                              <p:par>
                                <p:cTn id="50" presetID="2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edge">
                                      <p:cBhvr>
                                        <p:cTn id="52" dur="2000"/>
                                        <p:tgtEl>
                                          <p:spTgt spid="3">
                                            <p:txEl>
                                              <p:pRg st="15" end="15"/>
                                            </p:txEl>
                                          </p:spTgt>
                                        </p:tgtEl>
                                      </p:cBhvr>
                                    </p:animEffect>
                                  </p:childTnLst>
                                </p:cTn>
                              </p:par>
                              <p:par>
                                <p:cTn id="53" presetID="20"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edge">
                                      <p:cBhvr>
                                        <p:cTn id="55" dur="2000"/>
                                        <p:tgtEl>
                                          <p:spTgt spid="3">
                                            <p:txEl>
                                              <p:pRg st="16" end="16"/>
                                            </p:txEl>
                                          </p:spTgt>
                                        </p:tgtEl>
                                      </p:cBhvr>
                                    </p:animEffect>
                                  </p:childTnLst>
                                </p:cTn>
                              </p:par>
                              <p:par>
                                <p:cTn id="56" presetID="20" presetClass="entr" presetSubtype="0"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edge">
                                      <p:cBhvr>
                                        <p:cTn id="58" dur="2000"/>
                                        <p:tgtEl>
                                          <p:spTgt spid="3">
                                            <p:txEl>
                                              <p:pRg st="17" end="17"/>
                                            </p:txEl>
                                          </p:spTgt>
                                        </p:tgtEl>
                                      </p:cBhvr>
                                    </p:animEffect>
                                  </p:childTnLst>
                                </p:cTn>
                              </p:par>
                              <p:par>
                                <p:cTn id="59" presetID="20" presetClass="entr" presetSubtype="0"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edge">
                                      <p:cBhvr>
                                        <p:cTn id="61" dur="2000"/>
                                        <p:tgtEl>
                                          <p:spTgt spid="3">
                                            <p:txEl>
                                              <p:pRg st="18" end="18"/>
                                            </p:txEl>
                                          </p:spTgt>
                                        </p:tgtEl>
                                      </p:cBhvr>
                                    </p:animEffect>
                                  </p:childTnLst>
                                </p:cTn>
                              </p:par>
                              <p:par>
                                <p:cTn id="62" presetID="20" presetClass="entr" presetSubtype="0"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edge">
                                      <p:cBhvr>
                                        <p:cTn id="64" dur="2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单元测试</a:t>
            </a:r>
            <a:r>
              <a:rPr lang="en-US" altLang="zh-CN">
                <a:sym typeface="+mn-ea"/>
              </a:rPr>
              <a:t>-</a:t>
            </a:r>
            <a:r>
              <a:rPr lang="zh-CN" altLang="en-US">
                <a:sym typeface="+mn-ea"/>
              </a:rPr>
              <a:t>新断言</a:t>
            </a:r>
            <a:r>
              <a:rPr lang="en-US" altLang="zh-CN">
                <a:sym typeface="+mn-ea"/>
              </a:rPr>
              <a:t>assertThat</a:t>
            </a:r>
            <a:endParaRPr lang="en-US" altLang="zh-CN"/>
          </a:p>
        </p:txBody>
      </p:sp>
      <p:sp>
        <p:nvSpPr>
          <p:cNvPr id="3" name="文本框 2"/>
          <p:cNvSpPr txBox="1"/>
          <p:nvPr/>
        </p:nvSpPr>
        <p:spPr>
          <a:xfrm>
            <a:off x="213360" y="848995"/>
            <a:ext cx="9144000" cy="5631180"/>
          </a:xfrm>
          <a:prstGeom prst="rect">
            <a:avLst/>
          </a:prstGeom>
          <a:noFill/>
        </p:spPr>
        <p:txBody>
          <a:bodyPr wrap="square" rtlCol="0">
            <a:spAutoFit/>
          </a:bodyPr>
          <a:p>
            <a:pPr algn="l"/>
            <a:r>
              <a:rPr lang="zh-CN" altLang="en-US"/>
              <a:t>数字匹配符：</a:t>
            </a:r>
            <a:endParaRPr lang="zh-CN" altLang="en-US"/>
          </a:p>
          <a:p>
            <a:pPr algn="l"/>
            <a:r>
              <a:rPr lang="zh-CN" altLang="en-US"/>
              <a:t>assertThat(testedDouble, closeTo( </a:t>
            </a:r>
            <a:r>
              <a:rPr lang="en-US" altLang="zh-CN"/>
              <a:t>0.5</a:t>
            </a:r>
            <a:r>
              <a:rPr lang="zh-CN" altLang="en-US"/>
              <a:t>, </a:t>
            </a:r>
            <a:r>
              <a:rPr lang="en-US" altLang="zh-CN"/>
              <a:t>20</a:t>
            </a:r>
            <a:r>
              <a:rPr lang="zh-CN" altLang="en-US"/>
              <a:t> ));</a:t>
            </a:r>
            <a:endParaRPr lang="zh-CN" altLang="en-US"/>
          </a:p>
          <a:p>
            <a:pPr algn="l"/>
            <a:r>
              <a:rPr lang="en-US" altLang="zh-CN"/>
              <a:t>	</a:t>
            </a:r>
            <a:r>
              <a:rPr lang="zh-CN" altLang="en-US"/>
              <a:t>判断浮点数</a:t>
            </a:r>
            <a:r>
              <a:rPr lang="zh-CN" altLang="en-US">
                <a:sym typeface="+mn-ea"/>
              </a:rPr>
              <a:t>testedDouble范围是否在</a:t>
            </a:r>
            <a:r>
              <a:rPr lang="en-US" altLang="zh-CN">
                <a:sym typeface="+mn-ea"/>
              </a:rPr>
              <a:t>0.5-20</a:t>
            </a:r>
            <a:r>
              <a:rPr lang="zh-CN" altLang="en-US">
                <a:sym typeface="+mn-ea"/>
              </a:rPr>
              <a:t>之间</a:t>
            </a:r>
            <a:endParaRPr lang="zh-CN" altLang="en-US">
              <a:sym typeface="+mn-ea"/>
            </a:endParaRPr>
          </a:p>
          <a:p>
            <a:pPr algn="l"/>
            <a:r>
              <a:rPr lang="zh-CN" altLang="en-US">
                <a:sym typeface="+mn-ea"/>
              </a:rPr>
              <a:t>assertThat(testedNumber, greaterThan(16.0));</a:t>
            </a:r>
            <a:endParaRPr lang="zh-CN" altLang="en-US">
              <a:sym typeface="+mn-ea"/>
            </a:endParaRPr>
          </a:p>
          <a:p>
            <a:pPr algn="l"/>
            <a:r>
              <a:rPr lang="en-US" altLang="zh-CN">
                <a:sym typeface="+mn-ea"/>
              </a:rPr>
              <a:t>	</a:t>
            </a:r>
            <a:r>
              <a:rPr lang="zh-CN" altLang="en-US">
                <a:sym typeface="+mn-ea"/>
              </a:rPr>
              <a:t>判断</a:t>
            </a:r>
            <a:r>
              <a:rPr lang="zh-CN" altLang="en-US">
                <a:sym typeface="+mn-ea"/>
              </a:rPr>
              <a:t>testedNumber是否大于</a:t>
            </a:r>
            <a:r>
              <a:rPr lang="en-US" altLang="zh-CN">
                <a:sym typeface="+mn-ea"/>
              </a:rPr>
              <a:t>16</a:t>
            </a:r>
            <a:endParaRPr lang="en-US" altLang="zh-CN">
              <a:sym typeface="+mn-ea"/>
            </a:endParaRPr>
          </a:p>
          <a:p>
            <a:pPr algn="l"/>
            <a:r>
              <a:rPr lang="en-US" altLang="zh-CN">
                <a:sym typeface="+mn-ea"/>
              </a:rPr>
              <a:t>assertThat(testedNumber, lessThan (16.0));</a:t>
            </a:r>
            <a:endParaRPr lang="en-US" altLang="zh-CN">
              <a:sym typeface="+mn-ea"/>
            </a:endParaRPr>
          </a:p>
          <a:p>
            <a:pPr algn="l"/>
            <a:r>
              <a:rPr lang="en-US" altLang="zh-CN">
                <a:sym typeface="+mn-ea"/>
              </a:rPr>
              <a:t>	</a:t>
            </a:r>
            <a:r>
              <a:rPr lang="zh-CN" altLang="en-US">
                <a:sym typeface="+mn-ea"/>
              </a:rPr>
              <a:t>判断testedNumber是否小于</a:t>
            </a:r>
            <a:r>
              <a:rPr lang="en-US" altLang="zh-CN">
                <a:sym typeface="+mn-ea"/>
              </a:rPr>
              <a:t>16</a:t>
            </a:r>
            <a:endParaRPr lang="en-US" altLang="zh-CN">
              <a:sym typeface="+mn-ea"/>
            </a:endParaRPr>
          </a:p>
          <a:p>
            <a:pPr algn="l"/>
            <a:r>
              <a:rPr lang="en-US" altLang="zh-CN">
                <a:sym typeface="+mn-ea"/>
              </a:rPr>
              <a:t>assertThat(testedNumber, greaterThanOrEqualTo (16.0));</a:t>
            </a:r>
            <a:endParaRPr lang="en-US" altLang="zh-CN">
              <a:sym typeface="+mn-ea"/>
            </a:endParaRPr>
          </a:p>
          <a:p>
            <a:pPr algn="l"/>
            <a:r>
              <a:rPr lang="en-US" altLang="zh-CN">
                <a:sym typeface="+mn-ea"/>
              </a:rPr>
              <a:t>	</a:t>
            </a:r>
            <a:r>
              <a:rPr lang="zh-CN" altLang="en-US">
                <a:sym typeface="+mn-ea"/>
              </a:rPr>
              <a:t>判断</a:t>
            </a:r>
            <a:r>
              <a:rPr lang="en-US" altLang="zh-CN">
                <a:sym typeface="+mn-ea"/>
              </a:rPr>
              <a:t>testedNumber</a:t>
            </a:r>
            <a:r>
              <a:rPr lang="zh-CN" altLang="en-US">
                <a:sym typeface="+mn-ea"/>
              </a:rPr>
              <a:t>是否大于等于</a:t>
            </a:r>
            <a:r>
              <a:rPr lang="en-US" altLang="zh-CN">
                <a:sym typeface="+mn-ea"/>
              </a:rPr>
              <a:t>16</a:t>
            </a:r>
            <a:endParaRPr lang="en-US" altLang="zh-CN">
              <a:sym typeface="+mn-ea"/>
            </a:endParaRPr>
          </a:p>
          <a:p>
            <a:pPr algn="l"/>
            <a:r>
              <a:rPr lang="en-US" altLang="zh-CN">
                <a:sym typeface="+mn-ea"/>
              </a:rPr>
              <a:t>assertThat(testedNumber, lessThanOrEqualTo (16.0));</a:t>
            </a:r>
            <a:endParaRPr lang="en-US" altLang="zh-CN">
              <a:sym typeface="+mn-ea"/>
            </a:endParaRPr>
          </a:p>
          <a:p>
            <a:pPr algn="l"/>
            <a:r>
              <a:rPr lang="en-US" altLang="zh-CN">
                <a:sym typeface="+mn-ea"/>
              </a:rPr>
              <a:t>	</a:t>
            </a:r>
            <a:r>
              <a:rPr lang="zh-CN" altLang="en-US">
                <a:sym typeface="+mn-ea"/>
              </a:rPr>
              <a:t>判断</a:t>
            </a:r>
            <a:r>
              <a:rPr lang="en-US" altLang="zh-CN">
                <a:sym typeface="+mn-ea"/>
              </a:rPr>
              <a:t>testedNumber</a:t>
            </a:r>
            <a:r>
              <a:rPr lang="zh-CN" altLang="en-US">
                <a:sym typeface="+mn-ea"/>
              </a:rPr>
              <a:t>是否小于等于</a:t>
            </a:r>
            <a:r>
              <a:rPr lang="en-US" altLang="zh-CN">
                <a:sym typeface="+mn-ea"/>
              </a:rPr>
              <a:t>16</a:t>
            </a:r>
            <a:endParaRPr lang="en-US" altLang="zh-CN">
              <a:sym typeface="+mn-ea"/>
            </a:endParaRPr>
          </a:p>
          <a:p>
            <a:pPr algn="l"/>
            <a:r>
              <a:rPr lang="zh-CN" altLang="en-US">
                <a:sym typeface="+mn-ea"/>
              </a:rPr>
              <a:t>集合相关匹配符：</a:t>
            </a:r>
            <a:endParaRPr lang="zh-CN" altLang="en-US">
              <a:sym typeface="+mn-ea"/>
            </a:endParaRPr>
          </a:p>
          <a:p>
            <a:pPr algn="l"/>
            <a:r>
              <a:rPr lang="en-US" altLang="zh-CN">
                <a:sym typeface="+mn-ea"/>
              </a:rPr>
              <a:t>assertThat(iterableObject, hasItem (element));</a:t>
            </a:r>
            <a:endParaRPr lang="en-US" altLang="zh-CN">
              <a:sym typeface="+mn-ea"/>
            </a:endParaRPr>
          </a:p>
          <a:p>
            <a:pPr algn="l"/>
            <a:r>
              <a:rPr lang="en-US" altLang="zh-CN">
                <a:sym typeface="+mn-ea"/>
              </a:rPr>
              <a:t>	</a:t>
            </a:r>
            <a:r>
              <a:rPr lang="zh-CN" altLang="en-US">
                <a:sym typeface="+mn-ea"/>
              </a:rPr>
              <a:t>判断</a:t>
            </a:r>
            <a:r>
              <a:rPr lang="zh-CN" altLang="en-US">
                <a:sym typeface="+mn-ea"/>
              </a:rPr>
              <a:t>被迭代的</a:t>
            </a:r>
            <a:r>
              <a:rPr lang="en-US" altLang="zh-CN">
                <a:sym typeface="+mn-ea"/>
              </a:rPr>
              <a:t>iterableObject</a:t>
            </a:r>
            <a:r>
              <a:rPr lang="zh-CN" altLang="en-US">
                <a:sym typeface="+mn-ea"/>
              </a:rPr>
              <a:t>对象</a:t>
            </a:r>
            <a:r>
              <a:rPr lang="zh-CN" altLang="en-US">
                <a:sym typeface="+mn-ea"/>
              </a:rPr>
              <a:t>是否含有</a:t>
            </a:r>
            <a:r>
              <a:rPr lang="en-US" altLang="zh-CN">
                <a:sym typeface="+mn-ea"/>
              </a:rPr>
              <a:t>element</a:t>
            </a:r>
            <a:r>
              <a:rPr lang="zh-CN" altLang="en-US">
                <a:sym typeface="+mn-ea"/>
              </a:rPr>
              <a:t>这个元素</a:t>
            </a:r>
            <a:endParaRPr lang="zh-CN" altLang="en-US">
              <a:sym typeface="+mn-ea"/>
            </a:endParaRPr>
          </a:p>
          <a:p>
            <a:pPr algn="l"/>
            <a:r>
              <a:rPr lang="zh-CN" altLang="en-US">
                <a:sym typeface="+mn-ea"/>
              </a:rPr>
              <a:t>assertThat(mapObject, hasEntry("key", "value" ) );</a:t>
            </a:r>
            <a:endParaRPr lang="zh-CN" altLang="en-US">
              <a:sym typeface="+mn-ea"/>
            </a:endParaRPr>
          </a:p>
          <a:p>
            <a:pPr algn="l"/>
            <a:r>
              <a:rPr lang="en-US" altLang="zh-CN">
                <a:sym typeface="+mn-ea"/>
              </a:rPr>
              <a:t>	</a:t>
            </a:r>
            <a:r>
              <a:rPr lang="zh-CN" altLang="en-US">
                <a:sym typeface="+mn-ea"/>
              </a:rPr>
              <a:t>判断</a:t>
            </a:r>
            <a:r>
              <a:rPr lang="en-US" altLang="zh-CN">
                <a:sym typeface="+mn-ea"/>
              </a:rPr>
              <a:t>mapObject</a:t>
            </a:r>
            <a:r>
              <a:rPr lang="zh-CN" altLang="en-US">
                <a:sym typeface="+mn-ea"/>
              </a:rPr>
              <a:t>是否含有键值对</a:t>
            </a:r>
            <a:r>
              <a:rPr lang="en-US" altLang="zh-CN">
                <a:sym typeface="+mn-ea"/>
              </a:rPr>
              <a:t>”key”,”value”</a:t>
            </a:r>
            <a:endParaRPr lang="en-US" altLang="zh-CN">
              <a:sym typeface="+mn-ea"/>
            </a:endParaRPr>
          </a:p>
          <a:p>
            <a:pPr algn="l"/>
            <a:r>
              <a:rPr lang="en-US" altLang="zh-CN">
                <a:sym typeface="+mn-ea"/>
              </a:rPr>
              <a:t>assertThat(mapObject, hasKey ("key"));</a:t>
            </a:r>
            <a:endParaRPr lang="en-US" altLang="zh-CN">
              <a:sym typeface="+mn-ea"/>
            </a:endParaRPr>
          </a:p>
          <a:p>
            <a:pPr algn="l"/>
            <a:r>
              <a:rPr lang="en-US" altLang="zh-CN">
                <a:sym typeface="+mn-ea"/>
              </a:rPr>
              <a:t>	</a:t>
            </a:r>
            <a:r>
              <a:rPr lang="zh-CN" altLang="en-US">
                <a:sym typeface="+mn-ea"/>
              </a:rPr>
              <a:t>判断</a:t>
            </a:r>
            <a:r>
              <a:rPr lang="en-US" altLang="zh-CN">
                <a:sym typeface="+mn-ea"/>
              </a:rPr>
              <a:t>mapObject</a:t>
            </a:r>
            <a:r>
              <a:rPr lang="zh-CN" altLang="en-US">
                <a:sym typeface="+mn-ea"/>
              </a:rPr>
              <a:t>是否含有</a:t>
            </a:r>
            <a:r>
              <a:rPr lang="en-US" altLang="zh-CN">
                <a:sym typeface="+mn-ea"/>
              </a:rPr>
              <a:t>”key”</a:t>
            </a:r>
            <a:r>
              <a:rPr lang="zh-CN" altLang="en-US">
                <a:sym typeface="+mn-ea"/>
              </a:rPr>
              <a:t>键</a:t>
            </a:r>
            <a:endParaRPr lang="zh-CN" altLang="en-US">
              <a:sym typeface="+mn-ea"/>
            </a:endParaRPr>
          </a:p>
          <a:p>
            <a:pPr algn="l"/>
            <a:r>
              <a:rPr lang="zh-CN" altLang="en-US">
                <a:sym typeface="+mn-ea"/>
              </a:rPr>
              <a:t>assertThat(mapObject, hasValue(value));</a:t>
            </a:r>
            <a:endParaRPr lang="zh-CN" altLang="en-US">
              <a:sym typeface="+mn-ea"/>
            </a:endParaRPr>
          </a:p>
          <a:p>
            <a:pPr algn="l"/>
            <a:r>
              <a:rPr lang="en-US" altLang="zh-CN">
                <a:sym typeface="+mn-ea"/>
              </a:rPr>
              <a:t>	</a:t>
            </a:r>
            <a:r>
              <a:rPr lang="zh-CN" altLang="en-US">
                <a:sym typeface="+mn-ea"/>
              </a:rPr>
              <a:t>判断</a:t>
            </a:r>
            <a:r>
              <a:rPr lang="en-US" altLang="zh-CN">
                <a:sym typeface="+mn-ea"/>
              </a:rPr>
              <a:t>mapObject</a:t>
            </a:r>
            <a:r>
              <a:rPr lang="zh-CN" altLang="en-US">
                <a:sym typeface="+mn-ea"/>
              </a:rPr>
              <a:t>是否含有</a:t>
            </a:r>
            <a:r>
              <a:rPr lang="en-US" altLang="zh-CN">
                <a:sym typeface="+mn-ea"/>
              </a:rPr>
              <a:t>value</a:t>
            </a:r>
            <a:endParaRPr lang="en-US" altLang="zh-CN">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edge">
                                      <p:cBhvr>
                                        <p:cTn id="10" dur="2000"/>
                                        <p:tgtEl>
                                          <p:spTgt spid="3">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edge">
                                      <p:cBhvr>
                                        <p:cTn id="13" dur="2000"/>
                                        <p:tgtEl>
                                          <p:spTgt spid="3">
                                            <p:txEl>
                                              <p:pRg st="2" end="2"/>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edge">
                                      <p:cBhvr>
                                        <p:cTn id="16" dur="2000"/>
                                        <p:tgtEl>
                                          <p:spTgt spid="3">
                                            <p:txEl>
                                              <p:pRg st="3" end="3"/>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edge">
                                      <p:cBhvr>
                                        <p:cTn id="19" dur="2000"/>
                                        <p:tgtEl>
                                          <p:spTgt spid="3">
                                            <p:txEl>
                                              <p:pRg st="4" end="4"/>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edge">
                                      <p:cBhvr>
                                        <p:cTn id="22" dur="2000"/>
                                        <p:tgtEl>
                                          <p:spTgt spid="3">
                                            <p:txEl>
                                              <p:pRg st="5" end="5"/>
                                            </p:txEl>
                                          </p:spTgt>
                                        </p:tgtEl>
                                      </p:cBhvr>
                                    </p:animEffect>
                                  </p:childTnLst>
                                </p:cTn>
                              </p:par>
                              <p:par>
                                <p:cTn id="23" presetID="2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edge">
                                      <p:cBhvr>
                                        <p:cTn id="25" dur="2000"/>
                                        <p:tgtEl>
                                          <p:spTgt spid="3">
                                            <p:txEl>
                                              <p:pRg st="6" end="6"/>
                                            </p:txEl>
                                          </p:spTgt>
                                        </p:tgtEl>
                                      </p:cBhvr>
                                    </p:animEffect>
                                  </p:childTnLst>
                                </p:cTn>
                              </p:par>
                              <p:par>
                                <p:cTn id="26" presetID="2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edge">
                                      <p:cBhvr>
                                        <p:cTn id="28" dur="2000"/>
                                        <p:tgtEl>
                                          <p:spTgt spid="3">
                                            <p:txEl>
                                              <p:pRg st="7" end="7"/>
                                            </p:txEl>
                                          </p:spTgt>
                                        </p:tgtEl>
                                      </p:cBhvr>
                                    </p:animEffect>
                                  </p:childTnLst>
                                </p:cTn>
                              </p:par>
                              <p:par>
                                <p:cTn id="29" presetID="2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edge">
                                      <p:cBhvr>
                                        <p:cTn id="31" dur="2000"/>
                                        <p:tgtEl>
                                          <p:spTgt spid="3">
                                            <p:txEl>
                                              <p:pRg st="8" end="8"/>
                                            </p:txEl>
                                          </p:spTgt>
                                        </p:tgtEl>
                                      </p:cBhvr>
                                    </p:animEffect>
                                  </p:childTnLst>
                                </p:cTn>
                              </p:par>
                              <p:par>
                                <p:cTn id="32" presetID="2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edge">
                                      <p:cBhvr>
                                        <p:cTn id="34" dur="2000"/>
                                        <p:tgtEl>
                                          <p:spTgt spid="3">
                                            <p:txEl>
                                              <p:pRg st="9" end="9"/>
                                            </p:txEl>
                                          </p:spTgt>
                                        </p:tgtEl>
                                      </p:cBhvr>
                                    </p:animEffect>
                                  </p:childTnLst>
                                </p:cTn>
                              </p:par>
                              <p:par>
                                <p:cTn id="35" presetID="2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edge">
                                      <p:cBhvr>
                                        <p:cTn id="37" dur="2000"/>
                                        <p:tgtEl>
                                          <p:spTgt spid="3">
                                            <p:txEl>
                                              <p:pRg st="10" end="10"/>
                                            </p:txEl>
                                          </p:spTgt>
                                        </p:tgtEl>
                                      </p:cBhvr>
                                    </p:animEffect>
                                  </p:childTnLst>
                                </p:cTn>
                              </p:par>
                              <p:par>
                                <p:cTn id="38" presetID="2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edge">
                                      <p:cBhvr>
                                        <p:cTn id="40" dur="2000"/>
                                        <p:tgtEl>
                                          <p:spTgt spid="3">
                                            <p:txEl>
                                              <p:pRg st="11" end="11"/>
                                            </p:txEl>
                                          </p:spTgt>
                                        </p:tgtEl>
                                      </p:cBhvr>
                                    </p:animEffect>
                                  </p:childTnLst>
                                </p:cTn>
                              </p:par>
                              <p:par>
                                <p:cTn id="41" presetID="2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edge">
                                      <p:cBhvr>
                                        <p:cTn id="43" dur="2000"/>
                                        <p:tgtEl>
                                          <p:spTgt spid="3">
                                            <p:txEl>
                                              <p:pRg st="12" end="12"/>
                                            </p:txEl>
                                          </p:spTgt>
                                        </p:tgtEl>
                                      </p:cBhvr>
                                    </p:animEffect>
                                  </p:childTnLst>
                                </p:cTn>
                              </p:par>
                              <p:par>
                                <p:cTn id="44" presetID="2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edge">
                                      <p:cBhvr>
                                        <p:cTn id="46" dur="2000"/>
                                        <p:tgtEl>
                                          <p:spTgt spid="3">
                                            <p:txEl>
                                              <p:pRg st="13" end="13"/>
                                            </p:txEl>
                                          </p:spTgt>
                                        </p:tgtEl>
                                      </p:cBhvr>
                                    </p:animEffect>
                                  </p:childTnLst>
                                </p:cTn>
                              </p:par>
                              <p:par>
                                <p:cTn id="47" presetID="2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edge">
                                      <p:cBhvr>
                                        <p:cTn id="49" dur="2000"/>
                                        <p:tgtEl>
                                          <p:spTgt spid="3">
                                            <p:txEl>
                                              <p:pRg st="14" end="14"/>
                                            </p:txEl>
                                          </p:spTgt>
                                        </p:tgtEl>
                                      </p:cBhvr>
                                    </p:animEffect>
                                  </p:childTnLst>
                                </p:cTn>
                              </p:par>
                              <p:par>
                                <p:cTn id="50" presetID="2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edge">
                                      <p:cBhvr>
                                        <p:cTn id="52" dur="2000"/>
                                        <p:tgtEl>
                                          <p:spTgt spid="3">
                                            <p:txEl>
                                              <p:pRg st="15" end="15"/>
                                            </p:txEl>
                                          </p:spTgt>
                                        </p:tgtEl>
                                      </p:cBhvr>
                                    </p:animEffect>
                                  </p:childTnLst>
                                </p:cTn>
                              </p:par>
                              <p:par>
                                <p:cTn id="53" presetID="20"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edge">
                                      <p:cBhvr>
                                        <p:cTn id="55" dur="2000"/>
                                        <p:tgtEl>
                                          <p:spTgt spid="3">
                                            <p:txEl>
                                              <p:pRg st="16" end="16"/>
                                            </p:txEl>
                                          </p:spTgt>
                                        </p:tgtEl>
                                      </p:cBhvr>
                                    </p:animEffect>
                                  </p:childTnLst>
                                </p:cTn>
                              </p:par>
                              <p:par>
                                <p:cTn id="56" presetID="20" presetClass="entr" presetSubtype="0"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edge">
                                      <p:cBhvr>
                                        <p:cTn id="58" dur="2000"/>
                                        <p:tgtEl>
                                          <p:spTgt spid="3">
                                            <p:txEl>
                                              <p:pRg st="17" end="17"/>
                                            </p:txEl>
                                          </p:spTgt>
                                        </p:tgtEl>
                                      </p:cBhvr>
                                    </p:animEffect>
                                  </p:childTnLst>
                                </p:cTn>
                              </p:par>
                              <p:par>
                                <p:cTn id="59" presetID="20" presetClass="entr" presetSubtype="0"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edge">
                                      <p:cBhvr>
                                        <p:cTn id="61" dur="2000"/>
                                        <p:tgtEl>
                                          <p:spTgt spid="3">
                                            <p:txEl>
                                              <p:pRg st="18" end="18"/>
                                            </p:txEl>
                                          </p:spTgt>
                                        </p:tgtEl>
                                      </p:cBhvr>
                                    </p:animEffect>
                                  </p:childTnLst>
                                </p:cTn>
                              </p:par>
                              <p:par>
                                <p:cTn id="62" presetID="20" presetClass="entr" presetSubtype="0"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edge">
                                      <p:cBhvr>
                                        <p:cTn id="64" dur="2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-service</a:t>
            </a:r>
            <a:endParaRPr lang="en-US" altLang="zh-CN"/>
          </a:p>
        </p:txBody>
      </p:sp>
      <p:sp>
        <p:nvSpPr>
          <p:cNvPr id="6" name="文本框 5"/>
          <p:cNvSpPr txBox="1"/>
          <p:nvPr/>
        </p:nvSpPr>
        <p:spPr>
          <a:xfrm>
            <a:off x="462915" y="1071245"/>
            <a:ext cx="10617835" cy="1938020"/>
          </a:xfrm>
          <a:prstGeom prst="rect">
            <a:avLst/>
          </a:prstGeom>
          <a:noFill/>
        </p:spPr>
        <p:txBody>
          <a:bodyPr wrap="square" rtlCol="0">
            <a:spAutoFit/>
            <a:scene3d>
              <a:camera prst="orthographicFront"/>
              <a:lightRig rig="threePt" dir="t"/>
            </a:scene3d>
          </a:bodyPr>
          <a:p>
            <a:r>
              <a:rPr lang="zh-CN" altLang="en-US" sz="2000"/>
              <a:t>除了对</a:t>
            </a:r>
            <a:r>
              <a:rPr lang="en-US" altLang="zh-CN" sz="2000"/>
              <a:t>controller</a:t>
            </a:r>
            <a:r>
              <a:rPr lang="zh-CN" altLang="en-US" sz="2000"/>
              <a:t>进行测试外，我们还需要对主要的业务逻辑进行测试。</a:t>
            </a:r>
            <a:endParaRPr lang="en-US" altLang="zh-CN" sz="2000"/>
          </a:p>
          <a:p>
            <a:r>
              <a:rPr lang="en-US" altLang="zh-CN" sz="2000"/>
              <a:t>@MockBean</a:t>
            </a:r>
            <a:endParaRPr lang="en-US" altLang="zh-CN" sz="2000"/>
          </a:p>
          <a:p>
            <a:r>
              <a:rPr lang="en-US" altLang="zh-CN" sz="2000"/>
              <a:t>	</a:t>
            </a:r>
            <a:r>
              <a:rPr lang="zh-CN" altLang="en-US" sz="2000"/>
              <a:t>可用于添加一个新的</a:t>
            </a:r>
            <a:r>
              <a:rPr lang="en-US" altLang="zh-CN" sz="2000"/>
              <a:t>bean</a:t>
            </a:r>
            <a:r>
              <a:rPr lang="zh-CN" altLang="en-US" sz="2000"/>
              <a:t>或者替换一个现有的</a:t>
            </a:r>
            <a:r>
              <a:rPr lang="en-US" altLang="zh-CN" sz="2000"/>
              <a:t>bean</a:t>
            </a:r>
            <a:r>
              <a:rPr lang="zh-CN" altLang="en-US" sz="2000"/>
              <a:t>的定义，在调用到时会注入创建的</a:t>
            </a:r>
            <a:r>
              <a:rPr lang="en-US" altLang="zh-CN" sz="2000"/>
              <a:t>mock</a:t>
            </a:r>
            <a:r>
              <a:rPr lang="zh-CN" altLang="en-US" sz="2000"/>
              <a:t>实例，不会</a:t>
            </a:r>
            <a:r>
              <a:rPr lang="zh-CN" altLang="en-US" sz="2000">
                <a:sym typeface="+mn-ea"/>
              </a:rPr>
              <a:t>调用</a:t>
            </a:r>
            <a:r>
              <a:rPr lang="zh-CN" altLang="en-US" sz="2000"/>
              <a:t>真实的</a:t>
            </a:r>
            <a:endParaRPr lang="zh-CN" altLang="en-US" sz="2000"/>
          </a:p>
          <a:p>
            <a:r>
              <a:rPr lang="en-US" altLang="zh-CN" sz="2000"/>
              <a:t>@SpyBean</a:t>
            </a:r>
            <a:endParaRPr lang="en-US" altLang="zh-CN" sz="2000"/>
          </a:p>
          <a:p>
            <a:r>
              <a:rPr lang="en-US" altLang="zh-CN" sz="2000"/>
              <a:t>	</a:t>
            </a:r>
            <a:r>
              <a:rPr lang="zh-CN" altLang="en-US" sz="2000"/>
              <a:t>默认调用真实的对象，有返回值的返回真实的返回值</a:t>
            </a:r>
            <a:endParaRPr lang="en-US" altLang="zh-CN" sz="2000"/>
          </a:p>
        </p:txBody>
      </p:sp>
      <p:pic>
        <p:nvPicPr>
          <p:cNvPr id="3" name="图片 2"/>
          <p:cNvPicPr>
            <a:picLocks noChangeAspect="1"/>
          </p:cNvPicPr>
          <p:nvPr/>
        </p:nvPicPr>
        <p:blipFill>
          <a:blip r:embed="rId1"/>
          <a:stretch>
            <a:fillRect/>
          </a:stretch>
        </p:blipFill>
        <p:spPr>
          <a:xfrm>
            <a:off x="462915" y="2950210"/>
            <a:ext cx="6128385" cy="1727835"/>
          </a:xfrm>
          <a:prstGeom prst="rect">
            <a:avLst/>
          </a:prstGeom>
        </p:spPr>
      </p:pic>
      <p:sp>
        <p:nvSpPr>
          <p:cNvPr id="4" name="文本框 3"/>
          <p:cNvSpPr txBox="1"/>
          <p:nvPr/>
        </p:nvSpPr>
        <p:spPr>
          <a:xfrm>
            <a:off x="493395" y="4678045"/>
            <a:ext cx="10587355" cy="1322070"/>
          </a:xfrm>
          <a:prstGeom prst="rect">
            <a:avLst/>
          </a:prstGeom>
          <a:noFill/>
        </p:spPr>
        <p:txBody>
          <a:bodyPr wrap="square" rtlCol="0">
            <a:spAutoFit/>
            <a:scene3d>
              <a:camera prst="orthographicFront"/>
              <a:lightRig rig="threePt" dir="t"/>
            </a:scene3d>
          </a:bodyPr>
          <a:p>
            <a:r>
              <a:rPr lang="zh-CN" altLang="en-US" sz="2000"/>
              <a:t>对于mock的对象在方法进行到的时候是不进行真实调用的，而spy对象是会进行真实调用。具体的使用时间需要根据业务需求来定，不对自己的业务处理逻辑造成绝对必要的影响的可以使用</a:t>
            </a:r>
            <a:r>
              <a:rPr lang="en-US" altLang="zh-CN" sz="2000"/>
              <a:t>mock</a:t>
            </a:r>
            <a:r>
              <a:rPr lang="zh-CN" altLang="en-US" sz="2000"/>
              <a:t>，比如</a:t>
            </a:r>
            <a:r>
              <a:rPr lang="en-US" altLang="zh-CN" sz="2000"/>
              <a:t>feign</a:t>
            </a:r>
            <a:r>
              <a:rPr lang="zh-CN" altLang="en-US" sz="2000"/>
              <a:t>调用接口数据、</a:t>
            </a:r>
            <a:r>
              <a:rPr lang="en-US" altLang="zh-CN" sz="2000"/>
              <a:t>Dao</a:t>
            </a:r>
            <a:r>
              <a:rPr lang="zh-CN" altLang="en-US" sz="2000"/>
              <a:t>层数据。通过屏蔽外层服务的依赖，将焦点放在验证我们的业务逻辑上。</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edge">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6" grpId="1"/>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Mockito</a:t>
            </a:r>
            <a:endParaRPr lang="en-US" altLang="zh-CN"/>
          </a:p>
        </p:txBody>
      </p:sp>
      <p:sp>
        <p:nvSpPr>
          <p:cNvPr id="6" name="文本框 5"/>
          <p:cNvSpPr txBox="1"/>
          <p:nvPr/>
        </p:nvSpPr>
        <p:spPr>
          <a:xfrm>
            <a:off x="403225" y="849630"/>
            <a:ext cx="8791575" cy="737235"/>
          </a:xfrm>
          <a:prstGeom prst="rect">
            <a:avLst/>
          </a:prstGeom>
          <a:noFill/>
        </p:spPr>
        <p:txBody>
          <a:bodyPr wrap="square" rtlCol="0">
            <a:spAutoFit/>
          </a:bodyPr>
          <a:p>
            <a:r>
              <a:rPr lang="en-US" altLang="zh-CN" sz="2400"/>
              <a:t>Mocktio.verify()</a:t>
            </a:r>
            <a:r>
              <a:rPr lang="zh-CN" altLang="en-US" sz="2400"/>
              <a:t>与</a:t>
            </a:r>
            <a:r>
              <a:rPr lang="en-US" altLang="zh-CN" sz="2400"/>
              <a:t>Mockito.times(); 验证函数的执行次数</a:t>
            </a:r>
            <a:endParaRPr lang="en-US" altLang="zh-CN" sz="2400"/>
          </a:p>
          <a:p>
            <a:endParaRPr lang="zh-CN" altLang="en-US" sz="1800"/>
          </a:p>
        </p:txBody>
      </p:sp>
      <p:pic>
        <p:nvPicPr>
          <p:cNvPr id="5" name="图片 4"/>
          <p:cNvPicPr>
            <a:picLocks noChangeAspect="1"/>
          </p:cNvPicPr>
          <p:nvPr/>
        </p:nvPicPr>
        <p:blipFill>
          <a:blip r:embed="rId1"/>
          <a:stretch>
            <a:fillRect/>
          </a:stretch>
        </p:blipFill>
        <p:spPr>
          <a:xfrm>
            <a:off x="403225" y="2037715"/>
            <a:ext cx="10134600" cy="4333875"/>
          </a:xfrm>
          <a:prstGeom prst="rect">
            <a:avLst/>
          </a:prstGeom>
        </p:spPr>
      </p:pic>
      <p:pic>
        <p:nvPicPr>
          <p:cNvPr id="7" name="图片 6"/>
          <p:cNvPicPr>
            <a:picLocks noChangeAspect="1"/>
          </p:cNvPicPr>
          <p:nvPr/>
        </p:nvPicPr>
        <p:blipFill>
          <a:blip r:embed="rId2"/>
          <a:stretch>
            <a:fillRect/>
          </a:stretch>
        </p:blipFill>
        <p:spPr>
          <a:xfrm>
            <a:off x="403225" y="1494790"/>
            <a:ext cx="9801225" cy="4876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Mockito.verify</a:t>
            </a:r>
            <a:endParaRPr lang="zh-CN" altLang="en-US"/>
          </a:p>
        </p:txBody>
      </p:sp>
      <p:sp>
        <p:nvSpPr>
          <p:cNvPr id="8" name="文本框 7"/>
          <p:cNvSpPr txBox="1"/>
          <p:nvPr/>
        </p:nvSpPr>
        <p:spPr>
          <a:xfrm>
            <a:off x="523240" y="1071880"/>
            <a:ext cx="7405370" cy="3784600"/>
          </a:xfrm>
          <a:prstGeom prst="rect">
            <a:avLst/>
          </a:prstGeom>
          <a:noFill/>
        </p:spPr>
        <p:txBody>
          <a:bodyPr wrap="square" rtlCol="0">
            <a:spAutoFit/>
            <a:scene3d>
              <a:camera prst="orthographicFront"/>
              <a:lightRig rig="threePt" dir="t"/>
            </a:scene3d>
          </a:bodyPr>
          <a:p>
            <a:pPr algn="l"/>
            <a:endParaRPr lang="zh-CN" altLang="en-US" sz="2400"/>
          </a:p>
          <a:p>
            <a:pPr algn="l">
              <a:buClrTx/>
              <a:buSzTx/>
              <a:buNone/>
            </a:pPr>
            <a:r>
              <a:rPr lang="zh-CN" altLang="en-US" sz="2000"/>
              <a:t>Mockito.atLeastOnce()   ： 方法最少执行1次 </a:t>
            </a:r>
            <a:endParaRPr lang="zh-CN" altLang="en-US" sz="2000"/>
          </a:p>
          <a:p>
            <a:pPr algn="l">
              <a:buClrTx/>
              <a:buSzTx/>
              <a:buNone/>
            </a:pPr>
            <a:endParaRPr lang="zh-CN" altLang="en-US" sz="2000"/>
          </a:p>
          <a:p>
            <a:pPr algn="l">
              <a:buClrTx/>
              <a:buSzTx/>
              <a:buNone/>
            </a:pPr>
            <a:r>
              <a:rPr lang="zh-CN" altLang="en-US" sz="2000"/>
              <a:t>Mockito.atLeast()  ：    方法</a:t>
            </a:r>
            <a:r>
              <a:rPr lang="zh-CN" altLang="en-US" sz="2000">
                <a:sym typeface="+mn-ea"/>
              </a:rPr>
              <a:t>最少执行多少次数</a:t>
            </a:r>
            <a:endParaRPr lang="zh-CN" altLang="en-US" sz="2000"/>
          </a:p>
          <a:p>
            <a:pPr algn="l">
              <a:buClrTx/>
              <a:buSzTx/>
              <a:buNone/>
            </a:pPr>
            <a:endParaRPr lang="zh-CN" altLang="en-US" sz="2000"/>
          </a:p>
          <a:p>
            <a:pPr algn="l">
              <a:buClrTx/>
              <a:buSzTx/>
              <a:buNone/>
            </a:pPr>
            <a:r>
              <a:rPr lang="zh-CN" altLang="en-US" sz="2000"/>
              <a:t>Mockito.atMostOnce() ：   方法最多执行1次</a:t>
            </a:r>
            <a:endParaRPr lang="zh-CN" altLang="en-US" sz="2000"/>
          </a:p>
          <a:p>
            <a:pPr algn="l">
              <a:buClrTx/>
              <a:buSzTx/>
              <a:buNone/>
            </a:pPr>
            <a:endParaRPr lang="zh-CN" altLang="en-US" sz="2000"/>
          </a:p>
          <a:p>
            <a:pPr algn="l">
              <a:buClrTx/>
              <a:buSzTx/>
              <a:buNone/>
            </a:pPr>
            <a:r>
              <a:rPr lang="zh-CN" altLang="en-US" sz="2000"/>
              <a:t>Mockito.atMost()  ：     方法最多执行多少次</a:t>
            </a:r>
            <a:endParaRPr lang="zh-CN" altLang="en-US" sz="2000"/>
          </a:p>
          <a:p>
            <a:pPr algn="l">
              <a:buClrTx/>
              <a:buSzTx/>
              <a:buNone/>
            </a:pPr>
            <a:endParaRPr lang="zh-CN" altLang="en-US" sz="2000"/>
          </a:p>
          <a:p>
            <a:pPr algn="l">
              <a:buClrTx/>
              <a:buSzTx/>
              <a:buNone/>
            </a:pPr>
            <a:r>
              <a:rPr lang="zh-CN" altLang="en-US" sz="2000"/>
              <a:t>Mockito.never()  ：    方法从不执行</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edge">
                                      <p:cBhvr>
                                        <p:cTn id="7" dur="2000"/>
                                        <p:tgtEl>
                                          <p:spTgt spid="8">
                                            <p:txEl>
                                              <p:pRg st="1" end="1"/>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wedge">
                                      <p:cBhvr>
                                        <p:cTn id="10" dur="2000"/>
                                        <p:tgtEl>
                                          <p:spTgt spid="8">
                                            <p:txEl>
                                              <p:pRg st="3" end="3"/>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wedge">
                                      <p:cBhvr>
                                        <p:cTn id="13" dur="2000"/>
                                        <p:tgtEl>
                                          <p:spTgt spid="8">
                                            <p:txEl>
                                              <p:pRg st="5" end="5"/>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wedge">
                                      <p:cBhvr>
                                        <p:cTn id="16" dur="2000"/>
                                        <p:tgtEl>
                                          <p:spTgt spid="8">
                                            <p:txEl>
                                              <p:pRg st="7" end="7"/>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Effect transition="in" filter="wedge">
                                      <p:cBhvr>
                                        <p:cTn id="19"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Mockito.verify</a:t>
            </a:r>
            <a:endParaRPr lang="zh-CN" altLang="en-US"/>
          </a:p>
        </p:txBody>
      </p:sp>
      <p:sp>
        <p:nvSpPr>
          <p:cNvPr id="8" name="文本框 7"/>
          <p:cNvSpPr txBox="1"/>
          <p:nvPr/>
        </p:nvSpPr>
        <p:spPr>
          <a:xfrm>
            <a:off x="523240" y="967105"/>
            <a:ext cx="7405370" cy="829945"/>
          </a:xfrm>
          <a:prstGeom prst="rect">
            <a:avLst/>
          </a:prstGeom>
          <a:noFill/>
        </p:spPr>
        <p:txBody>
          <a:bodyPr wrap="square" rtlCol="0">
            <a:spAutoFit/>
            <a:scene3d>
              <a:camera prst="orthographicFront"/>
              <a:lightRig rig="threePt" dir="t"/>
            </a:scene3d>
          </a:bodyPr>
          <a:p>
            <a:pPr algn="l"/>
            <a:r>
              <a:rPr lang="en-US" altLang="zh-CN" sz="2400">
                <a:sym typeface="+mn-ea"/>
              </a:rPr>
              <a:t>Mockito.verify();</a:t>
            </a:r>
            <a:r>
              <a:rPr lang="zh-CN" altLang="en-US" sz="2400">
                <a:sym typeface="+mn-ea"/>
              </a:rPr>
              <a:t>可以</a:t>
            </a:r>
            <a:r>
              <a:rPr lang="zh-CN" altLang="en-US" sz="2400">
                <a:sym typeface="+mn-ea"/>
              </a:rPr>
              <a:t>用来验证某些行为是否正确</a:t>
            </a:r>
            <a:endParaRPr lang="zh-CN" altLang="en-US" sz="2400"/>
          </a:p>
          <a:p>
            <a:pPr algn="l"/>
            <a:endParaRPr lang="zh-CN" altLang="en-US" sz="2400"/>
          </a:p>
        </p:txBody>
      </p:sp>
      <p:pic>
        <p:nvPicPr>
          <p:cNvPr id="3" name="图片 2"/>
          <p:cNvPicPr>
            <a:picLocks noChangeAspect="1"/>
          </p:cNvPicPr>
          <p:nvPr/>
        </p:nvPicPr>
        <p:blipFill>
          <a:blip r:embed="rId1"/>
          <a:stretch>
            <a:fillRect/>
          </a:stretch>
        </p:blipFill>
        <p:spPr>
          <a:xfrm>
            <a:off x="523240" y="1458595"/>
            <a:ext cx="9902190" cy="4900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TextBox 2"/>
          <p:cNvSpPr txBox="1"/>
          <p:nvPr/>
        </p:nvSpPr>
        <p:spPr>
          <a:xfrm>
            <a:off x="4551045" y="1131570"/>
            <a:ext cx="1552575" cy="768350"/>
          </a:xfrm>
          <a:prstGeom prst="rect">
            <a:avLst/>
          </a:prstGeom>
          <a:noFill/>
        </p:spPr>
        <p:txBody>
          <a:bodyPr wrap="square" rtlCol="0">
            <a:spAutoFit/>
          </a:bodyPr>
          <a:lstStyle/>
          <a:p>
            <a:r>
              <a:rPr lang="zh-CN" altLang="en-US" sz="4400" dirty="0" smtClean="0"/>
              <a:t>目录</a:t>
            </a:r>
            <a:endParaRPr lang="zh-CN" altLang="en-US" sz="4400" dirty="0" smtClean="0"/>
          </a:p>
        </p:txBody>
      </p:sp>
      <p:sp>
        <p:nvSpPr>
          <p:cNvPr id="4" name="TextBox 3"/>
          <p:cNvSpPr txBox="1"/>
          <p:nvPr/>
        </p:nvSpPr>
        <p:spPr>
          <a:xfrm>
            <a:off x="1338580" y="1899920"/>
            <a:ext cx="8844915" cy="3538220"/>
          </a:xfrm>
          <a:prstGeom prst="rect">
            <a:avLst/>
          </a:prstGeom>
          <a:noFill/>
        </p:spPr>
        <p:txBody>
          <a:bodyPr wrap="square" rtlCol="0">
            <a:spAutoFit/>
          </a:bodyPr>
          <a:lstStyle/>
          <a:p>
            <a:r>
              <a:rPr lang="zh-CN" altLang="en-US" sz="3200" dirty="0" smtClean="0"/>
              <a:t>（</a:t>
            </a:r>
            <a:r>
              <a:rPr lang="en-US" altLang="zh-CN" sz="3200" dirty="0" smtClean="0"/>
              <a:t>1</a:t>
            </a:r>
            <a:r>
              <a:rPr lang="zh-CN" altLang="en-US" sz="3200" dirty="0" smtClean="0"/>
              <a:t>）为什么要做单元测试</a:t>
            </a:r>
            <a:endParaRPr lang="zh-CN" altLang="en-US" sz="3200" dirty="0" smtClean="0"/>
          </a:p>
          <a:p>
            <a:endParaRPr lang="zh-CN" altLang="en-US" sz="3200" dirty="0" smtClean="0"/>
          </a:p>
          <a:p>
            <a:r>
              <a:rPr lang="zh-CN" altLang="en-US" sz="3200" dirty="0" smtClean="0"/>
              <a:t>（</a:t>
            </a:r>
            <a:r>
              <a:rPr lang="en-US" altLang="zh-CN" sz="3200" dirty="0" smtClean="0"/>
              <a:t>2</a:t>
            </a:r>
            <a:r>
              <a:rPr lang="zh-CN" altLang="en-US" sz="3200" dirty="0" smtClean="0"/>
              <a:t>）单元测试</a:t>
            </a:r>
            <a:r>
              <a:rPr lang="en-US" altLang="zh-CN" sz="3200" dirty="0" smtClean="0"/>
              <a:t>-controller</a:t>
            </a:r>
            <a:endParaRPr lang="en-US" altLang="zh-CN" sz="3200" dirty="0" smtClean="0"/>
          </a:p>
          <a:p>
            <a:endParaRPr lang="zh-CN" sz="3200" dirty="0" smtClean="0"/>
          </a:p>
          <a:p>
            <a:r>
              <a:rPr lang="zh-CN" altLang="en-US" sz="3200" dirty="0" smtClean="0"/>
              <a:t>（</a:t>
            </a:r>
            <a:r>
              <a:rPr lang="en-US" altLang="zh-CN" sz="3200" dirty="0" smtClean="0"/>
              <a:t>3</a:t>
            </a:r>
            <a:r>
              <a:rPr lang="zh-CN" altLang="en-US" sz="3200" dirty="0" smtClean="0"/>
              <a:t>）新断言</a:t>
            </a:r>
            <a:r>
              <a:rPr lang="en-US" altLang="zh-CN" sz="3200" dirty="0" smtClean="0"/>
              <a:t>-assertThat</a:t>
            </a:r>
            <a:endParaRPr lang="en-US" altLang="zh-CN" sz="3200" dirty="0" smtClean="0"/>
          </a:p>
          <a:p>
            <a:endParaRPr lang="zh-CN" altLang="en-US" sz="3200" dirty="0" smtClean="0"/>
          </a:p>
          <a:p>
            <a:r>
              <a:rPr lang="zh-CN" altLang="en-US" sz="3200" dirty="0" smtClean="0"/>
              <a:t>（</a:t>
            </a:r>
            <a:r>
              <a:rPr lang="en-US" altLang="zh-CN" sz="3200" dirty="0" smtClean="0"/>
              <a:t>4</a:t>
            </a:r>
            <a:r>
              <a:rPr lang="zh-CN" altLang="en-US" sz="3200" dirty="0" smtClean="0"/>
              <a:t>）单元测试</a:t>
            </a:r>
            <a:r>
              <a:rPr lang="en-US" altLang="zh-CN" sz="3200" dirty="0" smtClean="0"/>
              <a:t>-service-Mocktio</a:t>
            </a:r>
            <a:endParaRPr lang="en-US" altLang="zh-CN" sz="32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Mockito</a:t>
            </a:r>
            <a:endParaRPr lang="zh-CN" altLang="en-US"/>
          </a:p>
        </p:txBody>
      </p:sp>
      <p:sp>
        <p:nvSpPr>
          <p:cNvPr id="8" name="文本框 7"/>
          <p:cNvSpPr txBox="1"/>
          <p:nvPr/>
        </p:nvSpPr>
        <p:spPr>
          <a:xfrm>
            <a:off x="523240" y="967105"/>
            <a:ext cx="7405370" cy="460375"/>
          </a:xfrm>
          <a:prstGeom prst="rect">
            <a:avLst/>
          </a:prstGeom>
          <a:noFill/>
        </p:spPr>
        <p:txBody>
          <a:bodyPr wrap="square" rtlCol="0">
            <a:spAutoFit/>
            <a:scene3d>
              <a:camera prst="orthographicFront"/>
              <a:lightRig rig="threePt" dir="t"/>
            </a:scene3d>
          </a:bodyPr>
          <a:p>
            <a:pPr algn="l"/>
            <a:r>
              <a:rPr lang="en-US" altLang="zh-CN" sz="2400"/>
              <a:t>Inorder --- </a:t>
            </a:r>
            <a:r>
              <a:rPr lang="zh-CN" altLang="en-US" sz="2400"/>
              <a:t>验证</a:t>
            </a:r>
            <a:r>
              <a:rPr lang="en-US" altLang="zh-CN" sz="2400"/>
              <a:t>mock</a:t>
            </a:r>
            <a:r>
              <a:rPr lang="zh-CN" altLang="en-US" sz="2400"/>
              <a:t>对象的</a:t>
            </a:r>
            <a:r>
              <a:rPr lang="zh-CN" altLang="en-US" sz="2400"/>
              <a:t>执行顺序：</a:t>
            </a:r>
            <a:endParaRPr lang="zh-CN" altLang="en-US" sz="2400"/>
          </a:p>
        </p:txBody>
      </p:sp>
      <p:pic>
        <p:nvPicPr>
          <p:cNvPr id="3" name="图片 2"/>
          <p:cNvPicPr>
            <a:picLocks noChangeAspect="1"/>
          </p:cNvPicPr>
          <p:nvPr/>
        </p:nvPicPr>
        <p:blipFill>
          <a:blip r:embed="rId1"/>
          <a:stretch>
            <a:fillRect/>
          </a:stretch>
        </p:blipFill>
        <p:spPr>
          <a:xfrm>
            <a:off x="523240" y="1938655"/>
            <a:ext cx="8797925" cy="3017520"/>
          </a:xfrm>
          <a:prstGeom prst="rect">
            <a:avLst/>
          </a:prstGeom>
        </p:spPr>
      </p:pic>
      <p:pic>
        <p:nvPicPr>
          <p:cNvPr id="6" name="图片 5"/>
          <p:cNvPicPr>
            <a:picLocks noChangeAspect="1"/>
          </p:cNvPicPr>
          <p:nvPr/>
        </p:nvPicPr>
        <p:blipFill>
          <a:blip r:embed="rId2"/>
          <a:stretch>
            <a:fillRect/>
          </a:stretch>
        </p:blipFill>
        <p:spPr>
          <a:xfrm>
            <a:off x="522605" y="1938655"/>
            <a:ext cx="8798560" cy="33318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edge">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Mocktio</a:t>
            </a:r>
            <a:endParaRPr lang="zh-CN" altLang="en-US"/>
          </a:p>
        </p:txBody>
      </p:sp>
      <p:sp>
        <p:nvSpPr>
          <p:cNvPr id="8" name="文本框 7"/>
          <p:cNvSpPr txBox="1"/>
          <p:nvPr/>
        </p:nvSpPr>
        <p:spPr>
          <a:xfrm>
            <a:off x="523240" y="967105"/>
            <a:ext cx="10621645" cy="460375"/>
          </a:xfrm>
          <a:prstGeom prst="rect">
            <a:avLst/>
          </a:prstGeom>
          <a:noFill/>
        </p:spPr>
        <p:txBody>
          <a:bodyPr wrap="square" rtlCol="0">
            <a:spAutoFit/>
            <a:scene3d>
              <a:camera prst="orthographicFront"/>
              <a:lightRig rig="threePt" dir="t"/>
            </a:scene3d>
          </a:bodyPr>
          <a:p>
            <a:pPr algn="l"/>
            <a:r>
              <a:rPr lang="zh-CN" altLang="en-US" sz="2400"/>
              <a:t>验证交互：验证单个对象是否对某一行为交互或者多个对象之间的交互行为</a:t>
            </a:r>
            <a:endParaRPr lang="zh-CN" altLang="en-US" sz="2400"/>
          </a:p>
        </p:txBody>
      </p:sp>
      <p:pic>
        <p:nvPicPr>
          <p:cNvPr id="7" name="图片 6"/>
          <p:cNvPicPr>
            <a:picLocks noChangeAspect="1"/>
          </p:cNvPicPr>
          <p:nvPr/>
        </p:nvPicPr>
        <p:blipFill>
          <a:blip r:embed="rId1"/>
          <a:stretch>
            <a:fillRect/>
          </a:stretch>
        </p:blipFill>
        <p:spPr>
          <a:xfrm>
            <a:off x="523240" y="1838325"/>
            <a:ext cx="7293610" cy="3368675"/>
          </a:xfrm>
          <a:prstGeom prst="rect">
            <a:avLst/>
          </a:prstGeom>
        </p:spPr>
      </p:pic>
      <p:pic>
        <p:nvPicPr>
          <p:cNvPr id="10" name="图片 9"/>
          <p:cNvPicPr>
            <a:picLocks noChangeAspect="1"/>
          </p:cNvPicPr>
          <p:nvPr/>
        </p:nvPicPr>
        <p:blipFill>
          <a:blip r:embed="rId2"/>
          <a:stretch>
            <a:fillRect/>
          </a:stretch>
        </p:blipFill>
        <p:spPr>
          <a:xfrm>
            <a:off x="523240" y="1661795"/>
            <a:ext cx="7406005" cy="4818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edge">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Mockito</a:t>
            </a:r>
            <a:endParaRPr lang="zh-CN" altLang="en-US"/>
          </a:p>
        </p:txBody>
      </p:sp>
      <p:sp>
        <p:nvSpPr>
          <p:cNvPr id="3" name="文本框 2"/>
          <p:cNvSpPr txBox="1"/>
          <p:nvPr/>
        </p:nvSpPr>
        <p:spPr>
          <a:xfrm>
            <a:off x="717550" y="1041400"/>
            <a:ext cx="10390505" cy="645160"/>
          </a:xfrm>
          <a:prstGeom prst="rect">
            <a:avLst/>
          </a:prstGeom>
          <a:noFill/>
        </p:spPr>
        <p:txBody>
          <a:bodyPr wrap="square" rtlCol="0">
            <a:spAutoFit/>
            <a:scene3d>
              <a:camera prst="orthographicFront"/>
              <a:lightRig rig="threePt" dir="t"/>
            </a:scene3d>
          </a:bodyPr>
          <a:p>
            <a:pPr algn="l">
              <a:buClrTx/>
              <a:buSzTx/>
              <a:buNone/>
            </a:pPr>
            <a:r>
              <a:rPr lang="en-US" altLang="zh-CN" sz="2000"/>
              <a:t>参数匹配器：Mockito以自然的java风格来验证参数值- 使用equals()函数，有时，当需要额外的灵活性时你可能需要使用参数匹配器，也就是argument matchers 。</a:t>
            </a:r>
            <a:endParaRPr lang="en-US" altLang="zh-CN" sz="2000"/>
          </a:p>
        </p:txBody>
      </p:sp>
      <p:pic>
        <p:nvPicPr>
          <p:cNvPr id="6" name="图片 5"/>
          <p:cNvPicPr>
            <a:picLocks noChangeAspect="1"/>
          </p:cNvPicPr>
          <p:nvPr/>
        </p:nvPicPr>
        <p:blipFill>
          <a:blip r:embed="rId1"/>
          <a:stretch>
            <a:fillRect/>
          </a:stretch>
        </p:blipFill>
        <p:spPr>
          <a:xfrm>
            <a:off x="717550" y="1686560"/>
            <a:ext cx="9496425" cy="3248025"/>
          </a:xfrm>
          <a:prstGeom prst="rect">
            <a:avLst/>
          </a:prstGeom>
        </p:spPr>
      </p:pic>
      <p:pic>
        <p:nvPicPr>
          <p:cNvPr id="5" name="图片 4"/>
          <p:cNvPicPr>
            <a:picLocks noChangeAspect="1"/>
          </p:cNvPicPr>
          <p:nvPr/>
        </p:nvPicPr>
        <p:blipFill>
          <a:blip r:embed="rId2"/>
          <a:stretch>
            <a:fillRect/>
          </a:stretch>
        </p:blipFill>
        <p:spPr>
          <a:xfrm>
            <a:off x="717550" y="1686560"/>
            <a:ext cx="9039225" cy="3352800"/>
          </a:xfrm>
          <a:prstGeom prst="rect">
            <a:avLst/>
          </a:prstGeom>
        </p:spPr>
      </p:pic>
      <p:sp>
        <p:nvSpPr>
          <p:cNvPr id="7" name="文本框 6"/>
          <p:cNvSpPr txBox="1"/>
          <p:nvPr/>
        </p:nvSpPr>
        <p:spPr>
          <a:xfrm>
            <a:off x="717550" y="5171440"/>
            <a:ext cx="10390505" cy="1014730"/>
          </a:xfrm>
          <a:prstGeom prst="rect">
            <a:avLst/>
          </a:prstGeom>
          <a:noFill/>
        </p:spPr>
        <p:txBody>
          <a:bodyPr wrap="square" rtlCol="0">
            <a:spAutoFit/>
            <a:scene3d>
              <a:camera prst="orthographicFront"/>
              <a:lightRig rig="threePt" dir="t"/>
            </a:scene3d>
          </a:bodyPr>
          <a:p>
            <a:pPr algn="l"/>
            <a:r>
              <a:rPr lang="en-US" altLang="zh-CN" sz="2000"/>
              <a:t>为了合理的使用复杂的参数匹配，使用equals()与anyX() 的匹配器会使得测试代码更简洁、简单。有时，会迫使你重构代码以使用equals()匹配或者实现equals()函数来帮助你进行测试</a:t>
            </a:r>
            <a:r>
              <a:rPr lang="zh-CN" altLang="en-US" sz="2000"/>
              <a:t>。</a:t>
            </a:r>
            <a:endParaRPr lang="zh-CN" altLang="en-US" sz="2000"/>
          </a:p>
          <a:p>
            <a:pPr algn="l"/>
            <a:r>
              <a:rPr lang="zh-CN" altLang="en-US" sz="2000"/>
              <a:t>注意点：如果你使用参数匹配器,所有参数都必须由匹配器提供。</a:t>
            </a:r>
            <a:endParaRPr lang="zh-CN" altLang="en-US" sz="2000"/>
          </a:p>
        </p:txBody>
      </p:sp>
      <p:pic>
        <p:nvPicPr>
          <p:cNvPr id="10" name="图片 9"/>
          <p:cNvPicPr>
            <a:picLocks noChangeAspect="1"/>
          </p:cNvPicPr>
          <p:nvPr/>
        </p:nvPicPr>
        <p:blipFill>
          <a:blip r:embed="rId3"/>
          <a:stretch>
            <a:fillRect/>
          </a:stretch>
        </p:blipFill>
        <p:spPr>
          <a:xfrm>
            <a:off x="927735" y="1686560"/>
            <a:ext cx="9286240" cy="404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edge">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 calcmode="lin" valueType="num">
                                      <p:cBhvr additive="base">
                                        <p:cTn id="2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additive="base">
                                        <p:cTn id="2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edge">
                                      <p:cBhvr>
                                        <p:cTn id="3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a:t>
            </a:r>
            <a:r>
              <a:rPr lang="en-US" altLang="zh-CN"/>
              <a:t>Mocktio</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596265" y="2859405"/>
            <a:ext cx="10328910" cy="2559050"/>
          </a:xfrm>
          <a:prstGeom prst="rect">
            <a:avLst/>
          </a:prstGeom>
        </p:spPr>
      </p:pic>
      <p:sp>
        <p:nvSpPr>
          <p:cNvPr id="4" name="文本框 3"/>
          <p:cNvSpPr txBox="1"/>
          <p:nvPr/>
        </p:nvSpPr>
        <p:spPr>
          <a:xfrm>
            <a:off x="596265" y="764540"/>
            <a:ext cx="10323830" cy="1938020"/>
          </a:xfrm>
          <a:prstGeom prst="rect">
            <a:avLst/>
          </a:prstGeom>
          <a:noFill/>
        </p:spPr>
        <p:txBody>
          <a:bodyPr wrap="square" rtlCol="0">
            <a:spAutoFit/>
            <a:scene3d>
              <a:camera prst="orthographicFront"/>
              <a:lightRig rig="threePt" dir="t"/>
            </a:scene3d>
          </a:bodyPr>
          <a:p>
            <a:r>
              <a:rPr lang="zh-CN" altLang="en-US" sz="2000"/>
              <a:t>doReturn()、doThrow()、doAnswer()、doNothing()、doCallRealMethod()系列方法的运用 </a:t>
            </a:r>
            <a:r>
              <a:rPr lang="en-US" altLang="zh-CN" sz="2000"/>
              <a:t>doReturn()---在执行方法时要返回返回值时使用</a:t>
            </a:r>
            <a:endParaRPr lang="en-US" altLang="zh-CN" sz="2000"/>
          </a:p>
          <a:p>
            <a:r>
              <a:rPr lang="en-US" altLang="zh-CN" sz="2000"/>
              <a:t>doThrow() --- </a:t>
            </a:r>
            <a:r>
              <a:rPr lang="zh-CN" altLang="en-US" sz="2000"/>
              <a:t>在执行方法时抛出对应的异常</a:t>
            </a:r>
            <a:endParaRPr lang="zh-CN" altLang="en-US" sz="2000"/>
          </a:p>
          <a:p>
            <a:r>
              <a:rPr lang="zh-CN" altLang="en-US" sz="2000">
                <a:sym typeface="+mn-ea"/>
              </a:rPr>
              <a:t>doNothing</a:t>
            </a:r>
            <a:r>
              <a:rPr lang="en-US" altLang="zh-CN" sz="2000">
                <a:sym typeface="+mn-ea"/>
              </a:rPr>
              <a:t>() --- </a:t>
            </a:r>
            <a:r>
              <a:rPr lang="zh-CN" altLang="en-US" sz="2000">
                <a:sym typeface="+mn-ea"/>
              </a:rPr>
              <a:t>在执行到方法时什么也不做</a:t>
            </a:r>
            <a:endParaRPr lang="zh-CN" altLang="en-US" sz="2000">
              <a:sym typeface="+mn-ea"/>
            </a:endParaRPr>
          </a:p>
          <a:p>
            <a:r>
              <a:rPr lang="en-US" altLang="zh-CN" sz="2000">
                <a:sym typeface="+mn-ea"/>
              </a:rPr>
              <a:t>doAnswer() --- </a:t>
            </a:r>
            <a:r>
              <a:rPr lang="en-US" altLang="zh-CN" sz="2000"/>
              <a:t>	</a:t>
            </a:r>
            <a:r>
              <a:rPr lang="zh-CN" altLang="en-US" sz="2000"/>
              <a:t>对比</a:t>
            </a:r>
            <a:r>
              <a:rPr lang="en-US" altLang="zh-CN" sz="2000"/>
              <a:t>doReturn()</a:t>
            </a:r>
            <a:r>
              <a:rPr lang="zh-CN" altLang="en-US" sz="2000"/>
              <a:t>方法，</a:t>
            </a:r>
            <a:r>
              <a:rPr lang="zh-CN" altLang="en-US" sz="2000"/>
              <a:t>可以</a:t>
            </a:r>
            <a:r>
              <a:rPr lang="zh-CN" altLang="en-US" sz="2000"/>
              <a:t>对执行方法的参数做处理</a:t>
            </a:r>
            <a:endParaRPr lang="en-US" altLang="zh-CN" sz="2000"/>
          </a:p>
          <a:p>
            <a:r>
              <a:rPr lang="en-US" altLang="zh-CN" sz="2000"/>
              <a:t>doCallRealMethod() --- </a:t>
            </a:r>
            <a:r>
              <a:rPr lang="zh-CN" altLang="en-US" sz="2000"/>
              <a:t>调用某一个方法的真实实现</a:t>
            </a:r>
            <a:endParaRPr lang="zh-CN" altLang="en-US" sz="2000"/>
          </a:p>
        </p:txBody>
      </p:sp>
      <p:pic>
        <p:nvPicPr>
          <p:cNvPr id="6" name="图片 5"/>
          <p:cNvPicPr>
            <a:picLocks noChangeAspect="1"/>
          </p:cNvPicPr>
          <p:nvPr>
            <p:custDataLst>
              <p:tags r:id="rId3"/>
            </p:custDataLst>
          </p:nvPr>
        </p:nvPicPr>
        <p:blipFill>
          <a:blip r:embed="rId4"/>
          <a:stretch>
            <a:fillRect/>
          </a:stretch>
        </p:blipFill>
        <p:spPr>
          <a:xfrm>
            <a:off x="596265" y="2859405"/>
            <a:ext cx="10858500" cy="2245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edge">
                                      <p:cBhvr>
                                        <p:cTn id="3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单元测试</a:t>
            </a:r>
            <a:r>
              <a:rPr lang="en-US" altLang="zh-CN">
                <a:sym typeface="+mn-ea"/>
              </a:rPr>
              <a:t>-</a:t>
            </a:r>
            <a:r>
              <a:rPr lang="en-US" altLang="zh-CN">
                <a:sym typeface="+mn-ea"/>
              </a:rPr>
              <a:t>Mockito</a:t>
            </a:r>
            <a:endParaRPr lang="zh-CN" altLang="en-US"/>
          </a:p>
        </p:txBody>
      </p:sp>
      <p:sp>
        <p:nvSpPr>
          <p:cNvPr id="8" name="文本框 7"/>
          <p:cNvSpPr txBox="1"/>
          <p:nvPr/>
        </p:nvSpPr>
        <p:spPr>
          <a:xfrm>
            <a:off x="523240" y="967105"/>
            <a:ext cx="10266045" cy="829945"/>
          </a:xfrm>
          <a:prstGeom prst="rect">
            <a:avLst/>
          </a:prstGeom>
          <a:noFill/>
        </p:spPr>
        <p:txBody>
          <a:bodyPr wrap="square" rtlCol="0">
            <a:spAutoFit/>
            <a:scene3d>
              <a:camera prst="orthographicFront"/>
              <a:lightRig rig="threePt" dir="t"/>
            </a:scene3d>
          </a:bodyPr>
          <a:p>
            <a:pPr algn="l"/>
            <a:r>
              <a:rPr lang="en-US" altLang="zh-CN" sz="2400"/>
              <a:t>doAnswer()</a:t>
            </a:r>
            <a:r>
              <a:rPr lang="zh-CN" altLang="en-US" sz="2400"/>
              <a:t>：在调用模拟方法时执行其他操作时可以使用Answer并对结果进行存根，例如需要根据此方法调用的参数计算返回值时。</a:t>
            </a:r>
            <a:endParaRPr lang="zh-CN" altLang="en-US" sz="2400"/>
          </a:p>
        </p:txBody>
      </p:sp>
      <p:pic>
        <p:nvPicPr>
          <p:cNvPr id="3" name="图片 2"/>
          <p:cNvPicPr>
            <a:picLocks noChangeAspect="1"/>
          </p:cNvPicPr>
          <p:nvPr/>
        </p:nvPicPr>
        <p:blipFill>
          <a:blip r:embed="rId1"/>
          <a:stretch>
            <a:fillRect/>
          </a:stretch>
        </p:blipFill>
        <p:spPr>
          <a:xfrm>
            <a:off x="523240" y="1797050"/>
            <a:ext cx="9137015" cy="4604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8" name="对象 47" hidden="1"/>
          <p:cNvGraphicFramePr>
            <a:graphicFrameLocks noChangeAspect="1"/>
          </p:cNvGraphicFramePr>
          <p:nvPr/>
        </p:nvGraphicFramePr>
        <p:xfrm>
          <a:off x="1442422" y="1501"/>
          <a:ext cx="1500" cy="1500"/>
        </p:xfrm>
        <a:graphic>
          <a:graphicData uri="http://schemas.openxmlformats.org/presentationml/2006/ole">
            <mc:AlternateContent xmlns:mc="http://schemas.openxmlformats.org/markup-compatibility/2006">
              <mc:Choice xmlns:v="urn:schemas-microsoft-com:vml" Requires="v">
                <p:oleObj spid="_x0000_s1025" name="think-cell Slide" r:id="rId1" imgW="12700" imgH="12700" progId="">
                  <p:embed/>
                </p:oleObj>
              </mc:Choice>
              <mc:Fallback>
                <p:oleObj name="think-cell Slide" r:id="rId1" imgW="12700" imgH="12700" progId="">
                  <p:embed/>
                  <p:pic>
                    <p:nvPicPr>
                      <p:cNvPr id="0" name="图片 1024"/>
                      <p:cNvPicPr>
                        <a:picLocks noChangeAspect="1"/>
                      </p:cNvPicPr>
                      <p:nvPr/>
                    </p:nvPicPr>
                    <p:blipFill>
                      <a:blip r:embed="rId2"/>
                      <a:stretch>
                        <a:fillRect/>
                      </a:stretch>
                    </p:blipFill>
                    <p:spPr>
                      <a:xfrm>
                        <a:off x="1442422" y="1501"/>
                        <a:ext cx="1500" cy="1500"/>
                      </a:xfrm>
                      <a:prstGeom prst="rect">
                        <a:avLst/>
                      </a:prstGeom>
                      <a:noFill/>
                      <a:ln w="9525">
                        <a:noFill/>
                      </a:ln>
                    </p:spPr>
                  </p:pic>
                </p:oleObj>
              </mc:Fallback>
            </mc:AlternateContent>
          </a:graphicData>
        </a:graphic>
      </p:graphicFrame>
      <p:sp>
        <p:nvSpPr>
          <p:cNvPr id="47" name="矩形 46" hidden="1"/>
          <p:cNvSpPr/>
          <p:nvPr>
            <p:custDataLst>
              <p:tags r:id="rId3"/>
            </p:custDataLst>
          </p:nvPr>
        </p:nvSpPr>
        <p:spPr bwMode="auto">
          <a:xfrm>
            <a:off x="1440920" y="0"/>
            <a:ext cx="150004" cy="1500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zh-CN" altLang="en-US" sz="8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标题 4"/>
          <p:cNvSpPr>
            <a:spLocks noGrp="1"/>
          </p:cNvSpPr>
          <p:nvPr>
            <p:ph type="title"/>
          </p:nvPr>
        </p:nvSpPr>
        <p:spPr/>
        <p:txBody>
          <a:bodyPr/>
          <a:lstStyle/>
          <a:p>
            <a:r>
              <a:rPr lang="zh-CN" altLang="en-US" dirty="0"/>
              <a:t>单元测试</a:t>
            </a:r>
            <a:endParaRPr lang="zh-CN" altLang="en-US" dirty="0"/>
          </a:p>
        </p:txBody>
      </p:sp>
      <p:sp>
        <p:nvSpPr>
          <p:cNvPr id="2" name="文本框 1"/>
          <p:cNvSpPr txBox="1"/>
          <p:nvPr/>
        </p:nvSpPr>
        <p:spPr>
          <a:xfrm>
            <a:off x="636270" y="1026795"/>
            <a:ext cx="10601960" cy="3169285"/>
          </a:xfrm>
          <a:prstGeom prst="rect">
            <a:avLst/>
          </a:prstGeom>
          <a:noFill/>
        </p:spPr>
        <p:txBody>
          <a:bodyPr wrap="square" rtlCol="0">
            <a:spAutoFit/>
            <a:scene3d>
              <a:camera prst="orthographicFront"/>
              <a:lightRig rig="threePt" dir="t"/>
            </a:scene3d>
          </a:bodyPr>
          <a:p>
            <a:pPr algn="l">
              <a:buClrTx/>
              <a:buSzTx/>
              <a:buNone/>
            </a:pPr>
            <a:r>
              <a:rPr lang="en-US" altLang="zh-CN" sz="2000">
                <a:sym typeface="+mn-ea"/>
              </a:rPr>
              <a:t>Mocktio</a:t>
            </a:r>
            <a:r>
              <a:rPr lang="en-US" altLang="zh-CN" sz="2000"/>
              <a:t>中文文档：</a:t>
            </a:r>
            <a:endParaRPr lang="en-US" altLang="zh-CN" sz="2000"/>
          </a:p>
          <a:p>
            <a:pPr algn="l">
              <a:buClrTx/>
              <a:buSzTx/>
              <a:buNone/>
            </a:pPr>
            <a:r>
              <a:rPr lang="en-US" altLang="zh-CN" sz="2000"/>
              <a:t>https://www.cnblogs.com/jobs-lgy/p/9761669.html#33</a:t>
            </a:r>
            <a:endParaRPr lang="en-US" altLang="zh-CN" sz="2000"/>
          </a:p>
          <a:p>
            <a:pPr algn="l">
              <a:buClrTx/>
              <a:buSzTx/>
              <a:buNone/>
            </a:pPr>
            <a:endParaRPr lang="en-US" altLang="zh-CN" sz="2000"/>
          </a:p>
          <a:p>
            <a:pPr algn="l">
              <a:buClrTx/>
              <a:buSzTx/>
              <a:buNone/>
            </a:pPr>
            <a:r>
              <a:rPr lang="en-US" altLang="zh-CN" sz="2000"/>
              <a:t>Mocktio</a:t>
            </a:r>
            <a:r>
              <a:rPr lang="zh-CN" altLang="en-US" sz="2000"/>
              <a:t>英文版：</a:t>
            </a:r>
            <a:endParaRPr lang="zh-CN" altLang="en-US" sz="2000"/>
          </a:p>
          <a:p>
            <a:pPr algn="l">
              <a:buClrTx/>
              <a:buSzTx/>
              <a:buNone/>
            </a:pPr>
            <a:r>
              <a:rPr lang="zh-CN" altLang="en-US" sz="2000"/>
              <a:t>https://javadoc.io/static/org.mockito/mockito-core/3.3.3/org/mockito/Mockito.html</a:t>
            </a:r>
            <a:endParaRPr lang="zh-CN" altLang="en-US" sz="2000"/>
          </a:p>
          <a:p>
            <a:pPr algn="l">
              <a:buClrTx/>
              <a:buSzTx/>
              <a:buNone/>
            </a:pPr>
            <a:endParaRPr lang="zh-CN" altLang="en-US" sz="2000"/>
          </a:p>
          <a:p>
            <a:pPr algn="l">
              <a:buClrTx/>
              <a:buSzTx/>
              <a:buNone/>
            </a:pPr>
            <a:r>
              <a:rPr lang="en-US" altLang="zh-CN" sz="2000"/>
              <a:t>spring-boot</a:t>
            </a:r>
            <a:r>
              <a:rPr lang="zh-CN" altLang="en-US" sz="2000"/>
              <a:t>测试中文版：</a:t>
            </a:r>
            <a:endParaRPr lang="zh-CN" altLang="en-US" sz="2000"/>
          </a:p>
          <a:p>
            <a:pPr algn="l">
              <a:buClrTx/>
              <a:buSzTx/>
              <a:buNone/>
            </a:pPr>
            <a:r>
              <a:rPr lang="zh-CN" altLang="en-US" sz="2000"/>
              <a:t>https://www.docs4dev.com/docs/zh/spring-boot/1.5.9.RELEASE/reference/boot-features-testing.html#boot-features-testing-spring-applications</a:t>
            </a:r>
            <a:endParaRPr lang="zh-CN" altLang="en-US" sz="2000"/>
          </a:p>
          <a:p>
            <a:pPr algn="l">
              <a:buClrTx/>
              <a:buSzTx/>
              <a:buNone/>
            </a:pP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8" name="对象 47" hidden="1"/>
          <p:cNvGraphicFramePr>
            <a:graphicFrameLocks noChangeAspect="1"/>
          </p:cNvGraphicFramePr>
          <p:nvPr/>
        </p:nvGraphicFramePr>
        <p:xfrm>
          <a:off x="1442422" y="1501"/>
          <a:ext cx="1500" cy="1500"/>
        </p:xfrm>
        <a:graphic>
          <a:graphicData uri="http://schemas.openxmlformats.org/presentationml/2006/ole">
            <mc:AlternateContent xmlns:mc="http://schemas.openxmlformats.org/markup-compatibility/2006">
              <mc:Choice xmlns:v="urn:schemas-microsoft-com:vml" Requires="v">
                <p:oleObj spid="_x0000_s1025" name="think-cell Slide" r:id="rId1" imgW="12700" imgH="12700" progId="">
                  <p:embed/>
                </p:oleObj>
              </mc:Choice>
              <mc:Fallback>
                <p:oleObj name="think-cell Slide" r:id="rId1" imgW="12700" imgH="12700" progId="">
                  <p:embed/>
                  <p:pic>
                    <p:nvPicPr>
                      <p:cNvPr id="0" name="图片 1024"/>
                      <p:cNvPicPr>
                        <a:picLocks noChangeAspect="1"/>
                      </p:cNvPicPr>
                      <p:nvPr/>
                    </p:nvPicPr>
                    <p:blipFill>
                      <a:blip r:embed="rId2"/>
                      <a:stretch>
                        <a:fillRect/>
                      </a:stretch>
                    </p:blipFill>
                    <p:spPr>
                      <a:xfrm>
                        <a:off x="1442422" y="1501"/>
                        <a:ext cx="1500" cy="1500"/>
                      </a:xfrm>
                      <a:prstGeom prst="rect">
                        <a:avLst/>
                      </a:prstGeom>
                      <a:noFill/>
                      <a:ln w="9525">
                        <a:noFill/>
                      </a:ln>
                    </p:spPr>
                  </p:pic>
                </p:oleObj>
              </mc:Fallback>
            </mc:AlternateContent>
          </a:graphicData>
        </a:graphic>
      </p:graphicFrame>
      <p:sp>
        <p:nvSpPr>
          <p:cNvPr id="47" name="矩形 46" hidden="1"/>
          <p:cNvSpPr/>
          <p:nvPr>
            <p:custDataLst>
              <p:tags r:id="rId3"/>
            </p:custDataLst>
          </p:nvPr>
        </p:nvSpPr>
        <p:spPr bwMode="auto">
          <a:xfrm>
            <a:off x="1440920" y="0"/>
            <a:ext cx="150004" cy="1500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zh-CN" altLang="en-US" sz="8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标题 4"/>
          <p:cNvSpPr>
            <a:spLocks noGrp="1"/>
          </p:cNvSpPr>
          <p:nvPr>
            <p:ph type="title"/>
          </p:nvPr>
        </p:nvSpPr>
        <p:spPr/>
        <p:txBody>
          <a:bodyPr/>
          <a:lstStyle/>
          <a:p>
            <a:endParaRPr lang="zh-CN" altLang="en-US" dirty="0"/>
          </a:p>
        </p:txBody>
      </p:sp>
      <p:sp>
        <p:nvSpPr>
          <p:cNvPr id="6" name="标题 4"/>
          <p:cNvSpPr txBox="1"/>
          <p:nvPr/>
        </p:nvSpPr>
        <p:spPr>
          <a:xfrm>
            <a:off x="1337981" y="2510676"/>
            <a:ext cx="8191166" cy="1425257"/>
          </a:xfrm>
          <a:prstGeom prst="rect">
            <a:avLst/>
          </a:prstGeom>
          <a:ln>
            <a:noFill/>
          </a:ln>
        </p:spPr>
        <p:txBody>
          <a:bodyPr vert="horz" lIns="360000" tIns="252000" rIns="91440" bIns="216000" rtlCol="0" anchor="ctr">
            <a:noAutofit/>
          </a:bodyPr>
          <a:lstStyle>
            <a:lvl1pPr algn="l" defTabSz="864235" rtl="0" eaLnBrk="1" latinLnBrk="0" hangingPunct="1">
              <a:lnSpc>
                <a:spcPct val="90000"/>
              </a:lnSpc>
              <a:spcBef>
                <a:spcPct val="0"/>
              </a:spcBef>
              <a:buNone/>
              <a:defRPr sz="2270" kern="1200">
                <a:solidFill>
                  <a:schemeClr val="bg1"/>
                </a:solidFill>
                <a:latin typeface="微软雅黑" panose="020B0503020204020204" pitchFamily="34" charset="-122"/>
                <a:ea typeface="微软雅黑" panose="020B0503020204020204" pitchFamily="34" charset="-122"/>
                <a:cs typeface="+mj-cs"/>
              </a:defRPr>
            </a:lvl1pPr>
          </a:lstStyle>
          <a:p>
            <a:pPr algn="ctr"/>
            <a:r>
              <a:rPr lang="en-US" altLang="zh-CN" sz="6000" b="1" dirty="0">
                <a:solidFill>
                  <a:srgbClr val="FF0000"/>
                </a:solidFill>
              </a:rPr>
              <a:t>Thanks!</a:t>
            </a:r>
            <a:endParaRPr lang="zh-CN" altLang="en-US" sz="60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1.</a:t>
            </a:r>
            <a:r>
              <a:rPr lang="zh-CN" altLang="en-US" dirty="0" smtClean="0">
                <a:sym typeface="+mn-ea"/>
              </a:rPr>
              <a:t>为什么要做单元测试</a:t>
            </a:r>
            <a:endParaRPr lang="zh-CN" altLang="en-US" dirty="0" smtClean="0">
              <a:sym typeface="+mn-ea"/>
            </a:endParaRPr>
          </a:p>
        </p:txBody>
      </p:sp>
      <p:sp>
        <p:nvSpPr>
          <p:cNvPr id="5" name="文本框 4"/>
          <p:cNvSpPr txBox="1"/>
          <p:nvPr/>
        </p:nvSpPr>
        <p:spPr>
          <a:xfrm>
            <a:off x="193675" y="1055370"/>
            <a:ext cx="11134090" cy="4399915"/>
          </a:xfrm>
          <a:prstGeom prst="rect">
            <a:avLst/>
          </a:prstGeom>
          <a:noFill/>
        </p:spPr>
        <p:txBody>
          <a:bodyPr wrap="square" rtlCol="0">
            <a:spAutoFit/>
          </a:bodyPr>
          <a:p>
            <a:pPr algn="l">
              <a:buClrTx/>
              <a:buSzTx/>
              <a:buNone/>
            </a:pPr>
            <a:r>
              <a:rPr lang="en-US" altLang="zh-CN">
                <a:sym typeface="+mn-ea"/>
              </a:rPr>
              <a:t>  </a:t>
            </a:r>
            <a:r>
              <a:rPr sz="2000">
                <a:sym typeface="+mn-ea"/>
              </a:rPr>
              <a:t>单元测试是开发者编写的一小段代码，用于检验目标代码的一个很小的、很明确的功能是否正确。通常而言，一个单元测试用于判断某个特定条件或特定场景下某个特定函数的行为。例如，用户需要查询某一场景中的某一特定商品是否存在，那么就根据条件去数据库中查询，然后确认这条数据确实存在。或者删除掉这条数据，然后确认这条数据确实不存在了。</a:t>
            </a:r>
            <a:endParaRPr sz="2000"/>
          </a:p>
          <a:p>
            <a:r>
              <a:rPr lang="en-US" sz="2000"/>
              <a:t>   </a:t>
            </a:r>
            <a:endParaRPr lang="en-US" sz="2000"/>
          </a:p>
          <a:p>
            <a:r>
              <a:rPr sz="2000"/>
              <a:t>单元测试是由程序员自己来完成，最终受益的也是程序员自己。可以这么说，程序员有责任编写功能代码，同时也就有责任为自己的代码编写单元测试。执行单元测试，就是为了证明这段代码的行为和我们期望的一致。</a:t>
            </a:r>
            <a:endParaRPr sz="2000"/>
          </a:p>
          <a:p>
            <a:endParaRPr sz="2000"/>
          </a:p>
          <a:p>
            <a:r>
              <a:rPr sz="2000"/>
              <a:t>   在一般情况下，一个功能模块往往会调用其他功能模块完成某项功能，如业务层的业务类可能会调用多个DAO完成某项业务。对某个功能模块进行单元测试时，我们希望屏蔽对外在功能模块的依赖，以便将焦点放在目标功能模块的测试上。这时模拟对象将是最有力的工具，它根据外在模块的接口模拟特定操作行为，这样单元测试就可以在假设关联模块正确工作的情况下验证本模块逻辑的正确性了。</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a:t>
            </a:r>
            <a:r>
              <a:rPr lang="zh-CN" altLang="en-US"/>
              <a:t>前提</a:t>
            </a:r>
            <a:endParaRPr lang="zh-CN" altLang="en-US"/>
          </a:p>
        </p:txBody>
      </p:sp>
      <p:sp>
        <p:nvSpPr>
          <p:cNvPr id="4" name="文本框 3"/>
          <p:cNvSpPr txBox="1"/>
          <p:nvPr/>
        </p:nvSpPr>
        <p:spPr>
          <a:xfrm>
            <a:off x="12065" y="902335"/>
            <a:ext cx="16870680" cy="3969385"/>
          </a:xfrm>
          <a:prstGeom prst="rect">
            <a:avLst/>
          </a:prstGeom>
          <a:noFill/>
        </p:spPr>
        <p:txBody>
          <a:bodyPr wrap="square" rtlCol="0">
            <a:spAutoFit/>
          </a:bodyPr>
          <a:p>
            <a:pPr algn="l"/>
            <a:r>
              <a:rPr lang="en-US" altLang="zh-CN" b="1"/>
              <a:t>1)</a:t>
            </a:r>
            <a:r>
              <a:rPr lang="zh-CN" altLang="en-US" b="1"/>
              <a:t>添加</a:t>
            </a:r>
            <a:r>
              <a:rPr lang="zh-CN" altLang="en-US" b="1"/>
              <a:t>依赖</a:t>
            </a:r>
            <a:endParaRPr lang="zh-CN" altLang="en-US" b="1"/>
          </a:p>
          <a:p>
            <a:pPr algn="l"/>
            <a:r>
              <a:rPr lang="zh-CN" altLang="en-US" b="1"/>
              <a:t>       &lt;dependency&gt;</a:t>
            </a:r>
            <a:endParaRPr lang="zh-CN" altLang="en-US" b="1"/>
          </a:p>
          <a:p>
            <a:pPr algn="l"/>
            <a:r>
              <a:rPr lang="zh-CN" altLang="en-US" b="1"/>
              <a:t>            &lt;groupId&gt;org.springframework.boot&lt;/groupId&gt;</a:t>
            </a:r>
            <a:endParaRPr lang="zh-CN" altLang="en-US" b="1"/>
          </a:p>
          <a:p>
            <a:pPr algn="l"/>
            <a:r>
              <a:rPr lang="zh-CN" altLang="en-US" b="1"/>
              <a:t>            &lt;artifactId&gt;spring-boot-starter-test&lt;/artifactId&gt;</a:t>
            </a:r>
            <a:endParaRPr lang="zh-CN" altLang="en-US" b="1"/>
          </a:p>
          <a:p>
            <a:pPr algn="l"/>
            <a:r>
              <a:rPr lang="zh-CN" altLang="en-US" b="1"/>
              <a:t>            &lt;scope&gt;test&lt;/scope&gt;</a:t>
            </a:r>
            <a:endParaRPr lang="zh-CN" altLang="en-US" b="1"/>
          </a:p>
          <a:p>
            <a:pPr algn="l"/>
            <a:r>
              <a:rPr lang="zh-CN" altLang="en-US" b="1"/>
              <a:t>        &lt;/dependency&gt;</a:t>
            </a:r>
            <a:endParaRPr lang="zh-CN" altLang="en-US" b="1"/>
          </a:p>
          <a:p>
            <a:pPr algn="l"/>
            <a:endParaRPr lang="zh-CN" altLang="en-US" b="1"/>
          </a:p>
          <a:p>
            <a:pPr marL="0" lvl="0" indent="0" algn="l">
              <a:buNone/>
            </a:pPr>
            <a:r>
              <a:rPr lang="en-US" altLang="zh-CN" b="1">
                <a:solidFill>
                  <a:schemeClr val="tx1"/>
                </a:solidFill>
              </a:rPr>
              <a:t>2)</a:t>
            </a:r>
            <a:r>
              <a:rPr lang="zh-CN" altLang="en-US" b="1">
                <a:solidFill>
                  <a:schemeClr val="tx1"/>
                </a:solidFill>
              </a:rPr>
              <a:t>添加注解</a:t>
            </a:r>
            <a:endParaRPr lang="zh-CN" altLang="en-US" b="1">
              <a:solidFill>
                <a:schemeClr val="tx1"/>
              </a:solidFill>
            </a:endParaRPr>
          </a:p>
          <a:p>
            <a:pPr marL="0" lvl="0" indent="0" algn="l">
              <a:buNone/>
            </a:pPr>
            <a:endParaRPr lang="zh-CN" altLang="en-US" b="1">
              <a:solidFill>
                <a:schemeClr val="tx1"/>
              </a:solidFill>
            </a:endParaRPr>
          </a:p>
          <a:p>
            <a:pPr marL="0" lvl="0" indent="0" algn="l">
              <a:buNone/>
            </a:pPr>
            <a:r>
              <a:rPr lang="zh-CN" altLang="en-US" b="1">
                <a:solidFill>
                  <a:schemeClr val="tx1"/>
                </a:solidFill>
              </a:rPr>
              <a:t>   </a:t>
            </a:r>
            <a:endParaRPr lang="zh-CN" altLang="en-US" b="1">
              <a:solidFill>
                <a:schemeClr val="tx1"/>
              </a:solidFill>
            </a:endParaRPr>
          </a:p>
          <a:p>
            <a:pPr marL="0" lvl="0" indent="0" algn="l">
              <a:buNone/>
            </a:pPr>
            <a:endParaRPr lang="zh-CN" altLang="en-US" b="1">
              <a:solidFill>
                <a:schemeClr val="tx1"/>
              </a:solidFill>
            </a:endParaRPr>
          </a:p>
          <a:p>
            <a:pPr marL="0" lvl="0" indent="0" algn="l">
              <a:buNone/>
            </a:pPr>
            <a:endParaRPr lang="zh-CN" altLang="en-US" b="1">
              <a:solidFill>
                <a:schemeClr val="tx1"/>
              </a:solidFill>
            </a:endParaRPr>
          </a:p>
          <a:p>
            <a:pPr marL="0" lvl="0" indent="0" algn="l">
              <a:buNone/>
            </a:pPr>
            <a:r>
              <a:rPr lang="zh-CN" altLang="en-US" b="1">
                <a:solidFill>
                  <a:schemeClr val="tx1"/>
                </a:solidFill>
              </a:rPr>
              <a:t>    </a:t>
            </a:r>
            <a:endParaRPr lang="zh-CN" altLang="en-US" b="1">
              <a:solidFill>
                <a:schemeClr val="tx1"/>
              </a:solidFill>
            </a:endParaRPr>
          </a:p>
          <a:p>
            <a:pPr marL="0" lvl="0" indent="0" algn="l">
              <a:buNone/>
            </a:pPr>
            <a:endParaRPr lang="zh-CN" altLang="en-US"/>
          </a:p>
        </p:txBody>
      </p:sp>
      <p:pic>
        <p:nvPicPr>
          <p:cNvPr id="5" name="图片 4"/>
          <p:cNvPicPr>
            <a:picLocks noChangeAspect="1"/>
          </p:cNvPicPr>
          <p:nvPr/>
        </p:nvPicPr>
        <p:blipFill>
          <a:blip r:embed="rId1"/>
          <a:stretch>
            <a:fillRect/>
          </a:stretch>
        </p:blipFill>
        <p:spPr>
          <a:xfrm>
            <a:off x="271145" y="3307715"/>
            <a:ext cx="9869805" cy="228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1.</a:t>
            </a:r>
            <a:r>
              <a:rPr lang="en-US" dirty="0" smtClean="0">
                <a:sym typeface="+mn-ea"/>
              </a:rPr>
              <a:t>springboot</a:t>
            </a:r>
            <a:r>
              <a:rPr lang="zh-CN" altLang="en-US" dirty="0" smtClean="0">
                <a:sym typeface="+mn-ea"/>
              </a:rPr>
              <a:t>单元测试介绍</a:t>
            </a:r>
            <a:endParaRPr lang="zh-CN" altLang="en-US" dirty="0" smtClean="0">
              <a:sym typeface="+mn-ea"/>
            </a:endParaRPr>
          </a:p>
        </p:txBody>
      </p:sp>
      <p:sp>
        <p:nvSpPr>
          <p:cNvPr id="6" name="文本框 5"/>
          <p:cNvSpPr txBox="1"/>
          <p:nvPr/>
        </p:nvSpPr>
        <p:spPr>
          <a:xfrm>
            <a:off x="498475" y="1130300"/>
            <a:ext cx="10859135" cy="5262245"/>
          </a:xfrm>
          <a:prstGeom prst="rect">
            <a:avLst/>
          </a:prstGeom>
          <a:noFill/>
        </p:spPr>
        <p:txBody>
          <a:bodyPr wrap="square" rtlCol="0">
            <a:spAutoFit/>
            <a:scene3d>
              <a:camera prst="orthographicFront"/>
              <a:lightRig rig="threePt" dir="t"/>
            </a:scene3d>
          </a:bodyPr>
          <a:p>
            <a:pPr marL="0" lvl="0" indent="0" algn="l">
              <a:buNone/>
            </a:pPr>
            <a:r>
              <a:rPr lang="en-US" altLang="zh-CN" b="1">
                <a:sym typeface="+mn-ea"/>
              </a:rPr>
              <a:t>   </a:t>
            </a:r>
            <a:r>
              <a:rPr lang="en-US" altLang="zh-CN" sz="2000" b="1">
                <a:sym typeface="+mn-ea"/>
              </a:rPr>
              <a:t>@RunnerWith(SpringRunner.class)</a:t>
            </a:r>
            <a:r>
              <a:rPr lang="en-US" altLang="zh-CN" b="1">
                <a:sym typeface="+mn-ea"/>
              </a:rPr>
              <a:t>    </a:t>
            </a:r>
            <a:endParaRPr lang="en-US" altLang="zh-CN" b="1">
              <a:solidFill>
                <a:schemeClr val="tx1"/>
              </a:solidFill>
            </a:endParaRPr>
          </a:p>
          <a:p>
            <a:pPr marL="0" lvl="0" indent="0" algn="l">
              <a:buClrTx/>
              <a:buSzTx/>
              <a:buNone/>
            </a:pPr>
            <a:r>
              <a:rPr lang="en-US" altLang="zh-CN" b="1">
                <a:sym typeface="+mn-ea"/>
              </a:rPr>
              <a:t>     	</a:t>
            </a:r>
            <a:r>
              <a:rPr lang="zh-CN" altLang="en-US" sz="2000">
                <a:sym typeface="+mn-ea"/>
              </a:rPr>
              <a:t>SpringRunner.class继承自SpringJunit4ClassRunner.class，表示使用spring test组件进行测试 </a:t>
            </a:r>
            <a:endParaRPr lang="zh-CN" altLang="en-US" sz="2000">
              <a:sym typeface="+mn-ea"/>
            </a:endParaRPr>
          </a:p>
          <a:p>
            <a:pPr marL="0" lvl="0" indent="0" algn="l">
              <a:buClrTx/>
              <a:buSzTx/>
              <a:buNone/>
            </a:pPr>
            <a:r>
              <a:rPr lang="zh-CN" altLang="en-US" b="1">
                <a:sym typeface="+mn-ea"/>
              </a:rPr>
              <a:t>   </a:t>
            </a:r>
            <a:endParaRPr lang="zh-CN" altLang="en-US" b="1">
              <a:solidFill>
                <a:schemeClr val="tx1"/>
              </a:solidFill>
            </a:endParaRPr>
          </a:p>
          <a:p>
            <a:pPr marL="0" lvl="0" indent="0" algn="l">
              <a:buClrTx/>
              <a:buSzTx/>
              <a:buNone/>
            </a:pPr>
            <a:r>
              <a:rPr lang="zh-CN" altLang="en-US" b="1">
                <a:sym typeface="+mn-ea"/>
              </a:rPr>
              <a:t>  </a:t>
            </a:r>
            <a:endParaRPr lang="zh-CN" altLang="en-US" b="1">
              <a:sym typeface="+mn-ea"/>
            </a:endParaRPr>
          </a:p>
          <a:p>
            <a:pPr marL="0" lvl="0" indent="0" algn="l">
              <a:buClrTx/>
              <a:buSzTx/>
              <a:buNone/>
            </a:pPr>
            <a:r>
              <a:rPr lang="zh-CN" altLang="en-US" b="1">
                <a:sym typeface="+mn-ea"/>
              </a:rPr>
              <a:t> </a:t>
            </a:r>
            <a:r>
              <a:rPr lang="en-US" altLang="zh-CN" sz="2000" b="1">
                <a:sym typeface="+mn-ea"/>
              </a:rPr>
              <a:t>@SpringBootTest(classes=Application.class,webEnvironment=W</a:t>
            </a:r>
            <a:r>
              <a:rPr lang="en-US" altLang="zh-CN" sz="2000" b="1">
                <a:sym typeface="+mn-ea"/>
              </a:rPr>
              <a:t>ebEnvironment.Mock</a:t>
            </a:r>
            <a:r>
              <a:rPr lang="en-US" altLang="zh-CN" sz="2000" b="1">
                <a:sym typeface="+mn-ea"/>
              </a:rPr>
              <a:t>)</a:t>
            </a:r>
            <a:endParaRPr lang="en-US" altLang="zh-CN" b="1">
              <a:solidFill>
                <a:schemeClr val="tx1"/>
              </a:solidFill>
            </a:endParaRPr>
          </a:p>
          <a:p>
            <a:pPr marL="0" lvl="0" indent="0" algn="l">
              <a:buClrTx/>
              <a:buSzTx/>
              <a:buNone/>
            </a:pPr>
            <a:r>
              <a:rPr lang="en-US" altLang="zh-CN" b="1">
                <a:sym typeface="+mn-ea"/>
              </a:rPr>
              <a:t>	</a:t>
            </a:r>
            <a:r>
              <a:rPr lang="zh-CN" altLang="en-US" sz="2000">
                <a:sym typeface="+mn-ea"/>
              </a:rPr>
              <a:t>用来指定SpringBoot应用程序的入口类, 该注解默认会根据包名逐级往上找, 一直找到一个</a:t>
            </a:r>
            <a:endParaRPr lang="zh-CN" altLang="en-US" sz="2000">
              <a:sym typeface="+mn-ea"/>
            </a:endParaRPr>
          </a:p>
          <a:p>
            <a:pPr marL="0" lvl="0" indent="0" algn="l">
              <a:buClrTx/>
              <a:buSzTx/>
              <a:buNone/>
            </a:pPr>
            <a:r>
              <a:rPr lang="zh-CN" altLang="en-US" sz="2000">
                <a:sym typeface="+mn-ea"/>
              </a:rPr>
              <a:t>SpringBoot主程序class为止, 然后启动该类为单元测试准备Spring应用上下文环境</a:t>
            </a:r>
            <a:endParaRPr lang="zh-CN" altLang="en-US" sz="2000">
              <a:sym typeface="+mn-ea"/>
            </a:endParaRPr>
          </a:p>
          <a:p>
            <a:pPr marL="0" lvl="0" indent="0" algn="l">
              <a:buClrTx/>
              <a:buSzTx/>
              <a:buNone/>
            </a:pPr>
            <a:r>
              <a:rPr lang="en-US" altLang="zh-CN" sz="2000">
                <a:sym typeface="+mn-ea"/>
              </a:rPr>
              <a:t>	webEnvironment</a:t>
            </a:r>
            <a:r>
              <a:rPr lang="zh-CN" altLang="en-US" sz="2000">
                <a:sym typeface="+mn-ea"/>
              </a:rPr>
              <a:t>属性：</a:t>
            </a:r>
            <a:r>
              <a:rPr lang="en-US" altLang="zh-CN" sz="2000">
                <a:sym typeface="+mn-ea"/>
              </a:rPr>
              <a:t>MOCK</a:t>
            </a:r>
            <a:r>
              <a:rPr lang="zh-CN" altLang="en-US" sz="2000">
                <a:sym typeface="+mn-ea"/>
              </a:rPr>
              <a:t>、RANDOM_PORT、DEFINED_PORT、</a:t>
            </a:r>
            <a:r>
              <a:rPr lang="en-US" altLang="zh-CN" sz="2000">
                <a:sym typeface="+mn-ea"/>
              </a:rPr>
              <a:t>NONE</a:t>
            </a:r>
            <a:endParaRPr lang="zh-CN" altLang="en-US" sz="2000">
              <a:sym typeface="+mn-ea"/>
            </a:endParaRPr>
          </a:p>
          <a:p>
            <a:pPr marL="0" lvl="0" indent="0" algn="l">
              <a:buClrTx/>
              <a:buSzTx/>
              <a:buNone/>
            </a:pPr>
            <a:r>
              <a:rPr lang="en-US" altLang="zh-CN">
                <a:solidFill>
                  <a:schemeClr val="tx1"/>
                </a:solidFill>
              </a:rPr>
              <a:t>		Mock</a:t>
            </a:r>
            <a:r>
              <a:rPr lang="zh-CN" altLang="en-US">
                <a:solidFill>
                  <a:schemeClr val="tx1"/>
                </a:solidFill>
              </a:rPr>
              <a:t>：也是默认的属性，加载</a:t>
            </a:r>
            <a:r>
              <a:rPr lang="en-US" altLang="zh-CN">
                <a:solidFill>
                  <a:schemeClr val="tx1"/>
                </a:solidFill>
              </a:rPr>
              <a:t>web applicationContext</a:t>
            </a:r>
            <a:r>
              <a:rPr lang="zh-CN" altLang="en-US">
                <a:solidFill>
                  <a:schemeClr val="tx1"/>
                </a:solidFill>
              </a:rPr>
              <a:t>，提供加载</a:t>
            </a:r>
            <a:r>
              <a:rPr lang="en-US" altLang="zh-CN">
                <a:solidFill>
                  <a:schemeClr val="tx1"/>
                </a:solidFill>
              </a:rPr>
              <a:t>web</a:t>
            </a:r>
            <a:r>
              <a:rPr lang="zh-CN" altLang="en-US">
                <a:solidFill>
                  <a:schemeClr val="tx1"/>
                </a:solidFill>
              </a:rPr>
              <a:t>模拟环境。使用此注解不会启动嵌入式服务器。如果类路径上没有可用的</a:t>
            </a:r>
            <a:r>
              <a:rPr lang="en-US" altLang="zh-CN">
                <a:solidFill>
                  <a:schemeClr val="tx1"/>
                </a:solidFill>
              </a:rPr>
              <a:t>web</a:t>
            </a:r>
            <a:r>
              <a:rPr lang="zh-CN" altLang="en-US">
                <a:solidFill>
                  <a:schemeClr val="tx1"/>
                </a:solidFill>
              </a:rPr>
              <a:t>环境，此模式会透明的返回创建常规的非</a:t>
            </a:r>
            <a:r>
              <a:rPr lang="en-US" altLang="zh-CN">
                <a:solidFill>
                  <a:schemeClr val="tx1"/>
                </a:solidFill>
              </a:rPr>
              <a:t>web</a:t>
            </a:r>
            <a:r>
              <a:rPr lang="zh-CN" altLang="en-US">
                <a:solidFill>
                  <a:schemeClr val="tx1"/>
                </a:solidFill>
              </a:rPr>
              <a:t>应用程序上下文，他可以与</a:t>
            </a:r>
            <a:r>
              <a:rPr lang="en-US" altLang="zh-CN">
                <a:solidFill>
                  <a:schemeClr val="tx1"/>
                </a:solidFill>
              </a:rPr>
              <a:t>@AutoConfigureMockMVC</a:t>
            </a:r>
            <a:r>
              <a:rPr lang="zh-CN" altLang="en-US">
                <a:solidFill>
                  <a:schemeClr val="tx1"/>
                </a:solidFill>
              </a:rPr>
              <a:t>使用来对应用查询进行模拟测试</a:t>
            </a:r>
            <a:endParaRPr lang="zh-CN" altLang="en-US">
              <a:solidFill>
                <a:schemeClr val="tx1"/>
              </a:solidFill>
            </a:endParaRPr>
          </a:p>
          <a:p>
            <a:pPr marL="0" lvl="0" indent="0" algn="l">
              <a:buClrTx/>
              <a:buSzTx/>
              <a:buNone/>
            </a:pPr>
            <a:r>
              <a:rPr lang="en-US" altLang="zh-CN">
                <a:solidFill>
                  <a:schemeClr val="tx1"/>
                </a:solidFill>
              </a:rPr>
              <a:t>		</a:t>
            </a:r>
            <a:r>
              <a:rPr lang="zh-CN" altLang="en-US">
                <a:sym typeface="+mn-ea"/>
              </a:rPr>
              <a:t>RANDOM_PORT：会启动</a:t>
            </a:r>
            <a:r>
              <a:rPr lang="en-US" altLang="zh-CN">
                <a:sym typeface="+mn-ea"/>
              </a:rPr>
              <a:t>Tomcat</a:t>
            </a:r>
            <a:r>
              <a:rPr lang="zh-CN" altLang="en-US">
                <a:sym typeface="+mn-ea"/>
              </a:rPr>
              <a:t>提供真实的</a:t>
            </a:r>
            <a:r>
              <a:rPr lang="en-US" altLang="zh-CN">
                <a:sym typeface="+mn-ea"/>
              </a:rPr>
              <a:t>web</a:t>
            </a:r>
            <a:r>
              <a:rPr lang="zh-CN" altLang="en-US">
                <a:sym typeface="+mn-ea"/>
              </a:rPr>
              <a:t>环境，启动嵌入式服务器在随机的端口上监听</a:t>
            </a:r>
            <a:endParaRPr lang="zh-CN" altLang="en-US">
              <a:sym typeface="+mn-ea"/>
            </a:endParaRPr>
          </a:p>
          <a:p>
            <a:pPr marL="0" lvl="0" indent="0" algn="l">
              <a:buClrTx/>
              <a:buSzTx/>
              <a:buNone/>
            </a:pPr>
            <a:r>
              <a:rPr lang="en-US" altLang="zh-CN">
                <a:sym typeface="+mn-ea"/>
              </a:rPr>
              <a:t>		</a:t>
            </a:r>
            <a:r>
              <a:rPr lang="zh-CN" altLang="en-US">
                <a:sym typeface="+mn-ea"/>
              </a:rPr>
              <a:t>DEFINED_PORT：会启动</a:t>
            </a:r>
            <a:r>
              <a:rPr lang="en-US" altLang="zh-CN">
                <a:sym typeface="+mn-ea"/>
              </a:rPr>
              <a:t>Tomcat</a:t>
            </a:r>
            <a:r>
              <a:rPr lang="zh-CN" altLang="en-US">
                <a:sym typeface="+mn-ea"/>
              </a:rPr>
              <a:t>提供真实的</a:t>
            </a:r>
            <a:r>
              <a:rPr lang="en-US" altLang="zh-CN">
                <a:sym typeface="+mn-ea"/>
              </a:rPr>
              <a:t>web</a:t>
            </a:r>
            <a:r>
              <a:rPr lang="zh-CN" altLang="en-US">
                <a:sym typeface="+mn-ea"/>
              </a:rPr>
              <a:t>环境，在嵌入式服务器定义的端口上监听</a:t>
            </a:r>
            <a:endParaRPr lang="zh-CN" altLang="en-US">
              <a:sym typeface="+mn-ea"/>
            </a:endParaRPr>
          </a:p>
          <a:p>
            <a:pPr marL="0" lvl="0" indent="0" algn="l">
              <a:buClrTx/>
              <a:buSzTx/>
              <a:buNone/>
            </a:pPr>
            <a:r>
              <a:rPr lang="en-US" altLang="zh-CN">
                <a:sym typeface="+mn-ea"/>
              </a:rPr>
              <a:t>		None</a:t>
            </a:r>
            <a:r>
              <a:rPr lang="zh-CN" altLang="en-US">
                <a:sym typeface="+mn-ea"/>
              </a:rPr>
              <a:t>：使用</a:t>
            </a:r>
            <a:r>
              <a:rPr lang="en-US" altLang="zh-CN">
                <a:sym typeface="+mn-ea"/>
              </a:rPr>
              <a:t>SpringApplication</a:t>
            </a:r>
            <a:r>
              <a:rPr lang="zh-CN" altLang="en-US">
                <a:sym typeface="+mn-ea"/>
              </a:rPr>
              <a:t>加载</a:t>
            </a:r>
            <a:r>
              <a:rPr lang="en-US" altLang="zh-CN">
                <a:sym typeface="+mn-ea"/>
              </a:rPr>
              <a:t>applicationContext</a:t>
            </a:r>
            <a:r>
              <a:rPr lang="zh-CN" altLang="en-US">
                <a:sym typeface="+mn-ea"/>
              </a:rPr>
              <a:t>，但不提供任何环境</a:t>
            </a:r>
            <a:endParaRPr lang="zh-CN" altLang="en-US">
              <a:solidFill>
                <a:schemeClr val="tx1"/>
              </a:solidFill>
            </a:endParaRPr>
          </a:p>
          <a:p>
            <a:pPr marL="0" lvl="0" indent="0" algn="l">
              <a:buNone/>
            </a:pPr>
            <a:r>
              <a:rPr lang="zh-CN" altLang="en-US">
                <a:sym typeface="+mn-ea"/>
              </a:rPr>
              <a:t>      </a:t>
            </a:r>
            <a:endParaRPr lang="zh-CN" altLang="en-US">
              <a:sym typeface="+mn-ea"/>
            </a:endParaRPr>
          </a:p>
          <a:p>
            <a:pPr marL="0" lvl="0" indent="0" algn="l">
              <a:buClrTx/>
              <a:buSzTx/>
              <a:buNone/>
            </a:pPr>
            <a:endParaRPr lang="zh-CN" altLang="en-US">
              <a:sym typeface="+mn-ea"/>
            </a:endParaRPr>
          </a:p>
          <a:p>
            <a:pPr marL="0" lvl="0" indent="0" algn="l">
              <a:buClrTx/>
              <a:buSzTx/>
              <a:buNone/>
            </a:pPr>
            <a:r>
              <a:rPr lang="zh-CN" altLang="en-US">
                <a:sym typeface="+mn-ea"/>
              </a:rPr>
              <a:t>    </a:t>
            </a:r>
            <a:endParaRPr lang="en-US" altLang="zh-CN">
              <a:ln w="22225">
                <a:solidFill>
                  <a:schemeClr val="accent2"/>
                </a:solidFill>
                <a:prstDash val="solid"/>
              </a:ln>
              <a:solidFill>
                <a:schemeClr val="accent2">
                  <a:lumMod val="40000"/>
                  <a:lumOff val="60000"/>
                </a:schemeClr>
              </a:solidFill>
              <a:effectLst/>
            </a:endParaRPr>
          </a:p>
        </p:txBody>
      </p:sp>
      <p:pic>
        <p:nvPicPr>
          <p:cNvPr id="5" name="图片 4"/>
          <p:cNvPicPr>
            <a:picLocks noChangeAspect="1"/>
          </p:cNvPicPr>
          <p:nvPr/>
        </p:nvPicPr>
        <p:blipFill>
          <a:blip r:embed="rId1"/>
          <a:stretch>
            <a:fillRect/>
          </a:stretch>
        </p:blipFill>
        <p:spPr>
          <a:xfrm>
            <a:off x="889635" y="2009140"/>
            <a:ext cx="8632190" cy="3040380"/>
          </a:xfrm>
          <a:prstGeom prst="rect">
            <a:avLst/>
          </a:prstGeom>
        </p:spPr>
      </p:pic>
      <p:pic>
        <p:nvPicPr>
          <p:cNvPr id="4" name="图片 3"/>
          <p:cNvPicPr>
            <a:picLocks noChangeAspect="1"/>
          </p:cNvPicPr>
          <p:nvPr/>
        </p:nvPicPr>
        <p:blipFill>
          <a:blip r:embed="rId2"/>
          <a:stretch>
            <a:fillRect/>
          </a:stretch>
        </p:blipFill>
        <p:spPr>
          <a:xfrm>
            <a:off x="900430" y="2009140"/>
            <a:ext cx="861060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 calcmode="lin" valueType="num">
                                      <p:cBhvr additive="base">
                                        <p:cTn id="5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2" end="12"/>
                                            </p:txEl>
                                          </p:spTgt>
                                        </p:tgtEl>
                                        <p:attrNameLst>
                                          <p:attrName>style.visibility</p:attrName>
                                        </p:attrNameLst>
                                      </p:cBhvr>
                                      <p:to>
                                        <p:strVal val="visible"/>
                                      </p:to>
                                    </p:set>
                                    <p:anim calcmode="lin" valueType="num">
                                      <p:cBhvr additive="base">
                                        <p:cTn id="7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anim calcmode="lin" valueType="num">
                                      <p:cBhvr additive="base">
                                        <p:cTn id="7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1.</a:t>
            </a:r>
            <a:r>
              <a:rPr lang="en-US" dirty="0" smtClean="0">
                <a:sym typeface="+mn-ea"/>
              </a:rPr>
              <a:t>springboot</a:t>
            </a:r>
            <a:r>
              <a:rPr lang="zh-CN" altLang="en-US" dirty="0" smtClean="0">
                <a:sym typeface="+mn-ea"/>
              </a:rPr>
              <a:t>单元测试介绍</a:t>
            </a:r>
            <a:endParaRPr lang="zh-CN" altLang="en-US" dirty="0" smtClean="0">
              <a:sym typeface="+mn-ea"/>
            </a:endParaRPr>
          </a:p>
        </p:txBody>
      </p:sp>
      <p:sp>
        <p:nvSpPr>
          <p:cNvPr id="6" name="文本框 5"/>
          <p:cNvSpPr txBox="1"/>
          <p:nvPr/>
        </p:nvSpPr>
        <p:spPr>
          <a:xfrm>
            <a:off x="498475" y="1130300"/>
            <a:ext cx="10859135" cy="3230245"/>
          </a:xfrm>
          <a:prstGeom prst="rect">
            <a:avLst/>
          </a:prstGeom>
          <a:noFill/>
        </p:spPr>
        <p:txBody>
          <a:bodyPr wrap="square" rtlCol="0">
            <a:spAutoFit/>
            <a:scene3d>
              <a:camera prst="orthographicFront"/>
              <a:lightRig rig="threePt" dir="t"/>
            </a:scene3d>
          </a:bodyPr>
          <a:p>
            <a:pPr marL="0" lvl="0" indent="0" algn="l">
              <a:buNone/>
            </a:pPr>
            <a:r>
              <a:rPr lang="en-US" altLang="zh-CN" b="1">
                <a:sym typeface="+mn-ea"/>
              </a:rPr>
              <a:t>   @AutoConfigureMockMvc</a:t>
            </a:r>
            <a:endParaRPr lang="en-US" altLang="zh-CN" b="1"/>
          </a:p>
          <a:p>
            <a:pPr marL="0" lvl="0" indent="0" algn="l">
              <a:buClrTx/>
              <a:buSzTx/>
              <a:buNone/>
            </a:pPr>
            <a:r>
              <a:rPr lang="en-US" altLang="zh-CN" b="1">
                <a:sym typeface="+mn-ea"/>
              </a:rPr>
              <a:t>    	</a:t>
            </a:r>
            <a:r>
              <a:rPr lang="zh-CN" altLang="en-US">
                <a:sym typeface="+mn-ea"/>
              </a:rPr>
              <a:t>用来自动配置MockMvc</a:t>
            </a:r>
            <a:r>
              <a:rPr lang="en-US" altLang="zh-CN" b="1">
                <a:sym typeface="+mn-ea"/>
              </a:rPr>
              <a:t>  </a:t>
            </a:r>
            <a:endParaRPr lang="en-US" altLang="zh-CN" b="1">
              <a:sym typeface="+mn-ea"/>
            </a:endParaRPr>
          </a:p>
          <a:p>
            <a:pPr marL="0" lvl="0" indent="0" algn="l">
              <a:buNone/>
            </a:pPr>
            <a:endParaRPr lang="en-US" altLang="zh-CN" b="1">
              <a:sym typeface="+mn-ea"/>
            </a:endParaRPr>
          </a:p>
          <a:p>
            <a:pPr marL="0" lvl="0" indent="0" algn="l">
              <a:buNone/>
            </a:pPr>
            <a:r>
              <a:rPr lang="en-US" altLang="zh-CN" b="1">
                <a:sym typeface="+mn-ea"/>
              </a:rPr>
              <a:t>   @Transactional</a:t>
            </a:r>
            <a:endParaRPr lang="en-US" altLang="zh-CN" b="1">
              <a:sym typeface="+mn-ea"/>
            </a:endParaRPr>
          </a:p>
          <a:p>
            <a:pPr marL="0" lvl="0" algn="l">
              <a:buClrTx/>
              <a:buSzTx/>
              <a:buNone/>
            </a:pPr>
            <a:r>
              <a:rPr lang="en-US" altLang="zh-CN" b="1">
                <a:sym typeface="+mn-ea"/>
              </a:rPr>
              <a:t>	</a:t>
            </a:r>
            <a:r>
              <a:rPr lang="zh-CN" altLang="en-US" sz="2000">
                <a:sym typeface="+mn-ea"/>
              </a:rPr>
              <a:t>数据回滚,防止测试数据插入数据库造成脏数据,自动带有</a:t>
            </a:r>
            <a:r>
              <a:rPr lang="en-US" altLang="zh-CN" sz="2000">
                <a:sym typeface="+mn-ea"/>
              </a:rPr>
              <a:t>@</a:t>
            </a:r>
            <a:r>
              <a:rPr lang="zh-CN" altLang="en-US" sz="2000">
                <a:sym typeface="+mn-ea"/>
              </a:rPr>
              <a:t>RollBack(true)；若不想数据回滚,则去掉@Transactional注解，或者加上@RollBack(false)</a:t>
            </a:r>
            <a:endParaRPr lang="zh-CN" altLang="en-US" sz="2000">
              <a:sym typeface="+mn-ea"/>
            </a:endParaRPr>
          </a:p>
          <a:p>
            <a:pPr marL="0" lvl="0" indent="0" algn="l">
              <a:buNone/>
            </a:pPr>
            <a:endParaRPr lang="en-US" altLang="zh-CN" b="1">
              <a:sym typeface="+mn-ea"/>
            </a:endParaRPr>
          </a:p>
          <a:p>
            <a:pPr marL="0" lvl="0" indent="0" algn="l">
              <a:buNone/>
            </a:pPr>
            <a:r>
              <a:rPr lang="en-US" altLang="zh-CN" b="1">
                <a:sym typeface="+mn-ea"/>
              </a:rPr>
              <a:t>    @ActiveProfiles</a:t>
            </a:r>
            <a:endParaRPr lang="en-US" altLang="zh-CN" b="1">
              <a:sym typeface="+mn-ea"/>
            </a:endParaRPr>
          </a:p>
          <a:p>
            <a:pPr marL="0" lvl="0" algn="l">
              <a:buClrTx/>
              <a:buSzTx/>
              <a:buFontTx/>
              <a:buNone/>
            </a:pPr>
            <a:r>
              <a:rPr lang="en-US" altLang="zh-CN" b="1">
                <a:sym typeface="+mn-ea"/>
              </a:rPr>
              <a:t>	</a:t>
            </a:r>
            <a:r>
              <a:rPr lang="zh-CN" altLang="en-US" sz="2000">
                <a:sym typeface="+mn-ea"/>
              </a:rPr>
              <a:t>指定测试时启动加载的配置文件</a:t>
            </a:r>
            <a:endParaRPr lang="zh-CN" altLang="en-US" sz="2000">
              <a:sym typeface="+mn-ea"/>
            </a:endParaRPr>
          </a:p>
          <a:p>
            <a:pPr marL="0" lvl="0" indent="0" algn="l">
              <a:buNone/>
            </a:pPr>
            <a:endParaRPr lang="en-US" altLang="zh-CN" b="1">
              <a:sym typeface="+mn-ea"/>
            </a:endParaRPr>
          </a:p>
          <a:p>
            <a:pPr marL="0" lvl="0" indent="0" algn="l">
              <a:buClrTx/>
              <a:buSzTx/>
              <a:buNone/>
            </a:pPr>
            <a:r>
              <a:rPr lang="zh-CN" altLang="en-US">
                <a:sym typeface="+mn-ea"/>
              </a:rPr>
              <a:t>    </a:t>
            </a:r>
            <a:endParaRPr lang="en-US" altLang="zh-CN">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a:t>
            </a:r>
            <a:r>
              <a:rPr lang="en-US" altLang="zh-CN"/>
              <a:t>Mock</a:t>
            </a:r>
            <a:r>
              <a:rPr lang="zh-CN" altLang="en-US"/>
              <a:t>初始化</a:t>
            </a:r>
            <a:endParaRPr lang="zh-CN" altLang="en-US"/>
          </a:p>
        </p:txBody>
      </p:sp>
      <p:sp>
        <p:nvSpPr>
          <p:cNvPr id="3" name="文本框 2"/>
          <p:cNvSpPr txBox="1"/>
          <p:nvPr/>
        </p:nvSpPr>
        <p:spPr>
          <a:xfrm>
            <a:off x="537845" y="802005"/>
            <a:ext cx="10811510" cy="1137285"/>
          </a:xfrm>
          <a:prstGeom prst="rect">
            <a:avLst/>
          </a:prstGeom>
          <a:noFill/>
        </p:spPr>
        <p:txBody>
          <a:bodyPr wrap="square" rtlCol="0">
            <a:spAutoFit/>
            <a:scene3d>
              <a:camera prst="orthographicFront"/>
              <a:lightRig rig="threePt" dir="t"/>
            </a:scene3d>
          </a:bodyPr>
          <a:p>
            <a:r>
              <a:rPr lang="zh-CN" altLang="en-US" sz="2000"/>
              <a:t>Mockito.initMocks(this)</a:t>
            </a:r>
            <a:r>
              <a:rPr lang="zh-CN" altLang="en-US" sz="2800"/>
              <a:t> </a:t>
            </a:r>
            <a:r>
              <a:rPr lang="en-US" altLang="zh-CN" sz="2800"/>
              <a:t>--- </a:t>
            </a:r>
            <a:r>
              <a:rPr lang="zh-CN" altLang="en-US" sz="2000"/>
              <a:t>对</a:t>
            </a:r>
            <a:r>
              <a:rPr lang="en-US" altLang="zh-CN" sz="2000"/>
              <a:t>mock</a:t>
            </a:r>
            <a:r>
              <a:rPr lang="zh-CN" altLang="en-US" sz="2000"/>
              <a:t>提供初始化工作</a:t>
            </a:r>
            <a:endParaRPr lang="zh-CN" altLang="en-US" sz="2000"/>
          </a:p>
          <a:p>
            <a:r>
              <a:rPr lang="en-US" altLang="zh-CN" sz="2000"/>
              <a:t>@Before</a:t>
            </a:r>
            <a:r>
              <a:rPr lang="zh-CN" altLang="en-US" sz="2000"/>
              <a:t>注解 </a:t>
            </a:r>
            <a:r>
              <a:rPr lang="en-US" altLang="zh-CN" sz="2000"/>
              <a:t>--- Junit</a:t>
            </a:r>
            <a:r>
              <a:rPr lang="zh-CN" altLang="en-US" sz="2000"/>
              <a:t>注解，在测试方法前执行，此外还有</a:t>
            </a:r>
            <a:r>
              <a:rPr lang="en-US" altLang="zh-CN" sz="2000"/>
              <a:t>@BeforeClass</a:t>
            </a:r>
            <a:r>
              <a:rPr lang="zh-CN" altLang="en-US" sz="2000"/>
              <a:t>、</a:t>
            </a:r>
            <a:r>
              <a:rPr lang="en-US" altLang="zh-CN" sz="2000"/>
              <a:t>@After</a:t>
            </a:r>
            <a:r>
              <a:rPr lang="zh-CN" altLang="en-US" sz="2000"/>
              <a:t>、</a:t>
            </a:r>
            <a:r>
              <a:rPr lang="en-US" altLang="zh-CN" sz="2000"/>
              <a:t>@AfterClass</a:t>
            </a:r>
            <a:r>
              <a:rPr lang="zh-CN" altLang="en-US" sz="2000"/>
              <a:t>等</a:t>
            </a:r>
            <a:endParaRPr lang="zh-CN" altLang="en-US" sz="2000"/>
          </a:p>
          <a:p>
            <a:r>
              <a:rPr lang="en-US" altLang="zh-CN" sz="2000"/>
              <a:t>@Test</a:t>
            </a:r>
            <a:r>
              <a:rPr lang="zh-CN" altLang="en-US" sz="2000"/>
              <a:t>注解 </a:t>
            </a:r>
            <a:r>
              <a:rPr lang="en-US" altLang="zh-CN" sz="2000"/>
              <a:t>--- </a:t>
            </a:r>
            <a:r>
              <a:rPr lang="zh-CN" altLang="en-US" sz="2000"/>
              <a:t>表明是一个</a:t>
            </a:r>
            <a:r>
              <a:rPr lang="en-US" altLang="zh-CN" sz="2000"/>
              <a:t>Junit</a:t>
            </a:r>
            <a:r>
              <a:rPr lang="zh-CN" altLang="en-US" sz="2000"/>
              <a:t>测试方法</a:t>
            </a:r>
            <a:endParaRPr lang="en-US" altLang="zh-CN" sz="2000"/>
          </a:p>
        </p:txBody>
      </p:sp>
      <p:pic>
        <p:nvPicPr>
          <p:cNvPr id="7" name="图片 6"/>
          <p:cNvPicPr>
            <a:picLocks noChangeAspect="1"/>
          </p:cNvPicPr>
          <p:nvPr>
            <p:custDataLst>
              <p:tags r:id="rId1"/>
            </p:custDataLst>
          </p:nvPr>
        </p:nvPicPr>
        <p:blipFill>
          <a:blip r:embed="rId2"/>
          <a:stretch>
            <a:fillRect/>
          </a:stretch>
        </p:blipFill>
        <p:spPr>
          <a:xfrm>
            <a:off x="537845" y="2018030"/>
            <a:ext cx="8416925" cy="1877060"/>
          </a:xfrm>
          <a:prstGeom prst="rect">
            <a:avLst/>
          </a:prstGeom>
        </p:spPr>
      </p:pic>
      <p:pic>
        <p:nvPicPr>
          <p:cNvPr id="6" name="图片 5"/>
          <p:cNvPicPr>
            <a:picLocks noChangeAspect="1"/>
          </p:cNvPicPr>
          <p:nvPr/>
        </p:nvPicPr>
        <p:blipFill>
          <a:blip r:embed="rId3"/>
          <a:stretch>
            <a:fillRect/>
          </a:stretch>
        </p:blipFill>
        <p:spPr>
          <a:xfrm>
            <a:off x="537845" y="2018030"/>
            <a:ext cx="8417560" cy="4462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单元测试</a:t>
            </a:r>
            <a:r>
              <a:rPr lang="en-US" altLang="zh-CN"/>
              <a:t>-controller</a:t>
            </a:r>
            <a:endParaRPr lang="en-US" altLang="zh-CN"/>
          </a:p>
        </p:txBody>
      </p:sp>
      <p:sp>
        <p:nvSpPr>
          <p:cNvPr id="6" name="文本框 5"/>
          <p:cNvSpPr txBox="1"/>
          <p:nvPr/>
        </p:nvSpPr>
        <p:spPr>
          <a:xfrm>
            <a:off x="462915" y="1071245"/>
            <a:ext cx="10617835" cy="5323205"/>
          </a:xfrm>
          <a:prstGeom prst="rect">
            <a:avLst/>
          </a:prstGeom>
          <a:noFill/>
        </p:spPr>
        <p:txBody>
          <a:bodyPr wrap="square" rtlCol="0">
            <a:spAutoFit/>
            <a:scene3d>
              <a:camera prst="orthographicFront"/>
              <a:lightRig rig="threePt" dir="t"/>
            </a:scene3d>
          </a:bodyPr>
          <a:p>
            <a:r>
              <a:rPr lang="en-US" altLang="zh-CN" sz="2000"/>
              <a:t>一般在测试的时候，需要对controller层进行测试，那么就需要用到MockMvc</a:t>
            </a:r>
            <a:r>
              <a:rPr lang="zh-CN" altLang="en-US" sz="2000"/>
              <a:t>，</a:t>
            </a:r>
            <a:r>
              <a:rPr lang="en-US" altLang="zh-CN" sz="2000"/>
              <a:t>MockMvc实现了对Http请求的模拟，能够直接使用网络的形式，转换到Controller的调用，这样可以使得测试速度快、不依赖网络环境，而且提供了一套验证的工具，这样可以使得请求的验证统一而且很方便。</a:t>
            </a:r>
            <a:endParaRPr lang="en-US" altLang="zh-CN" sz="2000"/>
          </a:p>
          <a:p>
            <a:r>
              <a:rPr lang="en-US" altLang="zh-CN" sz="2000" b="1"/>
              <a:t>perform</a:t>
            </a:r>
            <a:r>
              <a:rPr lang="zh-CN" altLang="en-US" sz="2000" b="1"/>
              <a:t>：</a:t>
            </a:r>
            <a:r>
              <a:rPr lang="zh-CN" altLang="en-US" sz="2000"/>
              <a:t>执行一个</a:t>
            </a:r>
            <a:r>
              <a:rPr lang="en-US" altLang="zh-CN" sz="2000"/>
              <a:t>RequestBuilder</a:t>
            </a:r>
            <a:r>
              <a:rPr lang="zh-CN" altLang="en-US" sz="2000"/>
              <a:t>请求，并且返回ResultActions实例，该实例则是可以获取到请求的返回内容。</a:t>
            </a:r>
            <a:r>
              <a:rPr lang="en-US" altLang="zh-CN" sz="2000"/>
              <a:t>MockMvcRequestBuilders</a:t>
            </a:r>
            <a:r>
              <a:rPr lang="zh-CN" altLang="en-US" sz="2000"/>
              <a:t>可以构建多种请求方式：</a:t>
            </a:r>
            <a:r>
              <a:rPr lang="en-US" altLang="zh-CN" sz="2000"/>
              <a:t>Get</a:t>
            </a:r>
            <a:r>
              <a:rPr lang="zh-CN" altLang="en-US" sz="2000"/>
              <a:t>，</a:t>
            </a:r>
            <a:r>
              <a:rPr lang="en-US" altLang="zh-CN" sz="2000"/>
              <a:t>Post</a:t>
            </a:r>
            <a:r>
              <a:rPr lang="zh-CN" altLang="en-US" sz="2000"/>
              <a:t>，</a:t>
            </a:r>
            <a:r>
              <a:rPr lang="en-US" altLang="zh-CN" sz="2000"/>
              <a:t>Put</a:t>
            </a:r>
            <a:r>
              <a:rPr lang="zh-CN" altLang="en-US" sz="2000"/>
              <a:t>，</a:t>
            </a:r>
            <a:r>
              <a:rPr lang="en-US" altLang="zh-CN" sz="2000"/>
              <a:t>Delete</a:t>
            </a:r>
            <a:r>
              <a:rPr lang="zh-CN" altLang="en-US" sz="2000"/>
              <a:t>等常用的请求方式。</a:t>
            </a:r>
            <a:endParaRPr lang="zh-CN" altLang="en-US" sz="2000"/>
          </a:p>
          <a:p>
            <a:endParaRPr lang="zh-CN" altLang="en-US" sz="2000"/>
          </a:p>
          <a:p>
            <a:r>
              <a:rPr lang="en-US" altLang="zh-CN" sz="2000" b="1"/>
              <a:t>param：</a:t>
            </a:r>
            <a:r>
              <a:rPr lang="zh-CN" altLang="en-US" sz="2000"/>
              <a:t>添加request的参数，请求路径后面发送请求的时候带上的参数。</a:t>
            </a:r>
            <a:endParaRPr lang="zh-CN" altLang="en-US" sz="2000"/>
          </a:p>
          <a:p>
            <a:endParaRPr lang="zh-CN" altLang="en-US" sz="2000"/>
          </a:p>
          <a:p>
            <a:r>
              <a:rPr lang="en-US" altLang="zh-CN" sz="2000" b="1"/>
              <a:t>andExpect：</a:t>
            </a:r>
            <a:r>
              <a:rPr lang="zh-CN" altLang="en-US" sz="2000"/>
              <a:t>添加MockMvcResultMatchers验证规则，验证控制器执行完成后结果是否正确（对返回的数据进行的判断）。</a:t>
            </a:r>
            <a:endParaRPr lang="zh-CN" altLang="en-US" sz="2000"/>
          </a:p>
          <a:p>
            <a:endParaRPr lang="zh-CN" altLang="en-US" sz="2000"/>
          </a:p>
          <a:p>
            <a:r>
              <a:rPr lang="en-US" altLang="zh-CN" sz="2000" b="1"/>
              <a:t>andDo：</a:t>
            </a:r>
            <a:r>
              <a:rPr lang="zh-CN" altLang="en-US" sz="2000"/>
              <a:t>添加MockMvcResultHandlers结果处理器，比如调试时打印结果到控制台（对返回的数据进行的判断）。</a:t>
            </a:r>
            <a:endParaRPr lang="zh-CN" altLang="en-US" sz="2000"/>
          </a:p>
          <a:p>
            <a:endParaRPr lang="zh-CN" altLang="en-US" sz="2000"/>
          </a:p>
          <a:p>
            <a:r>
              <a:rPr lang="en-US" altLang="zh-CN" sz="2000" b="1"/>
              <a:t>andReturn</a:t>
            </a:r>
            <a:r>
              <a:rPr lang="zh-CN" altLang="en-US" sz="2000" b="1"/>
              <a:t>：</a:t>
            </a:r>
            <a:r>
              <a:rPr lang="zh-CN" altLang="en-US" sz="2000"/>
              <a:t>执行完后返回相应的结果</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edge">
                                      <p:cBhvr>
                                        <p:cTn id="7" dur="2000"/>
                                        <p:tgtEl>
                                          <p:spTgt spid="6">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edge">
                                      <p:cBhvr>
                                        <p:cTn id="10" dur="2000"/>
                                        <p:tgtEl>
                                          <p:spTgt spid="6">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edge">
                                      <p:cBhvr>
                                        <p:cTn id="13" dur="2000"/>
                                        <p:tgtEl>
                                          <p:spTgt spid="6">
                                            <p:txEl>
                                              <p:pRg st="3" end="3"/>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wedge">
                                      <p:cBhvr>
                                        <p:cTn id="16" dur="2000"/>
                                        <p:tgtEl>
                                          <p:spTgt spid="6">
                                            <p:txEl>
                                              <p:pRg st="5" end="5"/>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wedge">
                                      <p:cBhvr>
                                        <p:cTn id="19" dur="2000"/>
                                        <p:tgtEl>
                                          <p:spTgt spid="6">
                                            <p:txEl>
                                              <p:pRg st="7" end="7"/>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wedge">
                                      <p:cBhvr>
                                        <p:cTn id="22" dur="2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controller-</a:t>
            </a:r>
            <a:r>
              <a:rPr lang="zh-CN" altLang="en-US"/>
              <a:t>请求方式</a:t>
            </a:r>
            <a:endParaRPr lang="zh-CN" altLang="en-US"/>
          </a:p>
        </p:txBody>
      </p:sp>
      <p:sp>
        <p:nvSpPr>
          <p:cNvPr id="5" name="文本框 4"/>
          <p:cNvSpPr txBox="1"/>
          <p:nvPr/>
        </p:nvSpPr>
        <p:spPr>
          <a:xfrm>
            <a:off x="448310" y="1011555"/>
            <a:ext cx="10601325" cy="4030980"/>
          </a:xfrm>
          <a:prstGeom prst="rect">
            <a:avLst/>
          </a:prstGeom>
          <a:noFill/>
        </p:spPr>
        <p:txBody>
          <a:bodyPr wrap="square" rtlCol="0">
            <a:spAutoFit/>
            <a:scene3d>
              <a:camera prst="orthographicFront"/>
              <a:lightRig rig="threePt" dir="t"/>
            </a:scene3d>
          </a:bodyPr>
          <a:p>
            <a:r>
              <a:rPr lang="en-US" altLang="zh-CN" sz="2000"/>
              <a:t>Get</a:t>
            </a:r>
            <a:r>
              <a:rPr lang="zh-CN" altLang="en-US" sz="2000"/>
              <a:t>等普通传参</a:t>
            </a:r>
            <a:r>
              <a:rPr lang="en-US" altLang="zh-CN" sz="2000"/>
              <a:t>请求：</a:t>
            </a:r>
            <a:endParaRPr lang="en-US" altLang="zh-CN" sz="2000"/>
          </a:p>
          <a:p>
            <a:r>
              <a:rPr lang="en-US" altLang="zh-CN" sz="2000"/>
              <a:t>	param传递参数方式</a:t>
            </a:r>
            <a:endParaRPr lang="en-US" altLang="zh-CN" sz="20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r>
              <a:rPr lang="en-US" altLang="zh-CN" sz="2000"/>
              <a:t>Post</a:t>
            </a:r>
            <a:r>
              <a:rPr lang="zh-CN" altLang="en-US" sz="2000"/>
              <a:t>等</a:t>
            </a:r>
            <a:r>
              <a:rPr lang="en-US" altLang="zh-CN" sz="2000"/>
              <a:t>@RequestBody</a:t>
            </a:r>
            <a:r>
              <a:rPr lang="zh-CN" altLang="en-US" sz="2000"/>
              <a:t>请求：</a:t>
            </a:r>
            <a:endParaRPr lang="zh-CN" altLang="en-US" sz="2000"/>
          </a:p>
          <a:p>
            <a:r>
              <a:rPr lang="en-US" altLang="zh-CN" sz="2000"/>
              <a:t>	</a:t>
            </a:r>
            <a:r>
              <a:rPr lang="zh-CN" altLang="en-US" sz="2000"/>
              <a:t>传递参数方式</a:t>
            </a:r>
            <a:endParaRPr lang="zh-CN" altLang="en-US" sz="2000"/>
          </a:p>
          <a:p>
            <a:endParaRPr lang="en-US" altLang="zh-CN" sz="2000"/>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1"/>
          <a:stretch>
            <a:fillRect/>
          </a:stretch>
        </p:blipFill>
        <p:spPr>
          <a:xfrm>
            <a:off x="1381125" y="1722120"/>
            <a:ext cx="6206490" cy="1404620"/>
          </a:xfrm>
          <a:prstGeom prst="rect">
            <a:avLst/>
          </a:prstGeom>
        </p:spPr>
      </p:pic>
      <p:pic>
        <p:nvPicPr>
          <p:cNvPr id="7" name="图片 6"/>
          <p:cNvPicPr>
            <a:picLocks noChangeAspect="1"/>
          </p:cNvPicPr>
          <p:nvPr/>
        </p:nvPicPr>
        <p:blipFill>
          <a:blip r:embed="rId2"/>
          <a:stretch>
            <a:fillRect/>
          </a:stretch>
        </p:blipFill>
        <p:spPr>
          <a:xfrm>
            <a:off x="1381125" y="4316730"/>
            <a:ext cx="6238875" cy="1632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 calcmode="lin" valueType="num">
                                      <p:cBhvr additive="base">
                                        <p:cTn id="2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THINKCELLSHAPEDONOTDELETE" val="tAlnQTf93QtmKk4J6C2WU6A"/>
</p:tagLst>
</file>

<file path=ppt/tags/tag11.xml><?xml version="1.0" encoding="utf-8"?>
<p:tagLst xmlns:p="http://schemas.openxmlformats.org/presentationml/2006/main">
  <p:tag name="MH_CONTENTSID" val="592"/>
</p:tagLst>
</file>

<file path=ppt/tags/tag2.xml><?xml version="1.0" encoding="utf-8"?>
<p:tagLst xmlns:p="http://schemas.openxmlformats.org/presentationml/2006/main">
  <p:tag name="REFSHAPE" val="1047932916"/>
  <p:tag name="KSO_WM_UNIT_PLACING_PICTURE_USER_VIEWPORT" val="{&quot;height&quot;:2956,&quot;width&quot;:13255}"/>
</p:tagLst>
</file>

<file path=ppt/tags/tag3.xml><?xml version="1.0" encoding="utf-8"?>
<p:tagLst xmlns:p="http://schemas.openxmlformats.org/presentationml/2006/main">
  <p:tag name="REFSHAPE" val="873547844"/>
  <p:tag name="KSO_WM_UNIT_PLACING_PICTURE_USER_VIEWPORT" val="{&quot;height&quot;:4774,&quot;width&quot;:15971}"/>
</p:tagLst>
</file>

<file path=ppt/tags/tag4.xml><?xml version="1.0" encoding="utf-8"?>
<p:tagLst xmlns:p="http://schemas.openxmlformats.org/presentationml/2006/main">
  <p:tag name="KSO_WM_UNIT_PLACING_PICTURE_USER_VIEWPORT" val="{&quot;height&quot;:4555,&quot;width&quot;:15849}"/>
</p:tagLst>
</file>

<file path=ppt/tags/tag5.xml><?xml version="1.0" encoding="utf-8"?>
<p:tagLst xmlns:p="http://schemas.openxmlformats.org/presentationml/2006/main">
  <p:tag name="KSO_WM_UNIT_PLACING_PICTURE_USER_VIEWPORT" val="{&quot;height&quot;:6471,&quot;width&quot;:14160}"/>
</p:tagLst>
</file>

<file path=ppt/tags/tag6.xml><?xml version="1.0" encoding="utf-8"?>
<p:tagLst xmlns:p="http://schemas.openxmlformats.org/presentationml/2006/main">
  <p:tag name="REFSHAPE" val="886367676"/>
  <p:tag name="KSO_WM_UNIT_PLACING_PICTURE_USER_VIEWPORT" val="{&quot;height&quot;:3015,&quot;width&quot;:12420}"/>
</p:tagLst>
</file>

<file path=ppt/tags/tag7.xml><?xml version="1.0" encoding="utf-8"?>
<p:tagLst xmlns:p="http://schemas.openxmlformats.org/presentationml/2006/main">
  <p:tag name="KSO_WM_UNIT_PLACING_PICTURE_USER_VIEWPORT" val="{&quot;height&quot;:4030,&quot;width&quot;:16266}"/>
</p:tagLst>
</file>

<file path=ppt/tags/tag8.xml><?xml version="1.0" encoding="utf-8"?>
<p:tagLst xmlns:p="http://schemas.openxmlformats.org/presentationml/2006/main">
  <p:tag name="REFSHAPE" val="468925044"/>
  <p:tag name="KSO_WM_UNIT_PLACING_PICTURE_USER_VIEWPORT" val="{&quot;height&quot;:3810,&quot;width&quot;:18420}"/>
</p:tagLst>
</file>

<file path=ppt/tags/tag9.xml><?xml version="1.0" encoding="utf-8"?>
<p:tagLst xmlns:p="http://schemas.openxmlformats.org/presentationml/2006/main">
  <p:tag name="THINKCELLSHAPEDONOTDELETE" val="tAlnQTf93QtmKk4J6C2WU6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alpha val="59000"/>
          </a:srgbClr>
        </a:solidFill>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scene3d>
          <a:camera prst="orthographicFront"/>
          <a:lightRig rig="threePt" dir="t"/>
        </a:scene3d>
      </a:bodyPr>
      <a:lstStyle>
        <a:defPPr>
          <a:defRPr lang="en-US" altLang="zh-CN">
            <a:ln w="22225">
              <a:solidFill>
                <a:schemeClr val="accent2"/>
              </a:solidFill>
              <a:prstDash val="solid"/>
            </a:ln>
            <a:solidFill>
              <a:schemeClr val="accent2">
                <a:lumMod val="40000"/>
                <a:lumOff val="60000"/>
              </a:schemeClr>
            </a:solidFill>
            <a:effectLs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5909</Words>
  <Application>WPS 演示</Application>
  <PresentationFormat>自定义</PresentationFormat>
  <Paragraphs>253</Paragraphs>
  <Slides>26</Slides>
  <Notes>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0</vt:i4>
      </vt:variant>
      <vt:variant>
        <vt:lpstr>幻灯片标题</vt:lpstr>
      </vt:variant>
      <vt:variant>
        <vt:i4>26</vt:i4>
      </vt:variant>
    </vt:vector>
  </HeadingPairs>
  <TitlesOfParts>
    <vt:vector size="38" baseType="lpstr">
      <vt:lpstr>Arial</vt:lpstr>
      <vt:lpstr>宋体</vt:lpstr>
      <vt:lpstr>Wingdings</vt:lpstr>
      <vt:lpstr>微软雅黑</vt:lpstr>
      <vt:lpstr>方正兰亭准黑_GBK</vt:lpstr>
      <vt:lpstr>黑体</vt:lpstr>
      <vt:lpstr>方正兰亭中黑_GBK</vt:lpstr>
      <vt:lpstr>Arial Unicode MS</vt:lpstr>
      <vt:lpstr>Calibri Light</vt:lpstr>
      <vt:lpstr>Calibri</vt:lpstr>
      <vt:lpstr>Office 主题</vt:lpstr>
      <vt:lpstr>1_Office 主题</vt:lpstr>
      <vt:lpstr>PowerPoint 演示文稿</vt:lpstr>
      <vt:lpstr> </vt:lpstr>
      <vt:lpstr>1.为什么要做单元测试</vt:lpstr>
      <vt:lpstr>单元测试-前提</vt:lpstr>
      <vt:lpstr>1.springboot单元测试介绍</vt:lpstr>
      <vt:lpstr>1.springboot单元测试介绍</vt:lpstr>
      <vt:lpstr>单元测试-Mock初始化</vt:lpstr>
      <vt:lpstr>单元测试-controller</vt:lpstr>
      <vt:lpstr>controller-请求方式</vt:lpstr>
      <vt:lpstr>controller-ResultActions</vt:lpstr>
      <vt:lpstr>controller-ResultActions</vt:lpstr>
      <vt:lpstr>单元测试-新断言assertThat</vt:lpstr>
      <vt:lpstr>单元测试-新断言assertThat</vt:lpstr>
      <vt:lpstr>单元测试-新断言assertThat</vt:lpstr>
      <vt:lpstr>单元测试-新断言assertThat</vt:lpstr>
      <vt:lpstr>单元测试-service</vt:lpstr>
      <vt:lpstr>单元测试-Mockito.verify</vt:lpstr>
      <vt:lpstr>单元测试-Mockito.verify</vt:lpstr>
      <vt:lpstr>单元测试-Mockito.verify</vt:lpstr>
      <vt:lpstr>单元测试-Mockito</vt:lpstr>
      <vt:lpstr>单元测试-Mocktio</vt:lpstr>
      <vt:lpstr>单元测试-Mockito</vt:lpstr>
      <vt:lpstr>单元测试-Mocktio</vt:lpstr>
      <vt:lpstr>单元测试-Mockito</vt:lpstr>
      <vt:lpstr>PowerPoint 演示文稿</vt:lpstr>
      <vt:lpstr>PowerPoint 演示文稿</vt:lpstr>
    </vt:vector>
  </TitlesOfParts>
  <Company>yhd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lxc</dc:creator>
  <cp:lastModifiedBy>Admin</cp:lastModifiedBy>
  <cp:revision>2066</cp:revision>
  <dcterms:created xsi:type="dcterms:W3CDTF">2014-02-08T03:28:00Z</dcterms:created>
  <dcterms:modified xsi:type="dcterms:W3CDTF">2020-04-17T06:41:31Z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