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3"/>
  </p:sldMasterIdLst>
  <p:notesMasterIdLst>
    <p:notesMasterId r:id="rId43"/>
  </p:notesMasterIdLst>
  <p:handoutMasterIdLst>
    <p:handoutMasterId r:id="rId44"/>
  </p:handoutMasterIdLst>
  <p:sldIdLst>
    <p:sldId id="689" r:id="rId4"/>
    <p:sldId id="695" r:id="rId5"/>
    <p:sldId id="799" r:id="rId6"/>
    <p:sldId id="797" r:id="rId7"/>
    <p:sldId id="795" r:id="rId8"/>
    <p:sldId id="809" r:id="rId9"/>
    <p:sldId id="794" r:id="rId10"/>
    <p:sldId id="796" r:id="rId11"/>
    <p:sldId id="800" r:id="rId12"/>
    <p:sldId id="798" r:id="rId13"/>
    <p:sldId id="807" r:id="rId14"/>
    <p:sldId id="808" r:id="rId15"/>
    <p:sldId id="810" r:id="rId16"/>
    <p:sldId id="817" r:id="rId17"/>
    <p:sldId id="812" r:id="rId18"/>
    <p:sldId id="813" r:id="rId19"/>
    <p:sldId id="857" r:id="rId20"/>
    <p:sldId id="814" r:id="rId21"/>
    <p:sldId id="815" r:id="rId22"/>
    <p:sldId id="825" r:id="rId23"/>
    <p:sldId id="816" r:id="rId24"/>
    <p:sldId id="829" r:id="rId25"/>
    <p:sldId id="828" r:id="rId26"/>
    <p:sldId id="830" r:id="rId27"/>
    <p:sldId id="831" r:id="rId28"/>
    <p:sldId id="827" r:id="rId29"/>
    <p:sldId id="833" r:id="rId30"/>
    <p:sldId id="834" r:id="rId31"/>
    <p:sldId id="832" r:id="rId32"/>
    <p:sldId id="847" r:id="rId33"/>
    <p:sldId id="826" r:id="rId34"/>
    <p:sldId id="837" r:id="rId35"/>
    <p:sldId id="836" r:id="rId36"/>
    <p:sldId id="835" r:id="rId37"/>
    <p:sldId id="845" r:id="rId38"/>
    <p:sldId id="843" r:id="rId39"/>
    <p:sldId id="844" r:id="rId40"/>
    <p:sldId id="848" r:id="rId41"/>
    <p:sldId id="659" r:id="rId42"/>
  </p:sldIdLst>
  <p:sldSz cx="11522075" cy="6480175"/>
  <p:notesSz cx="7010400" cy="9296400"/>
  <p:custDataLst>
    <p:tags r:id="rId48"/>
  </p:custDataLst>
  <p:defaultTextStyle>
    <a:defPPr>
      <a:defRPr lang="zh-CN"/>
    </a:defPPr>
    <a:lvl1pPr marL="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7D"/>
    <a:srgbClr val="F4E7E7"/>
    <a:srgbClr val="DFDECD"/>
    <a:srgbClr val="DF1A22"/>
    <a:srgbClr val="000000"/>
    <a:srgbClr val="D00014"/>
    <a:srgbClr val="ED1F24"/>
    <a:srgbClr val="CC0000"/>
    <a:srgbClr val="CC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-534" y="-96"/>
      </p:cViewPr>
      <p:guideLst>
        <p:guide orient="horz" pos="2077"/>
        <p:guide pos="36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810" y="-84"/>
      </p:cViewPr>
      <p:guideLst>
        <p:guide orient="horz" pos="2979"/>
        <p:guide pos="21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8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7CB1CA-F2A3-4935-8338-EF5BD7C5A30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E8EDEA-482F-4F69-81C8-C80F2167B73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9F712A-B526-4860-B9FB-C57495F7EC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7B7A0-42D6-425E-BF17-0226A1018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8BBE-BCFA-4C23-850F-3AE897066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内页-岗岭集团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7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1-0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3335" y="-8255"/>
            <a:ext cx="11535410" cy="674387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8452022" cy="666132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7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6" y="4982379"/>
            <a:ext cx="8302203" cy="600016"/>
          </a:xfrm>
          <a:prstGeom prst="rect">
            <a:avLst/>
          </a:prstGeom>
          <a:ln>
            <a:noFill/>
          </a:ln>
        </p:spPr>
        <p:txBody>
          <a:bodyPr lIns="86406" tIns="43204" rIns="86406" bIns="43204"/>
          <a:lstStyle>
            <a:lvl1pPr>
              <a:buNone/>
              <a:defRPr sz="26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此处输入章节标题</a:t>
            </a:r>
            <a:endParaRPr lang="zh-CN" altLang="en-US" sz="2600" b="1" dirty="0">
              <a:solidFill>
                <a:srgbClr val="CC00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9C70-000E-4C26-A2B9-D332A4280B1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V="1">
            <a:off x="507523" y="5985783"/>
            <a:ext cx="10525090" cy="290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 userDrawn="1"/>
        </p:nvSpPr>
        <p:spPr>
          <a:xfrm>
            <a:off x="774998" y="603612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/>
          <p:cNvSpPr txBox="1"/>
          <p:nvPr userDrawn="1"/>
        </p:nvSpPr>
        <p:spPr>
          <a:xfrm>
            <a:off x="336649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/>
          <p:cNvSpPr txBox="1"/>
          <p:nvPr userDrawn="1"/>
        </p:nvSpPr>
        <p:spPr>
          <a:xfrm>
            <a:off x="604722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"/>
          <p:cNvSpPr txBox="1"/>
          <p:nvPr userDrawn="1"/>
        </p:nvSpPr>
        <p:spPr>
          <a:xfrm>
            <a:off x="8784768" y="602670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98982" y="44847"/>
            <a:ext cx="862657" cy="936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090460" y="541137"/>
            <a:ext cx="3607230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作者，日期</a:t>
            </a:r>
            <a:endParaRPr lang="zh-CN" alt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088663" y="919317"/>
            <a:ext cx="6850281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3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PPT</a:t>
            </a:r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0" y="1186611"/>
            <a:ext cx="10522959" cy="4675833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defRPr sz="1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第一章 此处输入章节标题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76103" y="429088"/>
            <a:ext cx="8749241" cy="386492"/>
          </a:xfrm>
          <a:prstGeom prst="rect">
            <a:avLst/>
          </a:prstGeom>
        </p:spPr>
        <p:txBody>
          <a:bodyPr lIns="86406" tIns="43204" rIns="86406" bIns="43204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今天主要讨论的议题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260040" y="2971707"/>
            <a:ext cx="9027823" cy="600016"/>
          </a:xfrm>
          <a:prstGeom prst="rect">
            <a:avLst/>
          </a:prstGeom>
        </p:spPr>
        <p:txBody>
          <a:bodyPr lIns="86406" tIns="43204" rIns="86406" bIns="43204"/>
          <a:lstStyle>
            <a:lvl1pPr algn="ctr">
              <a:buNone/>
              <a:defRPr sz="26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此处输入章节标题</a:t>
            </a:r>
            <a:endParaRPr lang="zh-CN" altLang="en-US" sz="2600" b="1" dirty="0">
              <a:solidFill>
                <a:srgbClr val="CC00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0302" y="5260636"/>
            <a:ext cx="5851773" cy="9495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0050" y="607518"/>
            <a:ext cx="10891961" cy="51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B81E-49A4-4872-A0AC-C11EF3C3C2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-1号药城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453600" tIns="317520" rIns="115214" bIns="272160" rtlCol="0" anchor="ctr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348025" y="3663101"/>
            <a:ext cx="10633991" cy="2092572"/>
          </a:xfrm>
        </p:spPr>
        <p:txBody>
          <a:bodyPr tIns="0" rIns="0">
            <a:normAutofit/>
          </a:bodyPr>
          <a:lstStyle>
            <a:lvl1pPr marL="0" indent="227965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8025" y="810005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189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单击此处添加标题（样式四）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2" hasCustomPrompt="1"/>
          </p:nvPr>
        </p:nvSpPr>
        <p:spPr>
          <a:xfrm>
            <a:off x="348025" y="1215018"/>
            <a:ext cx="10633991" cy="1957567"/>
          </a:xfrm>
        </p:spPr>
        <p:txBody>
          <a:bodyPr tIns="0" rIns="0">
            <a:normAutofit/>
          </a:bodyPr>
          <a:lstStyle>
            <a:lvl1pPr marL="0" indent="0">
              <a:lnSpc>
                <a:spcPct val="150000"/>
              </a:lnSpc>
              <a:buFont typeface="微软雅黑" panose="020B0503020204020204" pitchFamily="34" charset="-122"/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348025" y="3262588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189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单击此处添加标题（样式五）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锐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D9EA3-D37C-4BAE-8C2A-BB154A7D8D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2D296-6E5D-4258-BBBF-9FEDCF37A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201" y="-11400"/>
            <a:ext cx="11520275" cy="772221"/>
          </a:xfrm>
          <a:prstGeom prst="rect">
            <a:avLst/>
          </a:prstGeom>
          <a:solidFill>
            <a:srgbClr val="28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025">
                <a:latin typeface="方正兰亭准黑_GBK" panose="02000000000000000000" charset="-122"/>
                <a:ea typeface="方正兰亭准黑_GBK" panose="02000000000000000000" charset="-122"/>
              </a:rPr>
              <a:t>                              </a:t>
            </a:r>
            <a:endParaRPr lang="zh-CN" altLang="en-US" sz="3025"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pic>
        <p:nvPicPr>
          <p:cNvPr id="7" name="内容占位符 6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5423" y="-11400"/>
            <a:ext cx="2665680" cy="99482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864235" rtl="0" eaLnBrk="1" latinLnBrk="0" hangingPunct="1">
        <a:lnSpc>
          <a:spcPct val="100000"/>
        </a:lnSpc>
        <a:spcBef>
          <a:spcPct val="0"/>
        </a:spcBef>
        <a:buNone/>
        <a:defRPr sz="3215" kern="1200">
          <a:solidFill>
            <a:schemeClr val="bg1"/>
          </a:solidFill>
          <a:latin typeface="方正兰亭中黑_GBK" panose="02000000000000000000" charset="-122"/>
          <a:ea typeface="方正兰亭中黑_GBK" panose="02000000000000000000" charset="-122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3.png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6.pn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7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28773" y="30768"/>
            <a:ext cx="11553312" cy="6498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9693" y="3811902"/>
            <a:ext cx="8914827" cy="5835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Apollo</a:t>
            </a:r>
            <a:r>
              <a:rPr lang="zh-CN" altLang="en-US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（阿波罗</a:t>
            </a:r>
            <a:r>
              <a:rPr lang="en-US" altLang="zh-CN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)配置中心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部署 及使用分享</a:t>
            </a:r>
            <a:endParaRPr lang="zh-CN" altLang="en-US" sz="3200" dirty="0" smtClean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0134" y="5174066"/>
            <a:ext cx="2293987" cy="10763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开发组</a:t>
            </a:r>
            <a:endParaRPr lang="zh-CN" altLang="en-US" sz="3200" dirty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	  </a:t>
            </a:r>
            <a:r>
              <a:rPr lang="zh-CN" altLang="en-US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许凯</a:t>
            </a:r>
            <a:endParaRPr lang="zh-CN" altLang="en-US" sz="3200" dirty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创建数据库并配置数据库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13360" y="994410"/>
            <a:ext cx="914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执行之前步骤拿到的</a:t>
            </a:r>
            <a:r>
              <a:rPr lang="en-US" altLang="zh-CN"/>
              <a:t>sql</a:t>
            </a:r>
            <a:r>
              <a:rPr lang="zh-CN" altLang="en-US"/>
              <a:t>脚本并做如下所需配置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pic>
        <p:nvPicPr>
          <p:cNvPr id="4" name="图片 3" descr="potota数据库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624330"/>
            <a:ext cx="9500235" cy="1945640"/>
          </a:xfrm>
          <a:prstGeom prst="rect">
            <a:avLst/>
          </a:prstGeom>
        </p:spPr>
      </p:pic>
      <p:pic>
        <p:nvPicPr>
          <p:cNvPr id="5" name="图片 4" descr="configDb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3712210"/>
            <a:ext cx="10057765" cy="2697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部署配置图</a:t>
            </a:r>
            <a:endParaRPr lang="zh-CN" altLang="en-US"/>
          </a:p>
        </p:txBody>
      </p:sp>
      <p:pic>
        <p:nvPicPr>
          <p:cNvPr id="3" name="图片 2" descr="部署配置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1717675"/>
            <a:ext cx="9848850" cy="2327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1610" y="972820"/>
            <a:ext cx="8246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本地</a:t>
            </a:r>
            <a:r>
              <a:rPr lang="en-US" altLang="zh-CN"/>
              <a:t>demo</a:t>
            </a:r>
            <a:r>
              <a:rPr lang="zh-CN" altLang="en-US"/>
              <a:t>服务器有限就部署一台机器上</a:t>
            </a:r>
            <a:r>
              <a:rPr lang="en-US" altLang="zh-CN"/>
              <a:t>,</a:t>
            </a:r>
            <a:r>
              <a:rPr lang="zh-CN" altLang="en-US"/>
              <a:t>并</a:t>
            </a:r>
            <a:r>
              <a:rPr lang="zh-CN" altLang="en-US"/>
              <a:t>自定义每个 服务的端口 跟 数据库连接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安装包配置内容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8110" y="3468370"/>
            <a:ext cx="2663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举例一个</a:t>
            </a:r>
            <a:r>
              <a:rPr lang="en-US" altLang="zh-CN"/>
              <a:t>Portal</a:t>
            </a:r>
            <a:r>
              <a:rPr lang="zh-CN" altLang="en-US"/>
              <a:t> 目录 结构</a:t>
            </a:r>
            <a:endParaRPr lang="zh-CN" altLang="en-US"/>
          </a:p>
        </p:txBody>
      </p:sp>
      <p:pic>
        <p:nvPicPr>
          <p:cNvPr id="6" name="图片 5" descr="解压包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10" y="3836670"/>
            <a:ext cx="2486025" cy="1715770"/>
          </a:xfrm>
          <a:prstGeom prst="rect">
            <a:avLst/>
          </a:prstGeom>
        </p:spPr>
      </p:pic>
      <p:pic>
        <p:nvPicPr>
          <p:cNvPr id="7" name="图片 6" descr="potol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35" y="3836670"/>
            <a:ext cx="2505075" cy="171513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V="1">
            <a:off x="1898650" y="4599940"/>
            <a:ext cx="613410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jar包配置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" y="833755"/>
            <a:ext cx="10058400" cy="2486660"/>
          </a:xfrm>
          <a:prstGeom prst="rect">
            <a:avLst/>
          </a:prstGeom>
        </p:spPr>
      </p:pic>
      <p:pic>
        <p:nvPicPr>
          <p:cNvPr id="11" name="图片 10" descr="potol-comfi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10" y="3731895"/>
            <a:ext cx="2647950" cy="733425"/>
          </a:xfrm>
          <a:prstGeom prst="rect">
            <a:avLst/>
          </a:prstGeom>
        </p:spPr>
      </p:pic>
      <p:pic>
        <p:nvPicPr>
          <p:cNvPr id="12" name="图片 11" descr="scrip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055" y="4607560"/>
            <a:ext cx="1933575" cy="457200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 flipV="1">
            <a:off x="3421380" y="3926205"/>
            <a:ext cx="1673225" cy="17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421380" y="4465320"/>
            <a:ext cx="164084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配置文件  示例</a:t>
            </a:r>
            <a:endParaRPr lang="zh-CN" altLang="en-US"/>
          </a:p>
        </p:txBody>
      </p:sp>
      <p:pic>
        <p:nvPicPr>
          <p:cNvPr id="3" name="图片 2" descr="配置内容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898525"/>
            <a:ext cx="10419715" cy="3258820"/>
          </a:xfrm>
          <a:prstGeom prst="rect">
            <a:avLst/>
          </a:prstGeom>
        </p:spPr>
      </p:pic>
      <p:pic>
        <p:nvPicPr>
          <p:cNvPr id="5" name="图片 4" descr="start.suc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4867910"/>
            <a:ext cx="5309235" cy="11588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8460" y="4323715"/>
            <a:ext cx="4784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启动顺序   先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config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再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 admin  </a:t>
            </a:r>
            <a:r>
              <a:rPr lang="zh-CN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最后 再启动 </a:t>
            </a:r>
            <a:r>
              <a:rPr lang="en-US" altLang="zh-CN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potal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153785" y="4323715"/>
            <a:ext cx="4806315" cy="368300"/>
          </a:xfrm>
          <a:prstGeom prst="rect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txBody>
          <a:bodyPr wrap="none" rtlCol="0" anchor="t">
            <a:spAutoFit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启动 失败则去自定义日志路径看报错日志信息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ym typeface="+mn-ea"/>
              </a:rPr>
              <a:t>官方JVM设置参考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" y="1271905"/>
            <a:ext cx="109143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按照实际的环境设置一个JVM内存，以下的设置，供参考：</a:t>
            </a:r>
            <a:endParaRPr lang="zh-CN" altLang="en-US" b="1"/>
          </a:p>
          <a:p>
            <a:pPr algn="l"/>
            <a:r>
              <a:rPr lang="zh-CN" altLang="en-US" b="1"/>
              <a:t>apollo-configservice</a:t>
            </a:r>
            <a:r>
              <a:rPr lang="zh-CN" altLang="en-US"/>
              <a:t> </a:t>
            </a:r>
            <a:r>
              <a:rPr lang="en-US" altLang="zh-CN"/>
              <a:t>-- </a:t>
            </a:r>
            <a:r>
              <a:rPr lang="zh-CN" altLang="en-US"/>
              <a:t>export JAVA_OPTS="-server -Xms6144m -Xmx6144m -Xss256k -XX:MetaspaceSize=128m</a:t>
            </a:r>
            <a:endParaRPr lang="zh-CN" altLang="en-US"/>
          </a:p>
          <a:p>
            <a:pPr algn="l"/>
            <a:r>
              <a:rPr lang="zh-CN" altLang="en-US"/>
              <a:t> -XX:MaxMetaspaceSize=384m -XX:NewSize=4096m -XX:MaxNewSize=4096m -XX:SurvivorRatio=18"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apollo-portal </a:t>
            </a:r>
            <a:r>
              <a:rPr lang="en-US" altLang="zh-CN"/>
              <a:t>-- </a:t>
            </a:r>
            <a:r>
              <a:rPr lang="zh-CN" altLang="en-US"/>
              <a:t>export JAVA_OPTS="-server -Xms4096m -Xmx4096m -Xss256k -XX:MetaspaceSize=128m </a:t>
            </a:r>
            <a:endParaRPr lang="zh-CN" altLang="en-US"/>
          </a:p>
          <a:p>
            <a:pPr algn="l"/>
            <a:r>
              <a:rPr lang="zh-CN" altLang="en-US"/>
              <a:t>-XX:MaxMetaspaceSize=384m -XX:NewSize=1536m -XX:MaxNewSize=1536m -XX:SurvivorRatio=22"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 b="1"/>
              <a:t>apollo-adminservice</a:t>
            </a:r>
            <a:r>
              <a:rPr lang="zh-CN" altLang="en-US"/>
              <a:t> </a:t>
            </a:r>
            <a:r>
              <a:rPr lang="en-US" altLang="zh-CN"/>
              <a:t>-- export JAVA_OPTS="-server -Xms2560m -Xmx2560m -Xss256k -XX:MetaspaceSize=128m</a:t>
            </a:r>
            <a:endParaRPr lang="en-US" altLang="zh-CN"/>
          </a:p>
          <a:p>
            <a:pPr algn="l"/>
            <a:r>
              <a:rPr lang="en-US" altLang="zh-CN"/>
              <a:t> -XX:MaxMetaspaceSize=384m -XX:NewSize=1024m -XX:MaxNewSize=1024m -XX:SurvivorRatio=22"</a:t>
            </a:r>
            <a:endParaRPr lang="en-US" altLang="zh-CN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192.168.1.68 环境部署信息（</a:t>
            </a:r>
            <a:r>
              <a:rPr lang="en-US" altLang="zh-CN"/>
              <a:t>2019.12</a:t>
            </a:r>
            <a:r>
              <a:rPr lang="zh-CN" altLang="en-US"/>
              <a:t>）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4133" y="793761"/>
          <a:ext cx="10382250" cy="1839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580"/>
                <a:gridCol w="1308100"/>
                <a:gridCol w="1909445"/>
                <a:gridCol w="435610"/>
                <a:gridCol w="2240280"/>
                <a:gridCol w="3785235"/>
              </a:tblGrid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环境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服务器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服务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端口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数据库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900" b="1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ea typeface="Verdana" panose="020B0604030504040204" charset="-122"/>
                        </a:rPr>
                        <a:t>路径</a:t>
                      </a:r>
                      <a:endParaRPr lang="en-US" altLang="en-US" sz="900" b="1">
                        <a:solidFill>
                          <a:srgbClr val="333333"/>
                        </a:solidFill>
                        <a:latin typeface="Verdana" panose="020B0604030504040204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CE1"/>
                    </a:solidFill>
                  </a:tcPr>
                </a:tc>
              </a:tr>
              <a:tr h="313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Portal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apollo-portal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192.168.1.68:3306/ApolloPortalDB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/root/robot/apollo/apollo-portal-1.4.0/scripts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6F1"/>
                    </a:solidFill>
                  </a:tcPr>
                </a:tc>
              </a:tr>
              <a:tr h="33274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Dev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apollo-configservice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192.168.1.68:3306/ApolloConfigDB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/root/robot/apollo/dev/apollo-configservice-1.4.0/scripts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3327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apollo-adminservice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9102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/root/robot/apollo/dev/apollo-adminservice-1.4.0/scripts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</a:tr>
              <a:tr h="33274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Test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192.168.1.68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apollo-configservice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192.168.1.106:3306/ApolloConfigDB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/root/robot/apollo/test/apollo-configservice-1.4.0/scripts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  <a:tr h="332740"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apollo-adminservice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9104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/root/robot/apollo/test/apollo-adminservice-1.4.0/scripts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0DA"/>
                    </a:solidFill>
                  </a:tcPr>
                </a:tc>
              </a:tr>
            </a:tbl>
          </a:graphicData>
        </a:graphic>
      </p:graphicFrame>
      <p:pic>
        <p:nvPicPr>
          <p:cNvPr id="5" name="图片 4" descr="68部署信息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633345"/>
            <a:ext cx="10370185" cy="33324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670" y="5965190"/>
            <a:ext cx="3710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访问地址 </a:t>
            </a:r>
            <a:r>
              <a:rPr lang="en-US" altLang="zh-CN"/>
              <a:t>: </a:t>
            </a:r>
            <a:r>
              <a:rPr lang="zh-CN" altLang="en-US"/>
              <a:t>http://192.168.1.68:9100/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045075" y="5965825"/>
            <a:ext cx="2636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用户、密码  </a:t>
            </a:r>
            <a:r>
              <a:rPr lang="en-US" altLang="zh-CN">
                <a:sym typeface="+mn-ea"/>
              </a:rPr>
              <a:t>apoll/admin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客户端使用 配置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195" y="988695"/>
            <a:ext cx="11175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Java客户端不依赖任何框架，能够运行于所有Java运行时环境，同时对Spring/Spring Boot环境也有较好的支持。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5300" y="1356995"/>
            <a:ext cx="382460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1 </a:t>
            </a:r>
            <a:r>
              <a:rPr lang="zh-CN" altLang="en-US" sz="1400"/>
              <a:t>导入pom.xml</a:t>
            </a:r>
            <a:endParaRPr lang="zh-CN" altLang="en-US" sz="1400"/>
          </a:p>
          <a:p>
            <a:pPr algn="l"/>
            <a:r>
              <a:rPr lang="zh-CN" altLang="en-US" sz="1400"/>
              <a:t>&lt;dependency&gt;</a:t>
            </a:r>
            <a:endParaRPr lang="zh-CN" altLang="en-US" sz="1400"/>
          </a:p>
          <a:p>
            <a:pPr algn="l"/>
            <a:r>
              <a:rPr lang="zh-CN" altLang="en-US" sz="1400"/>
              <a:t>  &lt;groupId&gt;com.ruigu.rbox.cloud.config&lt;/groupId&gt;</a:t>
            </a:r>
            <a:endParaRPr lang="zh-CN" altLang="en-US" sz="1400"/>
          </a:p>
          <a:p>
            <a:pPr algn="l"/>
            <a:r>
              <a:rPr lang="zh-CN" altLang="en-US" sz="1400"/>
              <a:t>  &lt;artifactId&gt;rbox-cloud-config-client&lt;/artifactId&gt;</a:t>
            </a:r>
            <a:endParaRPr lang="zh-CN" altLang="en-US" sz="1400"/>
          </a:p>
          <a:p>
            <a:pPr algn="l"/>
            <a:r>
              <a:rPr lang="zh-CN" altLang="en-US" sz="1400"/>
              <a:t>  &lt;version&gt;1.4.</a:t>
            </a:r>
            <a:r>
              <a:rPr lang="en-US" altLang="zh-CN" sz="1400"/>
              <a:t>2</a:t>
            </a:r>
            <a:r>
              <a:rPr lang="zh-CN" altLang="en-US" sz="1400"/>
              <a:t>&lt;/version&gt;</a:t>
            </a:r>
            <a:endParaRPr lang="zh-CN" altLang="en-US" sz="1400"/>
          </a:p>
          <a:p>
            <a:pPr algn="l"/>
            <a:r>
              <a:rPr lang="zh-CN" altLang="en-US" sz="1400"/>
              <a:t>&lt;/dependency&gt;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6850380" y="1548130"/>
            <a:ext cx="2334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600"/>
              <a:t>2 </a:t>
            </a:r>
            <a:r>
              <a:rPr lang="zh-CN" altLang="en-US" sz="1600"/>
              <a:t>启动类增加注解</a:t>
            </a:r>
            <a:endParaRPr lang="zh-CN" altLang="en-US" sz="1600"/>
          </a:p>
          <a:p>
            <a:pPr algn="l"/>
            <a:r>
              <a:rPr lang="zh-CN" altLang="en-US" sz="1600"/>
              <a:t>@EnableRBoxConfigClient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6850380" y="4027170"/>
            <a:ext cx="385572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400"/>
              <a:t>注</a:t>
            </a:r>
            <a:endParaRPr lang="zh-CN" altLang="en-US" sz="1400"/>
          </a:p>
          <a:p>
            <a:pPr algn="l"/>
            <a:r>
              <a:rPr lang="zh-CN" altLang="en-US" sz="1400"/>
              <a:t>rbox.app.id= 唯一编号</a:t>
            </a:r>
            <a:endParaRPr lang="zh-CN" altLang="en-US" sz="1400"/>
          </a:p>
          <a:p>
            <a:pPr algn="l"/>
            <a:r>
              <a:rPr lang="zh-CN" altLang="en-US" sz="1400"/>
              <a:t>apollo.meta:= http://192.168.1.68:9101  开发环境 </a:t>
            </a:r>
            <a:endParaRPr lang="zh-CN" altLang="en-US" sz="1400"/>
          </a:p>
          <a:p>
            <a:pPr algn="l"/>
            <a:r>
              <a:rPr lang="zh-CN" altLang="en-US" sz="1400"/>
              <a:t>apollo.meta:= http://192.168.1.68:9103  测试环境 </a:t>
            </a:r>
            <a:endParaRPr lang="zh-CN" altLang="en-US" sz="1400"/>
          </a:p>
          <a:p>
            <a:pPr algn="l"/>
            <a:r>
              <a:rPr lang="zh-CN" altLang="en-US" sz="1400"/>
              <a:t>本地缓存路径 开发设置</a:t>
            </a:r>
            <a:endParaRPr lang="zh-CN" altLang="en-US" sz="1400"/>
          </a:p>
          <a:p>
            <a:pPr algn="l"/>
            <a:r>
              <a:rPr lang="zh-CN" altLang="en-US" sz="1400"/>
              <a:t>apollo.cacheDir= /opt/data/dev          linux </a:t>
            </a:r>
            <a:endParaRPr lang="zh-CN" altLang="en-US" sz="1400"/>
          </a:p>
          <a:p>
            <a:pPr algn="l"/>
            <a:r>
              <a:rPr lang="zh-CN" altLang="en-US" sz="1400"/>
              <a:t>apollo.cacheDir= C:/opt/data/dev 	  win  </a:t>
            </a:r>
            <a:endParaRPr lang="zh-CN" altLang="en-US" sz="1400"/>
          </a:p>
          <a:p>
            <a:pPr algn="l"/>
            <a:r>
              <a:rPr lang="zh-CN" altLang="en-US" sz="1400"/>
              <a:t>测试</a:t>
            </a:r>
            <a:endParaRPr lang="zh-CN" altLang="en-US" sz="1400"/>
          </a:p>
          <a:p>
            <a:pPr algn="l"/>
            <a:r>
              <a:rPr lang="zh-CN" altLang="en-US" sz="1400"/>
              <a:t>apollo.cacheDir= /opt/data/test         linux </a:t>
            </a:r>
            <a:endParaRPr lang="zh-CN" altLang="en-US" sz="1400"/>
          </a:p>
          <a:p>
            <a:pPr algn="l"/>
            <a:r>
              <a:rPr lang="zh-CN" altLang="en-US" sz="1400"/>
              <a:t>apollo.cacheDir= C:/opt/data/test 	 win 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17195" y="2866390"/>
            <a:ext cx="604964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400">
                <a:sym typeface="+mn-ea"/>
              </a:rPr>
              <a:t>3 写配置文件 bootstrap-dev.yml</a:t>
            </a:r>
            <a:endParaRPr lang="zh-CN" altLang="en-US" sz="1400">
              <a:sym typeface="+mn-ea"/>
            </a:endParaRPr>
          </a:p>
          <a:p>
            <a:pPr algn="l"/>
            <a:r>
              <a:rPr lang="zh-CN" altLang="en-US" sz="1400"/>
              <a:t>rbox:</a:t>
            </a:r>
            <a:endParaRPr lang="zh-CN" altLang="en-US" sz="1400"/>
          </a:p>
          <a:p>
            <a:pPr algn="l"/>
            <a:r>
              <a:rPr lang="zh-CN" altLang="en-US" sz="1400"/>
              <a:t>  app:</a:t>
            </a:r>
            <a:endParaRPr lang="zh-CN" altLang="en-US" sz="1400"/>
          </a:p>
          <a:p>
            <a:pPr algn="l"/>
            <a:r>
              <a:rPr lang="zh-CN" altLang="en-US" sz="1400"/>
              <a:t>    id:apollo-demo	</a:t>
            </a:r>
            <a:endParaRPr lang="zh-CN" altLang="en-US" sz="1400"/>
          </a:p>
          <a:p>
            <a:pPr algn="l"/>
            <a:r>
              <a:rPr lang="zh-CN" altLang="en-US" sz="1400"/>
              <a:t>apollo:</a:t>
            </a:r>
            <a:endParaRPr lang="zh-CN" altLang="en-US" sz="1400"/>
          </a:p>
          <a:p>
            <a:pPr algn="l"/>
            <a:r>
              <a:rPr lang="zh-CN" altLang="en-US" sz="1400"/>
              <a:t>  meta: http://192.168.2.10:9101</a:t>
            </a:r>
            <a:endParaRPr lang="zh-CN" altLang="en-US" sz="1400"/>
          </a:p>
          <a:p>
            <a:pPr algn="l"/>
            <a:r>
              <a:rPr lang="zh-CN" altLang="en-US" sz="1400"/>
              <a:t>  cacheDir: /opt/data/dev</a:t>
            </a:r>
            <a:endParaRPr lang="zh-CN" altLang="en-US" sz="1400"/>
          </a:p>
          <a:p>
            <a:pPr algn="l"/>
            <a:r>
              <a:rPr lang="zh-CN" altLang="en-US" sz="1400"/>
              <a:t>bootstrap:</a:t>
            </a:r>
            <a:endParaRPr lang="zh-CN" altLang="en-US" sz="1400"/>
          </a:p>
          <a:p>
            <a:pPr algn="l"/>
            <a:r>
              <a:rPr lang="zh-CN" altLang="en-US" sz="1400"/>
              <a:t>  #在应用启动阶段，向Spring容器注入被托管的application.properties文件的配置信息</a:t>
            </a:r>
            <a:endParaRPr lang="zh-CN" altLang="en-US" sz="1400"/>
          </a:p>
          <a:p>
            <a:pPr algn="l"/>
            <a:r>
              <a:rPr lang="zh-CN" altLang="en-US" sz="1400"/>
              <a:t>  eagerLoad:</a:t>
            </a:r>
            <a:endParaRPr lang="zh-CN" altLang="en-US" sz="1400"/>
          </a:p>
          <a:p>
            <a:pPr algn="l"/>
            <a:r>
              <a:rPr lang="zh-CN" altLang="en-US" sz="1400"/>
              <a:t>    #Apollo配置加载提到初始化日志系统之前。</a:t>
            </a:r>
            <a:endParaRPr lang="zh-CN" altLang="en-US" sz="1400"/>
          </a:p>
          <a:p>
            <a:pPr algn="l"/>
            <a:r>
              <a:rPr lang="zh-CN" altLang="en-US" sz="1400"/>
              <a:t>    enabled: true</a:t>
            </a:r>
            <a:endParaRPr lang="zh-CN" altLang="en-US" sz="1400"/>
          </a:p>
          <a:p>
            <a:pPr algn="l"/>
            <a:r>
              <a:rPr lang="zh-CN" altLang="en-US" sz="1400"/>
              <a:t>  #使用配置的命名空间，多个以逗号分隔 默认为：application</a:t>
            </a:r>
            <a:endParaRPr lang="zh-CN" altLang="en-US" sz="1400"/>
          </a:p>
          <a:p>
            <a:pPr algn="l"/>
            <a:r>
              <a:rPr lang="zh-CN" altLang="en-US" sz="1400"/>
              <a:t>  namespaces: application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6850380" y="2640330"/>
            <a:ext cx="351790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400"/>
              <a:t>4 </a:t>
            </a:r>
            <a:r>
              <a:rPr lang="zh-CN" altLang="en-US" sz="1400"/>
              <a:t>注入</a:t>
            </a:r>
            <a:r>
              <a:rPr lang="en-US" altLang="zh-CN" sz="1400"/>
              <a:t>Bean</a:t>
            </a:r>
            <a:endParaRPr lang="zh-CN" altLang="en-US" sz="1400"/>
          </a:p>
          <a:p>
            <a:pPr algn="l"/>
            <a:r>
              <a:rPr lang="zh-CN" altLang="en-US" sz="1400"/>
              <a:t>@Bean("ApolloConfigChanged")</a:t>
            </a:r>
            <a:endParaRPr lang="zh-CN" altLang="en-US" sz="1400"/>
          </a:p>
          <a:p>
            <a:pPr algn="l"/>
            <a:r>
              <a:rPr lang="zh-CN" altLang="en-US" sz="1400"/>
              <a:t>ApolloConfigChanged apolloConfigChanged() {</a:t>
            </a:r>
            <a:endParaRPr lang="zh-CN" altLang="en-US" sz="1400"/>
          </a:p>
          <a:p>
            <a:pPr algn="l"/>
            <a:r>
              <a:rPr lang="zh-CN" altLang="en-US" sz="1400"/>
              <a:t>    return new ApolloConfigChanged();</a:t>
            </a:r>
            <a:endParaRPr lang="zh-CN" altLang="en-US" sz="1400"/>
          </a:p>
          <a:p>
            <a:pPr algn="l"/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9" name="圆角矩形 8"/>
          <p:cNvSpPr/>
          <p:nvPr/>
        </p:nvSpPr>
        <p:spPr>
          <a:xfrm>
            <a:off x="5304155" y="2783205"/>
            <a:ext cx="914400" cy="914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完成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6" grpId="0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配置验证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1492250"/>
            <a:ext cx="10254615" cy="13265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5615" y="11239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项目启动日志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5615" y="345821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本地缓存配置是否拉取成功</a:t>
            </a:r>
            <a:endParaRPr lang="zh-C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" y="4092575"/>
            <a:ext cx="7267575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简单演示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登入</a:t>
            </a:r>
            <a:endParaRPr lang="zh-CN" altLang="en-US" dirty="0" smtClean="0">
              <a:sym typeface="+mn-ea"/>
            </a:endParaRPr>
          </a:p>
        </p:txBody>
      </p:sp>
      <p:pic>
        <p:nvPicPr>
          <p:cNvPr id="3" name="图片 2" descr="企业微信截图_157701546187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8385" y="871220"/>
            <a:ext cx="9648825" cy="5410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2715" y="3729355"/>
            <a:ext cx="767715" cy="36830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主页</a:t>
            </a:r>
            <a:endParaRPr lang="zh-CN" altLang="en-US"/>
          </a:p>
        </p:txBody>
      </p:sp>
      <p:pic>
        <p:nvPicPr>
          <p:cNvPr id="3" name="图片 2" descr="index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903605"/>
            <a:ext cx="10544175" cy="36696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8568055" y="340550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check_inf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748665"/>
            <a:ext cx="10989945" cy="5630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51045" y="1131570"/>
            <a:ext cx="15525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目录</a:t>
            </a:r>
            <a:endParaRPr lang="zh-CN" alt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338580" y="1899920"/>
            <a:ext cx="88449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Apollo</a:t>
            </a:r>
            <a:r>
              <a:rPr lang="zh-CN" altLang="en-US" sz="3200" dirty="0" smtClean="0"/>
              <a:t>介绍</a:t>
            </a:r>
            <a:endParaRPr lang="zh-CN" altLang="en-US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）为什么选择使用</a:t>
            </a:r>
            <a:r>
              <a:rPr lang="en-US" altLang="zh-CN" sz="3200" dirty="0" smtClean="0"/>
              <a:t>apollo</a:t>
            </a:r>
            <a:endParaRPr lang="en-US" altLang="zh-CN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r>
              <a:rPr lang="en-US" altLang="zh-CN" sz="3200" dirty="0" smtClean="0"/>
              <a:t>Apollo </a:t>
            </a:r>
            <a:r>
              <a:rPr lang="zh-CN" altLang="en-US" sz="3200" dirty="0" smtClean="0"/>
              <a:t>服务端</a:t>
            </a:r>
            <a:r>
              <a:rPr lang="en-US" altLang="zh-CN" sz="3200" dirty="0" smtClean="0"/>
              <a:t> </a:t>
            </a:r>
            <a:r>
              <a:rPr lang="zh-CN" altLang="en-US" sz="3200" dirty="0" smtClean="0"/>
              <a:t>包</a:t>
            </a:r>
            <a:r>
              <a:rPr lang="zh-CN" altLang="en-US" sz="3200" dirty="0" smtClean="0"/>
              <a:t>获取 配置及安装部署</a:t>
            </a:r>
            <a:endParaRPr lang="zh-CN" altLang="en-US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r>
              <a:rPr lang="en-US" altLang="zh-CN" sz="3200" dirty="0" smtClean="0">
                <a:sym typeface="+mn-ea"/>
              </a:rPr>
              <a:t>Apollo </a:t>
            </a:r>
            <a:r>
              <a:rPr lang="zh-CN" altLang="en-US" sz="3200" dirty="0" smtClean="0">
                <a:sym typeface="+mn-ea"/>
              </a:rPr>
              <a:t>客户端</a:t>
            </a:r>
            <a:r>
              <a:rPr lang="en-US" altLang="zh-CN" sz="3200" dirty="0" smtClean="0">
                <a:sym typeface="+mn-ea"/>
              </a:rPr>
              <a:t> </a:t>
            </a:r>
            <a:r>
              <a:rPr lang="zh-CN" altLang="en-US" sz="3200" dirty="0" smtClean="0">
                <a:sym typeface="+mn-ea"/>
              </a:rPr>
              <a:t>配置</a:t>
            </a:r>
            <a:endParaRPr lang="zh-CN" altLang="en-US" sz="3200" dirty="0" smtClean="0"/>
          </a:p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）简单演示</a:t>
            </a:r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index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9425" y="903605"/>
            <a:ext cx="10544175" cy="36696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10460" y="248094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crea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829310"/>
            <a:ext cx="10684510" cy="5629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2" bldLvl="0" animBg="1"/>
      <p:bldP spid="7" grpId="3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 descr="index-creat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" y="1211580"/>
            <a:ext cx="11040110" cy="332041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5287010" y="263334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" y="1047115"/>
            <a:ext cx="11197590" cy="422656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11485" y="247142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2" bldLvl="0" animBg="1"/>
      <p:bldP spid="8" grpId="0" bldLvl="0" animBg="1"/>
      <p:bldP spid="8" grpId="2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新增配置</a:t>
            </a:r>
            <a:r>
              <a:rPr lang="en-US" altLang="zh-CN"/>
              <a:t>-</a:t>
            </a:r>
            <a:r>
              <a:rPr lang="zh-CN" altLang="en-US"/>
              <a:t>表格方式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889635"/>
            <a:ext cx="9893300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新增配置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文本</a:t>
            </a:r>
            <a:r>
              <a:rPr lang="zh-CN" altLang="en-US">
                <a:sym typeface="+mn-ea"/>
              </a:rPr>
              <a:t>方式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715" y="1120140"/>
            <a:ext cx="9357360" cy="244856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825355" y="180975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更改历史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729615"/>
            <a:ext cx="10506075" cy="529717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896860" y="107124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401445" y="1299210"/>
            <a:ext cx="831215" cy="252730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发布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" y="748665"/>
            <a:ext cx="9116695" cy="27343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3987165"/>
            <a:ext cx="9116695" cy="201803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554210" y="577215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发布界面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108075"/>
            <a:ext cx="11188065" cy="459803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实时刷新演示</a:t>
            </a:r>
            <a:r>
              <a:rPr lang="en-US" altLang="zh-CN"/>
              <a:t>-</a:t>
            </a:r>
            <a:r>
              <a:rPr lang="zh-CN" altLang="en-US"/>
              <a:t>改前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505" y="849630"/>
            <a:ext cx="6696075" cy="28689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" y="3921125"/>
            <a:ext cx="6737985" cy="2447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" y="972820"/>
            <a:ext cx="421005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修改值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922655"/>
            <a:ext cx="11214735" cy="3667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3200" y="2773045"/>
            <a:ext cx="581025" cy="304800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670425" y="3900170"/>
            <a:ext cx="846455" cy="171450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687310" y="176657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963795"/>
            <a:ext cx="7477125" cy="70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915670"/>
            <a:ext cx="7534275" cy="5153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8995"/>
            <a:ext cx="6503035" cy="508063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928745" y="5281930"/>
            <a:ext cx="979170" cy="4857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1.Apollo</a:t>
            </a:r>
            <a:r>
              <a:rPr lang="zh-CN" altLang="en-US" dirty="0" smtClean="0">
                <a:sym typeface="+mn-ea"/>
              </a:rPr>
              <a:t>介绍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2715" y="1051560"/>
            <a:ext cx="10618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Apollo（阿波罗）是携程框架部门研发的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分布式配置中心</a:t>
            </a:r>
            <a:r>
              <a:rPr lang="zh-CN" altLang="en-US"/>
              <a:t>，能够集中化管理应用不同环境、不同集群的配置，配置修改能够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实时</a:t>
            </a:r>
            <a:r>
              <a:rPr lang="zh-CN" altLang="en-US"/>
              <a:t>推送到应用端，并且具备规范的权限、流程治理等特性，适用于微服务配置管理场景</a:t>
            </a:r>
            <a:endParaRPr lang="zh-CN" altLang="en-US"/>
          </a:p>
          <a:p>
            <a:pPr algn="l"/>
            <a:r>
              <a:rPr lang="zh-CN" altLang="en-US"/>
              <a:t>服务端基于Spring Boot和Spring Cloud开发，打包后可以直接运行，不需要额外安装Tomcat等应用容器。</a:t>
            </a:r>
            <a:endParaRPr lang="zh-CN" altLang="en-US"/>
          </a:p>
          <a:p>
            <a:pPr algn="l"/>
            <a:r>
              <a:rPr lang="zh-CN" altLang="en-US"/>
              <a:t>Java客户端不依赖任何框架，能够运行于所有Java运行时环境，同时对Spring/Spring Boot环境也有较好的支持。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675" y="3296920"/>
            <a:ext cx="111340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分布式部署指南：</a:t>
            </a:r>
            <a:r>
              <a:rPr lang="en-US" altLang="zh-CN"/>
              <a:t>1</a:t>
            </a:r>
            <a:r>
              <a:rPr lang="zh-CN" altLang="en-US"/>
              <a:t>https://github.com/ctripcorp/apollo/wiki/%E5%88%86%E5%B8%83%E5%BC%8F%E9%83%A8%E7%BD%B2%E6%8C%87%E5%8D%97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https://github.com/ctripcorp/apollo/releases</a:t>
            </a:r>
            <a:endParaRPr lang="zh-CN" altLang="en-US"/>
          </a:p>
          <a:p>
            <a:pPr lvl="1"/>
            <a:r>
              <a:rPr lang="zh-CN" altLang="en-US"/>
              <a:t>从GitHub Release页面下载预先打好的安装包，如果对Apollo的代码没有定制需求，建议使用这种方式，可以省去本地打包的过程</a:t>
            </a:r>
            <a:endParaRPr lang="zh-CN" altLang="en-US"/>
          </a:p>
          <a:p>
            <a:r>
              <a:rPr lang="en-US" altLang="zh-CN"/>
              <a:t>3.https://github.com/ctripcorp/apollo.git</a:t>
            </a:r>
            <a:endParaRPr lang="en-US" altLang="zh-CN"/>
          </a:p>
          <a:p>
            <a:r>
              <a:rPr lang="en-US" altLang="zh-CN"/>
              <a:t>        从GitHub Release页面下载Source code包或直接clone源码后在本地构建</a:t>
            </a:r>
            <a:endParaRPr lang="en-US" altLang="zh-CN"/>
          </a:p>
          <a:p>
            <a:r>
              <a:rPr lang="en-US" altLang="zh-CN"/>
              <a:t>       如果需要对Apollo的做定制开发，需要使用这种方式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>
                <a:sym typeface="+mn-ea"/>
              </a:rPr>
              <a:t>客户端配置信息监控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05" y="1935480"/>
            <a:ext cx="10767695" cy="28809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35915" y="1052195"/>
            <a:ext cx="53949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        可以在界面上方便地看到配置在被哪些实例使用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91740" y="2670175"/>
            <a:ext cx="1090930" cy="344805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灰度发布演示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895" y="1120140"/>
            <a:ext cx="10596245" cy="354266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059035" y="145224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创建灰度须知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00" y="1210945"/>
            <a:ext cx="11268075" cy="405765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840085" y="498729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灰度版本修改</a:t>
            </a:r>
            <a:r>
              <a:rPr lang="en-US" altLang="zh-CN"/>
              <a:t>value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650" y="1005205"/>
            <a:ext cx="11081385" cy="418973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10765155" y="4512310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灰度版本编辑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748665"/>
            <a:ext cx="6699885" cy="338074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452870" y="395160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编辑灰度规则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295" y="910590"/>
            <a:ext cx="9679305" cy="17672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" y="2677160"/>
            <a:ext cx="10457815" cy="34239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40080" y="217614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342245" y="578421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55345" y="1114425"/>
            <a:ext cx="754380" cy="216535"/>
          </a:xfrm>
          <a:prstGeom prst="rect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  <p:bldP spid="5" grpId="2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灰度发布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245" y="916305"/>
            <a:ext cx="10829290" cy="2903220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097010" y="1624965"/>
            <a:ext cx="316865" cy="316865"/>
          </a:xfrm>
          <a:prstGeom prst="ellipse">
            <a:avLst/>
          </a:prstGeom>
          <a:solidFill>
            <a:srgbClr val="FF00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4420235"/>
            <a:ext cx="9601835" cy="18167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9085" y="4051935"/>
            <a:ext cx="2548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查看主版本      状态更改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 bldLvl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验证灰度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95" y="1333500"/>
            <a:ext cx="9737725" cy="748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95" y="2459355"/>
            <a:ext cx="529590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4558030"/>
            <a:ext cx="9737725" cy="1297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895" y="418973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对灰度版本的其它操作按钮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" y="956945"/>
            <a:ext cx="10777220" cy="370014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对象 47" hidden="1"/>
          <p:cNvGraphicFramePr>
            <a:graphicFrameLocks noChangeAspect="1"/>
          </p:cNvGraphicFramePr>
          <p:nvPr/>
        </p:nvGraphicFramePr>
        <p:xfrm>
          <a:off x="1442422" y="1501"/>
          <a:ext cx="15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" imgW="12700" imgH="12700" progId="">
                  <p:embed/>
                </p:oleObj>
              </mc:Choice>
              <mc:Fallback>
                <p:oleObj name="think-cell Slide" r:id="rId1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2422" y="1501"/>
                        <a:ext cx="1500" cy="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 hidden="1"/>
          <p:cNvSpPr/>
          <p:nvPr>
            <p:custDataLst>
              <p:tags r:id="rId3"/>
            </p:custDataLst>
          </p:nvPr>
        </p:nvSpPr>
        <p:spPr bwMode="auto">
          <a:xfrm>
            <a:off x="1440920" y="0"/>
            <a:ext cx="150004" cy="1500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4"/>
          <p:cNvSpPr txBox="1"/>
          <p:nvPr/>
        </p:nvSpPr>
        <p:spPr>
          <a:xfrm>
            <a:off x="1337981" y="2510676"/>
            <a:ext cx="8191166" cy="1425257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7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Thanks!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一、好处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65" y="902335"/>
            <a:ext cx="1687068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1)</a:t>
            </a:r>
            <a:r>
              <a:rPr lang="zh-CN" altLang="en-US" b="1"/>
              <a:t>统一管理不同环境、不同集群的配置</a:t>
            </a:r>
            <a:endParaRPr lang="zh-CN" altLang="en-US"/>
          </a:p>
          <a:p>
            <a:pPr lvl="1" algn="l"/>
            <a:r>
              <a:rPr lang="zh-CN" altLang="en-US"/>
              <a:t>Apollo提供了一个统一界面集中式管理不同环境（environment）、不同集群（cluster）、</a:t>
            </a:r>
            <a:endParaRPr lang="zh-CN" altLang="en-US"/>
          </a:p>
          <a:p>
            <a:pPr lvl="1" algn="l"/>
            <a:r>
              <a:rPr lang="en-US" altLang="zh-CN"/>
              <a:t>	</a:t>
            </a:r>
            <a:r>
              <a:rPr lang="zh-CN" altLang="en-US"/>
              <a:t>不同命名空间（namespace）的配置。</a:t>
            </a:r>
            <a:endParaRPr lang="zh-CN" altLang="en-US"/>
          </a:p>
          <a:p>
            <a:pPr lvl="1" algn="l"/>
            <a:r>
              <a:rPr lang="zh-CN" altLang="en-US"/>
              <a:t>同一份代码部署在不同的集群，可以有不同的配置，比如数据库的连接地址等</a:t>
            </a:r>
            <a:endParaRPr lang="zh-CN" altLang="en-US"/>
          </a:p>
          <a:p>
            <a:pPr lvl="1" algn="l"/>
            <a:r>
              <a:rPr lang="zh-CN" altLang="en-US"/>
              <a:t>通过命名空间（namespace）可以很方便的支持多个不同应用共享同一份配置</a:t>
            </a:r>
            <a:endParaRPr lang="zh-CN" altLang="en-US"/>
          </a:p>
          <a:p>
            <a:pPr marL="0" lvl="0" indent="0" algn="l">
              <a:buNone/>
            </a:pPr>
            <a:r>
              <a:rPr lang="en-US" altLang="zh-CN" b="1">
                <a:solidFill>
                  <a:schemeClr val="tx1"/>
                </a:solidFill>
              </a:rPr>
              <a:t>2)</a:t>
            </a:r>
            <a:r>
              <a:rPr lang="zh-CN" altLang="en-US" b="1">
                <a:solidFill>
                  <a:schemeClr val="tx1"/>
                </a:solidFill>
              </a:rPr>
              <a:t>配置修改实时生效（热发布）</a:t>
            </a:r>
            <a:endParaRPr lang="zh-CN" altLang="en-US" b="1">
              <a:solidFill>
                <a:schemeClr val="tx1"/>
              </a:solidFill>
            </a:endParaRPr>
          </a:p>
          <a:p>
            <a:pPr marL="431800" lvl="1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用户在Apollo修改完配置并发布后，客户端能实时接收到最新的配置，并通知到应用程序</a:t>
            </a:r>
            <a:r>
              <a:rPr lang="zh-CN" altLang="en-US"/>
              <a:t>版本</a:t>
            </a:r>
            <a:endParaRPr lang="zh-CN" altLang="en-US"/>
          </a:p>
          <a:p>
            <a:pPr marL="431800" lvl="1" indent="0" algn="l">
              <a:buNone/>
            </a:pPr>
            <a:r>
              <a:rPr lang="zh-CN" altLang="en-US"/>
              <a:t>发布管理所有的配置发布都有版本概念，从而可以方便地支持配置的回滚</a:t>
            </a:r>
            <a:endParaRPr lang="zh-CN" altLang="en-US"/>
          </a:p>
          <a:p>
            <a:pPr algn="l"/>
            <a:r>
              <a:rPr lang="en-US" altLang="zh-CN" b="1"/>
              <a:t>3)</a:t>
            </a:r>
            <a:r>
              <a:rPr lang="zh-CN" altLang="en-US" b="1"/>
              <a:t>灰度发布</a:t>
            </a:r>
            <a:endParaRPr lang="zh-CN" altLang="en-US"/>
          </a:p>
          <a:p>
            <a:pPr algn="l"/>
            <a:r>
              <a:rPr lang="zh-CN" altLang="en-US"/>
              <a:t>        支持配置的灰度发布，比如点了发布后，只对部分应用实例生效，等观察一段时间没问题后再推给</a:t>
            </a:r>
            <a:endParaRPr lang="zh-CN" altLang="en-US"/>
          </a:p>
          <a:p>
            <a:pPr algn="l"/>
            <a:r>
              <a:rPr lang="zh-CN" altLang="en-US"/>
              <a:t>        所有应用实例</a:t>
            </a:r>
            <a:endParaRPr lang="zh-CN" altLang="en-US"/>
          </a:p>
          <a:p>
            <a:pPr algn="l"/>
            <a:r>
              <a:rPr lang="en-US" altLang="zh-CN" b="1"/>
              <a:t>4)</a:t>
            </a:r>
            <a:r>
              <a:rPr lang="zh-CN" altLang="en-US" b="1"/>
              <a:t>客户端配置信息监控</a:t>
            </a:r>
            <a:endParaRPr lang="zh-CN" altLang="en-US"/>
          </a:p>
          <a:p>
            <a:pPr algn="l"/>
            <a:r>
              <a:rPr lang="zh-CN" altLang="en-US"/>
              <a:t>        可以在界面上方便地看到配置在被哪些实例使用</a:t>
            </a:r>
            <a:endParaRPr lang="zh-CN" altLang="en-US"/>
          </a:p>
          <a:p>
            <a:pPr algn="l"/>
            <a:r>
              <a:rPr lang="en-US" altLang="zh-CN" b="1">
                <a:sym typeface="+mn-ea"/>
              </a:rPr>
              <a:t>5)</a:t>
            </a:r>
            <a:r>
              <a:rPr lang="zh-CN" altLang="en-US" b="1">
                <a:sym typeface="+mn-ea"/>
              </a:rPr>
              <a:t>部署简单</a:t>
            </a:r>
            <a:endParaRPr lang="zh-CN" altLang="en-US"/>
          </a:p>
          <a:p>
            <a:pPr lvl="1" algn="l"/>
            <a:r>
              <a:rPr lang="zh-CN" altLang="en-US">
                <a:sym typeface="+mn-ea"/>
              </a:rPr>
              <a:t>配置中心作为基础服务，可用性要求非常高，这就要求Apollo对外部依赖尽可能地少</a:t>
            </a:r>
            <a:endParaRPr lang="zh-CN" altLang="en-US"/>
          </a:p>
          <a:p>
            <a:pPr lvl="1" algn="l"/>
            <a:r>
              <a:rPr lang="zh-CN" altLang="en-US">
                <a:sym typeface="+mn-ea"/>
              </a:rPr>
              <a:t>目前唯一的外部依赖是MySQL，所以部署非常简单，只要安装好Java和MySQL就可以让Apollo跑起来</a:t>
            </a:r>
            <a:endParaRPr lang="zh-CN" altLang="en-US"/>
          </a:p>
          <a:p>
            <a:pPr lvl="1" algn="l"/>
            <a:r>
              <a:rPr lang="zh-CN" altLang="en-US">
                <a:sym typeface="+mn-ea"/>
              </a:rPr>
              <a:t>Apollo还提供了打包脚本，一键就可以生成所有需要的安装包，并且支持自定义运行时参数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介绍</a:t>
            </a:r>
            <a:r>
              <a:rPr lang="en-US" altLang="zh-CN"/>
              <a:t>-</a:t>
            </a:r>
            <a:r>
              <a:rPr lang="zh-CN" altLang="en-US"/>
              <a:t>默认支持环境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3225" y="1047115"/>
            <a:ext cx="8791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Apollo目前默认支持以下环境：</a:t>
            </a:r>
            <a:endParaRPr lang="zh-CN" altLang="en-US"/>
          </a:p>
          <a:p>
            <a:pPr lvl="1"/>
            <a:r>
              <a:rPr lang="en-US" altLang="zh-CN"/>
              <a:t>1.</a:t>
            </a:r>
            <a:r>
              <a:rPr lang="zh-CN" altLang="en-US"/>
              <a:t>DEV </a:t>
            </a:r>
            <a:r>
              <a:rPr lang="en-US" altLang="zh-CN"/>
              <a:t>	</a:t>
            </a:r>
            <a:r>
              <a:rPr lang="zh-CN" altLang="en-US"/>
              <a:t>开发环境</a:t>
            </a:r>
            <a:endParaRPr lang="zh-CN" altLang="en-US"/>
          </a:p>
          <a:p>
            <a:pPr lvl="1"/>
            <a:r>
              <a:rPr lang="en-US" altLang="zh-CN"/>
              <a:t>2.</a:t>
            </a:r>
            <a:r>
              <a:rPr lang="zh-CN" altLang="en-US"/>
              <a:t>FAT  </a:t>
            </a:r>
            <a:r>
              <a:rPr lang="en-US" altLang="zh-CN"/>
              <a:t>	</a:t>
            </a:r>
            <a:r>
              <a:rPr lang="zh-CN" altLang="en-US"/>
              <a:t>测试环境</a:t>
            </a:r>
            <a:endParaRPr lang="zh-CN" altLang="en-US"/>
          </a:p>
          <a:p>
            <a:pPr lvl="1"/>
            <a:r>
              <a:rPr lang="en-US" altLang="zh-CN"/>
              <a:t>3.</a:t>
            </a:r>
            <a:r>
              <a:rPr lang="zh-CN" altLang="en-US"/>
              <a:t>UAT </a:t>
            </a:r>
            <a:r>
              <a:rPr lang="en-US" altLang="zh-CN"/>
              <a:t>	</a:t>
            </a:r>
            <a:r>
              <a:rPr lang="zh-CN" altLang="en-US"/>
              <a:t>集成环境</a:t>
            </a:r>
            <a:endParaRPr lang="zh-CN" altLang="en-US"/>
          </a:p>
          <a:p>
            <a:pPr lvl="1"/>
            <a:r>
              <a:rPr lang="en-US" altLang="zh-CN"/>
              <a:t>4.</a:t>
            </a:r>
            <a:r>
              <a:rPr lang="zh-CN" altLang="en-US"/>
              <a:t>PRO </a:t>
            </a:r>
            <a:r>
              <a:rPr lang="en-US" altLang="zh-CN"/>
              <a:t>	</a:t>
            </a:r>
            <a:r>
              <a:rPr lang="zh-CN" altLang="en-US"/>
              <a:t>生产环境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3225" y="2788920"/>
            <a:ext cx="108172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ym typeface="+mn-ea"/>
              </a:rPr>
              <a:t>部署包</a:t>
            </a:r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(1)Apollo-</a:t>
            </a:r>
            <a:r>
              <a:rPr lang="zh-CN" altLang="en-US" b="1"/>
              <a:t>Portal</a:t>
            </a:r>
            <a:r>
              <a:rPr lang="zh-CN" altLang="en-US"/>
              <a:t>部署在生产环境，只需部署一次，通过它来直接管理FAT、</a:t>
            </a:r>
            <a:r>
              <a:rPr lang="en-US" altLang="zh-CN"/>
              <a:t>DEV</a:t>
            </a:r>
            <a:r>
              <a:rPr lang="zh-CN" altLang="en-US"/>
              <a:t>、PRO等环境的配置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依赖数据库</a:t>
            </a:r>
            <a:r>
              <a:rPr lang="en-US" altLang="zh-CN"/>
              <a:t>ProtalDB.sql)</a:t>
            </a:r>
            <a:endParaRPr lang="en-US" altLang="zh-CN"/>
          </a:p>
          <a:p>
            <a:endParaRPr lang="zh-CN" altLang="en-US"/>
          </a:p>
          <a:p>
            <a:r>
              <a:rPr lang="en-US" altLang="zh-CN" b="1"/>
              <a:t>(2)Apollo-</a:t>
            </a:r>
            <a:r>
              <a:rPr lang="zh-CN" altLang="en-US" b="1"/>
              <a:t>Config</a:t>
            </a:r>
            <a:r>
              <a:rPr lang="en-US" altLang="zh-CN" b="1"/>
              <a:t>Service</a:t>
            </a:r>
            <a:r>
              <a:rPr lang="zh-CN" altLang="en-US"/>
              <a:t> 和</a:t>
            </a:r>
            <a:r>
              <a:rPr lang="en-US" altLang="zh-CN"/>
              <a:t>(3)</a:t>
            </a:r>
            <a:r>
              <a:rPr lang="en-US" altLang="zh-CN" b="1">
                <a:sym typeface="+mn-ea"/>
              </a:rPr>
              <a:t>Apollo-</a:t>
            </a:r>
            <a:r>
              <a:rPr lang="en-US" b="1">
                <a:sym typeface="+mn-ea"/>
              </a:rPr>
              <a:t>Admin</a:t>
            </a:r>
            <a:r>
              <a:rPr lang="zh-CN" altLang="en-US"/>
              <a:t>在每个环境都单独部署，并且使用独立的数据库</a:t>
            </a:r>
            <a:endParaRPr lang="zh-CN" altLang="en-US"/>
          </a:p>
          <a:p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依赖数据库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onfigDB.sql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 </a:t>
            </a:r>
            <a:r>
              <a:rPr lang="en-US" altLang="zh-CN">
                <a:sym typeface="+mn-ea"/>
              </a:rPr>
              <a:t>Apollo-</a:t>
            </a:r>
            <a:r>
              <a:rPr lang="zh-CN" altLang="en-US">
                <a:sym typeface="+mn-ea"/>
              </a:rPr>
              <a:t>Config</a:t>
            </a:r>
            <a:r>
              <a:rPr lang="en-US" altLang="zh-CN">
                <a:sym typeface="+mn-ea"/>
              </a:rPr>
              <a:t>Service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Apollo-</a:t>
            </a:r>
            <a:r>
              <a:rPr lang="en-US">
                <a:sym typeface="+mn-ea"/>
              </a:rPr>
              <a:t>Admin</a:t>
            </a:r>
            <a:r>
              <a:rPr lang="zh-CN" altLang="en-US"/>
              <a:t>在生产环境部署在两个机房，实现双活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Apollo的基础模型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2395" y="1012190"/>
            <a:ext cx="10922635" cy="5351780"/>
            <a:chOff x="177" y="1594"/>
            <a:chExt cx="17201" cy="8428"/>
          </a:xfrm>
        </p:grpSpPr>
        <p:pic>
          <p:nvPicPr>
            <p:cNvPr id="3" name="图片 2" descr="简单流程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67" y="1594"/>
              <a:ext cx="16611" cy="8428"/>
            </a:xfrm>
            <a:prstGeom prst="rect">
              <a:avLst/>
            </a:prstGeom>
          </p:spPr>
        </p:pic>
        <p:sp>
          <p:nvSpPr>
            <p:cNvPr id="4" name="流程图: 过程 3"/>
            <p:cNvSpPr/>
            <p:nvPr/>
          </p:nvSpPr>
          <p:spPr>
            <a:xfrm>
              <a:off x="177" y="2619"/>
              <a:ext cx="2656" cy="949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Portal</a:t>
              </a:r>
              <a:r>
                <a:rPr lang="zh-CN" altLang="en-US">
                  <a:sym typeface="+mn-ea"/>
                </a:rPr>
                <a:t>管理界面</a:t>
              </a:r>
              <a:endParaRPr lang="zh-CN" altLang="en-US">
                <a:sym typeface="+mn-ea"/>
              </a:endParaRPr>
            </a:p>
            <a:p>
              <a:pPr algn="ctr"/>
              <a:endParaRPr lang="zh-CN" altLang="en-US"/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7238" y="8814"/>
              <a:ext cx="2901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ym typeface="+mn-ea"/>
                </a:rPr>
                <a:t>Config</a:t>
              </a:r>
              <a:r>
                <a:rPr lang="en-US" altLang="zh-CN">
                  <a:sym typeface="+mn-ea"/>
                </a:rPr>
                <a:t>Service  </a:t>
              </a:r>
              <a:endParaRPr lang="zh-CN" altLang="en-US"/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7238" y="6117"/>
              <a:ext cx="2901" cy="963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>
                  <a:sym typeface="+mn-ea"/>
                </a:rPr>
                <a:t>Admin</a:t>
              </a:r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680970" y="1029970"/>
            <a:ext cx="8840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  <a:p>
            <a:pPr algn="l"/>
            <a:r>
              <a:rPr lang="en-US" altLang="zh-CN">
                <a:sym typeface="+mn-ea"/>
              </a:rPr>
              <a:t>Apollo-</a:t>
            </a:r>
            <a:r>
              <a:rPr lang="zh-CN" altLang="en-US">
                <a:sym typeface="+mn-ea"/>
              </a:rPr>
              <a:t>Portal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管理界面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Apollo-</a:t>
            </a:r>
            <a:r>
              <a:rPr lang="en-US">
                <a:sym typeface="+mn-ea"/>
              </a:rPr>
              <a:t>Admin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提供配置的修改、发布等功能，服务对象是Apollo Portal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Config</a:t>
            </a:r>
            <a:r>
              <a:rPr lang="en-US" altLang="zh-CN">
                <a:sym typeface="+mn-ea"/>
              </a:rPr>
              <a:t>-</a:t>
            </a:r>
            <a:r>
              <a:rPr lang="en-US" altLang="zh-CN">
                <a:sym typeface="+mn-ea"/>
              </a:rPr>
              <a:t>Service  </a:t>
            </a:r>
            <a:r>
              <a:rPr lang="zh-CN" altLang="en-US">
                <a:sym typeface="+mn-ea"/>
              </a:rPr>
              <a:t>提供配置的读取、推送等功能，服务对象是Apollo客户端</a:t>
            </a:r>
            <a:endParaRPr lang="zh-CN" altLang="en-US"/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46265" y="3244850"/>
            <a:ext cx="41440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拉取保存一份配置文件到本地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防止配置中心挂了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就</a:t>
            </a:r>
            <a:r>
              <a:rPr lang="zh-CN" altLang="en-US">
                <a:sym typeface="+mn-ea"/>
              </a:rPr>
              <a:t>会从本地读取配置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不影响项目正常运行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获取包方式及</a:t>
            </a:r>
            <a:r>
              <a:rPr lang="en-US" altLang="zh-CN"/>
              <a:t>sql</a:t>
            </a:r>
            <a:r>
              <a:rPr lang="zh-CN" altLang="en-US"/>
              <a:t>脚本</a:t>
            </a:r>
            <a:endParaRPr lang="zh-CN" altLang="en-US"/>
          </a:p>
        </p:txBody>
      </p:sp>
      <p:pic>
        <p:nvPicPr>
          <p:cNvPr id="4" name="图片 3" descr="apollo包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30085" y="819785"/>
            <a:ext cx="4093210" cy="5222240"/>
          </a:xfrm>
          <a:prstGeom prst="rect">
            <a:avLst/>
          </a:prstGeom>
        </p:spPr>
      </p:pic>
      <p:pic>
        <p:nvPicPr>
          <p:cNvPr id="5" name="图片 4" descr="apollo包 (1)"/>
          <p:cNvPicPr>
            <a:picLocks noChangeAspect="1"/>
          </p:cNvPicPr>
          <p:nvPr/>
        </p:nvPicPr>
        <p:blipFill>
          <a:blip r:embed="rId3"/>
          <a:srcRect l="-654" t="633"/>
          <a:stretch>
            <a:fillRect/>
          </a:stretch>
        </p:blipFill>
        <p:spPr>
          <a:xfrm>
            <a:off x="0" y="923925"/>
            <a:ext cx="6350000" cy="2938145"/>
          </a:xfrm>
          <a:prstGeom prst="round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58198" y="5107940"/>
            <a:ext cx="33877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>
                <a:sym typeface="+mn-ea"/>
              </a:rPr>
              <a:t>例如修改环境名称默认 FAT</a:t>
            </a:r>
            <a:r>
              <a:rPr lang="en-US" altLang="zh-CN">
                <a:sym typeface="+mn-ea"/>
              </a:rPr>
              <a:t>-&gt;Test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部署简图</a:t>
            </a:r>
            <a:endParaRPr lang="zh-CN" altLang="en-US"/>
          </a:p>
        </p:txBody>
      </p:sp>
      <p:pic>
        <p:nvPicPr>
          <p:cNvPr id="3" name="图片 2" descr="流程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819785"/>
            <a:ext cx="8818880" cy="5581015"/>
          </a:xfrm>
          <a:prstGeom prst="rect">
            <a:avLst/>
          </a:prstGeom>
        </p:spPr>
      </p:pic>
      <p:sp>
        <p:nvSpPr>
          <p:cNvPr id="4" name="流程图: 顺序访问存储器 3"/>
          <p:cNvSpPr/>
          <p:nvPr/>
        </p:nvSpPr>
        <p:spPr>
          <a:xfrm>
            <a:off x="1462405" y="5461000"/>
            <a:ext cx="1016635" cy="61150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</a:t>
            </a:r>
            <a:endParaRPr lang="en-US" altLang="zh-CN"/>
          </a:p>
        </p:txBody>
      </p:sp>
      <p:sp>
        <p:nvSpPr>
          <p:cNvPr id="5" name="流程图: 顺序访问存储器 4"/>
          <p:cNvSpPr/>
          <p:nvPr/>
        </p:nvSpPr>
        <p:spPr>
          <a:xfrm>
            <a:off x="64135" y="1403985"/>
            <a:ext cx="1016635" cy="61150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</a:t>
            </a:r>
            <a:endParaRPr lang="en-US" altLang="zh-CN"/>
          </a:p>
        </p:txBody>
      </p:sp>
      <p:sp>
        <p:nvSpPr>
          <p:cNvPr id="7" name="流程图: 顺序访问存储器 6"/>
          <p:cNvSpPr/>
          <p:nvPr/>
        </p:nvSpPr>
        <p:spPr>
          <a:xfrm>
            <a:off x="1462405" y="3749040"/>
            <a:ext cx="1016635" cy="611505"/>
          </a:xfrm>
          <a:prstGeom prst="flowChartMagnetic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2933700" y="2015490"/>
            <a:ext cx="354330" cy="3543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83275" y="2441575"/>
            <a:ext cx="354330" cy="3543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010275" y="6046470"/>
            <a:ext cx="354330" cy="3543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010275" y="4360545"/>
            <a:ext cx="354330" cy="35433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4" grpId="0" animBg="1"/>
      <p:bldP spid="10" grpId="0" bldLvl="0" animBg="1"/>
      <p:bldP spid="11" grpId="0" animBg="1"/>
      <p:bldP spid="15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安装部署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35380" y="1043305"/>
            <a:ext cx="832485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运行环境：</a:t>
            </a:r>
            <a:endParaRPr lang="zh-CN" altLang="en-US"/>
          </a:p>
          <a:p>
            <a:pPr algn="l"/>
            <a:r>
              <a:rPr lang="zh-CN" altLang="en-US"/>
              <a:t>1) 服务端基于Spring Boot，启动脚本理论上支持所有Linux发行版，建议CentOS 7。</a:t>
            </a:r>
            <a:endParaRPr lang="zh-CN" altLang="en-US"/>
          </a:p>
          <a:p>
            <a:pPr algn="l"/>
            <a:r>
              <a:rPr lang="zh-CN" altLang="en-US"/>
              <a:t>2) java:</a:t>
            </a:r>
            <a:endParaRPr lang="zh-CN" altLang="en-US"/>
          </a:p>
          <a:p>
            <a:pPr algn="l"/>
            <a:r>
              <a:rPr lang="zh-CN" altLang="en-US"/>
              <a:t>        Apollo服务端：1.8+</a:t>
            </a:r>
            <a:endParaRPr lang="zh-CN" altLang="en-US"/>
          </a:p>
          <a:p>
            <a:pPr algn="l"/>
            <a:r>
              <a:rPr lang="zh-CN" altLang="en-US"/>
              <a:t>        Apollo客户端：1.7+</a:t>
            </a:r>
            <a:endParaRPr lang="zh-CN" altLang="en-US"/>
          </a:p>
          <a:p>
            <a:pPr algn="l"/>
            <a:r>
              <a:rPr lang="zh-CN" altLang="en-US"/>
              <a:t>        由于需要同时运行服务端和客户端，所以建议安装Java 1.8+。 java -version</a:t>
            </a:r>
            <a:endParaRPr lang="zh-CN" altLang="en-US"/>
          </a:p>
          <a:p>
            <a:pPr algn="l"/>
            <a:r>
              <a:rPr lang="zh-CN" altLang="en-US"/>
              <a:t>3) MySQL:</a:t>
            </a:r>
            <a:endParaRPr lang="zh-CN" altLang="en-US"/>
          </a:p>
          <a:p>
            <a:pPr algn="l"/>
            <a:r>
              <a:rPr lang="zh-CN" altLang="en-US"/>
              <a:t>		版本要求：5.6.5+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5380" y="3630295"/>
            <a:ext cx="87318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部署步骤共三步：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创建数据库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Apollo服务端依赖于MySQL数据库，所以需要事先创建并完成初始化</a:t>
            </a:r>
            <a:endParaRPr lang="zh-CN" altLang="en-US"/>
          </a:p>
          <a:p>
            <a:pPr algn="l"/>
            <a:r>
              <a:rPr lang="zh-CN" altLang="en-US"/>
              <a:t>获取安装包</a:t>
            </a:r>
            <a:endParaRPr lang="zh-CN" altLang="en-US"/>
          </a:p>
          <a:p>
            <a:pPr algn="l"/>
            <a:r>
              <a:rPr lang="zh-CN" altLang="en-US"/>
              <a:t> </a:t>
            </a:r>
            <a:r>
              <a:rPr lang="en-US" altLang="zh-CN"/>
              <a:t>	</a:t>
            </a:r>
            <a:r>
              <a:rPr lang="zh-CN" altLang="en-US"/>
              <a:t>Apollo服务端安装包共有3个：apollo-configservice, apollo-adminservice, apollo-portal</a:t>
            </a:r>
            <a:endParaRPr lang="zh-CN" altLang="en-US"/>
          </a:p>
          <a:p>
            <a:pPr algn="l"/>
            <a:r>
              <a:rPr lang="zh-CN" altLang="en-US"/>
              <a:t>部署Apollo服务端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zh-CN" altLang="en-US"/>
              <a:t>获取安装包后就可以部署到公司的测试和生产环境了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729727028"/>
  <p:tag name="KSO_WM_UNIT_PLACING_PICTURE_USER_VIEWPORT" val="{&quot;height&quot;:7048,&quot;width&quot;:5524}"/>
</p:tagLst>
</file>

<file path=ppt/tags/tag3.xml><?xml version="1.0" encoding="utf-8"?>
<p:tagLst xmlns:p="http://schemas.openxmlformats.org/presentationml/2006/main">
  <p:tag name="KSO_WM_UNIT_TABLE_BEAUTIFY" val="smartTable{27749cfe-8070-402e-b641-ec8ab97b3597}"/>
</p:tagLst>
</file>

<file path=ppt/tags/tag4.xml><?xml version="1.0" encoding="utf-8"?>
<p:tagLst xmlns:p="http://schemas.openxmlformats.org/presentationml/2006/main">
  <p:tag name="REFSHAPE" val="807312084"/>
  <p:tag name="KSO_WM_UNIT_PLACING_PICTURE_USER_VIEWPORT" val="{&quot;height&quot;:8520,&quot;width&quot;:15195}"/>
</p:tagLst>
</file>

<file path=ppt/tags/tag5.xml><?xml version="1.0" encoding="utf-8"?>
<p:tagLst xmlns:p="http://schemas.openxmlformats.org/presentationml/2006/main">
  <p:tag name="REFSHAPE" val="514132348"/>
  <p:tag name="KSO_WM_UNIT_PLACING_PICTURE_USER_VIEWPORT" val="{&quot;height&quot;:4503,&quot;width&quot;:15840}"/>
</p:tagLst>
</file>

<file path=ppt/tags/tag6.xml><?xml version="1.0" encoding="utf-8"?>
<p:tagLst xmlns:p="http://schemas.openxmlformats.org/presentationml/2006/main">
  <p:tag name="REFSHAPE" val="514132348"/>
  <p:tag name="KSO_WM_UNIT_PLACING_PICTURE_USER_VIEWPORT" val="{&quot;height&quot;:4503,&quot;width&quot;:15840}"/>
</p:tagLst>
</file>

<file path=ppt/tags/tag7.xml><?xml version="1.0" encoding="utf-8"?>
<p:tagLst xmlns:p="http://schemas.openxmlformats.org/presentationml/2006/main">
  <p:tag name="THINKCELLSHAPEDONOTDELETE" val="tAlnQTf93QtmKk4J6C2WU6A"/>
</p:tagLst>
</file>

<file path=ppt/tags/tag8.xml><?xml version="1.0" encoding="utf-8"?>
<p:tagLst xmlns:p="http://schemas.openxmlformats.org/presentationml/2006/main">
  <p:tag name="MH_CONTENTSID" val="59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59000"/>
          </a:srgb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  <a:scene3d>
          <a:camera prst="orthographicFront"/>
          <a:lightRig rig="threePt" dir="t"/>
        </a:scene3d>
      </a:bodyPr>
      <a:lstStyle>
        <a:defPPr>
          <a:defRPr lang="en-US" altLang="zh-CN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4738</Words>
  <Application>WPS 演示</Application>
  <PresentationFormat>自定义</PresentationFormat>
  <Paragraphs>338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方正兰亭准黑_GBK</vt:lpstr>
      <vt:lpstr>黑体</vt:lpstr>
      <vt:lpstr>方正兰亭中黑_GBK</vt:lpstr>
      <vt:lpstr>Arial Unicode MS</vt:lpstr>
      <vt:lpstr>Calibri Light</vt:lpstr>
      <vt:lpstr>Calibri</vt:lpstr>
      <vt:lpstr>Verdana</vt:lpstr>
      <vt:lpstr>Office 主题</vt:lpstr>
      <vt:lpstr>1_Office 主题</vt:lpstr>
      <vt:lpstr>PowerPoint 演示文稿</vt:lpstr>
      <vt:lpstr> </vt:lpstr>
      <vt:lpstr>1.Apollo介绍</vt:lpstr>
      <vt:lpstr>一、好处</vt:lpstr>
      <vt:lpstr>介绍-默认支持环境</vt:lpstr>
      <vt:lpstr>Apollo的基础模型</vt:lpstr>
      <vt:lpstr>获取包方式及sql脚本</vt:lpstr>
      <vt:lpstr>部署简图</vt:lpstr>
      <vt:lpstr>安装部署</vt:lpstr>
      <vt:lpstr>创建数据库并配置数据库</vt:lpstr>
      <vt:lpstr>部署配置图</vt:lpstr>
      <vt:lpstr>安装包配置内容</vt:lpstr>
      <vt:lpstr>配置文件  示例</vt:lpstr>
      <vt:lpstr>官方JVM设置参考</vt:lpstr>
      <vt:lpstr>192.168.1.68 环境部署信息（2019.12）</vt:lpstr>
      <vt:lpstr>客户端使用 配置</vt:lpstr>
      <vt:lpstr>配置验证</vt:lpstr>
      <vt:lpstr>简单演示-登入</vt:lpstr>
      <vt:lpstr>主页</vt:lpstr>
      <vt:lpstr>PowerPoint 演示文稿</vt:lpstr>
      <vt:lpstr>PowerPoint 演示文稿</vt:lpstr>
      <vt:lpstr>新增配置-表格方式</vt:lpstr>
      <vt:lpstr>新增配置-文本方式</vt:lpstr>
      <vt:lpstr>更改历史</vt:lpstr>
      <vt:lpstr>发布</vt:lpstr>
      <vt:lpstr>发布界面</vt:lpstr>
      <vt:lpstr>实时刷新演示-改前</vt:lpstr>
      <vt:lpstr>修改值</vt:lpstr>
      <vt:lpstr>对比</vt:lpstr>
      <vt:lpstr>客户端配置信息监控</vt:lpstr>
      <vt:lpstr>灰度发布演示</vt:lpstr>
      <vt:lpstr>创建灰度须知</vt:lpstr>
      <vt:lpstr>灰度版本修改value</vt:lpstr>
      <vt:lpstr>灰度版本编辑</vt:lpstr>
      <vt:lpstr>编辑灰度规则</vt:lpstr>
      <vt:lpstr>灰度发布</vt:lpstr>
      <vt:lpstr>验证灰度</vt:lpstr>
      <vt:lpstr>总结</vt:lpstr>
      <vt:lpstr>PowerPoint 演示文稿</vt:lpstr>
    </vt:vector>
  </TitlesOfParts>
  <Company>yhd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lxc</dc:creator>
  <cp:lastModifiedBy>对方正在讲话…</cp:lastModifiedBy>
  <cp:revision>1908</cp:revision>
  <dcterms:created xsi:type="dcterms:W3CDTF">2014-02-08T03:28:00Z</dcterms:created>
  <dcterms:modified xsi:type="dcterms:W3CDTF">2020-01-19T03:47:45Z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