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3"/>
  </p:sldMasterIdLst>
  <p:notesMasterIdLst>
    <p:notesMasterId r:id="rId29"/>
  </p:notesMasterIdLst>
  <p:handoutMasterIdLst>
    <p:handoutMasterId r:id="rId30"/>
  </p:handoutMasterIdLst>
  <p:sldIdLst>
    <p:sldId id="689" r:id="rId4"/>
    <p:sldId id="883" r:id="rId5"/>
    <p:sldId id="884" r:id="rId6"/>
    <p:sldId id="936" r:id="rId7"/>
    <p:sldId id="935" r:id="rId8"/>
    <p:sldId id="970" r:id="rId9"/>
    <p:sldId id="937" r:id="rId10"/>
    <p:sldId id="938" r:id="rId11"/>
    <p:sldId id="939" r:id="rId12"/>
    <p:sldId id="940" r:id="rId13"/>
    <p:sldId id="941" r:id="rId14"/>
    <p:sldId id="948" r:id="rId15"/>
    <p:sldId id="1000" r:id="rId16"/>
    <p:sldId id="971" r:id="rId17"/>
    <p:sldId id="972" r:id="rId18"/>
    <p:sldId id="951" r:id="rId19"/>
    <p:sldId id="952" r:id="rId20"/>
    <p:sldId id="953" r:id="rId21"/>
    <p:sldId id="1006" r:id="rId22"/>
    <p:sldId id="1001" r:id="rId23"/>
    <p:sldId id="1004" r:id="rId24"/>
    <p:sldId id="1003" r:id="rId25"/>
    <p:sldId id="1005" r:id="rId26"/>
    <p:sldId id="881" r:id="rId27"/>
    <p:sldId id="659" r:id="rId28"/>
  </p:sldIdLst>
  <p:sldSz cx="11522075" cy="6480175"/>
  <p:notesSz cx="7010400" cy="9296400"/>
  <p:custDataLst>
    <p:tags r:id="rId34"/>
  </p:custDataLst>
  <p:defaultTextStyle>
    <a:defPPr>
      <a:defRPr lang="zh-CN"/>
    </a:defPPr>
    <a:lvl1pPr marL="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407D"/>
    <a:srgbClr val="F4E7E7"/>
    <a:srgbClr val="DFDECD"/>
    <a:srgbClr val="DF1A22"/>
    <a:srgbClr val="000000"/>
    <a:srgbClr val="D00014"/>
    <a:srgbClr val="ED1F24"/>
    <a:srgbClr val="CC0000"/>
    <a:srgbClr val="CC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-534" y="-96"/>
      </p:cViewPr>
      <p:guideLst>
        <p:guide orient="horz" pos="2064"/>
        <p:guide pos="36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810" y="-84"/>
      </p:cViewPr>
      <p:guideLst>
        <p:guide orient="horz" pos="2961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6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7CB1CA-F2A3-4935-8338-EF5BD7C5A30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E8EDEA-482F-4F69-81C8-C80F2167B73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19F712A-B526-4860-B9FB-C57495F7EC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F67B7A0-42D6-425E-BF17-0226A1018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C8BBE-BCFA-4C23-850F-3AE8970663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270"/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内页-岗岭集团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7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1-0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3335" y="-8255"/>
            <a:ext cx="11535410" cy="674387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" y="0"/>
            <a:ext cx="8452022" cy="666132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>
              <a:defRPr sz="227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84726" y="4982379"/>
            <a:ext cx="8302203" cy="600016"/>
          </a:xfrm>
          <a:prstGeom prst="rect">
            <a:avLst/>
          </a:prstGeom>
          <a:ln>
            <a:noFill/>
          </a:ln>
        </p:spPr>
        <p:txBody>
          <a:bodyPr lIns="86406" tIns="43204" rIns="86406" bIns="43204"/>
          <a:lstStyle>
            <a:lvl1pPr>
              <a:buNone/>
              <a:defRPr sz="26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此处输入章节标题</a:t>
            </a:r>
            <a:endParaRPr lang="zh-CN" altLang="en-US" sz="2600" b="1" dirty="0">
              <a:solidFill>
                <a:srgbClr val="CC00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F9C70-000E-4C26-A2B9-D332A4280B1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直接连接符 15"/>
          <p:cNvCxnSpPr/>
          <p:nvPr userDrawn="1"/>
        </p:nvCxnSpPr>
        <p:spPr>
          <a:xfrm flipV="1">
            <a:off x="507523" y="5985783"/>
            <a:ext cx="10525090" cy="2908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6"/>
          <p:cNvSpPr txBox="1"/>
          <p:nvPr userDrawn="1"/>
        </p:nvSpPr>
        <p:spPr>
          <a:xfrm>
            <a:off x="774998" y="603612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9"/>
          <p:cNvSpPr txBox="1"/>
          <p:nvPr userDrawn="1"/>
        </p:nvSpPr>
        <p:spPr>
          <a:xfrm>
            <a:off x="336649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0"/>
          <p:cNvSpPr txBox="1"/>
          <p:nvPr userDrawn="1"/>
        </p:nvSpPr>
        <p:spPr>
          <a:xfrm>
            <a:off x="6047228" y="6035464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1"/>
          <p:cNvSpPr txBox="1"/>
          <p:nvPr userDrawn="1"/>
        </p:nvSpPr>
        <p:spPr>
          <a:xfrm>
            <a:off x="8784768" y="6026708"/>
            <a:ext cx="1906629" cy="395031"/>
          </a:xfrm>
          <a:prstGeom prst="rect">
            <a:avLst/>
          </a:prstGeom>
          <a:noFill/>
        </p:spPr>
        <p:txBody>
          <a:bodyPr wrap="square" lIns="86401" tIns="43199" rIns="86401" bIns="43199" rtlCol="0" anchor="ctr">
            <a:spAutoFit/>
          </a:bodyPr>
          <a:lstStyle/>
          <a:p>
            <a:pPr algn="ctr" defTabSz="864235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298982" y="44847"/>
            <a:ext cx="862657" cy="936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4090460" y="541137"/>
            <a:ext cx="3607230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作者，日期</a:t>
            </a:r>
            <a:endParaRPr lang="zh-CN" alt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4088663" y="919317"/>
            <a:ext cx="6850281" cy="363262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buNone/>
              <a:defRPr sz="3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PPT</a:t>
            </a:r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0100" y="1186611"/>
            <a:ext cx="10522959" cy="4675833"/>
          </a:xfrm>
          <a:prstGeom prst="rect">
            <a:avLst/>
          </a:prstGeom>
        </p:spPr>
        <p:txBody>
          <a:bodyPr lIns="86406" tIns="43204" rIns="86406" bIns="43204"/>
          <a:lstStyle>
            <a:lvl1pPr>
              <a:defRPr sz="180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第一章 此处输入章节标题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576103" y="429088"/>
            <a:ext cx="8749241" cy="386492"/>
          </a:xfrm>
          <a:prstGeom prst="rect">
            <a:avLst/>
          </a:prstGeom>
        </p:spPr>
        <p:txBody>
          <a:bodyPr lIns="86406" tIns="43204" rIns="86406" bIns="43204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今天主要讨论的议题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type="body" sz="quarter" idx="13" hasCustomPrompt="1"/>
          </p:nvPr>
        </p:nvSpPr>
        <p:spPr>
          <a:xfrm>
            <a:off x="1260040" y="2971707"/>
            <a:ext cx="9027823" cy="600016"/>
          </a:xfrm>
          <a:prstGeom prst="rect">
            <a:avLst/>
          </a:prstGeom>
        </p:spPr>
        <p:txBody>
          <a:bodyPr lIns="86406" tIns="43204" rIns="86406" bIns="43204"/>
          <a:lstStyle>
            <a:lvl1pPr algn="ctr">
              <a:buNone/>
              <a:defRPr sz="2600" b="1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600" b="1" dirty="0">
                <a:solidFill>
                  <a:srgbClr val="CC001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此处输入章节标题</a:t>
            </a:r>
            <a:endParaRPr lang="zh-CN" altLang="en-US" sz="2600" b="1" dirty="0">
              <a:solidFill>
                <a:srgbClr val="CC001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0302" y="5260636"/>
            <a:ext cx="5851773" cy="949553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270050" y="607518"/>
            <a:ext cx="10891961" cy="510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700">
              <a:ln>
                <a:solidFill>
                  <a:sysClr val="windowText" lastClr="000000"/>
                </a:solidFill>
              </a:ln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B81E-49A4-4872-A0AC-C11EF3C3C2F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70"/>
          <a:stretch>
            <a:fillRect/>
          </a:stretch>
        </p:blipFill>
        <p:spPr bwMode="auto">
          <a:xfrm>
            <a:off x="10044627" y="5"/>
            <a:ext cx="1472875" cy="722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 userDrawn="1"/>
        </p:nvCxnSpPr>
        <p:spPr>
          <a:xfrm>
            <a:off x="0" y="6165846"/>
            <a:ext cx="11522075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8534299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诚信行事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151715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追求卓越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3792603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尊重个人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21807" y="6154459"/>
            <a:ext cx="1371696" cy="3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95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服务顾客</a:t>
            </a:r>
            <a:endParaRPr lang="zh-CN" altLang="en-US" sz="1395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内页-1号药城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-4315"/>
            <a:ext cx="11522075" cy="6488805"/>
          </a:xfrm>
          <a:prstGeom prst="rect">
            <a:avLst/>
          </a:prstGeom>
        </p:spPr>
      </p:pic>
      <p:sp>
        <p:nvSpPr>
          <p:cNvPr id="10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-50741"/>
            <a:ext cx="9541745" cy="503791"/>
          </a:xfrm>
          <a:prstGeom prst="rect">
            <a:avLst/>
          </a:prstGeom>
          <a:ln>
            <a:noFill/>
          </a:ln>
        </p:spPr>
        <p:txBody>
          <a:bodyPr vert="horz" lIns="453600" tIns="317520" rIns="115214" bIns="272160" rtlCol="0" anchor="ctr">
            <a:noAutofit/>
          </a:bodyPr>
          <a:lstStyle>
            <a:lvl1pPr algn="l">
              <a:defRPr sz="2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17" name="文本占位符 3"/>
          <p:cNvSpPr>
            <a:spLocks noGrp="1"/>
          </p:cNvSpPr>
          <p:nvPr>
            <p:ph type="body" sz="half" idx="11" hasCustomPrompt="1"/>
          </p:nvPr>
        </p:nvSpPr>
        <p:spPr>
          <a:xfrm>
            <a:off x="348025" y="3663101"/>
            <a:ext cx="10633991" cy="2092572"/>
          </a:xfrm>
        </p:spPr>
        <p:txBody>
          <a:bodyPr tIns="0" rIns="0">
            <a:normAutofit/>
          </a:bodyPr>
          <a:lstStyle>
            <a:lvl1pPr marL="0" indent="227965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0" hasCustomPrompt="1"/>
          </p:nvPr>
        </p:nvSpPr>
        <p:spPr>
          <a:xfrm>
            <a:off x="348025" y="810005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189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单击此处添加标题（样式四）</a:t>
            </a:r>
            <a:endParaRPr lang="en-US" altLang="zh-CN" dirty="0"/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2" hasCustomPrompt="1"/>
          </p:nvPr>
        </p:nvSpPr>
        <p:spPr>
          <a:xfrm>
            <a:off x="348025" y="1215018"/>
            <a:ext cx="10633991" cy="1957567"/>
          </a:xfrm>
        </p:spPr>
        <p:txBody>
          <a:bodyPr tIns="0" rIns="0">
            <a:normAutofit/>
          </a:bodyPr>
          <a:lstStyle>
            <a:lvl1pPr marL="0" indent="0">
              <a:lnSpc>
                <a:spcPct val="150000"/>
              </a:lnSpc>
              <a:buFont typeface="微软雅黑" panose="020B0503020204020204" pitchFamily="34" charset="-122"/>
              <a:buNone/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单击此处添加文本</a:t>
            </a:r>
            <a:endParaRPr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3" hasCustomPrompt="1"/>
          </p:nvPr>
        </p:nvSpPr>
        <p:spPr>
          <a:xfrm>
            <a:off x="348025" y="3262588"/>
            <a:ext cx="10633991" cy="405014"/>
          </a:xfrm>
        </p:spPr>
        <p:txBody>
          <a:bodyPr tIns="0">
            <a:normAutofit/>
          </a:bodyPr>
          <a:lstStyle>
            <a:lvl1pPr marL="0" marR="0" indent="0" algn="l" defTabSz="115189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 dirty="0"/>
              <a:t>单击此处添加标题（样式五）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锐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 hasCustomPrompt="1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4pPr>
            <a:lvl5pPr marL="172783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7pPr>
            <a:lvl8pPr marL="3023870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1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270" b="1"/>
            </a:lvl1pPr>
            <a:lvl2pPr marL="431800" indent="0">
              <a:buNone/>
              <a:defRPr sz="189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10" b="1"/>
            </a:lvl4pPr>
            <a:lvl5pPr marL="1727835" indent="0">
              <a:buNone/>
              <a:defRPr sz="1510" b="1"/>
            </a:lvl5pPr>
            <a:lvl6pPr marL="2160270" indent="0">
              <a:buNone/>
              <a:defRPr sz="1510" b="1"/>
            </a:lvl6pPr>
            <a:lvl7pPr marL="2592070" indent="0">
              <a:buNone/>
              <a:defRPr sz="1510" b="1"/>
            </a:lvl7pPr>
            <a:lvl8pPr marL="3023870" indent="0">
              <a:buNone/>
              <a:defRPr sz="1510" b="1"/>
            </a:lvl8pPr>
            <a:lvl9pPr marL="3456305" indent="0">
              <a:buNone/>
              <a:defRPr sz="151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4D9EA3-D37C-4BAE-8C2A-BB154A7D8D3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2D296-6E5D-4258-BBBF-9FEDCF37AE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25"/>
            </a:lvl1pPr>
            <a:lvl2pPr>
              <a:defRPr sz="2645"/>
            </a:lvl2pPr>
            <a:lvl3pPr>
              <a:defRPr sz="2270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25"/>
            </a:lvl1pPr>
            <a:lvl2pPr marL="431800" indent="0">
              <a:buNone/>
              <a:defRPr sz="2645"/>
            </a:lvl2pPr>
            <a:lvl3pPr marL="864235" indent="0">
              <a:buNone/>
              <a:defRPr sz="2270"/>
            </a:lvl3pPr>
            <a:lvl4pPr marL="1296035" indent="0">
              <a:buNone/>
              <a:defRPr sz="1890"/>
            </a:lvl4pPr>
            <a:lvl5pPr marL="1727835" indent="0">
              <a:buNone/>
              <a:defRPr sz="1890"/>
            </a:lvl5pPr>
            <a:lvl6pPr marL="2160270" indent="0">
              <a:buNone/>
              <a:defRPr sz="1890"/>
            </a:lvl6pPr>
            <a:lvl7pPr marL="2592070" indent="0">
              <a:buNone/>
              <a:defRPr sz="1890"/>
            </a:lvl7pPr>
            <a:lvl8pPr marL="3023870" indent="0">
              <a:buNone/>
              <a:defRPr sz="1890"/>
            </a:lvl8pPr>
            <a:lvl9pPr marL="3456305" indent="0">
              <a:buNone/>
              <a:defRPr sz="189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10"/>
            </a:lvl1pPr>
            <a:lvl2pPr marL="431800" indent="0">
              <a:buNone/>
              <a:defRPr sz="1325"/>
            </a:lvl2pPr>
            <a:lvl3pPr marL="864235" indent="0">
              <a:buNone/>
              <a:defRPr sz="1135"/>
            </a:lvl3pPr>
            <a:lvl4pPr marL="1296035" indent="0">
              <a:buNone/>
              <a:defRPr sz="945"/>
            </a:lvl4pPr>
            <a:lvl5pPr marL="1727835" indent="0">
              <a:buNone/>
              <a:defRPr sz="945"/>
            </a:lvl5pPr>
            <a:lvl6pPr marL="2160270" indent="0">
              <a:buNone/>
              <a:defRPr sz="945"/>
            </a:lvl6pPr>
            <a:lvl7pPr marL="2592070" indent="0">
              <a:buNone/>
              <a:defRPr sz="945"/>
            </a:lvl7pPr>
            <a:lvl8pPr marL="3023870" indent="0">
              <a:buNone/>
              <a:defRPr sz="945"/>
            </a:lvl8pPr>
            <a:lvl9pPr marL="3456305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7.png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5E09E-7636-45C5-ABB7-4CE526C200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29B6D-9ECE-42A2-B70F-58D8296B8C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0"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1201" y="-11400"/>
            <a:ext cx="11520275" cy="772221"/>
          </a:xfrm>
          <a:prstGeom prst="rect">
            <a:avLst/>
          </a:prstGeom>
          <a:solidFill>
            <a:srgbClr val="282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3025">
                <a:latin typeface="方正兰亭准黑_GBK" panose="02000000000000000000" charset="-122"/>
                <a:ea typeface="方正兰亭准黑_GBK" panose="02000000000000000000" charset="-122"/>
              </a:rPr>
              <a:t>                              </a:t>
            </a:r>
            <a:endParaRPr lang="zh-CN" altLang="en-US" sz="3025"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pic>
        <p:nvPicPr>
          <p:cNvPr id="7" name="内容占位符 6" descr="logo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25423" y="-11400"/>
            <a:ext cx="2665680" cy="994827"/>
          </a:xfrm>
          <a:prstGeom prst="rect">
            <a:avLst/>
          </a:prstGeom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2592467" y="-599"/>
            <a:ext cx="8929008" cy="749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 单击此处编辑标题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864235" rtl="0" eaLnBrk="1" latinLnBrk="0" hangingPunct="1">
        <a:lnSpc>
          <a:spcPct val="100000"/>
        </a:lnSpc>
        <a:spcBef>
          <a:spcPct val="0"/>
        </a:spcBef>
        <a:buNone/>
        <a:defRPr sz="3215" kern="1200">
          <a:solidFill>
            <a:schemeClr val="bg1"/>
          </a:solidFill>
          <a:latin typeface="方正兰亭中黑_GBK" panose="02000000000000000000" charset="-122"/>
          <a:ea typeface="方正兰亭中黑_GBK" panose="02000000000000000000" charset="-122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7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e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4.xml"/><Relationship Id="rId3" Type="http://schemas.openxmlformats.org/officeDocument/2006/relationships/tags" Target="../tags/tag5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-128773" y="63788"/>
            <a:ext cx="11553312" cy="64981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9693" y="3811902"/>
            <a:ext cx="8914827" cy="58356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Sharding-jdbc </a:t>
            </a:r>
            <a:r>
              <a:rPr lang="zh-CN" altLang="en-US" sz="3200" dirty="0" smtClean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使用分享</a:t>
            </a:r>
            <a:endParaRPr lang="zh-CN" altLang="en-US" sz="3200" dirty="0" smtClean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20134" y="5174066"/>
            <a:ext cx="2293987" cy="1076325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开发组</a:t>
            </a:r>
            <a:endParaRPr lang="zh-CN" altLang="en-US" sz="3200" dirty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  <a:p>
            <a:pPr algn="ctr"/>
            <a:r>
              <a:rPr lang="en-US" altLang="zh-CN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	  </a:t>
            </a:r>
            <a:r>
              <a:rPr lang="zh-CN" altLang="en-US" sz="3200" dirty="0">
                <a:solidFill>
                  <a:schemeClr val="bg1"/>
                </a:solidFill>
                <a:latin typeface="方正兰亭准黑_GBK" panose="02000000000000000000" charset="-122"/>
                <a:ea typeface="方正兰亭准黑_GBK" panose="02000000000000000000" charset="-122"/>
              </a:rPr>
              <a:t>许凯</a:t>
            </a:r>
            <a:endParaRPr lang="zh-CN" altLang="en-US" sz="3200" dirty="0">
              <a:solidFill>
                <a:schemeClr val="bg1"/>
              </a:solidFill>
              <a:latin typeface="方正兰亭准黑_GBK" panose="02000000000000000000" charset="-122"/>
              <a:ea typeface="方正兰亭准黑_GBK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155" b="1">
                <a:sym typeface="+mn-ea"/>
              </a:rPr>
              <a:t>分片算法</a:t>
            </a:r>
            <a:br>
              <a:rPr lang="zh-CN" altLang="en-US" sz="4155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184910"/>
            <a:ext cx="9937750" cy="4652010"/>
          </a:xfrm>
        </p:spPr>
        <p:txBody>
          <a:bodyPr>
            <a:noAutofit/>
          </a:bodyPr>
          <a:p>
            <a:r>
              <a:rPr lang="zh-CN" altLang="en-US" sz="1200">
                <a:sym typeface="+mn-ea"/>
              </a:rPr>
              <a:t>一、分片策略</a:t>
            </a:r>
            <a:endParaRPr lang="zh-CN" altLang="en-US" sz="1200">
              <a:sym typeface="+mn-ea"/>
            </a:endParaRPr>
          </a:p>
          <a:p>
            <a:r>
              <a:rPr lang="zh-CN" altLang="en-US" sz="1400">
                <a:sym typeface="+mn-ea"/>
              </a:rPr>
              <a:t>Sharding-JDBC认为对于分片策略存有两种维度：</a:t>
            </a:r>
            <a:endParaRPr lang="zh-CN" altLang="en-US" sz="1400">
              <a:sym typeface="+mn-ea"/>
            </a:endParaRPr>
          </a:p>
          <a:p>
            <a:pPr lvl="1"/>
            <a:r>
              <a:rPr lang="zh-CN" altLang="en-US" sz="1200">
                <a:sym typeface="+mn-ea"/>
              </a:rPr>
              <a:t>数据源分片策略（DatabaseShardingStrategy）：数据被分配的目标数据源</a:t>
            </a:r>
            <a:endParaRPr lang="zh-CN" altLang="en-US" sz="1200">
              <a:sym typeface="+mn-ea"/>
            </a:endParaRPr>
          </a:p>
          <a:p>
            <a:pPr lvl="1"/>
            <a:r>
              <a:rPr lang="zh-CN" altLang="en-US" sz="1200">
                <a:sym typeface="+mn-ea"/>
              </a:rPr>
              <a:t>表分片策略（TableShardingStrategy）：数据被分配的目标表</a:t>
            </a:r>
            <a:endParaRPr lang="zh-CN" altLang="en-US" sz="1200">
              <a:sym typeface="+mn-ea"/>
            </a:endParaRPr>
          </a:p>
          <a:p>
            <a:pPr lvl="1"/>
            <a:r>
              <a:rPr lang="zh-CN" altLang="en-US" sz="1000">
                <a:sym typeface="+mn-ea"/>
              </a:rPr>
              <a:t>两种分片策略API完全相同，但是表分片策略是依赖于数据源分片策略的（即：先分库然后才有分表）</a:t>
            </a:r>
            <a:endParaRPr lang="zh-CN" altLang="en-US" sz="1000">
              <a:sym typeface="+mn-ea"/>
            </a:endParaRPr>
          </a:p>
          <a:p>
            <a:r>
              <a:rPr lang="zh-CN" altLang="en-US" sz="1400">
                <a:sym typeface="+mn-ea"/>
              </a:rPr>
              <a:t>目前提供4种分片算法。由于分片算法和业务实现紧密相关，因此并未提供内置分片算法，而是通过分片策略将各种场景提炼出来，提供更高层级的抽象，并提供接口让应用开发者自行实现分片算法。</a:t>
            </a:r>
            <a:endParaRPr lang="zh-CN" altLang="en-US" sz="1400"/>
          </a:p>
          <a:p>
            <a:r>
              <a:rPr lang="en-US" altLang="zh-CN" sz="1400">
                <a:sym typeface="+mn-ea"/>
              </a:rPr>
              <a:t>1 </a:t>
            </a:r>
            <a:r>
              <a:rPr lang="zh-CN" altLang="en-US" sz="1400">
                <a:sym typeface="+mn-ea"/>
              </a:rPr>
              <a:t>精确分片算法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对应PreciseShardingAlgorithm，用于处理使用单一键作为分片键的=与IN进行分片的场景。需要配合StandardShardingStrategy使用。</a:t>
            </a:r>
            <a:endParaRPr lang="zh-CN" altLang="en-US" sz="1200"/>
          </a:p>
          <a:p>
            <a:r>
              <a:rPr lang="en-US" altLang="zh-CN" sz="1400">
                <a:sym typeface="+mn-ea"/>
              </a:rPr>
              <a:t>2 </a:t>
            </a:r>
            <a:r>
              <a:rPr lang="zh-CN" altLang="en-US" sz="1400">
                <a:sym typeface="+mn-ea"/>
              </a:rPr>
              <a:t>范围分片算法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对应RangeShardingAlgorithm，用于处理使用单一键作为分片键的BETWEEN AND、&gt;、&lt;、&gt;=、&lt;=进行分片的场景。需要配合StandardShardingStrategy使用。</a:t>
            </a:r>
            <a:endParaRPr lang="zh-CN" altLang="en-US" sz="1200"/>
          </a:p>
          <a:p>
            <a:r>
              <a:rPr lang="en-US" altLang="zh-CN" sz="1400">
                <a:sym typeface="+mn-ea"/>
              </a:rPr>
              <a:t>3 </a:t>
            </a:r>
            <a:r>
              <a:rPr lang="zh-CN" altLang="en-US" sz="1400">
                <a:sym typeface="+mn-ea"/>
              </a:rPr>
              <a:t>复合分片算法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对应ComplexKeysShardingAlgorithm，用于处理使用多键作为分片键进行分片的场景，包含多个分片键的逻辑较复杂，需要应用开发者自行处理其中的复杂度。需要配合ComplexShardingStrategy使用。</a:t>
            </a:r>
            <a:endParaRPr lang="zh-CN" altLang="en-US" sz="1200"/>
          </a:p>
          <a:p>
            <a:r>
              <a:rPr lang="en-US" altLang="zh-CN" sz="1400">
                <a:sym typeface="+mn-ea"/>
              </a:rPr>
              <a:t>4 </a:t>
            </a:r>
            <a:r>
              <a:rPr lang="zh-CN" altLang="en-US" sz="1400">
                <a:sym typeface="+mn-ea"/>
              </a:rPr>
              <a:t>Hint分片算法</a:t>
            </a:r>
            <a:endParaRPr lang="zh-CN" altLang="en-US" sz="1400"/>
          </a:p>
          <a:p>
            <a:pPr lvl="1"/>
            <a:r>
              <a:rPr lang="zh-CN" altLang="en-US" sz="1200">
                <a:sym typeface="+mn-ea"/>
              </a:rPr>
              <a:t>对应HintShardingAlgorithm，用于处理使用Hint行分片的场景。需要配合HintShardingStrategy使用。</a:t>
            </a:r>
            <a:endParaRPr lang="zh-CN" altLang="en-US" sz="1200"/>
          </a:p>
          <a:p>
            <a:endParaRPr lang="zh-CN" altLang="en-US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分片策略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包含分片键和分片算法，由于分片算法的独立性，将其独立抽离。真正可用于分片操作的是分片键 + 分片算法，也就是分片策略。目前提供5种分片策略。</a:t>
            </a:r>
            <a:endParaRPr lang="zh-CN" altLang="en-US"/>
          </a:p>
          <a:p>
            <a:r>
              <a:rPr lang="en-US" altLang="zh-CN"/>
              <a:t>1 </a:t>
            </a:r>
            <a:r>
              <a:rPr lang="zh-CN" altLang="en-US"/>
              <a:t>标准分片策略  提供对SQL语句中的=, IN和BETWEEN AND的分片操作支持。</a:t>
            </a:r>
            <a:endParaRPr lang="zh-CN" altLang="en-US"/>
          </a:p>
          <a:p>
            <a:pPr lvl="1"/>
            <a:r>
              <a:rPr lang="zh-CN" altLang="en-US"/>
              <a:t>StandardShardingStrategy只支持单分片键，提供PreciseShardingAlgorithm和RangeShardingAlgorithm两个分片算法。</a:t>
            </a:r>
            <a:endParaRPr lang="zh-CN" altLang="en-US"/>
          </a:p>
          <a:p>
            <a:pPr lvl="1"/>
            <a:r>
              <a:rPr lang="zh-CN" altLang="en-US"/>
              <a:t>PreciseShardingAlgorithm是必选的，用于处理=和IN的分片。</a:t>
            </a:r>
            <a:endParaRPr lang="zh-CN" altLang="en-US"/>
          </a:p>
          <a:p>
            <a:pPr lvl="1"/>
            <a:r>
              <a:rPr lang="zh-CN" altLang="en-US"/>
              <a:t>RangeShardingAlgorithm是可选的，用于处理BETWEEN AND, &gt;, &lt;, &gt;=, &lt;=分片。</a:t>
            </a:r>
            <a:endParaRPr lang="zh-CN" altLang="en-US"/>
          </a:p>
          <a:p>
            <a:r>
              <a:rPr lang="en-US" altLang="zh-CN"/>
              <a:t>2 </a:t>
            </a:r>
            <a:r>
              <a:rPr lang="zh-CN" altLang="en-US"/>
              <a:t>复合分片策略</a:t>
            </a:r>
            <a:endParaRPr lang="zh-CN" altLang="en-US"/>
          </a:p>
          <a:p>
            <a:pPr lvl="1"/>
            <a:r>
              <a:rPr lang="zh-CN" altLang="en-US"/>
              <a:t>对应ComplexShardingStrategy。复合分片策略。提供对SQL语句中的=, &gt;, &lt;, &gt;=, &lt;=, IN和BETWEEN AND的分片操作支持。ComplexShardingStrategy支持多分片键，由于多分片键之间的关系复杂，因此并未进行过多的封装，而是直接将分片键值组合以及分片操作符透传至分片算法，完全由应用开发者实现，提供最大的灵活度。</a:t>
            </a:r>
            <a:endParaRPr lang="zh-CN" altLang="en-US"/>
          </a:p>
          <a:p>
            <a:r>
              <a:rPr lang="en-US" altLang="zh-CN"/>
              <a:t>3 </a:t>
            </a:r>
            <a:r>
              <a:rPr lang="zh-CN" altLang="en-US"/>
              <a:t>行表达式分片策略 (最常见的就是取模)</a:t>
            </a:r>
            <a:endParaRPr lang="zh-CN" altLang="en-US"/>
          </a:p>
          <a:p>
            <a:pPr lvl="1"/>
            <a:r>
              <a:rPr lang="zh-CN" altLang="en-US"/>
              <a:t>对应InlineShardingStrategy。使用Groovy的表达式，提供对SQL语句中的=和IN的分片操作支持，只支持单分片键。对于简单的分片算法，可以通过简单的配置使用，从而避免繁琐的Java代码开发，如: </a:t>
            </a:r>
            <a:r>
              <a:rPr lang="en-US" altLang="zh-CN"/>
              <a:t>order</a:t>
            </a:r>
            <a:r>
              <a:rPr lang="zh-CN" altLang="en-US"/>
              <a:t>_</a:t>
            </a:r>
            <a:r>
              <a:rPr lang="en-US" altLang="zh-CN"/>
              <a:t>sale</a:t>
            </a:r>
            <a:r>
              <a:rPr lang="zh-CN" altLang="en-US"/>
              <a:t>_$-&gt;{</a:t>
            </a:r>
            <a:r>
              <a:rPr lang="en-US" altLang="zh-CN"/>
              <a:t>storeId</a:t>
            </a:r>
            <a:r>
              <a:rPr lang="zh-CN" altLang="en-US"/>
              <a:t> % </a:t>
            </a:r>
            <a:r>
              <a:rPr lang="en-US" altLang="zh-CN"/>
              <a:t>2</a:t>
            </a:r>
            <a:r>
              <a:rPr lang="zh-CN" altLang="en-US"/>
              <a:t>} 表示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sale</a:t>
            </a:r>
            <a:r>
              <a:rPr lang="zh-CN" altLang="en-US"/>
              <a:t>表根据</a:t>
            </a:r>
            <a:r>
              <a:rPr lang="en-US" altLang="zh-CN">
                <a:sym typeface="+mn-ea"/>
              </a:rPr>
              <a:t>storeId</a:t>
            </a:r>
            <a:r>
              <a:rPr lang="zh-CN" altLang="en-US">
                <a:sym typeface="+mn-ea"/>
              </a:rPr>
              <a:t> </a:t>
            </a:r>
            <a:r>
              <a:rPr lang="zh-CN" altLang="en-US"/>
              <a:t>模</a:t>
            </a:r>
            <a:r>
              <a:rPr lang="en-US" altLang="zh-CN"/>
              <a:t>2</a:t>
            </a:r>
            <a:r>
              <a:rPr lang="zh-CN" altLang="en-US"/>
              <a:t>，而分成</a:t>
            </a:r>
            <a:r>
              <a:rPr lang="en-US" altLang="zh-CN"/>
              <a:t>2</a:t>
            </a:r>
            <a:r>
              <a:rPr lang="zh-CN" altLang="en-US"/>
              <a:t>张表，表名称为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sale</a:t>
            </a:r>
            <a:r>
              <a:rPr lang="zh-CN" altLang="en-US">
                <a:sym typeface="+mn-ea"/>
              </a:rPr>
              <a:t>_</a:t>
            </a:r>
            <a:r>
              <a:rPr lang="zh-CN" altLang="en-US"/>
              <a:t>0与</a:t>
            </a:r>
            <a:r>
              <a:rPr lang="en-US" altLang="zh-CN">
                <a:sym typeface="+mn-ea"/>
              </a:rPr>
              <a:t>order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sale</a:t>
            </a:r>
            <a:r>
              <a:rPr lang="zh-CN" altLang="en-US">
                <a:sym typeface="+mn-ea"/>
              </a:rPr>
              <a:t>_</a:t>
            </a:r>
            <a:r>
              <a:rPr lang="en-US" altLang="zh-CN">
                <a:sym typeface="+mn-ea"/>
              </a:rPr>
              <a:t>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4 </a:t>
            </a:r>
            <a:r>
              <a:rPr lang="zh-CN" altLang="en-US"/>
              <a:t>Hint分片策略</a:t>
            </a:r>
            <a:endParaRPr lang="zh-CN" altLang="en-US"/>
          </a:p>
          <a:p>
            <a:pPr lvl="1"/>
            <a:r>
              <a:rPr lang="zh-CN" altLang="en-US"/>
              <a:t>对应HintShardingStrategy。通过Hint而非SQL解析的方式分片的策略。</a:t>
            </a:r>
            <a:endParaRPr lang="zh-CN" altLang="en-US"/>
          </a:p>
          <a:p>
            <a:r>
              <a:rPr lang="en-US" altLang="zh-CN"/>
              <a:t>5 </a:t>
            </a:r>
            <a:r>
              <a:rPr lang="zh-CN" altLang="en-US"/>
              <a:t>不分片策略</a:t>
            </a:r>
            <a:endParaRPr lang="zh-CN" altLang="en-US"/>
          </a:p>
          <a:p>
            <a:pPr lvl="1"/>
            <a:r>
              <a:rPr lang="zh-CN" altLang="en-US"/>
              <a:t>对应NoneShardingStrategy。不分片的策略。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3.1</a:t>
            </a:r>
            <a:r>
              <a:rPr lang="zh-CN" altLang="en-US"/>
              <a:t>配置</a:t>
            </a:r>
            <a:r>
              <a:rPr lang="en-US" altLang="zh-CN"/>
              <a:t>(</a:t>
            </a:r>
            <a:r>
              <a:rPr lang="zh-CN" altLang="en-US"/>
              <a:t>分库 分表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6155" y="1254125"/>
            <a:ext cx="8945245" cy="5131435"/>
          </a:xfrm>
          <a:prstGeom prst="rect">
            <a:avLst/>
          </a:prstGeom>
        </p:spPr>
      </p:pic>
      <p:graphicFrame>
        <p:nvGraphicFramePr>
          <p:cNvPr id="6" name="内容占位符 5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7457440" y="5758815"/>
          <a:ext cx="81343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813435" imgH="553720" progId="Package">
                  <p:embed/>
                </p:oleObj>
              </mc:Choice>
              <mc:Fallback>
                <p:oleObj name="" r:id="rId3" imgW="813435" imgH="55372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7440" y="5758815"/>
                        <a:ext cx="81343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0410" y="344805"/>
            <a:ext cx="6652260" cy="367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700" y="2649220"/>
            <a:ext cx="6571615" cy="3702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3.2</a:t>
            </a:r>
            <a:r>
              <a:rPr lang="zh-CN" altLang="en-US"/>
              <a:t>配置</a:t>
            </a:r>
            <a:r>
              <a:rPr lang="en-US" altLang="zh-CN"/>
              <a:t>(</a:t>
            </a:r>
            <a:r>
              <a:rPr lang="zh-CN"/>
              <a:t>读写分离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0265" y="1536065"/>
            <a:ext cx="8798560" cy="4111625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35390" y="5093970"/>
          <a:ext cx="81343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" imgW="813435" imgH="553720" progId="Package">
                  <p:embed/>
                </p:oleObj>
              </mc:Choice>
              <mc:Fallback>
                <p:oleObj name="" r:id="rId2" imgW="813435" imgH="55372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35390" y="5093970"/>
                        <a:ext cx="81343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3.3</a:t>
            </a:r>
            <a:r>
              <a:rPr lang="zh-CN" altLang="en-US"/>
              <a:t>配置</a:t>
            </a:r>
            <a:r>
              <a:rPr lang="en-US" altLang="zh-CN"/>
              <a:t>(</a:t>
            </a:r>
            <a:r>
              <a:rPr lang="zh-CN" altLang="en-US"/>
              <a:t>分库分表</a:t>
            </a:r>
            <a:r>
              <a:rPr lang="en-US" altLang="zh-CN"/>
              <a:t>+</a:t>
            </a:r>
            <a:r>
              <a:rPr lang="zh-CN" altLang="en-US"/>
              <a:t>读写分离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1845" y="8255"/>
            <a:ext cx="6844030" cy="6400800"/>
          </a:xfrm>
          <a:prstGeom prst="rect">
            <a:avLst/>
          </a:prstGeom>
        </p:spPr>
      </p:pic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3270" y="5797550"/>
          <a:ext cx="15017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2" imgW="1501775" imgH="553720" progId="Package">
                  <p:embed/>
                </p:oleObj>
              </mc:Choice>
              <mc:Fallback>
                <p:oleObj name="" r:id="rId2" imgW="1501775" imgH="55372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43270" y="5797550"/>
                        <a:ext cx="150177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4155">
                <a:sym typeface="+mn-ea"/>
              </a:rPr>
              <a:t>demo</a:t>
            </a:r>
            <a:r>
              <a:rPr lang="zh-CN" altLang="en-US" sz="4155">
                <a:sym typeface="+mn-ea"/>
              </a:rPr>
              <a:t>演示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引入maven依赖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&lt;dependency&gt;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&lt;groupId&gt;org.apache.shardingsphere&lt;/groupId&gt;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&lt;artifactId&gt;sharding-jdbc-spring-boot-starter&lt;/artifactId&gt;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&lt;version&gt;4.0.0&lt;/version&gt;</a:t>
            </a:r>
            <a:endParaRPr lang="zh-CN" altLang="en-US"/>
          </a:p>
          <a:p>
            <a:r>
              <a:rPr lang="zh-CN" altLang="en-US">
                <a:sym typeface="+mn-ea"/>
              </a:rPr>
              <a:t>        &lt;/dependency&gt;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demo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定义分库分表规则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835" y="2124075"/>
            <a:ext cx="7298690" cy="36658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37525" y="4463415"/>
            <a:ext cx="263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sharding-jdbc </a:t>
            </a:r>
            <a:r>
              <a:rPr lang="zh-CN" altLang="en-US"/>
              <a:t>不支持同步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8655" y="32092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偶库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611620" y="32092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奇库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01 创建订单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845" y="1471295"/>
            <a:ext cx="2371090" cy="24022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471295"/>
            <a:ext cx="7855585" cy="3316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155">
                <a:sym typeface="+mn-ea"/>
              </a:rPr>
              <a:t>0</a:t>
            </a:r>
            <a:r>
              <a:rPr lang="en-US" altLang="zh-CN" sz="4155">
                <a:sym typeface="+mn-ea"/>
              </a:rPr>
              <a:t>2</a:t>
            </a:r>
            <a:r>
              <a:rPr lang="zh-CN" altLang="en-US" sz="4155">
                <a:sym typeface="+mn-ea"/>
              </a:rPr>
              <a:t>查询订单</a:t>
            </a:r>
            <a:r>
              <a:rPr lang="en-US" altLang="zh-CN" sz="4155">
                <a:sym typeface="+mn-ea"/>
              </a:rPr>
              <a:t>(</a:t>
            </a:r>
            <a:r>
              <a:rPr lang="zh-CN" altLang="en-US" sz="4155">
                <a:sym typeface="+mn-ea"/>
              </a:rPr>
              <a:t>是否</a:t>
            </a:r>
            <a:r>
              <a:rPr lang="zh-CN" altLang="en-US" sz="4155">
                <a:sym typeface="+mn-ea"/>
              </a:rPr>
              <a:t>带分片字段</a:t>
            </a:r>
            <a:r>
              <a:rPr lang="en-US" altLang="zh-CN" sz="4155">
                <a:sym typeface="+mn-ea"/>
              </a:rPr>
              <a:t>)</a:t>
            </a:r>
            <a:br>
              <a:rPr lang="zh-CN" altLang="en-US" sz="4155"/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4195" y="2089785"/>
            <a:ext cx="9937750" cy="793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5" y="3820160"/>
            <a:ext cx="9984105" cy="1294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4195" y="1597025"/>
            <a:ext cx="1341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带了 </a:t>
            </a:r>
            <a:r>
              <a:rPr lang="en-US" altLang="zh-CN"/>
              <a:t>storeId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44195" y="3205480"/>
            <a:ext cx="1341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不带 </a:t>
            </a:r>
            <a:r>
              <a:rPr lang="en-US" altLang="zh-CN"/>
              <a:t>storeId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4195" y="5361305"/>
            <a:ext cx="84086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需要注意的是，分表后，我们原来的SQL都要Check一遍，看是否带上了分片字段，</a:t>
            </a:r>
            <a:endParaRPr lang="zh-CN" altLang="en-US"/>
          </a:p>
          <a:p>
            <a:pPr algn="l"/>
            <a:r>
              <a:rPr lang="zh-CN" altLang="en-US"/>
              <a:t>否则会进行全表扫描，性能比较差。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01 </a:t>
            </a:r>
            <a:r>
              <a:rPr lang="zh-CN" altLang="en-US"/>
              <a:t>Sharding-JDBC 简介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525905"/>
            <a:ext cx="9937750" cy="4311015"/>
          </a:xfrm>
        </p:spPr>
        <p:txBody>
          <a:bodyPr>
            <a:normAutofit/>
          </a:bodyPr>
          <a:p>
            <a:r>
              <a:rPr lang="zh-CN" altLang="en-US" sz="1800"/>
              <a:t>ShardingSphere是一套开源的分布式数据库中间件解决方案组成的生态圈，它由Sharding-JDBC、</a:t>
            </a:r>
            <a:endParaRPr lang="zh-CN" altLang="en-US" sz="1800"/>
          </a:p>
          <a:p>
            <a:r>
              <a:rPr lang="zh-CN" altLang="en-US" sz="1800"/>
              <a:t>Sharding-Proxy和Sharding-Sidecar（计划中）这3款相互独立的产品组成。 他们均提供标准化的数据分片、分布式事务和数据库治理功能，可适用于如Java同构、异构语言、云原生等各种多样化的应用场景。</a:t>
            </a:r>
            <a:endParaRPr lang="zh-CN" altLang="en-US" sz="1800"/>
          </a:p>
          <a:p>
            <a:r>
              <a:rPr lang="zh-CN" altLang="en-US" sz="1800"/>
              <a:t>ShardingSphere定位为关系型数据库中间件是</a:t>
            </a:r>
            <a:r>
              <a:rPr lang="zh-CN" altLang="en-US" sz="1800">
                <a:sym typeface="+mn-ea"/>
              </a:rPr>
              <a:t>轻量级Java框架，在Java的JDBC层提供的额外服务。 它使用客户端直连数据库，以jar包形式提供服务，无需额外部署和依赖，可理解为增强版的JDBC驱动，完全兼容JDBC和各种ORM框架。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适用于任何基于JDBC的ORM框架，如：JPA, Hibernate, Mybatis, Spring JDBC Template或直接使用JDBC。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支持任何第三方的数据库连接池，如：DBCP, C3P0, BoneCP, Druid, HikariCP等。</a:t>
            </a:r>
            <a:endParaRPr lang="zh-CN" altLang="en-US" sz="1800"/>
          </a:p>
          <a:p>
            <a:r>
              <a:rPr lang="zh-CN" altLang="en-US" sz="1800">
                <a:sym typeface="+mn-ea"/>
              </a:rPr>
              <a:t>支持任意实现JDBC规范的数据库。目前支持MySQL，Oracle，SQLServer，PostgreSQL以及任何遵循SQL92标准的数据库。</a:t>
            </a:r>
            <a:endParaRPr lang="zh-CN" altLang="en-US" sz="1800"/>
          </a:p>
          <a:p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7895" y="3277235"/>
            <a:ext cx="3237230" cy="3150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分库后遇到的坑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问题1: 后端把Long类型的数据传给前端，前端可能会出现精度丢失的情况。例如：569339946025668608这样一个Long类型的整数，传给前端后会变成569339946025668600</a:t>
            </a:r>
            <a:endParaRPr lang="en-US" altLang="zh-CN"/>
          </a:p>
          <a:p>
            <a:r>
              <a:rPr lang="en-US" altLang="zh-CN"/>
              <a:t>解决 1: vo类   </a:t>
            </a:r>
            <a:r>
              <a:rPr lang="en-US" altLang="zh-CN">
                <a:sym typeface="+mn-ea"/>
              </a:rPr>
              <a:t>private </a:t>
            </a:r>
            <a:r>
              <a:rPr lang="en-US" altLang="zh-CN" b="1">
                <a:sym typeface="+mn-ea"/>
              </a:rPr>
              <a:t>Long </a:t>
            </a:r>
            <a:r>
              <a:rPr lang="en-US" altLang="zh-CN">
                <a:sym typeface="+mn-ea"/>
              </a:rPr>
              <a:t>id -&gt; </a:t>
            </a:r>
            <a:r>
              <a:rPr lang="en-US" altLang="zh-CN"/>
              <a:t>private </a:t>
            </a:r>
            <a:r>
              <a:rPr lang="en-US" altLang="zh-CN" b="1"/>
              <a:t>String </a:t>
            </a:r>
            <a:r>
              <a:rPr lang="en-US" altLang="zh-CN"/>
              <a:t>id;	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 </a:t>
            </a:r>
            <a:endParaRPr lang="en-US" altLang="zh-CN"/>
          </a:p>
          <a:p>
            <a:r>
              <a:rPr lang="en-US" altLang="zh-CN"/>
              <a:t>    2:	vo类  @JsonFormat(shape = JsonFormat.Shape.STRING)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		  private Long id;	  	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2 </a:t>
            </a:r>
            <a:r>
              <a:rPr lang="zh-CN" altLang="en-US"/>
              <a:t>数据库字段 </a:t>
            </a:r>
            <a:r>
              <a:rPr lang="en-US" altLang="zh-CN"/>
              <a:t>source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line 1:155 no viable alternative at input '(content,created_at,created_by,last_updated_at,new_value,old_value,opera_id,opera_type,order_id,prop_type,remark,source'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line 1:511 no viable alternative at input 'ordersaleh0_.source'</a:t>
            </a:r>
            <a:endParaRPr lang="zh-CN" altLang="en-US"/>
          </a:p>
          <a:p>
            <a:pPr lvl="1"/>
            <a:r>
              <a:rPr lang="en-US" altLang="zh-CN"/>
              <a:t>(在输入的ordersaleh0_.source处没有可行的替代方法)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en-US" altLang="zh-CN"/>
              <a:t>3 </a:t>
            </a:r>
            <a:r>
              <a:rPr lang="zh-CN" altLang="en-US"/>
              <a:t>更新分库键问题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执行 OrderSaleEntity save = orderSaleRepository.save(order);</a:t>
            </a:r>
            <a:endParaRPr lang="zh-CN" altLang="en-US"/>
          </a:p>
          <a:p>
            <a:r>
              <a:rPr lang="zh-CN" altLang="en-US"/>
              <a:t>org.apache.shardingsphere.core.exception.ShardingException: </a:t>
            </a:r>
            <a:r>
              <a:rPr lang="zh-CN" altLang="en-US" b="1"/>
              <a:t>Can not update sharding key</a:t>
            </a:r>
            <a:r>
              <a:rPr lang="zh-CN" altLang="en-US"/>
              <a:t>, logic table: [</a:t>
            </a:r>
            <a:r>
              <a:rPr lang="en-US" altLang="zh-CN"/>
              <a:t>order</a:t>
            </a:r>
            <a:r>
              <a:rPr lang="zh-CN" altLang="en-US"/>
              <a:t>_</a:t>
            </a:r>
            <a:r>
              <a:rPr lang="en-US" altLang="zh-CN"/>
              <a:t>sale</a:t>
            </a:r>
            <a:r>
              <a:rPr lang="zh-CN" altLang="en-US"/>
              <a:t>], column: [org.apache.shardingsphere.sql.parser.sql.segment.dml.assignment.AssignmentSegment@36380c9].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解决思路</a:t>
            </a:r>
            <a:r>
              <a:rPr lang="en-US" altLang="zh-CN"/>
              <a:t>:1 </a:t>
            </a:r>
            <a:r>
              <a:rPr lang="zh-CN" altLang="en-US"/>
              <a:t>改</a:t>
            </a:r>
            <a:r>
              <a:rPr lang="en-US" altLang="zh-CN"/>
              <a:t>save</a:t>
            </a:r>
            <a:r>
              <a:rPr lang="zh-CN" altLang="en-US"/>
              <a:t>方法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 2 </a:t>
            </a:r>
            <a:r>
              <a:rPr lang="zh-CN" altLang="en-US"/>
              <a:t>重构代码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	       3 </a:t>
            </a:r>
            <a:r>
              <a:rPr lang="zh-CN" altLang="en-US"/>
              <a:t>修改</a:t>
            </a:r>
            <a:r>
              <a:rPr lang="en-US" altLang="zh-CN"/>
              <a:t>sharding-jdbc</a:t>
            </a:r>
            <a:r>
              <a:rPr lang="zh-CN" altLang="en-US"/>
              <a:t>源码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1596390"/>
            <a:ext cx="10727055" cy="3867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9040" y="1705610"/>
            <a:ext cx="6079490" cy="41116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官网</a:t>
            </a:r>
            <a:endParaRPr lang="zh-CN" altLang="en-US"/>
          </a:p>
          <a:p>
            <a:pPr lvl="1"/>
            <a:r>
              <a:rPr lang="zh-CN" altLang="en-US"/>
              <a:t>https://shardingsphere.apache.org/document/current/en/overview/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对象 47" hidden="1"/>
          <p:cNvGraphicFramePr>
            <a:graphicFrameLocks noChangeAspect="1"/>
          </p:cNvGraphicFramePr>
          <p:nvPr/>
        </p:nvGraphicFramePr>
        <p:xfrm>
          <a:off x="1442422" y="1501"/>
          <a:ext cx="1500" cy="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" imgW="12700" imgH="12700" progId="">
                  <p:embed/>
                </p:oleObj>
              </mc:Choice>
              <mc:Fallback>
                <p:oleObj name="think-cell Slide" r:id="rId1" imgW="12700" imgH="127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2422" y="1501"/>
                        <a:ext cx="1500" cy="1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 hidden="1"/>
          <p:cNvSpPr/>
          <p:nvPr>
            <p:custDataLst>
              <p:tags r:id="rId3"/>
            </p:custDataLst>
          </p:nvPr>
        </p:nvSpPr>
        <p:spPr bwMode="auto">
          <a:xfrm>
            <a:off x="1440920" y="0"/>
            <a:ext cx="150004" cy="15000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zh-CN" altLang="en-US" sz="85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标题 4"/>
          <p:cNvSpPr txBox="1"/>
          <p:nvPr/>
        </p:nvSpPr>
        <p:spPr>
          <a:xfrm>
            <a:off x="1337981" y="2510676"/>
            <a:ext cx="8191166" cy="1425257"/>
          </a:xfrm>
          <a:prstGeom prst="rect">
            <a:avLst/>
          </a:prstGeom>
          <a:ln>
            <a:noFill/>
          </a:ln>
        </p:spPr>
        <p:txBody>
          <a:bodyPr vert="horz" lIns="360000" tIns="252000" rIns="91440" bIns="216000" rtlCol="0" anchor="ctr">
            <a:noAutofit/>
          </a:bodyPr>
          <a:lstStyle>
            <a:lvl1pPr algn="l" defTabSz="8642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7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6000" b="1" dirty="0">
                <a:solidFill>
                  <a:srgbClr val="FF0000"/>
                </a:solidFill>
              </a:rPr>
              <a:t>Thanks!</a:t>
            </a:r>
            <a:endParaRPr lang="zh-CN" altLang="en-US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01 </a:t>
            </a:r>
            <a:r>
              <a:rPr lang="zh-CN" altLang="en-US"/>
              <a:t>为什么要分库 分表</a:t>
            </a:r>
            <a:r>
              <a:rPr lang="en-US" altLang="zh-CN">
                <a:sym typeface="+mn-ea"/>
              </a:rPr>
              <a:t>?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02 </a:t>
            </a:r>
            <a:r>
              <a:rPr lang="zh-CN" altLang="en-US">
                <a:sym typeface="+mn-ea"/>
              </a:rPr>
              <a:t>数据分片 &gt; 核心概念</a:t>
            </a:r>
            <a:endParaRPr lang="zh-CN" altLang="en-US"/>
          </a:p>
          <a:p>
            <a:r>
              <a:rPr lang="en-US" altLang="zh-CN">
                <a:sym typeface="+mn-ea"/>
              </a:rPr>
              <a:t>03 </a:t>
            </a:r>
            <a:r>
              <a:rPr lang="zh-CN" altLang="en-US">
                <a:sym typeface="+mn-ea"/>
              </a:rPr>
              <a:t>配置文件说明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04 </a:t>
            </a:r>
            <a:r>
              <a:rPr lang="zh-CN" altLang="en-US">
                <a:sym typeface="+mn-ea"/>
              </a:rPr>
              <a:t>简单例子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05 </a:t>
            </a:r>
            <a:r>
              <a:rPr lang="zh-CN" altLang="en-US">
                <a:sym typeface="+mn-ea"/>
              </a:rPr>
              <a:t>项目中遇到问题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155">
                <a:sym typeface="+mn-ea"/>
              </a:rPr>
              <a:t>01 </a:t>
            </a:r>
            <a:r>
              <a:rPr lang="zh-CN" altLang="en-US" sz="4150">
                <a:sym typeface="+mn-ea"/>
              </a:rPr>
              <a:t>为什么要分库 分表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/>
              <a:t>传统将数据集中存储至单一数据节点，在性能、可用性和运维成本这三方面已经难于满足互联网的海量数据场景。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通过</a:t>
            </a:r>
            <a:r>
              <a:rPr lang="zh-CN" altLang="en-US" sz="2400" b="1"/>
              <a:t>分库</a:t>
            </a:r>
            <a:r>
              <a:rPr lang="zh-CN" altLang="en-US" sz="2400"/>
              <a:t>和</a:t>
            </a:r>
            <a:r>
              <a:rPr lang="zh-CN" altLang="en-US" sz="2400" b="1"/>
              <a:t>分表</a:t>
            </a:r>
            <a:r>
              <a:rPr lang="zh-CN" altLang="en-US" sz="2400"/>
              <a:t>进行数据的拆分来使得各个表的数据量保持在阈值以下，以及对流量进行疏导应对高访问量，是应对高并发和海量数据系统的有效手段。 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数据分片的拆分方式又分为垂直分片和水平分片。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4150">
                <a:sym typeface="+mn-ea"/>
              </a:rPr>
              <a:t>数据分片   </a:t>
            </a:r>
            <a:r>
              <a:rPr lang="zh-CN" altLang="en-US" sz="4155">
                <a:sym typeface="+mn-ea"/>
              </a:rPr>
              <a:t>垂直分片</a:t>
            </a:r>
            <a:br>
              <a:rPr lang="zh-CN" altLang="en-US" sz="4155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327785"/>
            <a:ext cx="10098405" cy="4509135"/>
          </a:xfrm>
        </p:spPr>
        <p:txBody>
          <a:bodyPr>
            <a:normAutofit/>
          </a:bodyPr>
          <a:p>
            <a:r>
              <a:rPr lang="zh-CN" altLang="en-US" sz="2400"/>
              <a:t>按照业务拆分的方式称为垂直分片，又称为纵向拆分，它的核心理念是专库专用。 在拆分之前，一个数据库由多个数据表构成，每个表对应着不同的业务。而拆分之后，则是按照业务将表进行归类，分布到不同的数据库中，从而将压力分散至不同的数据库。 下图展示了根据业务需要，将用户表和订单表垂直分片到不同的数据库的方案。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内容占位符 4" descr="03垂直分片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5680" y="3421380"/>
            <a:ext cx="2486025" cy="187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155">
                <a:sym typeface="+mn-ea"/>
              </a:rPr>
              <a:t>数据分片   垂直分片存在问题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垂直分片往往需要对架构和设计进行调整。通常来讲，是来不及应对互联网业务需求快速变化的；而且，它也并无法真正的解决单点瓶颈。 垂直拆分可以缓解数据量和访问量带来的问题，但无法根治。如果垂直拆分之后，表中的数据量依然超过单节点所能承载的阈值，则需要水平分片来进一步处理。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04水平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78775" y="2781300"/>
            <a:ext cx="2654300" cy="18091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155">
                <a:sym typeface="+mn-ea"/>
              </a:rPr>
              <a:t>数据分片  </a:t>
            </a:r>
            <a:r>
              <a:rPr lang="zh-CN" altLang="en-US"/>
              <a:t>水平分片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1845" y="1535430"/>
            <a:ext cx="10245725" cy="4470400"/>
          </a:xfrm>
        </p:spPr>
        <p:txBody>
          <a:bodyPr>
            <a:normAutofit lnSpcReduction="20000"/>
          </a:bodyPr>
          <a:p>
            <a:r>
              <a:rPr lang="zh-CN" altLang="en-US"/>
              <a:t>水平分片又称为横向拆分。 相对于垂直分片，它不再将数据根据业务逻辑分类，而是通过某个字段（或某几个字段），根据某种规则将数据分散至多个库或表中，每个分片仅包含数据的一部分。 例如：根据主键分片，偶数主键的记录放入0库（或表），奇数主键的记录放入1库（或表），如下图所示。</a:t>
            </a:r>
            <a:endParaRPr lang="zh-CN" altLang="en-US"/>
          </a:p>
          <a:p>
            <a:endParaRPr lang="zh-CN" altLang="en-US"/>
          </a:p>
          <a:p>
            <a:pPr algn="ctr"/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/>
              <a:t>水平分片从理论上突破了单机数据量处理的瓶颈，并且扩展相对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自由，是分库分表的标准解决方案。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02 </a:t>
            </a:r>
            <a:r>
              <a:rPr lang="zh-CN" altLang="en-US"/>
              <a:t>数据分片 &gt; 核心概念</a:t>
            </a:r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逻辑表</a:t>
            </a:r>
            <a:endParaRPr lang="zh-CN" altLang="en-US"/>
          </a:p>
          <a:p>
            <a:pPr lvl="1"/>
            <a:r>
              <a:rPr lang="zh-CN" altLang="en-US"/>
              <a:t>水平拆分的数据库（表）的相同逻辑和数据结构表的总称。例：订单数据根据店铺奇偶数拆分为</a:t>
            </a:r>
            <a:r>
              <a:rPr lang="en-US" altLang="zh-CN"/>
              <a:t>2</a:t>
            </a:r>
            <a:r>
              <a:rPr lang="zh-CN" altLang="en-US"/>
              <a:t>张表</a:t>
            </a:r>
            <a:r>
              <a:rPr lang="en-US" altLang="zh-CN"/>
              <a:t>,</a:t>
            </a:r>
            <a:r>
              <a:rPr lang="zh-CN" altLang="en-US"/>
              <a:t>分别是order_</a:t>
            </a:r>
            <a:r>
              <a:rPr lang="en-US" altLang="zh-CN"/>
              <a:t>sale_</a:t>
            </a:r>
            <a:r>
              <a:rPr lang="zh-CN" altLang="en-US"/>
              <a:t>0 与 </a:t>
            </a:r>
            <a:r>
              <a:rPr lang="zh-CN" altLang="en-US">
                <a:sym typeface="+mn-ea"/>
              </a:rPr>
              <a:t>order_</a:t>
            </a:r>
            <a:r>
              <a:rPr lang="en-US" altLang="zh-CN">
                <a:sym typeface="+mn-ea"/>
              </a:rPr>
              <a:t>sale_1</a:t>
            </a:r>
            <a:r>
              <a:rPr lang="zh-CN" altLang="en-US"/>
              <a:t>，他们的逻辑表名为</a:t>
            </a:r>
            <a:r>
              <a:rPr lang="zh-CN" altLang="en-US">
                <a:sym typeface="+mn-ea"/>
              </a:rPr>
              <a:t>order_</a:t>
            </a:r>
            <a:r>
              <a:rPr lang="en-US" altLang="zh-CN">
                <a:sym typeface="+mn-ea"/>
              </a:rPr>
              <a:t>sale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真实表</a:t>
            </a:r>
            <a:endParaRPr lang="zh-CN" altLang="en-US"/>
          </a:p>
          <a:p>
            <a:pPr lvl="1"/>
            <a:r>
              <a:rPr lang="zh-CN" altLang="en-US"/>
              <a:t>在分片的数据库中真实存在的物理表。即上个示例中的</a:t>
            </a:r>
            <a:r>
              <a:rPr lang="zh-CN" altLang="en-US">
                <a:sym typeface="+mn-ea"/>
              </a:rPr>
              <a:t>order_</a:t>
            </a:r>
            <a:r>
              <a:rPr lang="en-US" altLang="zh-CN">
                <a:sym typeface="+mn-ea"/>
              </a:rPr>
              <a:t>sale_</a:t>
            </a:r>
            <a:r>
              <a:rPr lang="zh-CN" altLang="en-US">
                <a:sym typeface="+mn-ea"/>
              </a:rPr>
              <a:t>0与</a:t>
            </a:r>
            <a:r>
              <a:rPr lang="zh-CN" altLang="en-US">
                <a:sym typeface="+mn-ea"/>
              </a:rPr>
              <a:t>order_</a:t>
            </a:r>
            <a:r>
              <a:rPr lang="en-US" altLang="zh-CN">
                <a:sym typeface="+mn-ea"/>
              </a:rPr>
              <a:t>sale_1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数据节点</a:t>
            </a:r>
            <a:endParaRPr lang="zh-CN" altLang="en-US"/>
          </a:p>
          <a:p>
            <a:pPr lvl="1"/>
            <a:r>
              <a:rPr lang="zh-CN" altLang="en-US"/>
              <a:t>数据分片的最小单元。由数据源名称和数据表组成，例：ds_0.</a:t>
            </a:r>
            <a:r>
              <a:rPr lang="zh-CN" altLang="en-US">
                <a:sym typeface="+mn-ea"/>
              </a:rPr>
              <a:t>order_</a:t>
            </a:r>
            <a:r>
              <a:rPr lang="en-US" altLang="zh-CN">
                <a:sym typeface="+mn-ea"/>
              </a:rPr>
              <a:t>sale_</a:t>
            </a:r>
            <a:r>
              <a:rPr lang="zh-CN" altLang="en-US">
                <a:sym typeface="+mn-ea"/>
              </a:rPr>
              <a:t>0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广播表</a:t>
            </a:r>
            <a:endParaRPr lang="zh-CN" altLang="en-US"/>
          </a:p>
          <a:p>
            <a:pPr lvl="1"/>
            <a:r>
              <a:rPr lang="zh-CN" altLang="en-US"/>
              <a:t>指所有的分片数据源中都存在的表，表结构和表中的数据在每个数据库中均完全一致。适用于数据量不大且需要与海量数据的表进行关联查询的场景，例如：字典表 分类表 品牌表 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sz="4150">
                <a:sym typeface="+mn-ea"/>
              </a:rPr>
              <a:t>02 </a:t>
            </a:r>
            <a:r>
              <a:rPr lang="zh-CN" altLang="en-US" sz="4150">
                <a:sym typeface="+mn-ea"/>
              </a:rPr>
              <a:t>数据分片 &gt; 核心概念</a:t>
            </a:r>
            <a:r>
              <a:rPr lang="en-US" altLang="zh-CN" sz="4150">
                <a:sym typeface="+mn-ea"/>
              </a:rPr>
              <a:t>(2)</a:t>
            </a:r>
            <a:br>
              <a:rPr lang="zh-CN" altLang="en-US" sz="415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400" b="1">
                <a:sym typeface="+mn-ea"/>
              </a:rPr>
              <a:t>分片键</a:t>
            </a:r>
            <a:endParaRPr lang="zh-CN" altLang="en-US" sz="2400"/>
          </a:p>
          <a:p>
            <a:pPr lvl="1"/>
            <a:r>
              <a:rPr lang="zh-CN" altLang="en-US" sz="2055"/>
              <a:t>用于分片的数据库字段，是将数据库(表)水平拆分的关键字段。例：将订单表中的所属店铺</a:t>
            </a:r>
            <a:r>
              <a:rPr lang="en-US" altLang="zh-CN" sz="2055"/>
              <a:t>Id</a:t>
            </a:r>
            <a:r>
              <a:rPr lang="zh-CN" altLang="en-US" sz="2055"/>
              <a:t>取模分片，则订单表中的</a:t>
            </a:r>
            <a:r>
              <a:rPr lang="en-US" altLang="zh-CN" sz="2055"/>
              <a:t>storeId</a:t>
            </a:r>
            <a:r>
              <a:rPr lang="zh-CN" altLang="en-US" sz="2055"/>
              <a:t>为分片字段。 SQL中如果无分片字段，将执行全路由，性能较差。 除了对单分片字段的支持，ShardingSphere也支持根据多个字段进行分片。</a:t>
            </a:r>
            <a:endParaRPr lang="zh-CN" altLang="en-US" sz="2055"/>
          </a:p>
          <a:p>
            <a:pPr lvl="1"/>
            <a:endParaRPr lang="zh-CN" altLang="en-US" sz="2055"/>
          </a:p>
          <a:p>
            <a:pPr lvl="1"/>
            <a:r>
              <a:rPr lang="zh-CN" altLang="en-US" sz="2055"/>
              <a:t>分片后，如果查询 where 条件没有带分片字段的话会去扫描配置的所有真实数据表 = actual-data-nodes，最后将匹配到的数据合并为一个结果集返回，保存数据时找不到对应的表会报表不存在</a:t>
            </a:r>
            <a:endParaRPr lang="zh-CN" altLang="en-US" sz="2055"/>
          </a:p>
          <a:p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B3C4B5A-EAD2-41E8-A79D-ACE7EED2CF2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REFSHAPE" val="596131500"/>
  <p:tag name="KSO_WM_UNIT_PLACING_PICTURE_USER_VIEWPORT" val="{&quot;height&quot;:6475,&quot;width&quot;:8595}"/>
</p:tagLst>
</file>

<file path=ppt/tags/tag3.xml><?xml version="1.0" encoding="utf-8"?>
<p:tagLst xmlns:p="http://schemas.openxmlformats.org/presentationml/2006/main">
  <p:tag name="KSO_WM_UNIT_PLACING_PICTURE_USER_VIEWPORT" val="{&quot;height&quot;:2849,&quot;width&quot;:4180}"/>
</p:tagLst>
</file>

<file path=ppt/tags/tag4.xml><?xml version="1.0" encoding="utf-8"?>
<p:tagLst xmlns:p="http://schemas.openxmlformats.org/presentationml/2006/main">
  <p:tag name="KSO_WM_UNIT_PLACING_PICTURE_USER_VIEWPORT" val="{&quot;height&quot;:8081,&quot;width&quot;:11472}"/>
</p:tagLst>
</file>

<file path=ppt/tags/tag5.xml><?xml version="1.0" encoding="utf-8"?>
<p:tagLst xmlns:p="http://schemas.openxmlformats.org/presentationml/2006/main">
  <p:tag name="THINKCELLSHAPEDONOTDELETE" val="tAlnQTf93QtmKk4J6C2WU6A"/>
</p:tagLst>
</file>

<file path=ppt/tags/tag6.xml><?xml version="1.0" encoding="utf-8"?>
<p:tagLst xmlns:p="http://schemas.openxmlformats.org/presentationml/2006/main">
  <p:tag name="MH_CONTENTSID" val="59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59000"/>
          </a:srgbClr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  <a:scene3d>
          <a:camera prst="orthographicFront"/>
          <a:lightRig rig="threePt" dir="t"/>
        </a:scene3d>
      </a:bodyPr>
      <a:lstStyle>
        <a:defPPr>
          <a:defRPr lang="en-US" altLang="zh-CN">
            <a:ln w="22225">
              <a:solidFill>
                <a:schemeClr val="accent2"/>
              </a:solidFill>
              <a:prstDash val="solid"/>
            </a:ln>
            <a:solidFill>
              <a:schemeClr val="accent2">
                <a:lumMod val="40000"/>
                <a:lumOff val="60000"/>
              </a:schemeClr>
            </a:solidFill>
            <a:effectLst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4618</Words>
  <Application>WPS 演示</Application>
  <PresentationFormat>自定义</PresentationFormat>
  <Paragraphs>225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方正兰亭准黑_GBK</vt:lpstr>
      <vt:lpstr>黑体</vt:lpstr>
      <vt:lpstr>方正兰亭中黑_GBK</vt:lpstr>
      <vt:lpstr>Arial Unicode MS</vt:lpstr>
      <vt:lpstr>Calibri Light</vt:lpstr>
      <vt:lpstr>Calibri</vt:lpstr>
      <vt:lpstr>Office 主题</vt:lpstr>
      <vt:lpstr>1_Office 主题</vt:lpstr>
      <vt:lpstr>Package</vt:lpstr>
      <vt:lpstr>Package</vt:lpstr>
      <vt:lpstr>Package</vt:lpstr>
      <vt:lpstr>PowerPoint 演示文稿</vt:lpstr>
      <vt:lpstr>01 Sharding-JDBC 简介</vt:lpstr>
      <vt:lpstr>目录</vt:lpstr>
      <vt:lpstr>01 为什么要分库 分表</vt:lpstr>
      <vt:lpstr>数据分片   垂直分片 </vt:lpstr>
      <vt:lpstr>数据分片   垂直分片存在问题</vt:lpstr>
      <vt:lpstr>数据分片  水平分片</vt:lpstr>
      <vt:lpstr>02 数据分片 &gt; 核心概念(1)</vt:lpstr>
      <vt:lpstr>02 数据分片 &gt; 核心概念(2) </vt:lpstr>
      <vt:lpstr>分片算法 </vt:lpstr>
      <vt:lpstr>分片策略</vt:lpstr>
      <vt:lpstr>3.1配置(分库 分表)</vt:lpstr>
      <vt:lpstr>PowerPoint 演示文稿</vt:lpstr>
      <vt:lpstr>3.2配置(读写分离)</vt:lpstr>
      <vt:lpstr>3.3配置(分库分表+读写分离)</vt:lpstr>
      <vt:lpstr>demo演示</vt:lpstr>
      <vt:lpstr>PowerPoint 演示文稿</vt:lpstr>
      <vt:lpstr>01 创建订单</vt:lpstr>
      <vt:lpstr>02查询订单(是否带分片字段) </vt:lpstr>
      <vt:lpstr>分库后遇到的坑</vt:lpstr>
      <vt:lpstr>问题2 数据库字段 source</vt:lpstr>
      <vt:lpstr>问题3更新分库键问题</vt:lpstr>
      <vt:lpstr>PowerPoint 演示文稿</vt:lpstr>
      <vt:lpstr>资料</vt:lpstr>
      <vt:lpstr>PowerPoint 演示文稿</vt:lpstr>
    </vt:vector>
  </TitlesOfParts>
  <Company>yhd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lxc</dc:creator>
  <cp:lastModifiedBy>对方正在讲话…</cp:lastModifiedBy>
  <cp:revision>1939</cp:revision>
  <dcterms:created xsi:type="dcterms:W3CDTF">2014-02-08T03:28:00Z</dcterms:created>
  <dcterms:modified xsi:type="dcterms:W3CDTF">2020-05-09T03:10:21Z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