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83" r:id="rId23"/>
    <p:sldId id="278" r:id="rId24"/>
    <p:sldId id="284" r:id="rId25"/>
    <p:sldId id="279" r:id="rId26"/>
    <p:sldId id="280" r:id="rId27"/>
    <p:sldId id="285" r:id="rId28"/>
    <p:sldId id="290" r:id="rId29"/>
    <p:sldId id="287" r:id="rId30"/>
    <p:sldId id="288" r:id="rId31"/>
    <p:sldId id="291" r:id="rId32"/>
    <p:sldId id="292" r:id="rId33"/>
    <p:sldId id="293" r:id="rId34"/>
    <p:sldId id="294" r:id="rId35"/>
    <p:sldId id="295" r:id="rId36"/>
    <p:sldId id="296" r:id="rId37"/>
    <p:sldId id="298" r:id="rId38"/>
    <p:sldId id="297" r:id="rId39"/>
    <p:sldId id="299" r:id="rId40"/>
    <p:sldId id="300" r:id="rId41"/>
    <p:sldId id="303" r:id="rId42"/>
    <p:sldId id="302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2" r:id="rId51"/>
    <p:sldId id="313" r:id="rId52"/>
    <p:sldId id="314" r:id="rId53"/>
    <p:sldId id="315" r:id="rId54"/>
    <p:sldId id="316" r:id="rId55"/>
    <p:sldId id="317" r:id="rId56"/>
    <p:sldId id="319" r:id="rId57"/>
    <p:sldId id="320" r:id="rId58"/>
    <p:sldId id="321" r:id="rId59"/>
    <p:sldId id="322" r:id="rId6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B3EF292-F280-47D9-BFEC-41B0DA04869E}">
          <p14:sldIdLst>
            <p14:sldId id="256"/>
            <p14:sldId id="257"/>
            <p14:sldId id="258"/>
            <p14:sldId id="261"/>
            <p14:sldId id="259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6"/>
            <p14:sldId id="277"/>
            <p14:sldId id="283"/>
            <p14:sldId id="278"/>
            <p14:sldId id="284"/>
            <p14:sldId id="279"/>
            <p14:sldId id="280"/>
            <p14:sldId id="285"/>
            <p14:sldId id="290"/>
            <p14:sldId id="287"/>
            <p14:sldId id="288"/>
            <p14:sldId id="291"/>
            <p14:sldId id="292"/>
            <p14:sldId id="293"/>
            <p14:sldId id="294"/>
            <p14:sldId id="295"/>
            <p14:sldId id="296"/>
            <p14:sldId id="298"/>
            <p14:sldId id="297"/>
            <p14:sldId id="299"/>
            <p14:sldId id="300"/>
            <p14:sldId id="303"/>
            <p14:sldId id="302"/>
            <p14:sldId id="304"/>
            <p14:sldId id="305"/>
            <p14:sldId id="306"/>
            <p14:sldId id="307"/>
            <p14:sldId id="308"/>
            <p14:sldId id="309"/>
            <p14:sldId id="310"/>
            <p14:sldId id="312"/>
            <p14:sldId id="313"/>
            <p14:sldId id="314"/>
            <p14:sldId id="315"/>
            <p14:sldId id="316"/>
            <p14:sldId id="317"/>
            <p14:sldId id="319"/>
            <p14:sldId id="320"/>
            <p14:sldId id="321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2e4016d31939f7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18" autoAdjust="0"/>
  </p:normalViewPr>
  <p:slideViewPr>
    <p:cSldViewPr snapToGrid="0">
      <p:cViewPr varScale="1">
        <p:scale>
          <a:sx n="94" d="100"/>
          <a:sy n="94" d="100"/>
        </p:scale>
        <p:origin x="11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657A4-61F4-49FE-9C30-08E1F108921E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BFCDC-EFCB-4F7C-8BF4-A62D16CC5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782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64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来源：外部导入（</a:t>
            </a:r>
            <a:r>
              <a:rPr lang="en-US" altLang="zh-CN" sz="1200" dirty="0">
                <a:effectLst/>
              </a:rPr>
              <a:t>mesh, </a:t>
            </a:r>
            <a:r>
              <a:rPr lang="en-US" altLang="zh-CN" sz="1200" dirty="0" err="1">
                <a:effectLst/>
              </a:rPr>
              <a:t>tex</a:t>
            </a:r>
            <a:r>
              <a:rPr lang="en-US" altLang="zh-CN" sz="1200" dirty="0">
                <a:effectLst/>
              </a:rPr>
              <a:t>, audio, </a:t>
            </a:r>
            <a:r>
              <a:rPr lang="en-US" altLang="zh-CN" sz="1200" dirty="0" err="1">
                <a:effectLst/>
              </a:rPr>
              <a:t>anim</a:t>
            </a:r>
            <a:r>
              <a:rPr lang="zh-CN" altLang="en-US" sz="1200" dirty="0">
                <a:effectLst/>
              </a:rPr>
              <a:t>）和内部创建</a:t>
            </a:r>
            <a:r>
              <a:rPr lang="en-US" altLang="zh-CN" sz="1200" dirty="0">
                <a:effectLst/>
              </a:rPr>
              <a:t>(</a:t>
            </a:r>
            <a:r>
              <a:rPr lang="en-US" altLang="zh-CN" sz="1200" dirty="0" err="1">
                <a:effectLst/>
              </a:rPr>
              <a:t>shader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sprite, material, scriptable, prefab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unity)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来源：除了外部数据（</a:t>
            </a:r>
            <a:r>
              <a:rPr lang="en-US" altLang="zh-CN" sz="1200" dirty="0" err="1">
                <a:effectLst/>
              </a:rPr>
              <a:t>fbx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 err="1">
                <a:effectLst/>
              </a:rPr>
              <a:t>tex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audio clip</a:t>
            </a:r>
            <a:r>
              <a:rPr lang="zh-CN" altLang="en-US" sz="1200" dirty="0">
                <a:effectLst/>
              </a:rPr>
              <a:t>）都是纯文本的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，导入结果与平台相关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Import</a:t>
            </a:r>
            <a:r>
              <a:rPr lang="zh-CN" altLang="en-US" sz="1200" dirty="0">
                <a:effectLst/>
              </a:rPr>
              <a:t>：资源是如何从初始数据生成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的呢？不会改变</a:t>
            </a:r>
            <a:r>
              <a:rPr lang="en-US" altLang="zh-CN" sz="1200" dirty="0">
                <a:effectLst/>
              </a:rPr>
              <a:t>CCD</a:t>
            </a:r>
            <a:r>
              <a:rPr lang="zh-CN" altLang="en-US" sz="1200" dirty="0">
                <a:effectLst/>
              </a:rPr>
              <a:t>输出的原始资源文件，改变体现在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中，举例剔除</a:t>
            </a:r>
            <a:r>
              <a:rPr lang="en-US" altLang="zh-CN" sz="1200" dirty="0">
                <a:effectLst/>
              </a:rPr>
              <a:t>mesh </a:t>
            </a:r>
            <a:r>
              <a:rPr lang="zh-CN" altLang="en-US" sz="1200" dirty="0">
                <a:effectLst/>
              </a:rPr>
              <a:t>的</a:t>
            </a:r>
            <a:r>
              <a:rPr lang="en-US" altLang="zh-CN" sz="1200" dirty="0">
                <a:effectLst/>
              </a:rPr>
              <a:t>color</a:t>
            </a:r>
            <a:r>
              <a:rPr lang="zh-CN" altLang="en-US" sz="1200" dirty="0">
                <a:effectLst/>
              </a:rPr>
              <a:t>属性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096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GUID: </a:t>
            </a:r>
            <a:r>
              <a:rPr lang="zh-CN" altLang="en-US" sz="1200" dirty="0">
                <a:effectLst/>
              </a:rPr>
              <a:t>文件的身份标识</a:t>
            </a:r>
            <a:endParaRPr lang="zh-CN" altLang="en-US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err="1">
                <a:effectLst/>
              </a:rPr>
              <a:t>LocalID</a:t>
            </a:r>
            <a:r>
              <a:rPr lang="zh-CN" altLang="en-US" sz="1200" dirty="0">
                <a:effectLst/>
              </a:rPr>
              <a:t>：文件内部对象的身份标识</a:t>
            </a:r>
            <a:endParaRPr lang="zh-CN" altLang="en-US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755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GUID</a:t>
            </a:r>
            <a:r>
              <a:rPr lang="zh-CN" altLang="en-US" dirty="0"/>
              <a:t>和</a:t>
            </a:r>
            <a:r>
              <a:rPr lang="en-US" altLang="zh-CN" dirty="0" err="1"/>
              <a:t>LocalID</a:t>
            </a:r>
            <a:r>
              <a:rPr lang="zh-CN" altLang="en-US" dirty="0"/>
              <a:t>的示例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386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引用外部资源示例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816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GUID: </a:t>
            </a:r>
            <a:r>
              <a:rPr lang="zh-CN" altLang="en-US" sz="1200" dirty="0">
                <a:effectLst/>
              </a:rPr>
              <a:t>文件的身份标识</a:t>
            </a:r>
            <a:endParaRPr lang="zh-CN" altLang="en-US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err="1">
                <a:effectLst/>
              </a:rPr>
              <a:t>LocalID</a:t>
            </a:r>
            <a:r>
              <a:rPr lang="zh-CN" altLang="en-US" sz="1200" dirty="0">
                <a:effectLst/>
              </a:rPr>
              <a:t>：文件内部对象的身份标识</a:t>
            </a:r>
            <a:endParaRPr lang="en-US" altLang="zh-CN" sz="1200" dirty="0">
              <a:effectLst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200" dirty="0" err="1">
                <a:effectLst/>
              </a:rPr>
              <a:t>InstanceID</a:t>
            </a:r>
            <a:r>
              <a:rPr lang="zh-CN" altLang="en-US" sz="1200" dirty="0">
                <a:effectLst/>
              </a:rPr>
              <a:t>：缓存系统，提升性能，</a:t>
            </a:r>
            <a:r>
              <a:rPr lang="en-US" altLang="zh-CN" sz="1200" dirty="0" err="1">
                <a:effectLst/>
              </a:rPr>
              <a:t>PersistentManager</a:t>
            </a:r>
            <a:r>
              <a:rPr lang="en-US" altLang="zh-CN" sz="1200" dirty="0">
                <a:effectLst/>
              </a:rPr>
              <a:t>(</a:t>
            </a:r>
            <a:r>
              <a:rPr lang="zh-CN" altLang="en-US" sz="1200" dirty="0">
                <a:effectLst/>
              </a:rPr>
              <a:t>把资源从磁盘加载到内存，并分配</a:t>
            </a:r>
            <a:r>
              <a:rPr lang="en-US" altLang="zh-CN" sz="1200" dirty="0">
                <a:effectLst/>
              </a:rPr>
              <a:t>ID)</a:t>
            </a:r>
            <a:r>
              <a:rPr lang="zh-CN" altLang="en-US" sz="1200" dirty="0">
                <a:effectLst/>
              </a:rPr>
              <a:t>维护</a:t>
            </a:r>
            <a:r>
              <a:rPr lang="en-US" altLang="zh-CN" sz="1200" dirty="0" err="1">
                <a:effectLst/>
              </a:rPr>
              <a:t>InstanceID</a:t>
            </a:r>
            <a:r>
              <a:rPr lang="zh-CN" altLang="en-US" sz="1200" dirty="0">
                <a:effectLst/>
              </a:rPr>
              <a:t>和</a:t>
            </a:r>
            <a:r>
              <a:rPr lang="en-US" altLang="zh-CN" sz="1200" dirty="0">
                <a:effectLst/>
              </a:rPr>
              <a:t>GUID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 err="1">
                <a:effectLst/>
              </a:rPr>
              <a:t>LocalID</a:t>
            </a:r>
            <a:r>
              <a:rPr lang="zh-CN" altLang="en-US" sz="1200" dirty="0">
                <a:effectLst/>
              </a:rPr>
              <a:t>之间的映射关系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313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理解</a:t>
            </a:r>
            <a:r>
              <a:rPr lang="en-US" altLang="zh-CN" dirty="0" err="1"/>
              <a:t>monobhavior</a:t>
            </a:r>
            <a:r>
              <a:rPr lang="zh-CN" altLang="en-US" dirty="0"/>
              <a:t>有一个对</a:t>
            </a:r>
            <a:r>
              <a:rPr lang="en-US" altLang="zh-CN" dirty="0" err="1"/>
              <a:t>MonoScript</a:t>
            </a:r>
            <a:r>
              <a:rPr lang="zh-CN" altLang="en-US" dirty="0"/>
              <a:t>的引用是很重要的，</a:t>
            </a:r>
            <a:r>
              <a:rPr lang="en-US" altLang="zh-CN" dirty="0" err="1"/>
              <a:t>MonoScript</a:t>
            </a:r>
            <a:r>
              <a:rPr lang="zh-CN" altLang="en-US" dirty="0"/>
              <a:t>只包含定位特定脚本类所需的信息。两种类型的对象都不包含脚本类的可执行代码。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659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加载：</a:t>
            </a:r>
            <a:r>
              <a:rPr lang="en-US" altLang="zh-CN" dirty="0"/>
              <a:t>IO</a:t>
            </a:r>
            <a:r>
              <a:rPr lang="zh-CN" altLang="en-US" dirty="0"/>
              <a:t>、</a:t>
            </a:r>
            <a:r>
              <a:rPr lang="en-US" altLang="zh-CN" dirty="0"/>
              <a:t>serialization</a:t>
            </a:r>
            <a:r>
              <a:rPr lang="zh-CN" altLang="en-US" dirty="0"/>
              <a:t>、实例化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902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加载：</a:t>
            </a:r>
            <a:r>
              <a:rPr lang="en-US" altLang="zh-CN" dirty="0"/>
              <a:t>IO</a:t>
            </a:r>
            <a:r>
              <a:rPr lang="zh-CN" altLang="en-US" dirty="0"/>
              <a:t>、</a:t>
            </a:r>
            <a:r>
              <a:rPr lang="en-US" altLang="zh-CN" dirty="0"/>
              <a:t>serialization</a:t>
            </a:r>
            <a:r>
              <a:rPr lang="zh-CN" altLang="en-US" dirty="0"/>
              <a:t>、实例化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1865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加载：</a:t>
            </a:r>
            <a:r>
              <a:rPr lang="en-US" altLang="zh-CN" dirty="0"/>
              <a:t>IO</a:t>
            </a:r>
            <a:r>
              <a:rPr lang="zh-CN" altLang="en-US" dirty="0"/>
              <a:t>、</a:t>
            </a:r>
            <a:r>
              <a:rPr lang="en-US" altLang="zh-CN" dirty="0"/>
              <a:t>serialization</a:t>
            </a:r>
            <a:r>
              <a:rPr lang="zh-CN" altLang="en-US" dirty="0"/>
              <a:t>、实例化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358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加载：</a:t>
            </a:r>
            <a:r>
              <a:rPr lang="en-US" altLang="zh-CN" dirty="0"/>
              <a:t>IO</a:t>
            </a:r>
            <a:r>
              <a:rPr lang="zh-CN" altLang="en-US" dirty="0"/>
              <a:t>、</a:t>
            </a:r>
            <a:r>
              <a:rPr lang="en-US" altLang="zh-CN" dirty="0"/>
              <a:t>serialization</a:t>
            </a:r>
            <a:r>
              <a:rPr lang="zh-CN" altLang="en-US" dirty="0"/>
              <a:t>、实例化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519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任何引擎研究的起点建议是资源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资源的组织方式，加载方式影响加载时长、用户体验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内存控制：资源会占用</a:t>
            </a:r>
            <a:r>
              <a:rPr lang="en-US" altLang="zh-CN" dirty="0"/>
              <a:t>native memory</a:t>
            </a:r>
            <a:r>
              <a:rPr lang="zh-CN" altLang="en-US" dirty="0"/>
              <a:t>，</a:t>
            </a:r>
            <a:r>
              <a:rPr lang="en-US" altLang="zh-CN" dirty="0"/>
              <a:t>managed memory</a:t>
            </a:r>
            <a:r>
              <a:rPr lang="zh-CN" altLang="en-US" dirty="0"/>
              <a:t>，释放控制的不好将造成高内存占用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内存控制：</a:t>
            </a:r>
            <a:r>
              <a:rPr lang="en-US" altLang="zh-CN" dirty="0"/>
              <a:t>API</a:t>
            </a:r>
            <a:r>
              <a:rPr lang="zh-CN" altLang="en-US" dirty="0"/>
              <a:t>使用的不好会导致资源出现多份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另一种形式的数据结构：合格的程序员要关心资源的组织方式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822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加载：</a:t>
            </a:r>
            <a:r>
              <a:rPr lang="en-US" altLang="zh-CN" dirty="0"/>
              <a:t>IO</a:t>
            </a:r>
            <a:r>
              <a:rPr lang="zh-CN" altLang="en-US" dirty="0"/>
              <a:t>、</a:t>
            </a:r>
            <a:r>
              <a:rPr lang="en-US" altLang="zh-CN" dirty="0"/>
              <a:t>serialization</a:t>
            </a:r>
            <a:r>
              <a:rPr lang="zh-CN" altLang="en-US" dirty="0"/>
              <a:t>、实例化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040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加载：</a:t>
            </a:r>
            <a:r>
              <a:rPr lang="en-US" altLang="zh-CN" dirty="0"/>
              <a:t>IO</a:t>
            </a:r>
            <a:r>
              <a:rPr lang="zh-CN" altLang="en-US" dirty="0"/>
              <a:t>、</a:t>
            </a:r>
            <a:r>
              <a:rPr lang="en-US" altLang="zh-CN" dirty="0"/>
              <a:t>serialization</a:t>
            </a:r>
            <a:r>
              <a:rPr lang="zh-CN" altLang="en-US" dirty="0"/>
              <a:t>、实例化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0786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effectLst/>
              </a:rPr>
              <a:t>存储一个或多个资源文件，供引擎索引和序列化的一种归档格式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4530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effectLst/>
              </a:rPr>
              <a:t>存储一个或多个资源文件，供引擎索引和序列化的一种归档格式</a:t>
            </a:r>
            <a:r>
              <a:rPr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6810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FALSE: </a:t>
            </a:r>
            <a:r>
              <a:rPr lang="zh-CN" altLang="en-US" dirty="0"/>
              <a:t>仅卸载</a:t>
            </a:r>
            <a:r>
              <a:rPr lang="en-US" altLang="zh-CN" dirty="0"/>
              <a:t>Bundle</a:t>
            </a:r>
            <a:r>
              <a:rPr lang="zh-CN" altLang="en-US" dirty="0"/>
              <a:t>，从</a:t>
            </a:r>
            <a:r>
              <a:rPr lang="en-US" altLang="zh-CN" dirty="0"/>
              <a:t>Bundle</a:t>
            </a:r>
            <a:r>
              <a:rPr lang="zh-CN" altLang="en-US" dirty="0"/>
              <a:t>中已载入的资源不处理</a:t>
            </a:r>
            <a:endParaRPr lang="en-US" altLang="zh-CN" dirty="0"/>
          </a:p>
          <a:p>
            <a:r>
              <a:rPr lang="en-US" altLang="zh-CN" dirty="0"/>
              <a:t>TRUE: </a:t>
            </a:r>
            <a:r>
              <a:rPr lang="zh-CN" altLang="en-US" dirty="0"/>
              <a:t>卸载</a:t>
            </a:r>
            <a:r>
              <a:rPr lang="en-US" altLang="zh-CN" dirty="0"/>
              <a:t>Bundle</a:t>
            </a:r>
            <a:r>
              <a:rPr lang="zh-CN" altLang="en-US" dirty="0"/>
              <a:t>和从</a:t>
            </a:r>
            <a:r>
              <a:rPr lang="en-US" altLang="zh-CN" dirty="0"/>
              <a:t>Bundle</a:t>
            </a:r>
            <a:r>
              <a:rPr lang="zh-CN" altLang="en-US" dirty="0"/>
              <a:t>已载入的资源，无需</a:t>
            </a:r>
            <a:r>
              <a:rPr lang="en-US" altLang="zh-CN" dirty="0"/>
              <a:t>Resources</a:t>
            </a:r>
            <a:r>
              <a:rPr lang="zh-CN" altLang="en-US" dirty="0"/>
              <a:t>。</a:t>
            </a:r>
            <a:r>
              <a:rPr lang="en-US" altLang="zh-CN" dirty="0" err="1"/>
              <a:t>UnloadUnusedAssets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210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9772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6352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7490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2350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减少依赖带来两个好处：加载时长、增加调用</a:t>
            </a:r>
            <a:r>
              <a:rPr lang="en-US" altLang="zh-CN" dirty="0"/>
              <a:t>unload</a:t>
            </a:r>
            <a:r>
              <a:rPr lang="zh-CN" altLang="en-US" dirty="0"/>
              <a:t>（</a:t>
            </a:r>
            <a:r>
              <a:rPr lang="en-US" altLang="zh-CN" dirty="0"/>
              <a:t>true</a:t>
            </a:r>
            <a:r>
              <a:rPr lang="zh-CN" altLang="en-US" dirty="0"/>
              <a:t>）几率更高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183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任何引擎研究的起点建议是资源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资源的组织方式，加载方式影响加载时长、用户体验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内存控制：资源会占用</a:t>
            </a:r>
            <a:r>
              <a:rPr lang="en-US" altLang="zh-CN" dirty="0"/>
              <a:t>native memory</a:t>
            </a:r>
            <a:r>
              <a:rPr lang="zh-CN" altLang="en-US" dirty="0"/>
              <a:t>，</a:t>
            </a:r>
            <a:r>
              <a:rPr lang="en-US" altLang="zh-CN" dirty="0"/>
              <a:t>managed memory</a:t>
            </a:r>
            <a:r>
              <a:rPr lang="zh-CN" altLang="en-US" dirty="0"/>
              <a:t>，释放控制的不好将造成高内存占用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内存控制：</a:t>
            </a:r>
            <a:r>
              <a:rPr lang="en-US" altLang="zh-CN" dirty="0"/>
              <a:t>API</a:t>
            </a:r>
            <a:r>
              <a:rPr lang="zh-CN" altLang="en-US" dirty="0"/>
              <a:t>使用的不好会导致资源出现多份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另一种形式的数据结构：合格的程序员要关心资源的组织方式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3164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加载时会对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PersistentManager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分配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InstanceID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等操作进行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，对同一个资源同时进行同步、异步操作会出现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race condition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导致包含资源没有变动情况下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Bundle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MD5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仍会变化，解决方案是计算资源本身及其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MD5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是否发生变化</a:t>
            </a:r>
            <a:r>
              <a:rPr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5338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记录单个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的加载信息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2837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3485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处理所有依赖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的加载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1834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007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任何引擎研究的起点建议是资源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资源的组织方式，加载方式影响加载时长、用户体验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内存控制：资源会占用</a:t>
            </a:r>
            <a:r>
              <a:rPr lang="en-US" altLang="zh-CN" dirty="0"/>
              <a:t>native memory</a:t>
            </a:r>
            <a:r>
              <a:rPr lang="zh-CN" altLang="en-US" dirty="0"/>
              <a:t>，</a:t>
            </a:r>
            <a:r>
              <a:rPr lang="en-US" altLang="zh-CN" dirty="0"/>
              <a:t>managed memory</a:t>
            </a:r>
            <a:r>
              <a:rPr lang="zh-CN" altLang="en-US" dirty="0"/>
              <a:t>，释放控制的不好将造成高内存占用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内存控制：</a:t>
            </a:r>
            <a:r>
              <a:rPr lang="en-US" altLang="zh-CN" dirty="0"/>
              <a:t>API</a:t>
            </a:r>
            <a:r>
              <a:rPr lang="zh-CN" altLang="en-US" dirty="0"/>
              <a:t>使用的不好会导致资源出现多份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另一种形式的数据结构：合格的程序员要关心资源的组织方式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945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任何引擎研究的起点建议是资源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资源的组织方式，加载方式影响加载时长、用户体验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内存控制：资源会占用</a:t>
            </a:r>
            <a:r>
              <a:rPr lang="en-US" altLang="zh-CN" dirty="0"/>
              <a:t>native memory</a:t>
            </a:r>
            <a:r>
              <a:rPr lang="zh-CN" altLang="en-US" dirty="0"/>
              <a:t>，</a:t>
            </a:r>
            <a:r>
              <a:rPr lang="en-US" altLang="zh-CN" dirty="0"/>
              <a:t>managed memory</a:t>
            </a:r>
            <a:r>
              <a:rPr lang="zh-CN" altLang="en-US" dirty="0"/>
              <a:t>，释放控制的不好将造成高内存占用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内存控制：</a:t>
            </a:r>
            <a:r>
              <a:rPr lang="en-US" altLang="zh-CN" dirty="0"/>
              <a:t>API</a:t>
            </a:r>
            <a:r>
              <a:rPr lang="zh-CN" altLang="en-US" dirty="0"/>
              <a:t>使用的不好会导致资源出现多份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另一种形式的数据结构：合格的程序员要关心资源的组织方式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023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来源：外部导入（</a:t>
            </a:r>
            <a:r>
              <a:rPr lang="en-US" altLang="zh-CN" sz="1200" dirty="0">
                <a:effectLst/>
              </a:rPr>
              <a:t>mesh, </a:t>
            </a:r>
            <a:r>
              <a:rPr lang="en-US" altLang="zh-CN" sz="1200" dirty="0" err="1">
                <a:effectLst/>
              </a:rPr>
              <a:t>tex</a:t>
            </a:r>
            <a:r>
              <a:rPr lang="en-US" altLang="zh-CN" sz="1200" dirty="0">
                <a:effectLst/>
              </a:rPr>
              <a:t>, audio, </a:t>
            </a:r>
            <a:r>
              <a:rPr lang="en-US" altLang="zh-CN" sz="1200" dirty="0" err="1">
                <a:effectLst/>
              </a:rPr>
              <a:t>anim</a:t>
            </a:r>
            <a:r>
              <a:rPr lang="zh-CN" altLang="en-US" sz="1200" dirty="0">
                <a:effectLst/>
              </a:rPr>
              <a:t>）和内部创建</a:t>
            </a:r>
            <a:r>
              <a:rPr lang="en-US" altLang="zh-CN" sz="1200" dirty="0">
                <a:effectLst/>
              </a:rPr>
              <a:t>(</a:t>
            </a:r>
            <a:r>
              <a:rPr lang="en-US" altLang="zh-CN" sz="1200" dirty="0" err="1">
                <a:effectLst/>
              </a:rPr>
              <a:t>shader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sprite, material, scriptable, prefab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unity)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来源：除了外部数据（</a:t>
            </a:r>
            <a:r>
              <a:rPr lang="en-US" altLang="zh-CN" sz="1200" dirty="0" err="1">
                <a:effectLst/>
              </a:rPr>
              <a:t>fbx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 err="1">
                <a:effectLst/>
              </a:rPr>
              <a:t>tex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audio clip</a:t>
            </a:r>
            <a:r>
              <a:rPr lang="zh-CN" altLang="en-US" sz="1200" dirty="0">
                <a:effectLst/>
              </a:rPr>
              <a:t>）都是纯文本的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，导入结果与平台相关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Import</a:t>
            </a:r>
            <a:r>
              <a:rPr lang="zh-CN" altLang="en-US" sz="1200" dirty="0">
                <a:effectLst/>
              </a:rPr>
              <a:t>：资源是如何从初始数据生成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的呢？不会改变</a:t>
            </a:r>
            <a:r>
              <a:rPr lang="en-US" altLang="zh-CN" sz="1200" dirty="0">
                <a:effectLst/>
              </a:rPr>
              <a:t>CCD</a:t>
            </a:r>
            <a:r>
              <a:rPr lang="zh-CN" altLang="en-US" sz="1200" dirty="0">
                <a:effectLst/>
              </a:rPr>
              <a:t>输出的原始资源文件，改变体现在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中，举例剔除</a:t>
            </a:r>
            <a:r>
              <a:rPr lang="en-US" altLang="zh-CN" sz="1200" dirty="0">
                <a:effectLst/>
              </a:rPr>
              <a:t>mesh </a:t>
            </a:r>
            <a:r>
              <a:rPr lang="zh-CN" altLang="en-US" sz="1200" dirty="0">
                <a:effectLst/>
              </a:rPr>
              <a:t>的</a:t>
            </a:r>
            <a:r>
              <a:rPr lang="en-US" altLang="zh-CN" sz="1200" dirty="0">
                <a:effectLst/>
              </a:rPr>
              <a:t>color</a:t>
            </a:r>
            <a:r>
              <a:rPr lang="zh-CN" altLang="en-US" sz="1200" dirty="0">
                <a:effectLst/>
              </a:rPr>
              <a:t>属性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717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来源：外部导入（</a:t>
            </a:r>
            <a:r>
              <a:rPr lang="en-US" altLang="zh-CN" sz="1200" dirty="0">
                <a:effectLst/>
              </a:rPr>
              <a:t>mesh, </a:t>
            </a:r>
            <a:r>
              <a:rPr lang="en-US" altLang="zh-CN" sz="1200" dirty="0" err="1">
                <a:effectLst/>
              </a:rPr>
              <a:t>tex</a:t>
            </a:r>
            <a:r>
              <a:rPr lang="en-US" altLang="zh-CN" sz="1200" dirty="0">
                <a:effectLst/>
              </a:rPr>
              <a:t>, audio, </a:t>
            </a:r>
            <a:r>
              <a:rPr lang="en-US" altLang="zh-CN" sz="1200" dirty="0" err="1">
                <a:effectLst/>
              </a:rPr>
              <a:t>anim</a:t>
            </a:r>
            <a:r>
              <a:rPr lang="zh-CN" altLang="en-US" sz="1200" dirty="0">
                <a:effectLst/>
              </a:rPr>
              <a:t>）和内部创建</a:t>
            </a:r>
            <a:r>
              <a:rPr lang="en-US" altLang="zh-CN" sz="1200" dirty="0">
                <a:effectLst/>
              </a:rPr>
              <a:t>(</a:t>
            </a:r>
            <a:r>
              <a:rPr lang="en-US" altLang="zh-CN" sz="1200" dirty="0" err="1">
                <a:effectLst/>
              </a:rPr>
              <a:t>shader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sprite, material, scriptable, prefab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unity)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来源：除了外部数据（</a:t>
            </a:r>
            <a:r>
              <a:rPr lang="en-US" altLang="zh-CN" sz="1200" dirty="0" err="1">
                <a:effectLst/>
              </a:rPr>
              <a:t>fbx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 err="1">
                <a:effectLst/>
              </a:rPr>
              <a:t>tex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audio clip</a:t>
            </a:r>
            <a:r>
              <a:rPr lang="zh-CN" altLang="en-US" sz="1200" dirty="0">
                <a:effectLst/>
              </a:rPr>
              <a:t>）都是纯文本的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，导入结果与平台相关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Import</a:t>
            </a:r>
            <a:r>
              <a:rPr lang="zh-CN" altLang="en-US" sz="1200" dirty="0">
                <a:effectLst/>
              </a:rPr>
              <a:t>：资源是如何从初始数据生成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的呢？不会改变</a:t>
            </a:r>
            <a:r>
              <a:rPr lang="en-US" altLang="zh-CN" sz="1200" dirty="0">
                <a:effectLst/>
              </a:rPr>
              <a:t>CCD</a:t>
            </a:r>
            <a:r>
              <a:rPr lang="zh-CN" altLang="en-US" sz="1200" dirty="0">
                <a:effectLst/>
              </a:rPr>
              <a:t>输出的原始资源文件，改变体现在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中，举例剔除</a:t>
            </a:r>
            <a:r>
              <a:rPr lang="en-US" altLang="zh-CN" sz="1200" dirty="0">
                <a:effectLst/>
              </a:rPr>
              <a:t>mesh </a:t>
            </a:r>
            <a:r>
              <a:rPr lang="zh-CN" altLang="en-US" sz="1200" dirty="0">
                <a:effectLst/>
              </a:rPr>
              <a:t>的</a:t>
            </a:r>
            <a:r>
              <a:rPr lang="en-US" altLang="zh-CN" sz="1200" dirty="0">
                <a:effectLst/>
              </a:rPr>
              <a:t>color</a:t>
            </a:r>
            <a:r>
              <a:rPr lang="zh-CN" altLang="en-US" sz="1200" dirty="0">
                <a:effectLst/>
              </a:rPr>
              <a:t>属性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128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来源：外部导入（</a:t>
            </a:r>
            <a:r>
              <a:rPr lang="en-US" altLang="zh-CN" sz="1200" dirty="0">
                <a:effectLst/>
              </a:rPr>
              <a:t>mesh, </a:t>
            </a:r>
            <a:r>
              <a:rPr lang="en-US" altLang="zh-CN" sz="1200" dirty="0" err="1">
                <a:effectLst/>
              </a:rPr>
              <a:t>tex</a:t>
            </a:r>
            <a:r>
              <a:rPr lang="en-US" altLang="zh-CN" sz="1200" dirty="0">
                <a:effectLst/>
              </a:rPr>
              <a:t>, audio, </a:t>
            </a:r>
            <a:r>
              <a:rPr lang="en-US" altLang="zh-CN" sz="1200" dirty="0" err="1">
                <a:effectLst/>
              </a:rPr>
              <a:t>anim</a:t>
            </a:r>
            <a:r>
              <a:rPr lang="zh-CN" altLang="en-US" sz="1200" dirty="0">
                <a:effectLst/>
              </a:rPr>
              <a:t>）和内部创建</a:t>
            </a:r>
            <a:r>
              <a:rPr lang="en-US" altLang="zh-CN" sz="1200" dirty="0">
                <a:effectLst/>
              </a:rPr>
              <a:t>(</a:t>
            </a:r>
            <a:r>
              <a:rPr lang="en-US" altLang="zh-CN" sz="1200" dirty="0" err="1">
                <a:effectLst/>
              </a:rPr>
              <a:t>shader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sprite, material, scriptable, prefab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unity)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来源：除了外部数据（</a:t>
            </a:r>
            <a:r>
              <a:rPr lang="en-US" altLang="zh-CN" sz="1200" dirty="0" err="1">
                <a:effectLst/>
              </a:rPr>
              <a:t>fbx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 err="1">
                <a:effectLst/>
              </a:rPr>
              <a:t>tex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audio clip</a:t>
            </a:r>
            <a:r>
              <a:rPr lang="zh-CN" altLang="en-US" sz="1200" dirty="0">
                <a:effectLst/>
              </a:rPr>
              <a:t>）都是纯文本的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，导入结果与平台相关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Import</a:t>
            </a:r>
            <a:r>
              <a:rPr lang="zh-CN" altLang="en-US" sz="1200" dirty="0">
                <a:effectLst/>
              </a:rPr>
              <a:t>：资源是如何从初始数据生成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的呢？不会改变</a:t>
            </a:r>
            <a:r>
              <a:rPr lang="en-US" altLang="zh-CN" sz="1200" dirty="0">
                <a:effectLst/>
              </a:rPr>
              <a:t>CCD</a:t>
            </a:r>
            <a:r>
              <a:rPr lang="zh-CN" altLang="en-US" sz="1200" dirty="0">
                <a:effectLst/>
              </a:rPr>
              <a:t>输出的原始资源文件，改变体现在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中，举例剔除</a:t>
            </a:r>
            <a:r>
              <a:rPr lang="en-US" altLang="zh-CN" sz="1200" dirty="0">
                <a:effectLst/>
              </a:rPr>
              <a:t>mesh </a:t>
            </a:r>
            <a:r>
              <a:rPr lang="zh-CN" altLang="en-US" sz="1200" dirty="0">
                <a:effectLst/>
              </a:rPr>
              <a:t>的</a:t>
            </a:r>
            <a:r>
              <a:rPr lang="en-US" altLang="zh-CN" sz="1200" dirty="0">
                <a:effectLst/>
              </a:rPr>
              <a:t>color</a:t>
            </a:r>
            <a:r>
              <a:rPr lang="zh-CN" altLang="en-US" sz="1200" dirty="0">
                <a:effectLst/>
              </a:rPr>
              <a:t>属性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177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来源：外部导入（</a:t>
            </a:r>
            <a:r>
              <a:rPr lang="en-US" altLang="zh-CN" sz="1200" dirty="0">
                <a:effectLst/>
              </a:rPr>
              <a:t>mesh, </a:t>
            </a:r>
            <a:r>
              <a:rPr lang="en-US" altLang="zh-CN" sz="1200" dirty="0" err="1">
                <a:effectLst/>
              </a:rPr>
              <a:t>tex</a:t>
            </a:r>
            <a:r>
              <a:rPr lang="en-US" altLang="zh-CN" sz="1200" dirty="0">
                <a:effectLst/>
              </a:rPr>
              <a:t>, audio, </a:t>
            </a:r>
            <a:r>
              <a:rPr lang="en-US" altLang="zh-CN" sz="1200" dirty="0" err="1">
                <a:effectLst/>
              </a:rPr>
              <a:t>anim</a:t>
            </a:r>
            <a:r>
              <a:rPr lang="zh-CN" altLang="en-US" sz="1200" dirty="0">
                <a:effectLst/>
              </a:rPr>
              <a:t>）和内部创建</a:t>
            </a:r>
            <a:r>
              <a:rPr lang="en-US" altLang="zh-CN" sz="1200" dirty="0">
                <a:effectLst/>
              </a:rPr>
              <a:t>(</a:t>
            </a:r>
            <a:r>
              <a:rPr lang="en-US" altLang="zh-CN" sz="1200" dirty="0" err="1">
                <a:effectLst/>
              </a:rPr>
              <a:t>shader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sprite, material, scriptable, prefab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unity)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来源：除了外部数据（</a:t>
            </a:r>
            <a:r>
              <a:rPr lang="en-US" altLang="zh-CN" sz="1200" dirty="0" err="1">
                <a:effectLst/>
              </a:rPr>
              <a:t>fbx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 err="1">
                <a:effectLst/>
              </a:rPr>
              <a:t>tex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audio clip</a:t>
            </a:r>
            <a:r>
              <a:rPr lang="zh-CN" altLang="en-US" sz="1200" dirty="0">
                <a:effectLst/>
              </a:rPr>
              <a:t>）都是纯文本的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，导入结果与平台相关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Import</a:t>
            </a:r>
            <a:r>
              <a:rPr lang="zh-CN" altLang="en-US" sz="1200" dirty="0">
                <a:effectLst/>
              </a:rPr>
              <a:t>：资源是如何从初始数据生成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的呢？不会改变</a:t>
            </a:r>
            <a:r>
              <a:rPr lang="en-US" altLang="zh-CN" sz="1200" dirty="0">
                <a:effectLst/>
              </a:rPr>
              <a:t>CCD</a:t>
            </a:r>
            <a:r>
              <a:rPr lang="zh-CN" altLang="en-US" sz="1200" dirty="0">
                <a:effectLst/>
              </a:rPr>
              <a:t>输出的原始资源文件，改变体现在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中，举例剔除</a:t>
            </a:r>
            <a:r>
              <a:rPr lang="en-US" altLang="zh-CN" sz="1200" dirty="0">
                <a:effectLst/>
              </a:rPr>
              <a:t>mesh </a:t>
            </a:r>
            <a:r>
              <a:rPr lang="zh-CN" altLang="en-US" sz="1200" dirty="0">
                <a:effectLst/>
              </a:rPr>
              <a:t>的</a:t>
            </a:r>
            <a:r>
              <a:rPr lang="en-US" altLang="zh-CN" sz="1200" dirty="0">
                <a:effectLst/>
              </a:rPr>
              <a:t>color</a:t>
            </a:r>
            <a:r>
              <a:rPr lang="zh-CN" altLang="en-US" sz="1200" dirty="0">
                <a:effectLst/>
              </a:rPr>
              <a:t>属性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54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51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67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27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1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12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5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22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42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10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0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89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B0F02-C715-44D9-8321-6E1BF28D17A0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30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资源管理</a:t>
            </a:r>
            <a:r>
              <a:rPr lang="en-US" altLang="zh-CN" dirty="0"/>
              <a:t>——</a:t>
            </a:r>
            <a:r>
              <a:rPr lang="zh-CN" altLang="en-US" dirty="0"/>
              <a:t>从理论到实践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						</a:t>
            </a:r>
            <a:r>
              <a:rPr lang="en-US" altLang="zh-CN" dirty="0" err="1"/>
              <a:t>WGame</a:t>
            </a:r>
            <a:r>
              <a:rPr lang="en-US" altLang="zh-CN" dirty="0"/>
              <a:t> </a:t>
            </a:r>
            <a:r>
              <a:rPr lang="zh-CN" altLang="en-US" dirty="0"/>
              <a:t>徐琨</a:t>
            </a:r>
          </a:p>
        </p:txBody>
      </p:sp>
    </p:spTree>
    <p:extLst>
      <p:ext uri="{BB962C8B-B14F-4D97-AF65-F5344CB8AC3E}">
        <p14:creationId xmlns:p14="http://schemas.microsoft.com/office/powerpoint/2010/main" val="2302106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存储于磁盘上的文件</a:t>
            </a:r>
            <a:endParaRPr lang="en-US" altLang="zh-CN" dirty="0"/>
          </a:p>
          <a:p>
            <a:r>
              <a:rPr lang="zh-CN" altLang="en-US" dirty="0"/>
              <a:t>来源</a:t>
            </a:r>
            <a:endParaRPr lang="en-US" altLang="zh-CN" dirty="0"/>
          </a:p>
          <a:p>
            <a:pPr lvl="1"/>
            <a:r>
              <a:rPr lang="en-US" altLang="zh-CN" dirty="0" err="1"/>
              <a:t>fbx</a:t>
            </a:r>
            <a:r>
              <a:rPr lang="zh-CN" altLang="en-US" dirty="0"/>
              <a:t>，</a:t>
            </a:r>
            <a:r>
              <a:rPr lang="en-US" altLang="zh-CN" dirty="0"/>
              <a:t>texture</a:t>
            </a:r>
            <a:r>
              <a:rPr lang="zh-CN" altLang="en-US" dirty="0"/>
              <a:t>，</a:t>
            </a:r>
            <a:r>
              <a:rPr lang="en-US" altLang="zh-CN" dirty="0"/>
              <a:t>audio clip</a:t>
            </a:r>
          </a:p>
          <a:p>
            <a:pPr lvl="1"/>
            <a:r>
              <a:rPr lang="en-US" altLang="zh-CN" dirty="0" err="1"/>
              <a:t>shader</a:t>
            </a:r>
            <a:r>
              <a:rPr lang="zh-CN" altLang="en-US" dirty="0"/>
              <a:t>，</a:t>
            </a:r>
            <a:r>
              <a:rPr lang="en-US" altLang="zh-CN" dirty="0"/>
              <a:t>sprite</a:t>
            </a:r>
            <a:r>
              <a:rPr lang="zh-CN" altLang="en-US" dirty="0"/>
              <a:t>，</a:t>
            </a:r>
            <a:r>
              <a:rPr lang="en-US" altLang="zh-CN" dirty="0"/>
              <a:t>material</a:t>
            </a:r>
            <a:r>
              <a:rPr lang="zh-CN" altLang="en-US" dirty="0"/>
              <a:t>，</a:t>
            </a:r>
            <a:r>
              <a:rPr lang="en-US" altLang="zh-CN" dirty="0"/>
              <a:t>scriptable</a:t>
            </a:r>
            <a:r>
              <a:rPr lang="zh-CN" altLang="en-US" dirty="0"/>
              <a:t>，</a:t>
            </a:r>
            <a:r>
              <a:rPr lang="en-US" altLang="zh-CN" dirty="0"/>
              <a:t>unity</a:t>
            </a:r>
            <a:r>
              <a:rPr lang="zh-CN" altLang="en-US" dirty="0"/>
              <a:t>，</a:t>
            </a:r>
            <a:r>
              <a:rPr lang="en-US" altLang="zh-CN" dirty="0"/>
              <a:t>prefab</a:t>
            </a:r>
          </a:p>
          <a:p>
            <a:r>
              <a:rPr lang="en-US" altLang="zh-CN" dirty="0"/>
              <a:t>Library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5704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存储于磁盘上的文件</a:t>
            </a:r>
            <a:endParaRPr lang="en-US" altLang="zh-CN" dirty="0"/>
          </a:p>
          <a:p>
            <a:r>
              <a:rPr lang="zh-CN" altLang="en-US" dirty="0"/>
              <a:t>来源</a:t>
            </a:r>
            <a:endParaRPr lang="en-US" altLang="zh-CN" dirty="0"/>
          </a:p>
          <a:p>
            <a:pPr lvl="1"/>
            <a:r>
              <a:rPr lang="en-US" altLang="zh-CN" dirty="0" err="1"/>
              <a:t>fbx</a:t>
            </a:r>
            <a:r>
              <a:rPr lang="zh-CN" altLang="en-US" dirty="0"/>
              <a:t>，</a:t>
            </a:r>
            <a:r>
              <a:rPr lang="en-US" altLang="zh-CN" dirty="0"/>
              <a:t>texture</a:t>
            </a:r>
            <a:r>
              <a:rPr lang="zh-CN" altLang="en-US" dirty="0"/>
              <a:t>，</a:t>
            </a:r>
            <a:r>
              <a:rPr lang="en-US" altLang="zh-CN" dirty="0"/>
              <a:t>audio clip</a:t>
            </a:r>
          </a:p>
          <a:p>
            <a:pPr lvl="1"/>
            <a:r>
              <a:rPr lang="en-US" altLang="zh-CN" dirty="0" err="1"/>
              <a:t>shader</a:t>
            </a:r>
            <a:r>
              <a:rPr lang="zh-CN" altLang="en-US" dirty="0"/>
              <a:t>，</a:t>
            </a:r>
            <a:r>
              <a:rPr lang="en-US" altLang="zh-CN" dirty="0"/>
              <a:t>sprite</a:t>
            </a:r>
            <a:r>
              <a:rPr lang="zh-CN" altLang="en-US" dirty="0"/>
              <a:t>，</a:t>
            </a:r>
            <a:r>
              <a:rPr lang="en-US" altLang="zh-CN" dirty="0"/>
              <a:t>material</a:t>
            </a:r>
            <a:r>
              <a:rPr lang="zh-CN" altLang="en-US" dirty="0"/>
              <a:t>，</a:t>
            </a:r>
            <a:r>
              <a:rPr lang="en-US" altLang="zh-CN" dirty="0"/>
              <a:t>scriptable</a:t>
            </a:r>
            <a:r>
              <a:rPr lang="zh-CN" altLang="en-US" dirty="0"/>
              <a:t>，</a:t>
            </a:r>
            <a:r>
              <a:rPr lang="en-US" altLang="zh-CN" dirty="0"/>
              <a:t>unity</a:t>
            </a:r>
            <a:r>
              <a:rPr lang="zh-CN" altLang="en-US" dirty="0"/>
              <a:t>，</a:t>
            </a:r>
            <a:r>
              <a:rPr lang="en-US" altLang="zh-CN" dirty="0"/>
              <a:t>prefab</a:t>
            </a:r>
          </a:p>
          <a:p>
            <a:r>
              <a:rPr lang="en-US" altLang="zh-CN" dirty="0"/>
              <a:t>Library</a:t>
            </a:r>
          </a:p>
          <a:p>
            <a:r>
              <a:rPr lang="en-US" altLang="zh-CN" dirty="0"/>
              <a:t>Import Setting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3319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资源的组织方式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GUID</a:t>
            </a:r>
          </a:p>
          <a:p>
            <a:r>
              <a:rPr lang="en-US" altLang="zh-CN" dirty="0" err="1"/>
              <a:t>LocalID</a:t>
            </a:r>
            <a:r>
              <a:rPr lang="zh-CN" altLang="en-US" dirty="0"/>
              <a:t>（</a:t>
            </a:r>
            <a:r>
              <a:rPr lang="en-US" altLang="zh-CN" dirty="0" err="1"/>
              <a:t>fileID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486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" y="758816"/>
            <a:ext cx="6415962" cy="3418229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2" y="758816"/>
            <a:ext cx="5926662" cy="341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74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15" y="365125"/>
            <a:ext cx="10272185" cy="5739824"/>
          </a:xfrm>
        </p:spPr>
      </p:pic>
    </p:spTree>
    <p:extLst>
      <p:ext uri="{BB962C8B-B14F-4D97-AF65-F5344CB8AC3E}">
        <p14:creationId xmlns:p14="http://schemas.microsoft.com/office/powerpoint/2010/main" val="2899343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思考：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356" y="1825625"/>
            <a:ext cx="3630175" cy="202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0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989562" cy="279971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762" y="1580600"/>
            <a:ext cx="5460598" cy="287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54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场景中挂载一个</a:t>
            </a:r>
            <a:r>
              <a:rPr lang="en-US" altLang="zh-CN" dirty="0"/>
              <a:t>prefab</a:t>
            </a:r>
            <a:r>
              <a:rPr lang="zh-CN" altLang="en-US" dirty="0"/>
              <a:t>时</a:t>
            </a:r>
          </a:p>
        </p:txBody>
      </p:sp>
    </p:spTree>
    <p:extLst>
      <p:ext uri="{BB962C8B-B14F-4D97-AF65-F5344CB8AC3E}">
        <p14:creationId xmlns:p14="http://schemas.microsoft.com/office/powerpoint/2010/main" val="4118432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45" y="1189623"/>
            <a:ext cx="10302710" cy="4510137"/>
          </a:xfrm>
        </p:spPr>
      </p:pic>
    </p:spTree>
    <p:extLst>
      <p:ext uri="{BB962C8B-B14F-4D97-AF65-F5344CB8AC3E}">
        <p14:creationId xmlns:p14="http://schemas.microsoft.com/office/powerpoint/2010/main" val="2261342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资源的组织方式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GUID</a:t>
            </a:r>
          </a:p>
          <a:p>
            <a:r>
              <a:rPr lang="en-US" altLang="zh-CN" dirty="0" err="1"/>
              <a:t>LocalID</a:t>
            </a:r>
            <a:r>
              <a:rPr lang="zh-CN" altLang="en-US" dirty="0"/>
              <a:t>（</a:t>
            </a:r>
            <a:r>
              <a:rPr lang="en-US" altLang="zh-CN" dirty="0" err="1"/>
              <a:t>fileID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InstanceID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927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重要性</a:t>
            </a:r>
            <a:endParaRPr lang="en-US" altLang="zh-CN" dirty="0"/>
          </a:p>
          <a:p>
            <a:r>
              <a:rPr lang="en-US" altLang="zh-CN" dirty="0"/>
              <a:t>Assets</a:t>
            </a:r>
          </a:p>
          <a:p>
            <a:r>
              <a:rPr lang="en-US" altLang="zh-CN" dirty="0"/>
              <a:t>Asset Bundle</a:t>
            </a:r>
          </a:p>
          <a:p>
            <a:r>
              <a:rPr lang="en-US" altLang="zh-CN" dirty="0"/>
              <a:t>Asset Manager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070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MonoScripts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Representation of Script assets</a:t>
            </a:r>
          </a:p>
          <a:p>
            <a:r>
              <a:rPr lang="en-US" altLang="zh-CN" dirty="0" err="1"/>
              <a:t>Inherite</a:t>
            </a:r>
            <a:r>
              <a:rPr lang="en-US" altLang="zh-CN" dirty="0"/>
              <a:t> from </a:t>
            </a:r>
            <a:r>
              <a:rPr lang="en-US" altLang="zh-CN" dirty="0" err="1"/>
              <a:t>TextAsset</a:t>
            </a:r>
            <a:endParaRPr lang="en-US" altLang="zh-CN" dirty="0"/>
          </a:p>
          <a:p>
            <a:r>
              <a:rPr lang="en-US" altLang="zh-CN" dirty="0" err="1"/>
              <a:t>m_ClassName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m_Namespace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m_AssemblyName</a:t>
            </a:r>
            <a:endParaRPr lang="en-US" altLang="zh-CN" dirty="0"/>
          </a:p>
          <a:p>
            <a:r>
              <a:rPr lang="en-US" altLang="zh-CN" dirty="0" err="1"/>
              <a:t>m_ExecutionOrder</a:t>
            </a:r>
            <a:endParaRPr lang="en-US" altLang="zh-CN" dirty="0"/>
          </a:p>
          <a:p>
            <a:r>
              <a:rPr lang="en-US" altLang="zh-CN" dirty="0" err="1"/>
              <a:t>MonoBehaviour</a:t>
            </a:r>
            <a:r>
              <a:rPr lang="zh-CN" altLang="en-US" dirty="0"/>
              <a:t>持有</a:t>
            </a:r>
            <a:r>
              <a:rPr lang="en-US" altLang="zh-CN" dirty="0" err="1"/>
              <a:t>MonoScripts</a:t>
            </a:r>
            <a:r>
              <a:rPr lang="zh-CN" altLang="en-US" dirty="0"/>
              <a:t>的引用</a:t>
            </a:r>
          </a:p>
        </p:txBody>
      </p:sp>
    </p:spTree>
    <p:extLst>
      <p:ext uri="{BB962C8B-B14F-4D97-AF65-F5344CB8AC3E}">
        <p14:creationId xmlns:p14="http://schemas.microsoft.com/office/powerpoint/2010/main" val="1373053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serialization/deserialization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对加载的影响</a:t>
            </a:r>
          </a:p>
        </p:txBody>
      </p:sp>
    </p:spTree>
    <p:extLst>
      <p:ext uri="{BB962C8B-B14F-4D97-AF65-F5344CB8AC3E}">
        <p14:creationId xmlns:p14="http://schemas.microsoft.com/office/powerpoint/2010/main" val="2653372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serialization/deserialization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对加载的影响</a:t>
            </a:r>
            <a:endParaRPr lang="zh-CN" altLang="en-US" dirty="0">
              <a:effectLst/>
            </a:endParaRPr>
          </a:p>
          <a:p>
            <a:r>
              <a:rPr lang="zh-CN" altLang="en-US" dirty="0"/>
              <a:t>如何做才最优呢</a:t>
            </a:r>
          </a:p>
        </p:txBody>
      </p:sp>
    </p:spTree>
    <p:extLst>
      <p:ext uri="{BB962C8B-B14F-4D97-AF65-F5344CB8AC3E}">
        <p14:creationId xmlns:p14="http://schemas.microsoft.com/office/powerpoint/2010/main" val="876500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213" y="2511102"/>
            <a:ext cx="1752381" cy="2361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888" y="2468243"/>
            <a:ext cx="1771429" cy="24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1732" y="2482513"/>
            <a:ext cx="1552381" cy="2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87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213" y="2511102"/>
            <a:ext cx="1752381" cy="2361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888" y="2468243"/>
            <a:ext cx="1771429" cy="24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1732" y="2482513"/>
            <a:ext cx="1552381" cy="2361905"/>
          </a:xfrm>
          <a:prstGeom prst="rect">
            <a:avLst/>
          </a:prstGeom>
        </p:spPr>
      </p:pic>
      <p:sp>
        <p:nvSpPr>
          <p:cNvPr id="9" name="燕尾形 8"/>
          <p:cNvSpPr/>
          <p:nvPr/>
        </p:nvSpPr>
        <p:spPr>
          <a:xfrm>
            <a:off x="3894847" y="3414962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7232444" y="3421149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901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Best practices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模板化</a:t>
            </a:r>
            <a:endParaRPr lang="zh-CN" altLang="en-US" dirty="0">
              <a:effectLst/>
            </a:endParaRPr>
          </a:p>
          <a:p>
            <a:r>
              <a:rPr lang="zh-CN" altLang="en-US" dirty="0"/>
              <a:t>运行时实例化，再拼接</a:t>
            </a: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493" y="3598222"/>
            <a:ext cx="1752381" cy="2361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9168" y="3555363"/>
            <a:ext cx="1771429" cy="24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5012" y="3569633"/>
            <a:ext cx="1552381" cy="2361905"/>
          </a:xfrm>
          <a:prstGeom prst="rect">
            <a:avLst/>
          </a:prstGeom>
        </p:spPr>
      </p:pic>
      <p:sp>
        <p:nvSpPr>
          <p:cNvPr id="4" name="燕尾形 3"/>
          <p:cNvSpPr/>
          <p:nvPr/>
        </p:nvSpPr>
        <p:spPr>
          <a:xfrm>
            <a:off x="3468127" y="4536857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6805205" y="4536857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50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Best practices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模板化</a:t>
            </a:r>
            <a:endParaRPr lang="zh-CN" altLang="en-US" dirty="0">
              <a:effectLst/>
            </a:endParaRPr>
          </a:p>
          <a:p>
            <a:r>
              <a:rPr lang="zh-CN" altLang="en-US" dirty="0"/>
              <a:t>运行时实例化，再拼接</a:t>
            </a: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493" y="3598222"/>
            <a:ext cx="1752381" cy="2361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9168" y="3555363"/>
            <a:ext cx="1771429" cy="24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5012" y="3569633"/>
            <a:ext cx="1552381" cy="2361905"/>
          </a:xfrm>
          <a:prstGeom prst="rect">
            <a:avLst/>
          </a:prstGeom>
        </p:spPr>
      </p:pic>
      <p:sp>
        <p:nvSpPr>
          <p:cNvPr id="4" name="燕尾形 3"/>
          <p:cNvSpPr/>
          <p:nvPr/>
        </p:nvSpPr>
        <p:spPr>
          <a:xfrm>
            <a:off x="3468127" y="4536857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6805205" y="4536857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384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Asset Bundle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槽点</a:t>
            </a:r>
            <a:endParaRPr lang="en-US" altLang="zh-CN" dirty="0"/>
          </a:p>
          <a:p>
            <a:pPr lvl="1"/>
            <a:r>
              <a:rPr lang="en-US" altLang="zh-CN" dirty="0"/>
              <a:t>API</a:t>
            </a:r>
          </a:p>
          <a:p>
            <a:pPr lvl="1"/>
            <a:r>
              <a:rPr lang="zh-CN" altLang="en-US" dirty="0"/>
              <a:t>打包颗粒度</a:t>
            </a:r>
            <a:endParaRPr lang="en-US" altLang="zh-CN" dirty="0"/>
          </a:p>
          <a:p>
            <a:pPr lvl="1"/>
            <a:r>
              <a:rPr lang="zh-CN" altLang="en-US" dirty="0"/>
              <a:t>依赖</a:t>
            </a:r>
            <a:endParaRPr lang="en-US" altLang="zh-CN" dirty="0"/>
          </a:p>
          <a:p>
            <a:pPr lvl="1"/>
            <a:r>
              <a:rPr lang="zh-CN" altLang="en-US" dirty="0"/>
              <a:t>释放</a:t>
            </a:r>
            <a:endParaRPr lang="en-US" altLang="zh-CN" dirty="0"/>
          </a:p>
          <a:p>
            <a:pPr lvl="1"/>
            <a:r>
              <a:rPr lang="zh-CN" altLang="en-US" dirty="0"/>
              <a:t>占用内存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179" y="2856293"/>
            <a:ext cx="8780147" cy="229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77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存储一个或多个资源文件，供引擎索引和序列化的一种归档格式 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204" y="2993640"/>
            <a:ext cx="6580952" cy="1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4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CN" dirty="0"/>
              <a:t>serialized files:  identifier, compression type, and a manifest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/>
              <a:t>14KB File Read Cache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 err="1"/>
              <a:t>TypeTree</a:t>
            </a:r>
            <a:endParaRPr lang="en-US" altLang="zh-CN" dirty="0"/>
          </a:p>
          <a:p>
            <a:pPr marL="685800" lvl="2">
              <a:spcBef>
                <a:spcPts val="1000"/>
              </a:spcBef>
            </a:pPr>
            <a:r>
              <a:rPr lang="en-US" altLang="zh-CN" dirty="0"/>
              <a:t>72K+/External References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/>
              <a:t>Object map &amp; </a:t>
            </a:r>
            <a:r>
              <a:rPr lang="en-US" altLang="zh-CN" dirty="0" err="1"/>
              <a:t>infos</a:t>
            </a:r>
            <a:r>
              <a:rPr lang="en-US" altLang="zh-CN" dirty="0"/>
              <a:t>, </a:t>
            </a:r>
            <a:r>
              <a:rPr lang="zh-CN" altLang="en-US" dirty="0"/>
              <a:t>较小，但与</a:t>
            </a:r>
            <a:r>
              <a:rPr lang="en-US" altLang="zh-CN" dirty="0"/>
              <a:t>object</a:t>
            </a:r>
            <a:r>
              <a:rPr lang="zh-CN" altLang="en-US" dirty="0"/>
              <a:t>数量相关</a:t>
            </a:r>
            <a:endParaRPr lang="en-US" altLang="zh-CN" dirty="0"/>
          </a:p>
          <a:p>
            <a:r>
              <a:rPr lang="en-US" altLang="zh-CN" dirty="0"/>
              <a:t>resource files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2169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资源管理的重要性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9114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Loading </a:t>
            </a:r>
            <a:r>
              <a:rPr lang="en-US" altLang="zh-CN" dirty="0" err="1"/>
              <a:t>AssetBundle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bundle</a:t>
            </a:r>
            <a:r>
              <a:rPr lang="zh-CN" altLang="en-US" dirty="0"/>
              <a:t>在内存中只能存在一份</a:t>
            </a:r>
            <a:endParaRPr lang="en-US" altLang="zh-CN" dirty="0"/>
          </a:p>
          <a:p>
            <a:r>
              <a:rPr lang="zh-CN" altLang="en-US" dirty="0"/>
              <a:t>仅加载</a:t>
            </a:r>
            <a:r>
              <a:rPr lang="en-US" altLang="zh-CN" dirty="0"/>
              <a:t>serialized file</a:t>
            </a:r>
            <a:r>
              <a:rPr lang="zh-CN" altLang="en-US" dirty="0"/>
              <a:t>，资源数据按需加载</a:t>
            </a:r>
            <a:endParaRPr lang="en-US" altLang="zh-CN" dirty="0"/>
          </a:p>
          <a:p>
            <a:r>
              <a:rPr lang="zh-CN" altLang="en-US" dirty="0"/>
              <a:t>加载对象本身之前需要加载好所有依赖的</a:t>
            </a:r>
            <a:r>
              <a:rPr lang="en-US" altLang="zh-CN" dirty="0"/>
              <a:t>bundle</a:t>
            </a:r>
          </a:p>
          <a:p>
            <a:r>
              <a:rPr lang="zh-CN" altLang="en-US" dirty="0"/>
              <a:t>依赖</a:t>
            </a:r>
            <a:r>
              <a:rPr lang="en-US" altLang="zh-CN" dirty="0"/>
              <a:t>bundles</a:t>
            </a:r>
            <a:r>
              <a:rPr lang="zh-CN" altLang="en-US" dirty="0"/>
              <a:t>的加载顺序不重要，可以并发加载</a:t>
            </a: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24628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Unload </a:t>
            </a:r>
            <a:r>
              <a:rPr lang="en-US" altLang="zh-CN" dirty="0" err="1"/>
              <a:t>AssetBundle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Unload(false)</a:t>
            </a:r>
            <a:r>
              <a:rPr lang="zh-CN" altLang="en-US" dirty="0"/>
              <a:t>  </a:t>
            </a:r>
            <a:r>
              <a:rPr lang="en-US" altLang="zh-CN" b="1" dirty="0"/>
              <a:t>OR</a:t>
            </a:r>
            <a:r>
              <a:rPr lang="en-US" altLang="zh-CN" dirty="0"/>
              <a:t>  Unload(true)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322" y="2919244"/>
            <a:ext cx="6190476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15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571" y="1857571"/>
            <a:ext cx="6142857" cy="3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94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962" y="1690688"/>
            <a:ext cx="6190476" cy="2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516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3886" y="677544"/>
            <a:ext cx="6273096" cy="514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051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Resources.UnloadunusedAssets</a:t>
            </a:r>
            <a:endParaRPr lang="en-US" altLang="zh-CN" dirty="0"/>
          </a:p>
          <a:p>
            <a:pPr lvl="1"/>
            <a:r>
              <a:rPr lang="en-US" altLang="zh-CN" dirty="0"/>
              <a:t>Unloads assets that are </a:t>
            </a:r>
            <a:r>
              <a:rPr lang="en-US" altLang="zh-CN" b="1" dirty="0"/>
              <a:t>not used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4612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Resources.UnloadunusedAssets</a:t>
            </a:r>
            <a:endParaRPr lang="en-US" altLang="zh-CN" dirty="0"/>
          </a:p>
          <a:p>
            <a:pPr lvl="1"/>
            <a:r>
              <a:rPr lang="en-US" altLang="zh-CN" dirty="0"/>
              <a:t>Unloads assets that are </a:t>
            </a:r>
            <a:r>
              <a:rPr lang="en-US" altLang="zh-CN" b="1" dirty="0"/>
              <a:t>not used</a:t>
            </a:r>
            <a:r>
              <a:rPr lang="en-US" altLang="zh-CN" dirty="0"/>
              <a:t>.</a:t>
            </a:r>
          </a:p>
          <a:p>
            <a:pPr lvl="1"/>
            <a:endParaRPr lang="en-US" altLang="zh-CN" dirty="0"/>
          </a:p>
          <a:p>
            <a:r>
              <a:rPr lang="en-US" altLang="zh-CN" dirty="0" err="1"/>
              <a:t>Resources.UnloadAsset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50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Resources.UnloadunusedAssets</a:t>
            </a:r>
            <a:endParaRPr lang="en-US" altLang="zh-CN" dirty="0"/>
          </a:p>
          <a:p>
            <a:pPr lvl="1"/>
            <a:r>
              <a:rPr lang="en-US" altLang="zh-CN" dirty="0"/>
              <a:t>Unloads assets that are </a:t>
            </a:r>
            <a:r>
              <a:rPr lang="en-US" altLang="zh-CN" b="1" dirty="0"/>
              <a:t>not used</a:t>
            </a:r>
            <a:r>
              <a:rPr lang="en-US" altLang="zh-CN" dirty="0"/>
              <a:t>.</a:t>
            </a:r>
          </a:p>
          <a:p>
            <a:pPr lvl="1"/>
            <a:endParaRPr lang="en-US" altLang="zh-CN" dirty="0"/>
          </a:p>
          <a:p>
            <a:r>
              <a:rPr lang="en-US" altLang="zh-CN" dirty="0" err="1"/>
              <a:t>Resources.UnloadAsset</a:t>
            </a:r>
            <a:endParaRPr lang="en-US" altLang="zh-CN" dirty="0"/>
          </a:p>
          <a:p>
            <a:pPr lvl="1"/>
            <a:r>
              <a:rPr lang="zh-CN" altLang="en-US" dirty="0"/>
              <a:t>很管用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19699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Resources.UnloadunusedAssets</a:t>
            </a:r>
            <a:endParaRPr lang="en-US" altLang="zh-CN" dirty="0"/>
          </a:p>
          <a:p>
            <a:pPr lvl="1"/>
            <a:r>
              <a:rPr lang="en-US" altLang="zh-CN" dirty="0"/>
              <a:t>Unloads assets that are </a:t>
            </a:r>
            <a:r>
              <a:rPr lang="en-US" altLang="zh-CN" b="1" dirty="0"/>
              <a:t>not used</a:t>
            </a:r>
            <a:r>
              <a:rPr lang="en-US" altLang="zh-CN" dirty="0"/>
              <a:t>.</a:t>
            </a:r>
          </a:p>
          <a:p>
            <a:pPr lvl="1"/>
            <a:endParaRPr lang="en-US" altLang="zh-CN" dirty="0"/>
          </a:p>
          <a:p>
            <a:r>
              <a:rPr lang="en-US" altLang="zh-CN" dirty="0" err="1"/>
              <a:t>Resources.UnloadAsset</a:t>
            </a:r>
            <a:endParaRPr lang="en-US" altLang="zh-CN" dirty="0"/>
          </a:p>
          <a:p>
            <a:pPr lvl="1"/>
            <a:r>
              <a:rPr lang="zh-CN" altLang="en-US" dirty="0"/>
              <a:t>很管用</a:t>
            </a:r>
            <a:endParaRPr lang="en-US" altLang="zh-CN" dirty="0"/>
          </a:p>
          <a:p>
            <a:pPr lvl="1"/>
            <a:r>
              <a:rPr lang="zh-CN" altLang="en-US" dirty="0"/>
              <a:t>但不好用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3279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Best Practices</a:t>
            </a:r>
          </a:p>
          <a:p>
            <a:pPr lvl="1"/>
            <a:r>
              <a:rPr lang="zh-CN" altLang="en-US" dirty="0"/>
              <a:t>减少</a:t>
            </a:r>
            <a:r>
              <a:rPr lang="en-US" altLang="zh-CN" dirty="0"/>
              <a:t>bundle</a:t>
            </a:r>
            <a:r>
              <a:rPr lang="zh-CN" altLang="en-US" dirty="0"/>
              <a:t>依赖</a:t>
            </a:r>
            <a:endParaRPr lang="en-US" altLang="zh-CN" dirty="0"/>
          </a:p>
          <a:p>
            <a:pPr lvl="1"/>
            <a:r>
              <a:rPr lang="en-US" altLang="zh-CN" dirty="0" err="1"/>
              <a:t>AssetBundleManifest.GetAllDependencies</a:t>
            </a:r>
            <a:r>
              <a:rPr lang="zh-CN" altLang="en-US" dirty="0"/>
              <a:t>性能敏感，做好缓存 </a:t>
            </a:r>
            <a:endParaRPr lang="en-US" altLang="zh-CN" dirty="0"/>
          </a:p>
          <a:p>
            <a:pPr lvl="1"/>
            <a:r>
              <a:rPr lang="en-US" altLang="zh-CN" dirty="0"/>
              <a:t>Bundle</a:t>
            </a:r>
            <a:r>
              <a:rPr lang="zh-CN" altLang="en-US" dirty="0"/>
              <a:t>包大小（</a:t>
            </a:r>
            <a:r>
              <a:rPr lang="en-US" altLang="zh-CN" dirty="0"/>
              <a:t>5~10M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11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资源管理的重要性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加载时长</a:t>
            </a:r>
          </a:p>
        </p:txBody>
      </p:sp>
    </p:spTree>
    <p:extLst>
      <p:ext uri="{BB962C8B-B14F-4D97-AF65-F5344CB8AC3E}">
        <p14:creationId xmlns:p14="http://schemas.microsoft.com/office/powerpoint/2010/main" val="32106987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Serialized files Optimization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042" y="2391344"/>
            <a:ext cx="6754168" cy="1609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042" y="4249393"/>
            <a:ext cx="6944694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336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Serialized files Optimization</a:t>
            </a:r>
          </a:p>
          <a:p>
            <a:pPr lvl="1"/>
            <a:r>
              <a:rPr lang="en-US" altLang="zh-CN" dirty="0" err="1"/>
              <a:t>DisableWriteTypeTree</a:t>
            </a:r>
            <a:endParaRPr lang="en-US" altLang="zh-CN" dirty="0"/>
          </a:p>
          <a:p>
            <a:pPr lvl="1"/>
            <a:r>
              <a:rPr lang="en-US" altLang="zh-CN" dirty="0" err="1"/>
              <a:t>DisableLoadAssetByFileName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Minimize Dependencies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8463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需要注意的点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同步至少比异步快一帧 </a:t>
            </a:r>
            <a:endParaRPr lang="en-US" altLang="zh-CN" dirty="0"/>
          </a:p>
          <a:p>
            <a:r>
              <a:rPr lang="zh-CN" altLang="en-US" dirty="0"/>
              <a:t>同步、异步同时使用会造成</a:t>
            </a:r>
            <a:r>
              <a:rPr lang="en-US" altLang="zh-CN" dirty="0" err="1"/>
              <a:t>PersistentManager</a:t>
            </a:r>
            <a:r>
              <a:rPr lang="zh-CN" altLang="en-US" dirty="0"/>
              <a:t>的</a:t>
            </a:r>
            <a:r>
              <a:rPr lang="en-US" altLang="zh-CN" dirty="0"/>
              <a:t>lock</a:t>
            </a:r>
          </a:p>
          <a:p>
            <a:r>
              <a:rPr lang="en-US" altLang="zh-CN" dirty="0"/>
              <a:t>Bundle</a:t>
            </a:r>
            <a:r>
              <a:rPr lang="zh-CN" altLang="en-US" dirty="0"/>
              <a:t>打包的不稳定性 </a:t>
            </a:r>
            <a:endParaRPr lang="en-US" altLang="zh-CN" dirty="0"/>
          </a:p>
          <a:p>
            <a:pPr lvl="1"/>
            <a:r>
              <a:rPr lang="zh-CN" altLang="en-US" dirty="0"/>
              <a:t>计算资源本身及其</a:t>
            </a:r>
            <a:r>
              <a:rPr lang="en-US" altLang="zh-CN" dirty="0"/>
              <a:t>meta</a:t>
            </a:r>
            <a:r>
              <a:rPr lang="zh-CN" altLang="en-US" dirty="0"/>
              <a:t>的</a:t>
            </a:r>
            <a:r>
              <a:rPr lang="en-US" altLang="zh-CN" dirty="0"/>
              <a:t>MD5</a:t>
            </a:r>
            <a:r>
              <a:rPr lang="zh-CN" altLang="en-US" dirty="0"/>
              <a:t>是否发生变化</a:t>
            </a:r>
          </a:p>
        </p:txBody>
      </p:sp>
    </p:spTree>
    <p:extLst>
      <p:ext uri="{BB962C8B-B14F-4D97-AF65-F5344CB8AC3E}">
        <p14:creationId xmlns:p14="http://schemas.microsoft.com/office/powerpoint/2010/main" val="42602837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AssetBundle</a:t>
            </a:r>
            <a:r>
              <a:rPr lang="en-US" altLang="zh-CN" dirty="0"/>
              <a:t> Browser</a:t>
            </a:r>
          </a:p>
          <a:p>
            <a:r>
              <a:rPr lang="en-US" altLang="zh-CN" dirty="0" err="1"/>
              <a:t>WebExtract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Binary2Text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5433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Loading </a:t>
            </a:r>
            <a:r>
              <a:rPr lang="en-US" altLang="zh-CN" dirty="0" err="1"/>
              <a:t>Male.prefab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60" y="1352809"/>
            <a:ext cx="9728200" cy="507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43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264" y="3915443"/>
            <a:ext cx="10122522" cy="7073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64" y="2405731"/>
            <a:ext cx="10065809" cy="79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898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易用性</a:t>
            </a:r>
            <a:endParaRPr lang="en-US" altLang="zh-CN" dirty="0"/>
          </a:p>
          <a:p>
            <a:r>
              <a:rPr lang="zh-CN" altLang="en-US" dirty="0"/>
              <a:t>支持同步、异步</a:t>
            </a:r>
            <a:endParaRPr lang="en-US" altLang="zh-CN" dirty="0"/>
          </a:p>
          <a:p>
            <a:r>
              <a:rPr lang="zh-CN" altLang="en-US" dirty="0"/>
              <a:t>避免回调地狱</a:t>
            </a:r>
            <a:endParaRPr lang="en-US" altLang="zh-CN" dirty="0"/>
          </a:p>
          <a:p>
            <a:r>
              <a:rPr lang="en-US" altLang="zh-CN" dirty="0"/>
              <a:t>Runtime</a:t>
            </a:r>
            <a:r>
              <a:rPr lang="zh-CN" altLang="en-US" dirty="0"/>
              <a:t>、</a:t>
            </a:r>
            <a:r>
              <a:rPr lang="en-US" altLang="zh-CN" dirty="0"/>
              <a:t>Editor</a:t>
            </a:r>
            <a:r>
              <a:rPr lang="zh-CN" altLang="en-US" dirty="0"/>
              <a:t>时接口</a:t>
            </a:r>
            <a:r>
              <a:rPr lang="zh-CN" altLang="en-US" dirty="0" smtClean="0"/>
              <a:t>一致性</a:t>
            </a:r>
            <a:endParaRPr lang="en-US" altLang="zh-CN" dirty="0" smtClean="0"/>
          </a:p>
          <a:p>
            <a:r>
              <a:rPr lang="en-US" altLang="zh-CN" dirty="0" smtClean="0"/>
              <a:t>Profiling Viewer</a:t>
            </a:r>
          </a:p>
          <a:p>
            <a:r>
              <a:rPr lang="en-US" altLang="zh-CN" dirty="0" smtClean="0"/>
              <a:t>No Update</a:t>
            </a:r>
          </a:p>
          <a:p>
            <a:r>
              <a:rPr lang="zh-CN" altLang="en-US" dirty="0" smtClean="0"/>
              <a:t>不</a:t>
            </a:r>
            <a:r>
              <a:rPr lang="zh-CN" altLang="en-US" dirty="0"/>
              <a:t>依赖协程</a:t>
            </a:r>
            <a:endParaRPr lang="en-US" altLang="zh-CN" dirty="0"/>
          </a:p>
          <a:p>
            <a:pPr lvl="1"/>
            <a:r>
              <a:rPr lang="zh-CN" altLang="en-US" dirty="0"/>
              <a:t>无</a:t>
            </a:r>
            <a:r>
              <a:rPr lang="en-US" altLang="zh-CN" dirty="0" err="1" smtClean="0"/>
              <a:t>StartCoroutinie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5410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AssetBundleManager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internal</a:t>
            </a:r>
            <a:r>
              <a:rPr lang="en-US" altLang="zh-CN" dirty="0"/>
              <a:t> </a:t>
            </a:r>
            <a:r>
              <a:rPr lang="en-US" altLang="zh-CN" dirty="0" smtClean="0"/>
              <a:t>class</a:t>
            </a:r>
          </a:p>
          <a:p>
            <a:r>
              <a:rPr lang="en-US" altLang="zh-CN" dirty="0" err="1"/>
              <a:t>AssetBundleManifest</a:t>
            </a:r>
            <a:endParaRPr lang="en-US" altLang="zh-CN" dirty="0"/>
          </a:p>
          <a:p>
            <a:r>
              <a:rPr lang="en-US" altLang="zh-CN" dirty="0" smtClean="0"/>
              <a:t>Cache all dependencies</a:t>
            </a:r>
          </a:p>
          <a:p>
            <a:r>
              <a:rPr lang="en-US" altLang="zh-CN" dirty="0" smtClean="0"/>
              <a:t>Load &amp; Unload Bundle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11008263" cy="177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286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AssetBundleRef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643" y="1825625"/>
            <a:ext cx="8848263" cy="402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AssetBundleLoader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529" y="1911847"/>
            <a:ext cx="10151029" cy="27574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529" y="4909733"/>
            <a:ext cx="4857143" cy="3809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529" y="5418116"/>
            <a:ext cx="4923809" cy="314286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31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资源管理的重要性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加载时长</a:t>
            </a:r>
            <a:endParaRPr lang="en-US" altLang="zh-CN" dirty="0"/>
          </a:p>
          <a:p>
            <a:r>
              <a:rPr lang="zh-CN" altLang="en-US" dirty="0"/>
              <a:t>内存控制</a:t>
            </a:r>
          </a:p>
        </p:txBody>
      </p:sp>
    </p:spTree>
    <p:extLst>
      <p:ext uri="{BB962C8B-B14F-4D97-AF65-F5344CB8AC3E}">
        <p14:creationId xmlns:p14="http://schemas.microsoft.com/office/powerpoint/2010/main" val="34241159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AssetLoader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1252"/>
            <a:ext cx="7568130" cy="15304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45560"/>
            <a:ext cx="6643512" cy="5911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62120"/>
            <a:ext cx="6630972" cy="47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AssetLoaderAsync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638" y="1464665"/>
            <a:ext cx="8636602" cy="483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134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7171"/>
            <a:ext cx="4743547" cy="48586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5661"/>
            <a:ext cx="7091804" cy="5322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194389"/>
            <a:ext cx="6999054" cy="55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9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GameObjectLoader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GameObjectLoaderAsync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6603"/>
            <a:ext cx="6788170" cy="12963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38870"/>
            <a:ext cx="6084278" cy="6149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81348"/>
            <a:ext cx="6084278" cy="64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695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SceneLoader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SceneLoaderAsync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“静态场景”</a:t>
            </a:r>
            <a:endParaRPr lang="zh-CN" altLang="en-US" dirty="0"/>
          </a:p>
          <a:p>
            <a:pPr lvl="1"/>
            <a:r>
              <a:rPr lang="zh-CN" altLang="en-US" dirty="0"/>
              <a:t>必须添加至</a:t>
            </a:r>
            <a:r>
              <a:rPr lang="en-US" altLang="zh-CN" dirty="0"/>
              <a:t>Build Settings</a:t>
            </a:r>
          </a:p>
          <a:p>
            <a:pPr lvl="1"/>
            <a:r>
              <a:rPr lang="zh-CN" altLang="en-US" dirty="0"/>
              <a:t>调用方式：</a:t>
            </a:r>
            <a:r>
              <a:rPr lang="en-US" altLang="zh-CN" dirty="0" err="1"/>
              <a:t>LoadScene</a:t>
            </a:r>
            <a:r>
              <a:rPr lang="en-US" altLang="zh-CN" dirty="0"/>
              <a:t>(</a:t>
            </a:r>
            <a:r>
              <a:rPr lang="en-US" altLang="zh-CN" dirty="0" err="1"/>
              <a:t>sceneName</a:t>
            </a:r>
            <a:r>
              <a:rPr lang="en-US" altLang="zh-CN" dirty="0"/>
              <a:t>) OR </a:t>
            </a:r>
            <a:r>
              <a:rPr lang="en-US" altLang="zh-CN" dirty="0" err="1"/>
              <a:t>LoadScene</a:t>
            </a:r>
            <a:r>
              <a:rPr lang="en-US" altLang="zh-CN" dirty="0"/>
              <a:t>(</a:t>
            </a:r>
            <a:r>
              <a:rPr lang="en-US" altLang="zh-CN" dirty="0" err="1"/>
              <a:t>scenePath</a:t>
            </a:r>
            <a:r>
              <a:rPr lang="en-US" altLang="zh-CN" dirty="0"/>
              <a:t>)</a:t>
            </a:r>
            <a:r>
              <a:rPr lang="zh-CN" altLang="en-US" dirty="0"/>
              <a:t>，前者不带后缀名，</a:t>
            </a:r>
            <a:r>
              <a:rPr lang="zh-CN" altLang="en-US" dirty="0" smtClean="0"/>
              <a:t>后者</a:t>
            </a:r>
            <a:r>
              <a:rPr lang="zh-CN" altLang="en-US" dirty="0"/>
              <a:t>必须</a:t>
            </a:r>
            <a:r>
              <a:rPr lang="zh-CN" altLang="en-US" dirty="0" smtClean="0"/>
              <a:t>带</a:t>
            </a:r>
            <a:r>
              <a:rPr lang="zh-CN" altLang="en-US" dirty="0"/>
              <a:t>后缀名</a:t>
            </a:r>
          </a:p>
          <a:p>
            <a:pPr lvl="1"/>
            <a:r>
              <a:rPr lang="en-US" altLang="zh-CN" dirty="0" err="1"/>
              <a:t>sceneName</a:t>
            </a:r>
            <a:r>
              <a:rPr lang="en-US" altLang="zh-CN" dirty="0"/>
              <a:t> or </a:t>
            </a:r>
            <a:r>
              <a:rPr lang="en-US" altLang="zh-CN" dirty="0" err="1"/>
              <a:t>scenePath</a:t>
            </a:r>
            <a:r>
              <a:rPr lang="zh-CN" altLang="en-US" dirty="0"/>
              <a:t>大小写均</a:t>
            </a:r>
            <a:r>
              <a:rPr lang="zh-CN" altLang="en-US" dirty="0">
                <a:solidFill>
                  <a:srgbClr val="FF0000"/>
                </a:solidFill>
              </a:rPr>
              <a:t>不敏感</a:t>
            </a:r>
          </a:p>
          <a:p>
            <a:pPr lvl="1"/>
            <a:r>
              <a:rPr lang="zh-CN" altLang="en-US" dirty="0"/>
              <a:t>不可热</a:t>
            </a:r>
            <a:r>
              <a:rPr lang="zh-CN" altLang="en-US" dirty="0" smtClean="0"/>
              <a:t>更</a:t>
            </a:r>
            <a:br>
              <a:rPr lang="zh-CN" altLang="en-US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23630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“动态场景”</a:t>
            </a:r>
            <a:endParaRPr lang="en-US" altLang="zh-CN" dirty="0" smtClean="0"/>
          </a:p>
          <a:p>
            <a:pPr lvl="1"/>
            <a:r>
              <a:rPr lang="zh-CN" altLang="en-US" dirty="0"/>
              <a:t>无需加入</a:t>
            </a:r>
            <a:r>
              <a:rPr lang="en-US" altLang="zh-CN" dirty="0"/>
              <a:t>Build Settings</a:t>
            </a:r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LoadScene</a:t>
            </a:r>
            <a:r>
              <a:rPr lang="zh-CN" altLang="en-US" dirty="0"/>
              <a:t>之前必须把场景所在</a:t>
            </a:r>
            <a:r>
              <a:rPr lang="en-US" altLang="zh-CN" dirty="0"/>
              <a:t>AB</a:t>
            </a:r>
            <a:r>
              <a:rPr lang="zh-CN" altLang="en-US" dirty="0"/>
              <a:t>及依赖</a:t>
            </a:r>
            <a:r>
              <a:rPr lang="en-US" altLang="zh-CN" dirty="0"/>
              <a:t>AB</a:t>
            </a:r>
            <a:r>
              <a:rPr lang="zh-CN" altLang="en-US" dirty="0"/>
              <a:t>先载入</a:t>
            </a:r>
          </a:p>
          <a:p>
            <a:pPr lvl="1"/>
            <a:r>
              <a:rPr lang="zh-CN" altLang="en-US" dirty="0"/>
              <a:t>调用方式：</a:t>
            </a:r>
            <a:r>
              <a:rPr lang="en-US" altLang="zh-CN" dirty="0" err="1"/>
              <a:t>LoadScene</a:t>
            </a:r>
            <a:r>
              <a:rPr lang="en-US" altLang="zh-CN" dirty="0"/>
              <a:t>(</a:t>
            </a:r>
            <a:r>
              <a:rPr lang="en-US" altLang="zh-CN" dirty="0" err="1"/>
              <a:t>sceneName</a:t>
            </a:r>
            <a:r>
              <a:rPr lang="en-US" altLang="zh-CN" dirty="0"/>
              <a:t>) OR </a:t>
            </a:r>
            <a:r>
              <a:rPr lang="en-US" altLang="zh-CN" dirty="0" err="1"/>
              <a:t>LoadScene</a:t>
            </a:r>
            <a:r>
              <a:rPr lang="en-US" altLang="zh-CN" dirty="0"/>
              <a:t>(</a:t>
            </a:r>
            <a:r>
              <a:rPr lang="en-US" altLang="zh-CN" dirty="0" err="1"/>
              <a:t>scenePath</a:t>
            </a:r>
            <a:r>
              <a:rPr lang="en-US" altLang="zh-CN" dirty="0"/>
              <a:t>)</a:t>
            </a:r>
            <a:r>
              <a:rPr lang="zh-CN" altLang="en-US" dirty="0"/>
              <a:t>，前者不带后缀名，</a:t>
            </a:r>
            <a:r>
              <a:rPr lang="zh-CN" altLang="en-US" dirty="0" smtClean="0"/>
              <a:t>后者可带可不带后缀</a:t>
            </a:r>
            <a:r>
              <a:rPr lang="zh-CN" altLang="en-US" dirty="0"/>
              <a:t>名</a:t>
            </a:r>
          </a:p>
          <a:p>
            <a:pPr lvl="1"/>
            <a:r>
              <a:rPr lang="en-US" altLang="zh-CN" dirty="0" err="1"/>
              <a:t>sceneName</a:t>
            </a:r>
            <a:r>
              <a:rPr lang="en-US" altLang="zh-CN" dirty="0"/>
              <a:t> or </a:t>
            </a:r>
            <a:r>
              <a:rPr lang="en-US" altLang="zh-CN" dirty="0" err="1"/>
              <a:t>scenePath</a:t>
            </a:r>
            <a:r>
              <a:rPr lang="zh-CN" altLang="en-US" dirty="0"/>
              <a:t>大小写均</a:t>
            </a:r>
            <a:r>
              <a:rPr lang="zh-CN" altLang="en-US" dirty="0">
                <a:solidFill>
                  <a:srgbClr val="FF0000"/>
                </a:solidFill>
              </a:rPr>
              <a:t>敏感</a:t>
            </a:r>
          </a:p>
          <a:p>
            <a:pPr lvl="1"/>
            <a:r>
              <a:rPr lang="zh-CN" altLang="en-US" dirty="0"/>
              <a:t>可热更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92822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" y="1825625"/>
            <a:ext cx="11978010" cy="256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0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AssetManager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Façade Pattern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625" y="2356665"/>
            <a:ext cx="9969376" cy="405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9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AssetManagerEditor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9320" y="108584"/>
            <a:ext cx="5979160" cy="667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18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ResourceManager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46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资源管理的重要性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加载时长</a:t>
            </a:r>
            <a:endParaRPr lang="en-US" altLang="zh-CN" dirty="0"/>
          </a:p>
          <a:p>
            <a:r>
              <a:rPr lang="zh-CN" altLang="en-US" dirty="0"/>
              <a:t>内存控制</a:t>
            </a:r>
            <a:endParaRPr lang="en-US" altLang="zh-CN" dirty="0"/>
          </a:p>
          <a:p>
            <a:r>
              <a:rPr lang="zh-CN" altLang="en-US" dirty="0"/>
              <a:t>资源是另一种形式的数据结构</a:t>
            </a:r>
          </a:p>
        </p:txBody>
      </p:sp>
    </p:spTree>
    <p:extLst>
      <p:ext uri="{BB962C8B-B14F-4D97-AF65-F5344CB8AC3E}">
        <p14:creationId xmlns:p14="http://schemas.microsoft.com/office/powerpoint/2010/main" val="498585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90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存储于磁盘上的文件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827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存储于磁盘上的文件</a:t>
            </a:r>
            <a:endParaRPr lang="en-US" altLang="zh-CN" dirty="0"/>
          </a:p>
          <a:p>
            <a:r>
              <a:rPr lang="zh-CN" altLang="en-US" dirty="0"/>
              <a:t>来源</a:t>
            </a:r>
            <a:endParaRPr lang="en-US" altLang="zh-CN" dirty="0"/>
          </a:p>
          <a:p>
            <a:pPr lvl="1"/>
            <a:r>
              <a:rPr lang="en-US" altLang="zh-CN" dirty="0" err="1"/>
              <a:t>fbx</a:t>
            </a:r>
            <a:r>
              <a:rPr lang="zh-CN" altLang="en-US" dirty="0"/>
              <a:t>，</a:t>
            </a:r>
            <a:r>
              <a:rPr lang="en-US" altLang="zh-CN" dirty="0"/>
              <a:t>texture</a:t>
            </a:r>
            <a:r>
              <a:rPr lang="zh-CN" altLang="en-US" dirty="0"/>
              <a:t>，</a:t>
            </a:r>
            <a:r>
              <a:rPr lang="en-US" altLang="zh-CN" dirty="0"/>
              <a:t>audio clip</a:t>
            </a:r>
          </a:p>
          <a:p>
            <a:pPr lvl="1"/>
            <a:r>
              <a:rPr lang="en-US" altLang="zh-CN" dirty="0" err="1"/>
              <a:t>shader</a:t>
            </a:r>
            <a:r>
              <a:rPr lang="zh-CN" altLang="en-US" dirty="0"/>
              <a:t>，</a:t>
            </a:r>
            <a:r>
              <a:rPr lang="en-US" altLang="zh-CN" dirty="0"/>
              <a:t>sprite</a:t>
            </a:r>
            <a:r>
              <a:rPr lang="zh-CN" altLang="en-US" dirty="0"/>
              <a:t>，</a:t>
            </a:r>
            <a:r>
              <a:rPr lang="en-US" altLang="zh-CN" dirty="0"/>
              <a:t>material</a:t>
            </a:r>
            <a:r>
              <a:rPr lang="zh-CN" altLang="en-US" dirty="0"/>
              <a:t>，</a:t>
            </a:r>
            <a:r>
              <a:rPr lang="en-US" altLang="zh-CN" dirty="0"/>
              <a:t>scriptable</a:t>
            </a:r>
            <a:r>
              <a:rPr lang="zh-CN" altLang="en-US" dirty="0"/>
              <a:t>，</a:t>
            </a:r>
            <a:r>
              <a:rPr lang="en-US" altLang="zh-CN" dirty="0"/>
              <a:t>unity</a:t>
            </a:r>
            <a:r>
              <a:rPr lang="zh-CN" altLang="en-US" dirty="0"/>
              <a:t>，</a:t>
            </a:r>
            <a:r>
              <a:rPr lang="en-US" altLang="zh-CN" dirty="0"/>
              <a:t>prefab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1926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1631</Words>
  <Application>Microsoft Office PowerPoint</Application>
  <PresentationFormat>宽屏</PresentationFormat>
  <Paragraphs>257</Paragraphs>
  <Slides>59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3" baseType="lpstr">
      <vt:lpstr>等线</vt:lpstr>
      <vt:lpstr>等线 Light</vt:lpstr>
      <vt:lpstr>Arial</vt:lpstr>
      <vt:lpstr>Office 主题​​</vt:lpstr>
      <vt:lpstr>《资源管理——从理论到实践》</vt:lpstr>
      <vt:lpstr>PowerPoint 演示文稿</vt:lpstr>
      <vt:lpstr>资源管理的重要性</vt:lpstr>
      <vt:lpstr>资源管理的重要性</vt:lpstr>
      <vt:lpstr>资源管理的重要性</vt:lpstr>
      <vt:lpstr>资源管理的重要性</vt:lpstr>
      <vt:lpstr>Assets</vt:lpstr>
      <vt:lpstr>Assets</vt:lpstr>
      <vt:lpstr>Assets</vt:lpstr>
      <vt:lpstr>Assets</vt:lpstr>
      <vt:lpstr>Assets</vt:lpstr>
      <vt:lpstr>资源的组织方式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资源的组织方式</vt:lpstr>
      <vt:lpstr>MonoScripts</vt:lpstr>
      <vt:lpstr>serialization/deserialization</vt:lpstr>
      <vt:lpstr>serialization/deserialization</vt:lpstr>
      <vt:lpstr>PowerPoint 演示文稿</vt:lpstr>
      <vt:lpstr>PowerPoint 演示文稿</vt:lpstr>
      <vt:lpstr>Best practices</vt:lpstr>
      <vt:lpstr>Best practices</vt:lpstr>
      <vt:lpstr>Asset Bundle</vt:lpstr>
      <vt:lpstr>PowerPoint 演示文稿</vt:lpstr>
      <vt:lpstr>Layout</vt:lpstr>
      <vt:lpstr>Loading AssetBundle</vt:lpstr>
      <vt:lpstr>Unload AssetBundle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需要注意的点</vt:lpstr>
      <vt:lpstr>Tools</vt:lpstr>
      <vt:lpstr>Loading Male.prefab</vt:lpstr>
      <vt:lpstr>PowerPoint 演示文稿</vt:lpstr>
      <vt:lpstr>设计目标</vt:lpstr>
      <vt:lpstr>AssetBundleManager</vt:lpstr>
      <vt:lpstr>AssetBundleRef</vt:lpstr>
      <vt:lpstr>AssetBundleLoader</vt:lpstr>
      <vt:lpstr>AssetLoader</vt:lpstr>
      <vt:lpstr>AssetLoaderAsync</vt:lpstr>
      <vt:lpstr>PowerPoint 演示文稿</vt:lpstr>
      <vt:lpstr>GameObjectLoader &amp; GameObjectLoaderAsync</vt:lpstr>
      <vt:lpstr>SceneLoader &amp; SceneLoaderAsync</vt:lpstr>
      <vt:lpstr>PowerPoint 演示文稿</vt:lpstr>
      <vt:lpstr>PowerPoint 演示文稿</vt:lpstr>
      <vt:lpstr>AssetManager</vt:lpstr>
      <vt:lpstr>AssetManagerEditor</vt:lpstr>
      <vt:lpstr>ResourceManager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《资源管理——从理论到实践》</dc:title>
  <dc:creator>Windows User</dc:creator>
  <cp:lastModifiedBy>Windows User</cp:lastModifiedBy>
  <cp:revision>169</cp:revision>
  <dcterms:created xsi:type="dcterms:W3CDTF">2020-07-13T05:11:57Z</dcterms:created>
  <dcterms:modified xsi:type="dcterms:W3CDTF">2020-07-14T07:11:56Z</dcterms:modified>
</cp:coreProperties>
</file>