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08" r:id="rId2"/>
    <p:sldMasterId id="2147483727" r:id="rId3"/>
    <p:sldMasterId id="2147483747" r:id="rId4"/>
  </p:sldMasterIdLst>
  <p:notesMasterIdLst>
    <p:notesMasterId r:id="rId16"/>
  </p:notesMasterIdLst>
  <p:handoutMasterIdLst>
    <p:handoutMasterId r:id="rId17"/>
  </p:handoutMasterIdLst>
  <p:sldIdLst>
    <p:sldId id="479" r:id="rId5"/>
    <p:sldId id="583" r:id="rId6"/>
    <p:sldId id="584" r:id="rId7"/>
    <p:sldId id="590" r:id="rId8"/>
    <p:sldId id="588" r:id="rId9"/>
    <p:sldId id="598" r:id="rId10"/>
    <p:sldId id="599" r:id="rId11"/>
    <p:sldId id="593" r:id="rId12"/>
    <p:sldId id="596" r:id="rId13"/>
    <p:sldId id="594" r:id="rId14"/>
    <p:sldId id="597" r:id="rId1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3520"/>
    <a:srgbClr val="F7D117"/>
    <a:srgbClr val="FFFFFF"/>
    <a:srgbClr val="D42E12"/>
    <a:srgbClr val="333333"/>
    <a:srgbClr val="8A0000"/>
    <a:srgbClr val="EA3314"/>
    <a:srgbClr val="EEC808"/>
    <a:srgbClr val="7E0000"/>
    <a:srgbClr val="DC9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1" autoAdjust="0"/>
    <p:restoredTop sz="94414" autoAdjust="0"/>
  </p:normalViewPr>
  <p:slideViewPr>
    <p:cSldViewPr>
      <p:cViewPr varScale="1">
        <p:scale>
          <a:sx n="72" d="100"/>
          <a:sy n="72" d="100"/>
        </p:scale>
        <p:origin x="15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828FC-904C-4280-A93A-B76C617FD606}" type="datetimeFigureOut">
              <a:rPr lang="en-GB" smtClean="0"/>
              <a:pPr/>
              <a:t>17/07/2016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2E178-5374-4EBB-A058-1E62ABAAA6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43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DE1BC-FCCE-4FDE-879A-3301E08D2AC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5590C-8C1F-4731-85B6-36B02C771F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H="1">
            <a:off x="466725" y="1304925"/>
            <a:ext cx="7018338" cy="5084763"/>
          </a:xfrm>
          <a:prstGeom prst="rect">
            <a:avLst/>
          </a:prstGeom>
          <a:solidFill>
            <a:srgbClr val="FCEC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MY">
                <a:solidFill>
                  <a:srgbClr val="595959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H="1">
            <a:off x="1546225" y="225425"/>
            <a:ext cx="7061200" cy="5038725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>
            <a:off x="1546225" y="1304925"/>
            <a:ext cx="5942013" cy="3959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pic>
        <p:nvPicPr>
          <p:cNvPr id="7" name="Picture 29" descr="X:\Live Client Projects\Shell_template_boilerplates_161109\client\Amends\Shell-2010-Pecten-RGBpc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" y="287338"/>
            <a:ext cx="7175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97038" y="1400175"/>
            <a:ext cx="5668962" cy="1204913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648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98625" y="2849563"/>
            <a:ext cx="2698750" cy="1619250"/>
          </a:xfrm>
          <a:ln/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2016/7/17</a:t>
            </a:fld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78027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2016/7/17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77052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463" y="255588"/>
            <a:ext cx="2157412" cy="6126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63" y="255588"/>
            <a:ext cx="6324600" cy="6126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2016/7/17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7121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2465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85679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08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dirty="0">
              <a:solidFill>
                <a:srgbClr val="D42E12"/>
              </a:solidFill>
              <a:cs typeface="Arial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29625" y="6550025"/>
            <a:ext cx="266700" cy="169863"/>
          </a:xfrm>
        </p:spPr>
        <p:txBody>
          <a:bodyPr/>
          <a:lstStyle>
            <a:lvl1pPr>
              <a:buClr>
                <a:schemeClr val="tx2"/>
              </a:buClr>
              <a:defRPr b="1">
                <a:solidFill>
                  <a:srgbClr val="F7D117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 algn="l" fontAlgn="auto">
              <a:spcBef>
                <a:spcPts val="0"/>
              </a:spcBef>
              <a:spcAft>
                <a:spcPts val="0"/>
              </a:spcAft>
              <a:buClrTx/>
              <a:defRPr sz="800" b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7826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hell-2010-Pecten-RGBpc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013" y="2343150"/>
            <a:ext cx="23399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76640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39" y="87314"/>
            <a:ext cx="8299938" cy="423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22031" y="990600"/>
            <a:ext cx="8299938" cy="53340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359652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4167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H="1">
            <a:off x="466725" y="1304925"/>
            <a:ext cx="7018338" cy="5084763"/>
          </a:xfrm>
          <a:prstGeom prst="rect">
            <a:avLst/>
          </a:prstGeom>
          <a:solidFill>
            <a:srgbClr val="FCEC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MY">
                <a:solidFill>
                  <a:srgbClr val="595959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H="1">
            <a:off x="1546225" y="225425"/>
            <a:ext cx="7061200" cy="5038725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>
            <a:off x="1546225" y="1304925"/>
            <a:ext cx="5942013" cy="3959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pic>
        <p:nvPicPr>
          <p:cNvPr id="7" name="Picture 29" descr="X:\Live Client Projects\Shell_template_boilerplates_161109\client\Amends\Shell-2010-Pecten-RGBpc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" y="287338"/>
            <a:ext cx="7175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97038" y="1400175"/>
            <a:ext cx="5668962" cy="1204913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648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98625" y="2849563"/>
            <a:ext cx="2698750" cy="1619250"/>
          </a:xfrm>
          <a:ln/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C52EC7C-F3AF-4185-B992-11118964D9C6}" type="datetime1">
              <a:rPr lang="en-US" altLang="zh-CN" smtClean="0"/>
              <a:pPr>
                <a:buClr>
                  <a:srgbClr val="D42E12"/>
                </a:buClr>
              </a:pPr>
              <a:t>7/17/2016</a:t>
            </a:fld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421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2" y="255588"/>
            <a:ext cx="8731001" cy="5811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2016/7/17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08768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2" y="255588"/>
            <a:ext cx="8731001" cy="5811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D50CFCC-2549-4C79-B778-BE436C9E6CF0}" type="datetime1">
              <a:rPr lang="en-US" altLang="zh-CN" smtClean="0"/>
              <a:pPr>
                <a:buClr>
                  <a:srgbClr val="D42E12"/>
                </a:buClr>
              </a:pPr>
              <a:t>7/17/2016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3895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17E287EB-FF00-473D-B964-7AADED211D1D}" type="datetime1">
              <a:rPr lang="en-US" altLang="zh-CN" smtClean="0"/>
              <a:pPr>
                <a:buClr>
                  <a:srgbClr val="D42E12"/>
                </a:buClr>
              </a:pPr>
              <a:t>7/17/2016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48468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309688"/>
            <a:ext cx="3795712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309688"/>
            <a:ext cx="3797300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624584F-3E6F-41D2-B7E0-F9156F41275F}" type="datetime1">
              <a:rPr lang="en-US" altLang="zh-CN" smtClean="0"/>
              <a:pPr>
                <a:buClr>
                  <a:srgbClr val="D42E12"/>
                </a:buClr>
              </a:pPr>
              <a:t>7/17/2016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2084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573F0530-A281-4C65-B0A1-15B6A9DC1037}" type="datetime1">
              <a:rPr lang="en-US" altLang="zh-CN" smtClean="0"/>
              <a:pPr>
                <a:buClr>
                  <a:srgbClr val="D42E12"/>
                </a:buClr>
              </a:pPr>
              <a:t>7/17/2016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7064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A328F3DB-13A6-49E4-8DF6-03EA3BC03359}" type="datetime1">
              <a:rPr lang="en-US" altLang="zh-CN" smtClean="0"/>
              <a:pPr>
                <a:buClr>
                  <a:srgbClr val="D42E12"/>
                </a:buClr>
              </a:pPr>
              <a:t>7/17/2016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6425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FD1C217-62E6-4946-B978-FFF1ED86419C}" type="datetime1">
              <a:rPr lang="en-US" altLang="zh-CN" smtClean="0"/>
              <a:pPr>
                <a:buClr>
                  <a:srgbClr val="D42E12"/>
                </a:buClr>
              </a:pPr>
              <a:t>7/17/2016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7203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D21F3EB-C3C7-43BC-88AF-7D931AF093B4}" type="datetime1">
              <a:rPr lang="en-US" altLang="zh-CN" smtClean="0"/>
              <a:pPr>
                <a:buClr>
                  <a:srgbClr val="D42E12"/>
                </a:buClr>
              </a:pPr>
              <a:t>7/17/2016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51464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F19E07A0-2714-46DB-AFA5-475CBC796A01}" type="datetime1">
              <a:rPr lang="en-US" altLang="zh-CN" smtClean="0"/>
              <a:pPr>
                <a:buClr>
                  <a:srgbClr val="D42E12"/>
                </a:buClr>
              </a:pPr>
              <a:t>7/17/2016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7351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A98EC65D-57A3-44B7-B5D4-0F26DECE1C83}" type="datetime1">
              <a:rPr lang="en-US" altLang="zh-CN" smtClean="0"/>
              <a:pPr>
                <a:buClr>
                  <a:srgbClr val="D42E12"/>
                </a:buClr>
              </a:pPr>
              <a:t>7/17/2016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63309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463" y="255588"/>
            <a:ext cx="2157412" cy="6126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63" y="255588"/>
            <a:ext cx="6324600" cy="6126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30C2E160-582D-4A45-8DA1-3495665008CB}" type="datetime1">
              <a:rPr lang="en-US" altLang="zh-CN" smtClean="0"/>
              <a:pPr>
                <a:buClr>
                  <a:srgbClr val="D42E12"/>
                </a:buClr>
              </a:pPr>
              <a:t>7/17/2016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9577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2016/7/17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25189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8A0DF481-7F73-470B-8AA1-CDFB66F5E7A4}" type="datetime1">
              <a:rPr lang="en-US" altLang="zh-CN" smtClean="0"/>
              <a:pPr>
                <a:buClr>
                  <a:srgbClr val="D42E12"/>
                </a:buClr>
              </a:pPr>
              <a:t>7/17/2016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3445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84FFD036-D373-4012-91A3-BB549692E5FD}" type="datetime1">
              <a:rPr lang="en-US" altLang="zh-CN" smtClean="0"/>
              <a:pPr>
                <a:buClr>
                  <a:srgbClr val="D42E12"/>
                </a:buClr>
              </a:pPr>
              <a:t>7/17/2016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4234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B5943E6F-8C4B-4F64-A6F0-CC4EE5249532}" type="datetime1">
              <a:rPr lang="en-US" altLang="zh-CN" smtClean="0"/>
              <a:pPr>
                <a:buClr>
                  <a:srgbClr val="D42E12"/>
                </a:buClr>
              </a:pPr>
              <a:t>7/17/2016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5588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dirty="0">
              <a:solidFill>
                <a:srgbClr val="D42E12"/>
              </a:solidFill>
              <a:cs typeface="Arial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29625" y="6550025"/>
            <a:ext cx="266700" cy="169863"/>
          </a:xfrm>
        </p:spPr>
        <p:txBody>
          <a:bodyPr/>
          <a:lstStyle>
            <a:lvl1pPr>
              <a:buClr>
                <a:schemeClr val="tx2"/>
              </a:buClr>
              <a:defRPr b="1">
                <a:solidFill>
                  <a:srgbClr val="F7D117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 algn="l" fontAlgn="auto">
              <a:spcBef>
                <a:spcPts val="0"/>
              </a:spcBef>
              <a:spcAft>
                <a:spcPts val="0"/>
              </a:spcAft>
              <a:buClrTx/>
              <a:defRPr sz="800" b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Footer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9594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hell-2010-Pecten-RGBpc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013" y="2343150"/>
            <a:ext cx="23399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283876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39" y="87314"/>
            <a:ext cx="8299938" cy="423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22031" y="990600"/>
            <a:ext cx="8299938" cy="53340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13121033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0832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>
                  <a:solidFill>
                    <a:srgbClr val="595959"/>
                  </a:solidFill>
                </a:rPr>
                <a:t> </a:t>
              </a:r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206000"/>
          </a:xfr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851200"/>
            <a:ext cx="27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578064" y="5402511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smtClean="0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578064" y="5627540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smtClean="0"/>
              <a:t>Click to insert Role in Organisation</a:t>
            </a:r>
            <a:endParaRPr lang="en-GB" dirty="0"/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0799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2016/7/17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44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73962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906511" y="1312201"/>
            <a:ext cx="7770763" cy="5071137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2016/7/17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146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2016/7/17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9315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309688"/>
            <a:ext cx="3795712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309688"/>
            <a:ext cx="3797300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2016/7/17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158474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 sz="1600"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 sz="1600"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9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2016/7/17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21807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746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7675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2016/7/17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456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6950" indent="-1857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9263" indent="-173038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2016/7/17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6765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69875" indent="-2698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54025" indent="-1841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635000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76225" indent="-276225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47675" indent="-17145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635000" indent="-174625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2016/7/17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03289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904072" y="6267688"/>
            <a:ext cx="3747304" cy="99509"/>
          </a:xfrm>
        </p:spPr>
        <p:txBody>
          <a:bodyPr wrap="square">
            <a:noAutofit/>
          </a:bodyPr>
          <a:lstStyle>
            <a:lvl1pPr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SOURCE</a:t>
            </a:r>
            <a:endParaRPr lang="nl-NL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911225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911225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911225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911225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904071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911225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911225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911225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911225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904071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965700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965700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965700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965700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958546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965700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965700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4965700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965700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958546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3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2016/7/17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38771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251520" y="283579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51520" y="311360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251520" y="3140968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51520" y="4651548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251520" y="76470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251520" y="104251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251520" y="1068290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244366" y="2832224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44008" y="283579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644008" y="311360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644008" y="3140968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564846" y="50251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44008" y="76470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4644008" y="104251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44008" y="1068290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636854" y="2832224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525344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46" name="Content Placeholder 51"/>
          <p:cNvSpPr>
            <a:spLocks noGrp="1"/>
          </p:cNvSpPr>
          <p:nvPr>
            <p:ph sz="quarter" idx="63" hasCustomPrompt="1"/>
          </p:nvPr>
        </p:nvSpPr>
        <p:spPr>
          <a:xfrm>
            <a:off x="251520" y="4851135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51520" y="5128948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hart Placeholder 16"/>
          <p:cNvSpPr>
            <a:spLocks noGrp="1"/>
          </p:cNvSpPr>
          <p:nvPr>
            <p:ph type="chart" sz="quarter" idx="64"/>
          </p:nvPr>
        </p:nvSpPr>
        <p:spPr>
          <a:xfrm>
            <a:off x="251520" y="515472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51520" y="666688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4644008" y="4851135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4644008" y="5128948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4644008" y="515472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4636854" y="6951351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273880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5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0.0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2016/7/17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015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8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2016/7/17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243673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2016/7/17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851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2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595959"/>
                </a:solidFill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595959"/>
                </a:solidFill>
              </a:endParaRPr>
            </a:p>
          </p:txBody>
        </p:sp>
        <p:sp>
          <p:nvSpPr>
            <p:cNvPr id="18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595959"/>
                </a:solidFill>
              </a:endParaRPr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Q &amp; A</a:t>
            </a:r>
            <a:endParaRPr lang="en-GB" dirty="0"/>
          </a:p>
        </p:txBody>
      </p:sp>
      <p:sp>
        <p:nvSpPr>
          <p:cNvPr id="10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2016/7/17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0015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2016/7/17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019991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2016/7/17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052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pic>
          <p:nvPicPr>
            <p:cNvPr id="3" name="Picture 2" descr="Shell-2010-Pecten-RGBpc.wmf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18626" y="2285524"/>
              <a:ext cx="2340000" cy="2170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593388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ar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999999"/>
              </a:solidFill>
              <a:latin typeface="Futura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" name="Slide Number Placeholder 2"/>
          <p:cNvSpPr txBox="1">
            <a:spLocks/>
          </p:cNvSpPr>
          <p:nvPr userDrawn="1"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  <a:pPr algn="ctr">
                <a:defRPr/>
              </a:pPr>
              <a:t>‹#›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11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D42E12"/>
                </a:solidFill>
              </a:rPr>
              <a:t>CONFIDENTIAL</a:t>
            </a:r>
            <a:endParaRPr lang="en-GB" sz="800" dirty="0">
              <a:solidFill>
                <a:srgbClr val="D42E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9587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  <a:cs typeface="Arial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30023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>
              <a:solidFill>
                <a:srgbClr val="999999"/>
              </a:solidFill>
              <a:latin typeface="Futura"/>
              <a:ea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>
              <a:solidFill>
                <a:srgbClr val="999999"/>
              </a:solidFill>
              <a:latin typeface="Futura"/>
              <a:ea typeface="宋体" pitchFamily="2" charset="-122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Rectangle 6" descr="Rectangle 6"/>
          <p:cNvSpPr txBox="1">
            <a:spLocks noChangeArrowheads="1"/>
          </p:cNvSpPr>
          <p:nvPr userDrawn="1"/>
        </p:nvSpPr>
        <p:spPr bwMode="auto">
          <a:xfrm>
            <a:off x="8377608" y="6470659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F8BB7B6D-2544-4277-852C-BF07B2C6E908}" type="slidenum">
              <a:rPr lang="en-GB" smtClean="0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85564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519" y="1932683"/>
            <a:ext cx="6647219" cy="13335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3038" y="3525490"/>
            <a:ext cx="5474181" cy="15899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9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8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8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7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96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96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1015" y="5766392"/>
            <a:ext cx="1824727" cy="33123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7/17/2016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1921" y="5766392"/>
            <a:ext cx="2476415" cy="33123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04518" y="5766392"/>
            <a:ext cx="1824727" cy="33123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473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ar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999999"/>
              </a:solidFill>
              <a:latin typeface="Futura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  <a:latin typeface="Futura Medium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  <a:pPr algn="ctr">
                <a:defRPr/>
              </a:pPr>
              <a:t>‹#›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11" name="Text Box 11" descr="CONFIDENTIAL_TAG_0xFFEE"/>
          <p:cNvSpPr txBox="1">
            <a:spLocks noChangeArrowheads="1"/>
          </p:cNvSpPr>
          <p:nvPr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D42E12"/>
                </a:solidFill>
              </a:rPr>
              <a:t>CONFIDENTIAL</a:t>
            </a:r>
            <a:endParaRPr lang="en-GB" sz="800" dirty="0">
              <a:solidFill>
                <a:srgbClr val="D42E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26576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ar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  <a:latin typeface="Futura Medium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  <a:pPr algn="ctr">
                <a:defRPr/>
              </a:pPr>
              <a:t>‹#›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8" name="Text Box 11" descr="CONFIDENTIAL_TAG_0xFFEE"/>
          <p:cNvSpPr txBox="1">
            <a:spLocks noChangeArrowheads="1"/>
          </p:cNvSpPr>
          <p:nvPr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D42E12"/>
                </a:solidFill>
              </a:rPr>
              <a:t>CONFIDENTIAL</a:t>
            </a:r>
            <a:endParaRPr lang="en-GB" sz="800" dirty="0">
              <a:solidFill>
                <a:srgbClr val="D42E12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999999"/>
              </a:solidFill>
              <a:latin typeface="Futur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065729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900000" y="648004"/>
            <a:ext cx="7380000" cy="5633999"/>
            <a:chOff x="900000" y="648000"/>
            <a:chExt cx="7380000" cy="5633999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8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20000"/>
              </a:lnSpc>
              <a:defRPr sz="1600" b="0" cap="none" baseline="0">
                <a:solidFill>
                  <a:schemeClr val="tx1"/>
                </a:solidFill>
                <a:latin typeface="Futura Medium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20000"/>
              </a:lnSpc>
              <a:buNone/>
              <a:defRPr sz="2400" b="1" cap="none" baseline="0">
                <a:solidFill>
                  <a:schemeClr val="accent2"/>
                </a:solidFill>
                <a:latin typeface="Futura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 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3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0.0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739616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00000" y="648004"/>
            <a:ext cx="7380000" cy="5633999"/>
            <a:chOff x="900000" y="648000"/>
            <a:chExt cx="7380000" cy="5633999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69" y="1440000"/>
            <a:ext cx="2520000" cy="90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Q &amp; 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479561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2016/7/17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909872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44047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ell-2010-Pecten-RGBpc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2000" y="2343715"/>
            <a:ext cx="2340000" cy="217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57542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468316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dirty="0" smtClean="0">
                  <a:solidFill>
                    <a:srgbClr val="595959"/>
                  </a:solidFill>
                </a:rPr>
                <a:t> </a:t>
              </a:r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5" y="1400847"/>
            <a:ext cx="5694536" cy="1206000"/>
          </a:xfrm>
          <a:prstGeom prst="rect">
            <a:avLst/>
          </a:prstGeo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Futura Medium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851200"/>
            <a:ext cx="2700000" cy="162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Futura Medium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578064" y="5402517"/>
            <a:ext cx="5857896" cy="196455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sz="1200">
                <a:latin typeface="Futura Medium"/>
              </a:defRPr>
            </a:lvl1pPr>
          </a:lstStyle>
          <a:p>
            <a:pPr lvl="0"/>
            <a:r>
              <a:rPr lang="en-GB" dirty="0" smtClean="0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578064" y="5627546"/>
            <a:ext cx="5857896" cy="196455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sz="1200">
                <a:latin typeface="Futura Medium"/>
              </a:defRPr>
            </a:lvl1pPr>
          </a:lstStyle>
          <a:p>
            <a:pPr lvl="0"/>
            <a:r>
              <a:rPr lang="en-GB" dirty="0" smtClean="0"/>
              <a:t>Click to insert Role in Organisation</a:t>
            </a:r>
            <a:endParaRPr lang="en-GB" dirty="0"/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44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Futura Medium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>
                <a:solidFill>
                  <a:srgbClr val="595959"/>
                </a:solidFill>
              </a:rPr>
              <a:t> </a:t>
            </a:r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19571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 dirty="0">
              <a:solidFill>
                <a:srgbClr val="999999"/>
              </a:solidFill>
              <a:latin typeface="Futura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 dirty="0">
              <a:solidFill>
                <a:srgbClr val="999999"/>
              </a:solidFill>
              <a:latin typeface="Futura"/>
              <a:cs typeface="Arial" pitchFamily="34" charset="0"/>
            </a:endParaRPr>
          </a:p>
        </p:txBody>
      </p:sp>
      <p:sp>
        <p:nvSpPr>
          <p:cNvPr id="8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 algn="r">
              <a:defRPr/>
            </a:pPr>
            <a:fld id="{938B1DB1-90AB-4AFB-A856-1236819B05BA}" type="slidenum">
              <a:rPr lang="en-GB" altLang="zh-CN" sz="800">
                <a:solidFill>
                  <a:srgbClr val="595959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GB" altLang="zh-CN" sz="800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2215570411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0.0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577235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0340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2016/7/17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32702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2016/7/17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9941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2016/7/17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401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image" Target="../media/image5.gif"/><Relationship Id="rId5" Type="http://schemas.openxmlformats.org/officeDocument/2006/relationships/slideLayout" Target="../slideLayouts/slideLayout60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09688"/>
            <a:ext cx="7745412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63" y="255588"/>
            <a:ext cx="8634412" cy="454025"/>
          </a:xfrm>
          <a:prstGeom prst="rect">
            <a:avLst/>
          </a:prstGeom>
          <a:solidFill>
            <a:schemeClr val="bg2"/>
          </a:solidFill>
          <a:ln w="36830" algn="ctr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864000" tIns="5400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8350" y="6465888"/>
            <a:ext cx="1079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+mn-ea"/>
                <a:cs typeface="Arial" charset="0"/>
              </a:defRPr>
            </a:lvl1pPr>
          </a:lstStyle>
          <a:p>
            <a:fld id="{463D5EF0-67DE-488E-993E-698685BF88A8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4063" y="6465888"/>
            <a:ext cx="266700" cy="1698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宋体" charset="-122"/>
                <a:cs typeface="Arial" charset="0"/>
              </a:defRPr>
            </a:lvl1pPr>
          </a:lstStyle>
          <a:p>
            <a:fld id="{C51B5C8A-2F43-440C-BC24-3406E27954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7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9pPr>
    </p:titleStyle>
    <p:bodyStyle>
      <a:lvl1pPr marL="284163" indent="-284163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1936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952500" indent="-185738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323975" indent="-1809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09688"/>
            <a:ext cx="7745412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63" y="255588"/>
            <a:ext cx="8634412" cy="454025"/>
          </a:xfrm>
          <a:prstGeom prst="rect">
            <a:avLst/>
          </a:prstGeom>
          <a:solidFill>
            <a:schemeClr val="bg2"/>
          </a:solidFill>
          <a:ln w="36830" algn="ctr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864000" tIns="5400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8350" y="6465888"/>
            <a:ext cx="1079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+mn-ea"/>
                <a:cs typeface="Arial" charset="0"/>
              </a:defRPr>
            </a:lvl1pPr>
          </a:lstStyle>
          <a:p>
            <a:fld id="{B3D3D5D2-21F8-4483-BE75-4BF31083500C}" type="datetime1">
              <a:rPr lang="en-US" altLang="zh-CN" smtClean="0"/>
              <a:pPr/>
              <a:t>7/17/2016</a:t>
            </a:fld>
            <a:endParaRPr lang="zh-CN" altLang="en-US"/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4063" y="6465888"/>
            <a:ext cx="266700" cy="1698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宋体" charset="-122"/>
                <a:cs typeface="Arial" charset="0"/>
              </a:defRPr>
            </a:lvl1pPr>
          </a:lstStyle>
          <a:p>
            <a:fld id="{ED7A7F15-35DC-4E87-B885-000A977FC0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53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</p:sldLayoutIdLst>
  <p:transition>
    <p:fade/>
  </p:transition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9pPr>
    </p:titleStyle>
    <p:bodyStyle>
      <a:lvl1pPr marL="284163" indent="-284163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1936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952500" indent="-185738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323975" indent="-1809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704" y="1310400"/>
            <a:ext cx="7747176" cy="507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53"/>
            <a:ext cx="7700963" cy="419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4275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4" r:id="rId16"/>
    <p:sldLayoutId id="2147483745" r:id="rId17"/>
    <p:sldLayoutId id="2147483746" r:id="rId18"/>
    <p:sldLayoutId id="2147483757" r:id="rId19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sz="2400" b="1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4025" indent="-18415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1825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11213" indent="-173038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9013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 txBox="1">
            <a:spLocks/>
          </p:cNvSpPr>
          <p:nvPr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  <a:pPr algn="ctr">
                <a:defRPr/>
              </a:pPr>
              <a:t>‹#›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4" name="Text Box 11" descr="CONFIDENTIAL_TAG_0xFFEE"/>
          <p:cNvSpPr txBox="1">
            <a:spLocks noChangeArrowheads="1"/>
          </p:cNvSpPr>
          <p:nvPr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D42E12"/>
                </a:solidFill>
              </a:rPr>
              <a:t>CONFIDENTIAL</a:t>
            </a:r>
            <a:endParaRPr lang="en-GB" sz="800" dirty="0">
              <a:solidFill>
                <a:srgbClr val="D42E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02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400" kern="1200" cap="none" baseline="0">
          <a:solidFill>
            <a:srgbClr val="D42E12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spcBef>
          <a:spcPct val="20000"/>
        </a:spcBef>
        <a:buClr>
          <a:schemeClr val="accent2"/>
        </a:buClr>
        <a:buSzPct val="75000"/>
        <a:buFontTx/>
        <a:buBlip>
          <a:blip r:embed="rId11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spcBef>
          <a:spcPct val="20000"/>
        </a:spcBef>
        <a:buFont typeface="Futura Medium" pitchFamily="2" charset="0"/>
        <a:buChar char="—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80975" algn="l" defTabSz="914400" rtl="0" eaLnBrk="1" latinLnBrk="0" hangingPunct="1">
        <a:spcBef>
          <a:spcPct val="20000"/>
        </a:spcBef>
        <a:buFont typeface="Futura Medium" pitchFamily="2" charset="0"/>
        <a:buChar char="—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0975" algn="l" defTabSz="914400" rtl="0" eaLnBrk="1" latinLnBrk="0" hangingPunct="1">
        <a:spcBef>
          <a:spcPct val="20000"/>
        </a:spcBef>
        <a:buFont typeface="Futura Medium" pitchFamily="2" charset="0"/>
        <a:buChar char="—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35696" y="2420888"/>
            <a:ext cx="5694536" cy="1977924"/>
          </a:xfrm>
        </p:spPr>
        <p:txBody>
          <a:bodyPr/>
          <a:lstStyle/>
          <a:p>
            <a:r>
              <a:rPr lang="zh-CN" altLang="en-US" sz="3200" cap="none" dirty="0" smtClean="0">
                <a:ea typeface="微软雅黑" panose="020B0503020204020204" pitchFamily="34" charset="-122"/>
              </a:rPr>
              <a:t>壳牌</a:t>
            </a:r>
            <a:r>
              <a:rPr lang="en-US" altLang="zh-CN" sz="3200" cap="none" dirty="0" smtClean="0">
                <a:ea typeface="微软雅黑" panose="020B0503020204020204" pitchFamily="34" charset="-122"/>
              </a:rPr>
              <a:t>retail</a:t>
            </a:r>
            <a:r>
              <a:rPr lang="zh-CN" altLang="en-US" sz="3200" cap="none" dirty="0" smtClean="0">
                <a:ea typeface="微软雅黑" panose="020B0503020204020204" pitchFamily="34" charset="-122"/>
              </a:rPr>
              <a:t>营销活动</a:t>
            </a:r>
            <a:r>
              <a:rPr lang="en-US" altLang="zh-CN" sz="3200" cap="none" dirty="0" smtClean="0">
                <a:ea typeface="微软雅黑" panose="020B0503020204020204" pitchFamily="34" charset="-122"/>
              </a:rPr>
              <a:t/>
            </a:r>
            <a:br>
              <a:rPr lang="en-US" altLang="zh-CN" sz="3200" cap="none" dirty="0" smtClean="0">
                <a:ea typeface="微软雅黑" panose="020B0503020204020204" pitchFamily="34" charset="-122"/>
              </a:rPr>
            </a:br>
            <a:r>
              <a:rPr lang="zh-CN" altLang="en-US" sz="3200" cap="none" dirty="0" smtClean="0">
                <a:ea typeface="微软雅黑" panose="020B0503020204020204" pitchFamily="34" charset="-122"/>
              </a:rPr>
              <a:t>规划方案</a:t>
            </a:r>
            <a:r>
              <a:rPr lang="en-US" altLang="zh-CN" sz="3200" cap="none" dirty="0" smtClean="0">
                <a:ea typeface="微软雅黑" panose="020B0503020204020204" pitchFamily="34" charset="-122"/>
              </a:rPr>
              <a:t/>
            </a:r>
            <a:br>
              <a:rPr lang="en-US" altLang="zh-CN" sz="3200" cap="none" dirty="0" smtClean="0">
                <a:ea typeface="微软雅黑" panose="020B0503020204020204" pitchFamily="34" charset="-122"/>
              </a:rPr>
            </a:br>
            <a:r>
              <a:rPr lang="en-US" altLang="zh-CN" sz="3200" cap="none" dirty="0" smtClean="0">
                <a:ea typeface="微软雅黑" panose="020B0503020204020204" pitchFamily="34" charset="-122"/>
              </a:rPr>
              <a:t>——</a:t>
            </a:r>
            <a:r>
              <a:rPr lang="zh-CN" altLang="en-US" sz="3200" cap="none" dirty="0" smtClean="0">
                <a:ea typeface="微软雅黑" panose="020B0503020204020204" pitchFamily="34" charset="-122"/>
              </a:rPr>
              <a:t>界面流程说明</a:t>
            </a:r>
            <a:endParaRPr lang="en-GB" sz="3200" cap="none" dirty="0">
              <a:ea typeface="微软雅黑" panose="020B0503020204020204" pitchFamily="34" charset="-122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6516216" y="4869160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altLang="zh-CN" sz="1200" dirty="0" smtClean="0"/>
              <a:t>2016/07/17</a:t>
            </a:r>
            <a:endParaRPr lang="zh-CN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548128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情况</a:t>
            </a:r>
            <a:r>
              <a:rPr lang="en-US" altLang="zh-CN" dirty="0"/>
              <a:t>2</a:t>
            </a:r>
            <a:r>
              <a:rPr lang="zh-CN" altLang="en-US" dirty="0" smtClean="0"/>
              <a:t>：参与失败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53482" y="3347711"/>
            <a:ext cx="2048137" cy="57606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：活动暂未开始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76647" y="3347711"/>
            <a:ext cx="2247481" cy="57606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：本次活动已结束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56311" y="3347711"/>
            <a:ext cx="2048137" cy="57606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：该活动不参加本活动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554040" y="6237312"/>
            <a:ext cx="2617847" cy="57606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：该码已参加过本活动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194513" y="6237312"/>
            <a:ext cx="2617847" cy="57606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：活动名额已被抢完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72" y="714356"/>
            <a:ext cx="1433935" cy="27430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861" y="723830"/>
            <a:ext cx="1371662" cy="26238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378" y="723830"/>
            <a:ext cx="1371662" cy="26238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827" y="3717032"/>
            <a:ext cx="1317504" cy="25202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52" y="3742117"/>
            <a:ext cx="131750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56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263137" y="1937452"/>
            <a:ext cx="2625890" cy="2583838"/>
          </a:xfrm>
          <a:custGeom>
            <a:avLst/>
            <a:gdLst>
              <a:gd name="connsiteX0" fmla="*/ 2584945 w 3070377"/>
              <a:gd name="connsiteY0" fmla="*/ 2194394 h 2848203"/>
              <a:gd name="connsiteX1" fmla="*/ 2510320 w 3070377"/>
              <a:gd name="connsiteY1" fmla="*/ 2774200 h 2848203"/>
              <a:gd name="connsiteX2" fmla="*/ 1727860 w 3070377"/>
              <a:gd name="connsiteY2" fmla="*/ 2774200 h 2848203"/>
              <a:gd name="connsiteX3" fmla="*/ 1685302 w 3070377"/>
              <a:gd name="connsiteY3" fmla="*/ 2803944 h 2848203"/>
              <a:gd name="connsiteX4" fmla="*/ 1536827 w 3070377"/>
              <a:gd name="connsiteY4" fmla="*/ 2848203 h 2848203"/>
              <a:gd name="connsiteX5" fmla="*/ 1394396 w 3070377"/>
              <a:gd name="connsiteY5" fmla="*/ 2809468 h 2848203"/>
              <a:gd name="connsiteX6" fmla="*/ 1342580 w 3070377"/>
              <a:gd name="connsiteY6" fmla="*/ 2774238 h 2848203"/>
              <a:gd name="connsiteX7" fmla="*/ 562825 w 3070377"/>
              <a:gd name="connsiteY7" fmla="*/ 2774238 h 2848203"/>
              <a:gd name="connsiteX8" fmla="*/ 490118 w 3070377"/>
              <a:gd name="connsiteY8" fmla="*/ 2194394 h 2848203"/>
              <a:gd name="connsiteX9" fmla="*/ 33769 w 3070377"/>
              <a:gd name="connsiteY9" fmla="*/ 1860042 h 2848203"/>
              <a:gd name="connsiteX10" fmla="*/ 0 w 3070377"/>
              <a:gd name="connsiteY10" fmla="*/ 1562874 h 2848203"/>
              <a:gd name="connsiteX11" fmla="*/ 1535442 w 3070377"/>
              <a:gd name="connsiteY11" fmla="*/ 0 h 2848203"/>
              <a:gd name="connsiteX12" fmla="*/ 3070377 w 3070377"/>
              <a:gd name="connsiteY12" fmla="*/ 1562874 h 2848203"/>
              <a:gd name="connsiteX13" fmla="*/ 3033839 w 3070377"/>
              <a:gd name="connsiteY13" fmla="*/ 1863305 h 2848203"/>
              <a:gd name="connsiteX14" fmla="*/ 2584945 w 3070377"/>
              <a:gd name="connsiteY14" fmla="*/ 2194394 h 28482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070377" h="2848203">
                <a:moveTo>
                  <a:pt x="2584945" y="2194394"/>
                </a:moveTo>
                <a:lnTo>
                  <a:pt x="2510320" y="2774200"/>
                </a:lnTo>
                <a:lnTo>
                  <a:pt x="1727860" y="2774200"/>
                </a:lnTo>
                <a:lnTo>
                  <a:pt x="1685302" y="2803944"/>
                </a:lnTo>
                <a:cubicBezTo>
                  <a:pt x="1634934" y="2837624"/>
                  <a:pt x="1582432" y="2848203"/>
                  <a:pt x="1536827" y="2848203"/>
                </a:cubicBezTo>
                <a:cubicBezTo>
                  <a:pt x="1497596" y="2848203"/>
                  <a:pt x="1437982" y="2839377"/>
                  <a:pt x="1394396" y="2809468"/>
                </a:cubicBezTo>
                <a:lnTo>
                  <a:pt x="1342580" y="2774238"/>
                </a:lnTo>
                <a:lnTo>
                  <a:pt x="562825" y="2774238"/>
                </a:lnTo>
                <a:lnTo>
                  <a:pt x="490118" y="2194394"/>
                </a:lnTo>
                <a:lnTo>
                  <a:pt x="33769" y="1860042"/>
                </a:lnTo>
                <a:cubicBezTo>
                  <a:pt x="6984" y="1729651"/>
                  <a:pt x="0" y="1681899"/>
                  <a:pt x="0" y="1562874"/>
                </a:cubicBezTo>
                <a:cubicBezTo>
                  <a:pt x="0" y="661149"/>
                  <a:pt x="702018" y="0"/>
                  <a:pt x="1535442" y="0"/>
                </a:cubicBezTo>
                <a:cubicBezTo>
                  <a:pt x="2405468" y="0"/>
                  <a:pt x="3070377" y="699503"/>
                  <a:pt x="3070377" y="1562874"/>
                </a:cubicBezTo>
                <a:cubicBezTo>
                  <a:pt x="3070377" y="1695221"/>
                  <a:pt x="3057512" y="1744687"/>
                  <a:pt x="3033839" y="1863305"/>
                </a:cubicBezTo>
                <a:lnTo>
                  <a:pt x="2584945" y="219439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006" tIns="40003" rIns="80006" bIns="40003" rtlCol="0" anchor="ctr"/>
          <a:lstStyle/>
          <a:p>
            <a:pPr algn="ctr" defTabSz="799465"/>
            <a:endParaRPr lang="zh-CN" altLang="en-US" dirty="0">
              <a:solidFill>
                <a:prstClr val="white"/>
              </a:solidFill>
              <a:latin typeface="Futura Light" panose="00000400000000000000" pitchFamily="2" charset="0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3307448" y="1984976"/>
            <a:ext cx="2537032" cy="2489249"/>
          </a:xfrm>
          <a:custGeom>
            <a:avLst/>
            <a:gdLst>
              <a:gd name="connsiteX0" fmla="*/ 2936049 w 2966478"/>
              <a:gd name="connsiteY0" fmla="*/ 1779841 h 2743936"/>
              <a:gd name="connsiteX1" fmla="*/ 2966478 w 2966478"/>
              <a:gd name="connsiteY1" fmla="*/ 1492643 h 2743936"/>
              <a:gd name="connsiteX2" fmla="*/ 1483245 w 2966478"/>
              <a:gd name="connsiteY2" fmla="*/ 0 h 2743936"/>
              <a:gd name="connsiteX3" fmla="*/ 0 w 2966478"/>
              <a:gd name="connsiteY3" fmla="*/ 1492643 h 2743936"/>
              <a:gd name="connsiteX4" fmla="*/ 30441 w 2966478"/>
              <a:gd name="connsiteY4" fmla="*/ 1779841 h 2743936"/>
              <a:gd name="connsiteX5" fmla="*/ 487260 w 2966478"/>
              <a:gd name="connsiteY5" fmla="*/ 2113572 h 2743936"/>
              <a:gd name="connsiteX6" fmla="*/ 556831 w 2966478"/>
              <a:gd name="connsiteY6" fmla="*/ 2669781 h 2743936"/>
              <a:gd name="connsiteX7" fmla="*/ 1309713 w 2966478"/>
              <a:gd name="connsiteY7" fmla="*/ 2669781 h 2743936"/>
              <a:gd name="connsiteX8" fmla="*/ 1358201 w 2966478"/>
              <a:gd name="connsiteY8" fmla="*/ 2705353 h 2743936"/>
              <a:gd name="connsiteX9" fmla="*/ 1484719 w 2966478"/>
              <a:gd name="connsiteY9" fmla="*/ 2743936 h 2743936"/>
              <a:gd name="connsiteX10" fmla="*/ 1618513 w 2966478"/>
              <a:gd name="connsiteY10" fmla="*/ 2697657 h 2743936"/>
              <a:gd name="connsiteX11" fmla="*/ 1658848 w 2966478"/>
              <a:gd name="connsiteY11" fmla="*/ 2669781 h 2743936"/>
              <a:gd name="connsiteX12" fmla="*/ 2413063 w 2966478"/>
              <a:gd name="connsiteY12" fmla="*/ 2669781 h 2743936"/>
              <a:gd name="connsiteX13" fmla="*/ 2483815 w 2966478"/>
              <a:gd name="connsiteY13" fmla="*/ 2113572 h 2743936"/>
              <a:gd name="connsiteX14" fmla="*/ 2936049 w 2966478"/>
              <a:gd name="connsiteY14" fmla="*/ 1779841 h 27439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2966478" h="2743936">
                <a:moveTo>
                  <a:pt x="2936049" y="1779841"/>
                </a:moveTo>
                <a:cubicBezTo>
                  <a:pt x="2961589" y="1661705"/>
                  <a:pt x="2966478" y="1615592"/>
                  <a:pt x="2966478" y="1492643"/>
                </a:cubicBezTo>
                <a:cubicBezTo>
                  <a:pt x="2966478" y="664222"/>
                  <a:pt x="2306447" y="0"/>
                  <a:pt x="1483245" y="0"/>
                </a:cubicBezTo>
                <a:cubicBezTo>
                  <a:pt x="660031" y="0"/>
                  <a:pt x="0" y="664222"/>
                  <a:pt x="0" y="1492643"/>
                </a:cubicBezTo>
                <a:cubicBezTo>
                  <a:pt x="0" y="1615592"/>
                  <a:pt x="4889" y="1661705"/>
                  <a:pt x="30441" y="1779841"/>
                </a:cubicBezTo>
                <a:lnTo>
                  <a:pt x="487260" y="2113572"/>
                </a:lnTo>
                <a:lnTo>
                  <a:pt x="556831" y="2669781"/>
                </a:lnTo>
                <a:lnTo>
                  <a:pt x="1309713" y="2669781"/>
                </a:lnTo>
                <a:lnTo>
                  <a:pt x="1358201" y="2705353"/>
                </a:lnTo>
                <a:cubicBezTo>
                  <a:pt x="1394092" y="2731604"/>
                  <a:pt x="1441666" y="2743936"/>
                  <a:pt x="1484719" y="2743936"/>
                </a:cubicBezTo>
                <a:cubicBezTo>
                  <a:pt x="1531264" y="2743936"/>
                  <a:pt x="1571879" y="2729890"/>
                  <a:pt x="1618513" y="2697657"/>
                </a:cubicBezTo>
                <a:lnTo>
                  <a:pt x="1658848" y="2669781"/>
                </a:lnTo>
                <a:lnTo>
                  <a:pt x="2413063" y="2669781"/>
                </a:lnTo>
                <a:lnTo>
                  <a:pt x="2483815" y="2113572"/>
                </a:lnTo>
                <a:lnTo>
                  <a:pt x="2936049" y="1779841"/>
                </a:lnTo>
              </a:path>
            </a:pathLst>
          </a:custGeom>
          <a:solidFill>
            <a:srgbClr val="FDD00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006" tIns="40003" rIns="80006" bIns="40003" rtlCol="0" anchor="ctr"/>
          <a:lstStyle/>
          <a:p>
            <a:pPr algn="ctr" defTabSz="799465"/>
            <a:endParaRPr lang="zh-CN" altLang="en-US" dirty="0">
              <a:solidFill>
                <a:prstClr val="white"/>
              </a:solidFill>
              <a:latin typeface="Futura Light" panose="00000400000000000000" pitchFamily="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1889" y="1970127"/>
            <a:ext cx="2552445" cy="2511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7281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整体业务流程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65167" y="2043235"/>
            <a:ext cx="1240669" cy="1240669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30873" y="2051007"/>
            <a:ext cx="1240669" cy="1240669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44301" y="2055527"/>
            <a:ext cx="1240669" cy="1240669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41185" y="2049050"/>
            <a:ext cx="1240669" cy="1240669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5166" y="2464262"/>
            <a:ext cx="1240669" cy="7200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前往指定加油站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740342" y="2472034"/>
            <a:ext cx="1221729" cy="7200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扫描加油站活动海报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925361" y="2280003"/>
            <a:ext cx="1278548" cy="7200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进入活动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Homepage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验证个人信息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541185" y="2311301"/>
            <a:ext cx="1278548" cy="7200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扫描产品防伪码或填写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位数字防伪码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030117" y="2648643"/>
            <a:ext cx="5161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199434" y="2648643"/>
            <a:ext cx="516582" cy="1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516217" y="2648643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8180459" y="3417382"/>
            <a:ext cx="4117" cy="86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668344" y="4409141"/>
            <a:ext cx="1240669" cy="1240669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649404" y="4633617"/>
            <a:ext cx="1278548" cy="7200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提示关注公众号了解活动后续情况</a:t>
            </a:r>
          </a:p>
        </p:txBody>
      </p:sp>
    </p:spTree>
    <p:extLst>
      <p:ext uri="{BB962C8B-B14F-4D97-AF65-F5344CB8AC3E}">
        <p14:creationId xmlns:p14="http://schemas.microsoft.com/office/powerpoint/2010/main" val="4196805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11760" y="2924944"/>
            <a:ext cx="3816424" cy="93610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一、线下活动流程</a:t>
            </a:r>
          </a:p>
        </p:txBody>
      </p:sp>
    </p:spTree>
    <p:extLst>
      <p:ext uri="{BB962C8B-B14F-4D97-AF65-F5344CB8AC3E}">
        <p14:creationId xmlns:p14="http://schemas.microsoft.com/office/powerpoint/2010/main" val="3361310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第一步：打开微信摄像头，扫描物料码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95536" y="2060848"/>
            <a:ext cx="4896544" cy="4299302"/>
            <a:chOff x="476377" y="1911885"/>
            <a:chExt cx="4811165" cy="4224337"/>
          </a:xfrm>
        </p:grpSpPr>
        <p:grpSp>
          <p:nvGrpSpPr>
            <p:cNvPr id="29" name="Group 38"/>
            <p:cNvGrpSpPr/>
            <p:nvPr/>
          </p:nvGrpSpPr>
          <p:grpSpPr>
            <a:xfrm>
              <a:off x="476377" y="1911885"/>
              <a:ext cx="2361321" cy="4224336"/>
              <a:chOff x="0" y="0"/>
              <a:chExt cx="2361319" cy="4224335"/>
            </a:xfrm>
          </p:grpSpPr>
          <p:pic>
            <p:nvPicPr>
              <p:cNvPr id="30" name="image7.png"/>
              <p:cNvPicPr/>
              <p:nvPr/>
            </p:nvPicPr>
            <p:blipFill>
              <a:blip r:embed="rId2">
                <a:extLst/>
              </a:blip>
              <a:srcRect r="1195"/>
              <a:stretch>
                <a:fillRect/>
              </a:stretch>
            </p:blipFill>
            <p:spPr>
              <a:xfrm>
                <a:off x="-1" y="0"/>
                <a:ext cx="2361321" cy="42243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1" name="Shape 37"/>
              <p:cNvSpPr/>
              <p:nvPr/>
            </p:nvSpPr>
            <p:spPr>
              <a:xfrm>
                <a:off x="32455" y="828674"/>
                <a:ext cx="785814" cy="300039"/>
              </a:xfrm>
              <a:prstGeom prst="rect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914400">
                  <a:defRPr sz="1800">
                    <a:solidFill>
                      <a:srgbClr val="FFFFFF"/>
                    </a:solidFill>
                    <a:latin typeface="Futura"/>
                    <a:ea typeface="Futura"/>
                    <a:cs typeface="Futura"/>
                    <a:sym typeface="Futura"/>
                  </a:defRPr>
                </a:pPr>
                <a:endParaRPr/>
              </a:p>
            </p:txBody>
          </p:sp>
        </p:grpSp>
        <p:pic>
          <p:nvPicPr>
            <p:cNvPr id="32" name="image4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15816" y="1916832"/>
              <a:ext cx="2371726" cy="421939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33" name="文本框 32"/>
          <p:cNvSpPr txBox="1"/>
          <p:nvPr/>
        </p:nvSpPr>
        <p:spPr>
          <a:xfrm>
            <a:off x="611559" y="1305708"/>
            <a:ext cx="4241404" cy="5040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85750" indent="-285750" algn="ctr">
              <a:lnSpc>
                <a:spcPct val="113000"/>
              </a:lnSpc>
              <a:spcAft>
                <a:spcPts val="6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消费者打开微信扫一扫功能，调用摄像头</a:t>
            </a:r>
          </a:p>
        </p:txBody>
      </p:sp>
      <p:sp>
        <p:nvSpPr>
          <p:cNvPr id="34" name="下箭头 33"/>
          <p:cNvSpPr/>
          <p:nvPr/>
        </p:nvSpPr>
        <p:spPr>
          <a:xfrm rot="16200000">
            <a:off x="4808337" y="3912856"/>
            <a:ext cx="2243229" cy="411647"/>
          </a:xfrm>
          <a:prstGeom prst="down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60232" y="2997064"/>
            <a:ext cx="1940280" cy="2520168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扫描海报上的活动二维码</a:t>
            </a:r>
          </a:p>
        </p:txBody>
      </p:sp>
    </p:spTree>
    <p:extLst>
      <p:ext uri="{BB962C8B-B14F-4D97-AF65-F5344CB8AC3E}">
        <p14:creationId xmlns:p14="http://schemas.microsoft.com/office/powerpoint/2010/main" val="2086077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4" y="1454785"/>
            <a:ext cx="2733620" cy="5229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第二步：进入</a:t>
            </a:r>
            <a:r>
              <a:rPr lang="en-US" altLang="zh-CN" dirty="0" smtClean="0"/>
              <a:t>homepage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1/3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97404" y="5180523"/>
            <a:ext cx="3583847" cy="64807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用一个下滑箭头提示活动参与者进行页面的下滑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115616" y="959180"/>
            <a:ext cx="1656184" cy="5040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第一屏</a:t>
            </a:r>
          </a:p>
        </p:txBody>
      </p:sp>
      <p:sp>
        <p:nvSpPr>
          <p:cNvPr id="32" name="矩形 31"/>
          <p:cNvSpPr/>
          <p:nvPr/>
        </p:nvSpPr>
        <p:spPr>
          <a:xfrm>
            <a:off x="1187624" y="5618255"/>
            <a:ext cx="1873939" cy="420680"/>
          </a:xfrm>
          <a:prstGeom prst="rect">
            <a:avLst/>
          </a:prstGeom>
          <a:noFill/>
          <a:ln w="28575">
            <a:solidFill>
              <a:srgbClr val="B83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9458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26" y="1894520"/>
            <a:ext cx="2507763" cy="47971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第二步：进入</a:t>
            </a:r>
            <a:r>
              <a:rPr lang="en-US" altLang="zh-CN" dirty="0" smtClean="0"/>
              <a:t>homepage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2/3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15616" y="959180"/>
            <a:ext cx="1656184" cy="5040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563888" y="5804555"/>
            <a:ext cx="3583847" cy="64807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长条页面，提示滑动标志</a:t>
            </a:r>
          </a:p>
        </p:txBody>
      </p:sp>
      <p:sp>
        <p:nvSpPr>
          <p:cNvPr id="9" name="矩形 8"/>
          <p:cNvSpPr/>
          <p:nvPr/>
        </p:nvSpPr>
        <p:spPr>
          <a:xfrm>
            <a:off x="1038164" y="5611087"/>
            <a:ext cx="1811086" cy="386936"/>
          </a:xfrm>
          <a:prstGeom prst="rect">
            <a:avLst/>
          </a:prstGeom>
          <a:noFill/>
          <a:ln w="28575">
            <a:solidFill>
              <a:srgbClr val="B83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62757"/>
            <a:ext cx="1889923" cy="462925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2256001" y="5445224"/>
            <a:ext cx="2048101" cy="0"/>
          </a:xfrm>
          <a:prstGeom prst="straightConnector1">
            <a:avLst/>
          </a:prstGeom>
          <a:ln w="28575">
            <a:solidFill>
              <a:srgbClr val="B835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428049" y="3645024"/>
            <a:ext cx="2172463" cy="64807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点击“活动规则”弹窗显示活动详细规则</a:t>
            </a:r>
          </a:p>
        </p:txBody>
      </p:sp>
    </p:spTree>
    <p:extLst>
      <p:ext uri="{BB962C8B-B14F-4D97-AF65-F5344CB8AC3E}">
        <p14:creationId xmlns:p14="http://schemas.microsoft.com/office/powerpoint/2010/main" val="3856480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第二步：进入</a:t>
            </a:r>
            <a:r>
              <a:rPr lang="en-US" altLang="zh-CN" dirty="0" smtClean="0"/>
              <a:t>homepage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3/3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360558" y="714356"/>
            <a:ext cx="1609725" cy="104556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：已经参与过活动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383127" y="4903712"/>
            <a:ext cx="1609725" cy="104556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：进入扫产品码参与活动页面</a:t>
            </a:r>
          </a:p>
        </p:txBody>
      </p:sp>
      <p:cxnSp>
        <p:nvCxnSpPr>
          <p:cNvPr id="14" name="肘形连接符 13"/>
          <p:cNvCxnSpPr>
            <a:endCxn id="12" idx="1"/>
          </p:cNvCxnSpPr>
          <p:nvPr/>
        </p:nvCxnSpPr>
        <p:spPr>
          <a:xfrm flipV="1">
            <a:off x="6947721" y="1237140"/>
            <a:ext cx="412837" cy="1745161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B8352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肘形连接符 14"/>
          <p:cNvCxnSpPr>
            <a:endCxn id="13" idx="1"/>
          </p:cNvCxnSpPr>
          <p:nvPr/>
        </p:nvCxnSpPr>
        <p:spPr>
          <a:xfrm>
            <a:off x="6947721" y="2982301"/>
            <a:ext cx="435406" cy="244419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B8352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右箭头 15"/>
          <p:cNvSpPr/>
          <p:nvPr/>
        </p:nvSpPr>
        <p:spPr>
          <a:xfrm rot="5400000">
            <a:off x="7739368" y="6020304"/>
            <a:ext cx="1006144" cy="576064"/>
          </a:xfrm>
          <a:prstGeom prst="rightArrow">
            <a:avLst/>
          </a:prstGeom>
          <a:solidFill>
            <a:srgbClr val="B83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15616" y="959180"/>
            <a:ext cx="1656184" cy="5040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910" y="1201810"/>
            <a:ext cx="2820171" cy="53947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27772" y="5805264"/>
            <a:ext cx="1864507" cy="64807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填写验证信息，直接可以进行抽奖选择项用弹窗形式展现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140"/>
            <a:ext cx="2810429" cy="53761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223" y="1499220"/>
            <a:ext cx="1641975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73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第三步：扫描产品防伪码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93" y="1963349"/>
            <a:ext cx="1943696" cy="186611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11" y="4411130"/>
            <a:ext cx="1673860" cy="160718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 bwMode="auto">
          <a:xfrm>
            <a:off x="482473" y="1674915"/>
            <a:ext cx="1683385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2000" kern="0" dirty="0" smtClean="0">
                <a:solidFill>
                  <a:srgbClr val="FF0000"/>
                </a:solidFill>
                <a:latin typeface="+mj-lt"/>
                <a:ea typeface="宋体" charset="0"/>
                <a:cs typeface="+mj-cs"/>
              </a:rPr>
              <a:t>瓶盖防伪标签</a:t>
            </a:r>
          </a:p>
        </p:txBody>
      </p:sp>
      <p:sp>
        <p:nvSpPr>
          <p:cNvPr id="16" name="文本框 15"/>
          <p:cNvSpPr txBox="1"/>
          <p:nvPr/>
        </p:nvSpPr>
        <p:spPr bwMode="auto">
          <a:xfrm>
            <a:off x="482473" y="3979330"/>
            <a:ext cx="1801495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2000" kern="0" dirty="0" smtClean="0">
                <a:solidFill>
                  <a:srgbClr val="FF0000"/>
                </a:solidFill>
                <a:latin typeface="+mj-lt"/>
                <a:ea typeface="宋体" charset="0"/>
                <a:cs typeface="+mj-cs"/>
              </a:rPr>
              <a:t>揭开扫描防伪码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077232" y="1170859"/>
            <a:ext cx="2718904" cy="5040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87313" indent="-87313">
              <a:lnSpc>
                <a:spcPct val="113000"/>
              </a:lnSpc>
              <a:spcAft>
                <a:spcPts val="6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方式一：通过扫描方式获取验证信息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986580" y="1153772"/>
            <a:ext cx="2718904" cy="5040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87313" indent="-87313">
              <a:lnSpc>
                <a:spcPct val="113000"/>
              </a:lnSpc>
              <a:spcAft>
                <a:spcPts val="6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方式二：如无法识别，手动输入防伪码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213" y="1684044"/>
            <a:ext cx="2718446" cy="52001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77" y="1674915"/>
            <a:ext cx="2709514" cy="518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34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情况</a:t>
            </a:r>
            <a:r>
              <a:rPr lang="en-US" altLang="zh-CN" dirty="0"/>
              <a:t>1</a:t>
            </a:r>
            <a:r>
              <a:rPr lang="zh-CN" altLang="en-US" dirty="0" smtClean="0"/>
              <a:t>：参与成功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" y="1124744"/>
            <a:ext cx="2808906" cy="537321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39952" y="4365104"/>
            <a:ext cx="3816424" cy="100811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活动参与成功，弹出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壳牌中国加油站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官方公众号二维码，令消费者关注知晓后续活动信息跟进</a:t>
            </a:r>
          </a:p>
        </p:txBody>
      </p:sp>
    </p:spTree>
    <p:extLst>
      <p:ext uri="{BB962C8B-B14F-4D97-AF65-F5344CB8AC3E}">
        <p14:creationId xmlns:p14="http://schemas.microsoft.com/office/powerpoint/2010/main" val="703330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dows NT PowerPoint template MASTER2010">
  <a:themeElements>
    <a:clrScheme name="Windows NT PowerPoint template MASTER2010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Windows NT PowerPoint template MASTER2010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indows NT PowerPoint template MASTER2010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Windows NT PowerPoint template MASTER2010">
  <a:themeElements>
    <a:clrScheme name="Windows NT PowerPoint template MASTER2010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Windows NT PowerPoint template MASTER2010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indows NT PowerPoint template MASTER2010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hell layouts with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D117"/>
        </a:solidFill>
        <a:ln>
          <a:noFill/>
        </a:ln>
      </a:spPr>
      <a:bodyPr rtlCol="0" anchor="ctr"/>
      <a:lstStyle>
        <a:defPPr algn="ctr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>
        <a:noAutofit/>
      </a:bodyPr>
      <a:lstStyle>
        <a:defPPr algn="ctr">
          <a:lnSpc>
            <a:spcPct val="113000"/>
          </a:lnSpc>
          <a:spcAft>
            <a:spcPts val="60"/>
          </a:spcAft>
          <a:defRPr sz="16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Shell layouts without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18546</TotalTime>
  <Words>278</Words>
  <Application>Microsoft Office PowerPoint</Application>
  <PresentationFormat>全屏显示(4:3)</PresentationFormat>
  <Paragraphs>39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Futura</vt:lpstr>
      <vt:lpstr>Futura Light</vt:lpstr>
      <vt:lpstr>Futura Medium</vt:lpstr>
      <vt:lpstr>Gulim</vt:lpstr>
      <vt:lpstr>宋体</vt:lpstr>
      <vt:lpstr>微软雅黑</vt:lpstr>
      <vt:lpstr>Arial</vt:lpstr>
      <vt:lpstr>Calibri</vt:lpstr>
      <vt:lpstr>Times New Roman</vt:lpstr>
      <vt:lpstr>Wingdings</vt:lpstr>
      <vt:lpstr>Windows NT PowerPoint template MASTER2010</vt:lpstr>
      <vt:lpstr>2_Windows NT PowerPoint template MASTER2010</vt:lpstr>
      <vt:lpstr>2_Shell layouts with footer</vt:lpstr>
      <vt:lpstr>Shell layouts without footer</vt:lpstr>
      <vt:lpstr>壳牌retail营销活动 规划方案 ——界面流程说明</vt:lpstr>
      <vt:lpstr>整体业务流程</vt:lpstr>
      <vt:lpstr>PowerPoint 演示文稿</vt:lpstr>
      <vt:lpstr>第一步：打开微信摄像头，扫描物料码</vt:lpstr>
      <vt:lpstr>第二步：进入homepage（1/3）</vt:lpstr>
      <vt:lpstr>第二步：进入homepage（2/3）</vt:lpstr>
      <vt:lpstr>第二步：进入homepage（3/3）</vt:lpstr>
      <vt:lpstr>第三步：扫描产品防伪码</vt:lpstr>
      <vt:lpstr>情况1：参与成功</vt:lpstr>
      <vt:lpstr>情况2：参与失败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Lubricants Brand Strategy  Executive Summary</dc:title>
  <dc:creator>Xu, Yuanchun SCHINA-DIH/352</dc:creator>
  <cp:lastModifiedBy>mrf</cp:lastModifiedBy>
  <cp:revision>859</cp:revision>
  <cp:lastPrinted>2015-01-24T04:51:40Z</cp:lastPrinted>
  <dcterms:created xsi:type="dcterms:W3CDTF">2006-08-16T00:00:00Z</dcterms:created>
  <dcterms:modified xsi:type="dcterms:W3CDTF">2016-07-17T10:26:46Z</dcterms:modified>
</cp:coreProperties>
</file>