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12"/>
  </p:notesMasterIdLst>
  <p:handoutMasterIdLst>
    <p:handoutMasterId r:id="rId13"/>
  </p:handoutMasterIdLst>
  <p:sldIdLst>
    <p:sldId id="479" r:id="rId5"/>
    <p:sldId id="604" r:id="rId6"/>
    <p:sldId id="603" r:id="rId7"/>
    <p:sldId id="597" r:id="rId8"/>
    <p:sldId id="599" r:id="rId9"/>
    <p:sldId id="601" r:id="rId10"/>
    <p:sldId id="600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E7"/>
    <a:srgbClr val="B83520"/>
    <a:srgbClr val="FFFFFF"/>
    <a:srgbClr val="D42E12"/>
    <a:srgbClr val="F7D117"/>
    <a:srgbClr val="333333"/>
    <a:srgbClr val="8A0000"/>
    <a:srgbClr val="EA3314"/>
    <a:srgbClr val="EEC808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4424" autoAdjust="0"/>
  </p:normalViewPr>
  <p:slideViewPr>
    <p:cSldViewPr>
      <p:cViewPr varScale="1">
        <p:scale>
          <a:sx n="59" d="100"/>
          <a:sy n="59" d="100"/>
        </p:scale>
        <p:origin x="3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09/08/2016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8/9/2016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2016/8/9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2016/8/9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8/9/2016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206000"/>
          </a:xfrm>
        </p:spPr>
        <p:txBody>
          <a:bodyPr/>
          <a:lstStyle/>
          <a:p>
            <a:r>
              <a:rPr lang="zh-CN" altLang="en-US" sz="3200" cap="none" dirty="0" smtClean="0">
                <a:ea typeface="微软雅黑" panose="020B0503020204020204" pitchFamily="34" charset="-122"/>
              </a:rPr>
              <a:t>喜力大师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>: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铝塑门店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>E-learning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项目业务流程</a:t>
            </a:r>
            <a:endParaRPr lang="en-GB" sz="3200" cap="none" dirty="0"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2016/08/09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79" y="345548"/>
            <a:ext cx="7700400" cy="419156"/>
          </a:xfrm>
        </p:spPr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862092" y="960590"/>
            <a:ext cx="1056931" cy="631034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生成店长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注册二维码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40495" y="1092632"/>
            <a:ext cx="883230" cy="2907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店长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15565" y="1972106"/>
            <a:ext cx="883230" cy="3806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店长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862091" y="1896694"/>
            <a:ext cx="1056931" cy="63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15565" y="3089935"/>
            <a:ext cx="883230" cy="428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店员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30967" y="4313657"/>
            <a:ext cx="1114853" cy="3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外链视频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7999" y="991799"/>
            <a:ext cx="412258" cy="2359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937576" y="1166079"/>
            <a:ext cx="1056840" cy="2779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"/>
              </a:spcAft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铝塑专属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324314" y="1955165"/>
            <a:ext cx="412258" cy="2359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扫码</a:t>
            </a:r>
          </a:p>
        </p:txBody>
      </p:sp>
      <p:sp>
        <p:nvSpPr>
          <p:cNvPr id="108" name="矩形 107"/>
          <p:cNvSpPr/>
          <p:nvPr/>
        </p:nvSpPr>
        <p:spPr>
          <a:xfrm>
            <a:off x="251520" y="1058999"/>
            <a:ext cx="1011320" cy="35215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606507" y="1896694"/>
            <a:ext cx="1056931" cy="63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视频提示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478716" y="1896694"/>
            <a:ext cx="1056931" cy="631034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生成店员</a:t>
            </a:r>
            <a:endParaRPr lang="en-US" altLang="zh-CN" sz="12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注册二维码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1118888" y="123158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595577" y="1534445"/>
            <a:ext cx="1334373" cy="3866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"/>
              </a:spcAft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E-learning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培训进度消息浮层窗口</a:t>
            </a:r>
          </a:p>
        </p:txBody>
      </p:sp>
      <p:sp>
        <p:nvSpPr>
          <p:cNvPr id="118" name="矩形 117"/>
          <p:cNvSpPr/>
          <p:nvPr/>
        </p:nvSpPr>
        <p:spPr>
          <a:xfrm>
            <a:off x="1862091" y="3049856"/>
            <a:ext cx="1056931" cy="63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324314" y="3100635"/>
            <a:ext cx="412258" cy="2359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扫码</a:t>
            </a:r>
          </a:p>
        </p:txBody>
      </p:sp>
      <p:sp>
        <p:nvSpPr>
          <p:cNvPr id="121" name="矩形 120"/>
          <p:cNvSpPr/>
          <p:nvPr/>
        </p:nvSpPr>
        <p:spPr>
          <a:xfrm>
            <a:off x="5606507" y="3049856"/>
            <a:ext cx="1056931" cy="63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视频提示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62090" y="4297987"/>
            <a:ext cx="1056931" cy="23713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视频页面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30967" y="4717268"/>
            <a:ext cx="1114853" cy="3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视频列表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530967" y="5120879"/>
            <a:ext cx="1114853" cy="3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视频打分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530967" y="5524490"/>
            <a:ext cx="1114853" cy="3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视频进度条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30967" y="5928101"/>
            <a:ext cx="1114853" cy="3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答题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530967" y="6331712"/>
            <a:ext cx="1114853" cy="3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视频弹窗</a:t>
            </a:r>
            <a:endParaRPr lang="en-US" altLang="zh-CN" sz="1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825718" y="4361458"/>
            <a:ext cx="3997962" cy="250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40000"/>
              </a:lnSpc>
              <a:spcAft>
                <a:spcPts val="6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视频，通过视频加密，在视频页面显示密码的方式实现</a:t>
            </a:r>
            <a:endParaRPr lang="en-US" altLang="zh-CN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825718" y="4769187"/>
            <a:ext cx="3997962" cy="258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40000"/>
              </a:lnSpc>
              <a:spcAft>
                <a:spcPts val="6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视频计数功能，对每次点击、每个视频观看时长进行记录</a:t>
            </a:r>
            <a:endParaRPr lang="en-US" altLang="zh-CN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825718" y="5153662"/>
            <a:ext cx="3997962" cy="258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40000"/>
              </a:lnSpc>
              <a:spcAft>
                <a:spcPts val="6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对每个全程观看完成的视频进行打分，分数设定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4825718" y="5551785"/>
            <a:ext cx="3997962" cy="258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40000"/>
              </a:lnSpc>
              <a:spcAft>
                <a:spcPts val="6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员工每全程观看完成一个视频完成一个进度</a:t>
            </a:r>
            <a:endParaRPr lang="en-US" altLang="zh-CN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825718" y="5970129"/>
            <a:ext cx="3997962" cy="258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40000"/>
              </a:lnSpc>
              <a:spcAft>
                <a:spcPts val="6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针对铝塑门店的新题库开发</a:t>
            </a:r>
            <a:endParaRPr lang="en-US" altLang="zh-CN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825718" y="6388473"/>
            <a:ext cx="3997962" cy="258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40000"/>
              </a:lnSpc>
              <a:spcAft>
                <a:spcPts val="60"/>
              </a:spcAft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员工点击进入视频页面显示弹窗</a:t>
            </a:r>
            <a:endParaRPr lang="en-US" altLang="zh-CN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34299" y="1896694"/>
            <a:ext cx="1056931" cy="630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34299" y="3049856"/>
            <a:ext cx="1056931" cy="630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953905" y="12491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121823" y="22085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956840" y="22085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121823" y="336062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956840" y="336062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784774" y="22085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663438" y="22085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790971" y="336062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14" idx="2"/>
            <a:endCxn id="118" idx="0"/>
          </p:cNvCxnSpPr>
          <p:nvPr/>
        </p:nvCxnSpPr>
        <p:spPr>
          <a:xfrm rot="5400000">
            <a:off x="4937806" y="-19520"/>
            <a:ext cx="522128" cy="5616625"/>
          </a:xfrm>
          <a:prstGeom prst="bentConnector3">
            <a:avLst>
              <a:gd name="adj1" fmla="val 186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05665" y="2670058"/>
            <a:ext cx="1334373" cy="3866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"/>
              </a:spcAft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E-learning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培训进度消息浮层窗口</a:t>
            </a:r>
          </a:p>
        </p:txBody>
      </p:sp>
      <p:cxnSp>
        <p:nvCxnSpPr>
          <p:cNvPr id="11" name="肘形连接符 10"/>
          <p:cNvCxnSpPr>
            <a:stCxn id="121" idx="2"/>
            <a:endCxn id="124" idx="0"/>
          </p:cNvCxnSpPr>
          <p:nvPr/>
        </p:nvCxnSpPr>
        <p:spPr>
          <a:xfrm rot="5400000">
            <a:off x="3953700" y="2116713"/>
            <a:ext cx="618131" cy="3744417"/>
          </a:xfrm>
          <a:prstGeom prst="bentConnector3">
            <a:avLst>
              <a:gd name="adj1" fmla="val 566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H="1">
            <a:off x="2390556" y="2238990"/>
            <a:ext cx="4272882" cy="2086293"/>
          </a:xfrm>
          <a:prstGeom prst="bentConnector4">
            <a:avLst>
              <a:gd name="adj1" fmla="val -5350"/>
              <a:gd name="adj2" fmla="val 804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>
            <a:off x="2390556" y="2238990"/>
            <a:ext cx="2400674" cy="2086293"/>
          </a:xfrm>
          <a:prstGeom prst="bentConnector4">
            <a:avLst>
              <a:gd name="adj1" fmla="val -9522"/>
              <a:gd name="adj2" fmla="val 75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3" idx="2"/>
            <a:endCxn id="124" idx="0"/>
          </p:cNvCxnSpPr>
          <p:nvPr/>
        </p:nvCxnSpPr>
        <p:spPr>
          <a:xfrm rot="5400000">
            <a:off x="3017596" y="3052817"/>
            <a:ext cx="618131" cy="1872209"/>
          </a:xfrm>
          <a:prstGeom prst="bentConnector3">
            <a:avLst>
              <a:gd name="adj1" fmla="val 74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6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附店长、</a:t>
            </a:r>
            <a:r>
              <a:rPr lang="zh-CN" altLang="en-US" sz="2000" dirty="0" smtClean="0"/>
              <a:t>店员视频提示弹窗示意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8338"/>
            <a:ext cx="2979745" cy="48420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20" y="1556792"/>
            <a:ext cx="2980697" cy="484363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707825" y="1840767"/>
            <a:ext cx="1100948" cy="4128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00069" y="1856079"/>
            <a:ext cx="1100948" cy="4128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6816" y="999070"/>
            <a:ext cx="6570504" cy="338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进入个人主页，弹出观看视频得积分的弹窗页面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1540424"/>
            <a:ext cx="2972032" cy="4860000"/>
          </a:xfrm>
          <a:prstGeom prst="rect">
            <a:avLst/>
          </a:prstGeom>
          <a:solidFill>
            <a:schemeClr val="tx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4052" y="1543524"/>
            <a:ext cx="2972032" cy="4860000"/>
          </a:xfrm>
          <a:prstGeom prst="rect">
            <a:avLst/>
          </a:prstGeom>
          <a:solidFill>
            <a:schemeClr val="tx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476049" y="1260608"/>
            <a:ext cx="0" cy="158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21064" y="2376568"/>
            <a:ext cx="2934912" cy="3528000"/>
            <a:chOff x="1421064" y="2376568"/>
            <a:chExt cx="2934912" cy="3528000"/>
          </a:xfrm>
        </p:grpSpPr>
        <p:sp>
          <p:nvSpPr>
            <p:cNvPr id="6" name="矩形 5"/>
            <p:cNvSpPr/>
            <p:nvPr/>
          </p:nvSpPr>
          <p:spPr>
            <a:xfrm>
              <a:off x="1421064" y="2376568"/>
              <a:ext cx="2808000" cy="35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95936" y="2407240"/>
              <a:ext cx="360040" cy="301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23728" y="2708920"/>
              <a:ext cx="1440160" cy="34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观看视频得积分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62651" y="5150735"/>
              <a:ext cx="741197" cy="2944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729" y="5205327"/>
              <a:ext cx="715998" cy="1951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立即观看</a:t>
              </a:r>
            </a:p>
          </p:txBody>
        </p:sp>
        <p:pic>
          <p:nvPicPr>
            <p:cNvPr id="1028" name="Picture 4" descr="http://img.taopic.com/uploads/allimg/140122/234927-14012223114387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64" y="3401704"/>
              <a:ext cx="1206720" cy="120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文本框 35"/>
          <p:cNvSpPr txBox="1"/>
          <p:nvPr/>
        </p:nvSpPr>
        <p:spPr>
          <a:xfrm>
            <a:off x="6460415" y="1884093"/>
            <a:ext cx="1012788" cy="406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您有未观看视频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请点击观看，获得积分奖励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67124" y="1884093"/>
            <a:ext cx="1012788" cy="406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您有未观看视频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请点击观看，获得积分奖励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992959" y="2376176"/>
            <a:ext cx="2934912" cy="3528000"/>
            <a:chOff x="1421064" y="2376568"/>
            <a:chExt cx="2934912" cy="3528000"/>
          </a:xfrm>
        </p:grpSpPr>
        <p:sp>
          <p:nvSpPr>
            <p:cNvPr id="39" name="矩形 38"/>
            <p:cNvSpPr/>
            <p:nvPr/>
          </p:nvSpPr>
          <p:spPr>
            <a:xfrm>
              <a:off x="1421064" y="2376568"/>
              <a:ext cx="2808000" cy="35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995936" y="2407240"/>
              <a:ext cx="360040" cy="301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23728" y="2708920"/>
              <a:ext cx="1440160" cy="34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观看视频得积分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462651" y="5150735"/>
              <a:ext cx="741197" cy="2944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497729" y="5205327"/>
              <a:ext cx="715998" cy="1951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立即观看</a:t>
              </a:r>
            </a:p>
          </p:txBody>
        </p:sp>
        <p:pic>
          <p:nvPicPr>
            <p:cNvPr id="44" name="Picture 4" descr="http://img.taopic.com/uploads/allimg/140122/234927-14012223114387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864" y="3401704"/>
              <a:ext cx="1206720" cy="120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220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附店长、店员个人中心视频进度消息示意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331640" y="1556792"/>
            <a:ext cx="6558777" cy="4843632"/>
            <a:chOff x="1187624" y="1331624"/>
            <a:chExt cx="6863678" cy="50688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333242"/>
              <a:ext cx="3118266" cy="50671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1331624"/>
              <a:ext cx="3119262" cy="5068800"/>
            </a:xfrm>
            <a:prstGeom prst="rect">
              <a:avLst/>
            </a:prstGeom>
          </p:spPr>
        </p:pic>
        <p:sp>
          <p:nvSpPr>
            <p:cNvPr id="13" name="圆角矩形 12"/>
            <p:cNvSpPr/>
            <p:nvPr/>
          </p:nvSpPr>
          <p:spPr>
            <a:xfrm>
              <a:off x="2627784" y="1628800"/>
              <a:ext cx="1152128" cy="43204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491671" y="1644824"/>
              <a:ext cx="1152128" cy="43204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59632" y="999070"/>
            <a:ext cx="6926607" cy="4137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如存在未观看视频或更新视频，该位置以浮层窗口的形式显示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E-learning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培训进度消息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275856" y="1255176"/>
            <a:ext cx="0" cy="57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67124" y="1884093"/>
            <a:ext cx="1012788" cy="406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您有未观看视频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请点击观看，获得积分奖励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60415" y="1884093"/>
            <a:ext cx="1012788" cy="406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您有未观看视频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请点击观看，获得积分奖励</a:t>
            </a:r>
          </a:p>
        </p:txBody>
      </p:sp>
    </p:spTree>
    <p:extLst>
      <p:ext uri="{BB962C8B-B14F-4D97-AF65-F5344CB8AC3E}">
        <p14:creationId xmlns:p14="http://schemas.microsoft.com/office/powerpoint/2010/main" val="73468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铝</a:t>
            </a:r>
            <a:r>
              <a:rPr lang="zh-CN" altLang="en-US" sz="2000" dirty="0" smtClean="0"/>
              <a:t>塑门店专属后台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23389"/>
              </p:ext>
            </p:extLst>
          </p:nvPr>
        </p:nvGraphicFramePr>
        <p:xfrm>
          <a:off x="107504" y="1628798"/>
          <a:ext cx="8928992" cy="452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6336704"/>
              </a:tblGrid>
              <a:tr h="57606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后台功能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58359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已有功能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总体数据统计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按“允许开通门店数、已开通门店总数、满员门店数、上线至今销量为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的门店数、本周油品总销量（经销商门下店铺）、上线以后总销量、获得积分数”进行数据统计，数据可导出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359">
                <a:tc vMerge="1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城市数据统计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按“城市、销量、店铺活跃数、店铺活跃度、机修工活跃数、机修工活跃度、店铺平均销量”进行月度数据统计及全部数据的统计，数据可导出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表，数据可按时间维度进行搜索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359">
                <a:tc vMerge="1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店铺数据统计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按“销量排名、门店编码、门店名称、店长、联系电话、门店地址、店员数、二维码、每月销量、总积分”进行数据统计，数据可导出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359">
                <a:tc vMerge="1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店员数据统计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按“店员姓名、联系电话、大师积分、可兑换积分、城市销量排名、全国销量排名、月销量”进行数据统计，数据可导出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表，数据可按“店铺名称、店员名称、电话”进行搜索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359">
                <a:tc rowSpan="2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新增功能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视频数据统计 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按城市、门店、人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店长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店员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)”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的维度对“点击、观看、打分、积分”进行统计，</a:t>
                      </a:r>
                      <a:r>
                        <a:rPr lang="zh-CN" altLang="en-US" sz="105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数据可按片段维度进行搜索</a:t>
                      </a:r>
                      <a:endParaRPr lang="zh-CN" altLang="en-US" sz="105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8359">
                <a:tc vMerge="1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答题数据统计 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（留后期接口）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按“城市、门店、人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店长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店员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)”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的维度对“答题次数、答题正确率”</a:t>
                      </a:r>
                      <a:r>
                        <a:rPr lang="zh-CN" altLang="en-US" sz="105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积分；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进行统计，数据可按时间维度进行搜索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5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费用报价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7" y="1916832"/>
            <a:ext cx="81438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项目推进时间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82785"/>
              </p:ext>
            </p:extLst>
          </p:nvPr>
        </p:nvGraphicFramePr>
        <p:xfrm>
          <a:off x="611560" y="1899054"/>
          <a:ext cx="806096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4256"/>
                <a:gridCol w="2015240"/>
                <a:gridCol w="2015240"/>
              </a:tblGrid>
              <a:tr h="4834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Aug.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Sept.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Oct.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Contract/PO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Kick-off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设计与沟通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最终确认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Development&amp;Test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8348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Go-Live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29108" y="2417637"/>
            <a:ext cx="864096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2907166"/>
            <a:ext cx="398676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6500" y="3396695"/>
            <a:ext cx="107992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3135265" y="3371780"/>
            <a:ext cx="360000" cy="360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4492" y="3900635"/>
            <a:ext cx="501444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3443" y="5913268"/>
            <a:ext cx="2023244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2339" y="5445224"/>
            <a:ext cx="391104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5362253" y="5857406"/>
            <a:ext cx="360000" cy="360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3843" y="3333479"/>
            <a:ext cx="67197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2253" y="5921914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项目预期上线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112" y="1434480"/>
            <a:ext cx="2087712" cy="4823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上线时间：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6" name="矩形 15"/>
          <p:cNvSpPr/>
          <p:nvPr/>
        </p:nvSpPr>
        <p:spPr>
          <a:xfrm>
            <a:off x="3779952" y="4910283"/>
            <a:ext cx="1582301" cy="452869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9321" y="4396445"/>
            <a:ext cx="120631" cy="36004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五角星 18"/>
          <p:cNvSpPr/>
          <p:nvPr/>
        </p:nvSpPr>
        <p:spPr>
          <a:xfrm>
            <a:off x="3779952" y="4402137"/>
            <a:ext cx="360000" cy="360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86151" y="4372890"/>
            <a:ext cx="76174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85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3000"/>
          </a:lnSpc>
          <a:spcAft>
            <a:spcPts val="60"/>
          </a:spcAft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18822</TotalTime>
  <Words>670</Words>
  <Application>Microsoft Office PowerPoint</Application>
  <PresentationFormat>全屏显示(4:3)</PresentationFormat>
  <Paragraphs>91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喜力大师:铝塑门店E-learning项目业务流程</vt:lpstr>
      <vt:lpstr>业务流程</vt:lpstr>
      <vt:lpstr>附店长、店员视频提示弹窗示意 </vt:lpstr>
      <vt:lpstr>附店长、店员个人中心视频进度消息示意 </vt:lpstr>
      <vt:lpstr>铝塑门店专属后台</vt:lpstr>
      <vt:lpstr>费用报价</vt:lpstr>
      <vt:lpstr>项目推进时间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王鑫</cp:lastModifiedBy>
  <cp:revision>894</cp:revision>
  <cp:lastPrinted>2015-01-24T04:51:40Z</cp:lastPrinted>
  <dcterms:created xsi:type="dcterms:W3CDTF">2006-08-16T00:00:00Z</dcterms:created>
  <dcterms:modified xsi:type="dcterms:W3CDTF">2016-08-09T09:47:42Z</dcterms:modified>
</cp:coreProperties>
</file>