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  <p:sldMasterId id="2147483707" r:id="rId4"/>
  </p:sldMasterIdLst>
  <p:notesMasterIdLst>
    <p:notesMasterId r:id="rId23"/>
  </p:notesMasterIdLst>
  <p:handoutMasterIdLst>
    <p:handoutMasterId r:id="rId24"/>
  </p:handoutMasterIdLst>
  <p:sldIdLst>
    <p:sldId id="479" r:id="rId5"/>
    <p:sldId id="785" r:id="rId6"/>
    <p:sldId id="786" r:id="rId7"/>
    <p:sldId id="787" r:id="rId8"/>
    <p:sldId id="788" r:id="rId9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1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E12"/>
    <a:srgbClr val="595959"/>
    <a:srgbClr val="BFBFBF"/>
    <a:srgbClr val="F7D117"/>
    <a:srgbClr val="00B050"/>
    <a:srgbClr val="C00000"/>
    <a:srgbClr val="FFD800"/>
    <a:srgbClr val="E2264D"/>
    <a:srgbClr val="FFC000"/>
    <a:srgbClr val="B83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424" autoAdjust="0"/>
  </p:normalViewPr>
  <p:slideViewPr>
    <p:cSldViewPr>
      <p:cViewPr>
        <p:scale>
          <a:sx n="62" d="100"/>
          <a:sy n="62" d="100"/>
        </p:scale>
        <p:origin x="1752" y="216"/>
      </p:cViewPr>
      <p:guideLst>
        <p:guide orient="horz" pos="2160"/>
        <p:guide pos="2880"/>
        <p:guide orient="horz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28FC-904C-4280-A93A-B76C617FD606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E178-5374-4EBB-A058-1E62ABAAA66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E1BC-FCCE-4FDE-879A-3301E08D2ACC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590C-8C1F-4731-85B6-36B02C771F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1630" indent="-341630">
              <a:buFont typeface="Wingdings" panose="05000000000000000000" pitchFamily="2" charset="2"/>
              <a:buChar char="q"/>
            </a:pPr>
            <a:r>
              <a:rPr lang="en-US" dirty="0"/>
              <a:t>2015 </a:t>
            </a:r>
            <a:r>
              <a:rPr lang="zh-CN" altLang="en-US" dirty="0"/>
              <a:t>业绩回顾</a:t>
            </a:r>
            <a:endParaRPr lang="en-US" altLang="zh-CN" dirty="0"/>
          </a:p>
          <a:p>
            <a:pPr marL="341630" indent="-341630">
              <a:buFont typeface="Wingdings" panose="05000000000000000000" pitchFamily="2" charset="2"/>
              <a:buChar char="q"/>
            </a:pPr>
            <a:r>
              <a:rPr lang="en-US" dirty="0"/>
              <a:t>2016 </a:t>
            </a:r>
            <a:r>
              <a:rPr lang="zh-CN" altLang="en-US" dirty="0"/>
              <a:t>市场动态</a:t>
            </a:r>
            <a:endParaRPr lang="en-US" dirty="0"/>
          </a:p>
          <a:p>
            <a:pPr marL="341630" indent="-341630">
              <a:buFont typeface="Wingdings" panose="05000000000000000000" pitchFamily="2" charset="2"/>
              <a:buChar char="q"/>
            </a:pPr>
            <a:r>
              <a:rPr lang="en-US" dirty="0"/>
              <a:t>2016 </a:t>
            </a:r>
            <a:r>
              <a:rPr lang="en-US" altLang="zh-CN" dirty="0"/>
              <a:t>Transport</a:t>
            </a:r>
            <a:r>
              <a:rPr lang="zh-CN" altLang="en-US" dirty="0"/>
              <a:t>目标</a:t>
            </a:r>
            <a:endParaRPr lang="en-US" dirty="0"/>
          </a:p>
          <a:p>
            <a:pPr marL="341630" indent="-341630">
              <a:buFont typeface="Wingdings" panose="05000000000000000000" pitchFamily="2" charset="2"/>
              <a:buChar char="q"/>
            </a:pPr>
            <a:r>
              <a:rPr lang="en-US" dirty="0"/>
              <a:t>2016 </a:t>
            </a:r>
            <a:r>
              <a:rPr lang="en-US" altLang="zh-CN" dirty="0"/>
              <a:t>Transport </a:t>
            </a:r>
            <a:r>
              <a:rPr lang="zh-CN" altLang="en-US" dirty="0"/>
              <a:t>市场策略</a:t>
            </a:r>
            <a:endParaRPr lang="en-US" altLang="zh-CN" dirty="0"/>
          </a:p>
          <a:p>
            <a:pPr marL="341630" indent="-341630">
              <a:buFont typeface="Wingdings" panose="05000000000000000000" pitchFamily="2" charset="2"/>
              <a:buChar char="q"/>
            </a:pPr>
            <a:r>
              <a:rPr lang="zh-CN" altLang="en-US" dirty="0"/>
              <a:t>产品与价格策略</a:t>
            </a:r>
            <a:endParaRPr lang="en-US" altLang="zh-CN" dirty="0"/>
          </a:p>
          <a:p>
            <a:pPr marL="341630" indent="-341630">
              <a:buFont typeface="Wingdings" panose="05000000000000000000" pitchFamily="2" charset="2"/>
              <a:buChar char="q"/>
            </a:pPr>
            <a:r>
              <a:rPr lang="zh-CN" altLang="en-US" dirty="0"/>
              <a:t>渠道</a:t>
            </a:r>
            <a:r>
              <a:rPr lang="en-US" altLang="zh-CN" dirty="0"/>
              <a:t>CVP(20’)</a:t>
            </a:r>
            <a:r>
              <a:rPr lang="zh-CN" altLang="en-US" dirty="0"/>
              <a:t>和主要的市场活动</a:t>
            </a:r>
            <a:r>
              <a:rPr lang="en-US" altLang="zh-CN" dirty="0"/>
              <a:t>(50’)</a:t>
            </a:r>
          </a:p>
          <a:p>
            <a:pPr marL="341630" indent="-341630">
              <a:buFont typeface="Wingdings" panose="05000000000000000000" pitchFamily="2" charset="2"/>
              <a:buChar char="q"/>
            </a:pPr>
            <a:r>
              <a:rPr lang="zh-CN" altLang="en-US" dirty="0"/>
              <a:t>市场活动时间安排</a:t>
            </a:r>
            <a:endParaRPr lang="en-US" altLang="zh-CN" dirty="0"/>
          </a:p>
          <a:p>
            <a:pPr marL="341630" indent="-341630">
              <a:buFont typeface="Wingdings" panose="05000000000000000000" pitchFamily="2" charset="2"/>
              <a:buChar char="q"/>
            </a:pPr>
            <a:r>
              <a:rPr lang="en-US" altLang="zh-CN" dirty="0"/>
              <a:t>REV</a:t>
            </a:r>
            <a:r>
              <a:rPr lang="zh-CN" altLang="en-US" dirty="0"/>
              <a:t>新包装上市沟通</a:t>
            </a:r>
            <a:r>
              <a:rPr lang="en-US" altLang="zh-CN" dirty="0"/>
              <a:t>(10’)</a:t>
            </a:r>
          </a:p>
          <a:p>
            <a:pPr marL="341630" indent="-341630">
              <a:buFont typeface="Wingdings" panose="05000000000000000000" pitchFamily="2" charset="2"/>
              <a:buChar char="q"/>
            </a:pPr>
            <a:r>
              <a:rPr lang="en-US" altLang="zh-CN" dirty="0"/>
              <a:t>2016 </a:t>
            </a:r>
            <a:r>
              <a:rPr lang="zh-CN" altLang="en-US" dirty="0"/>
              <a:t>“开门红”机制沟通</a:t>
            </a:r>
            <a:r>
              <a:rPr lang="en-US" altLang="zh-CN" dirty="0"/>
              <a:t>(10’)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A5D0D-48C2-4592-A957-C25ABFA6340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A5D0D-48C2-4592-A957-C25ABFA6340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/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/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/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/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C52EC7C-F3AF-4185-B992-11118964D9C6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D50CFCC-2549-4C79-B778-BE436C9E6CF0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17E287EB-FF00-473D-B964-7AADED211D1D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624584F-3E6F-41D2-B7E0-F9156F41275F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573F0530-A281-4C65-B0A1-15B6A9DC1037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328F3DB-13A6-49E4-8DF6-03EA3BC03359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FD1C217-62E6-4946-B978-FFF1ED86419C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D21F3EB-C3C7-43BC-88AF-7D931AF093B4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F19E07A0-2714-46DB-AFA5-475CBC796A01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98EC65D-57A3-44B7-B5D4-0F26DECE1C83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30C2E160-582D-4A45-8DA1-3495665008CB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A0DF481-7F73-470B-8AA1-CDFB66F5E7A4}" type="datetime1">
              <a:rPr lang="en-US" altLang="zh-CN" smtClean="0"/>
              <a:t>9/22/2016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/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/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4FFD036-D373-4012-91A3-BB549692E5FD}" type="datetime1">
              <a:rPr lang="en-US" altLang="zh-CN" smtClean="0"/>
              <a:t>9/22/2016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/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/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B5943E6F-8C4B-4F64-A6F0-CC4EE5249532}" type="datetime1">
              <a:rPr lang="en-US" altLang="zh-CN" smtClean="0"/>
              <a:t>9/22/2016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Footer 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r>
                <a:rPr lang="en-GB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  <a:endParaRPr lang="en-GB" dirty="0"/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7970">
              <a:lnSpc>
                <a:spcPct val="120000"/>
              </a:lnSpc>
              <a:spcBef>
                <a:spcPts val="0"/>
              </a:spcBef>
              <a:defRPr/>
            </a:lvl1pPr>
            <a:lvl2pPr marL="271780" indent="-271780" defTabSz="267970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/>
            </a:lvl3pPr>
            <a:lvl4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/>
            </a:lvl4pPr>
            <a:lvl5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/>
            </a:lvl5pPr>
            <a:lvl6pPr defTabSz="267970">
              <a:lnSpc>
                <a:spcPct val="12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7970">
              <a:lnSpc>
                <a:spcPct val="120000"/>
              </a:lnSpc>
              <a:spcBef>
                <a:spcPts val="0"/>
              </a:spcBef>
              <a:defRPr/>
            </a:lvl1pPr>
            <a:lvl2pPr marL="271780" indent="-271780" defTabSz="267970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/>
            </a:lvl3pPr>
            <a:lvl4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/>
            </a:lvl4pPr>
            <a:lvl5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/>
            </a:lvl5pPr>
            <a:lvl6pPr defTabSz="267970">
              <a:lnSpc>
                <a:spcPct val="12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7970">
              <a:lnSpc>
                <a:spcPct val="120000"/>
              </a:lnSpc>
              <a:spcBef>
                <a:spcPts val="0"/>
              </a:spcBef>
              <a:defRPr sz="1600"/>
            </a:lvl1pPr>
            <a:lvl2pPr marL="271780" indent="-271780" defTabSz="267970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/>
            </a:lvl3pPr>
            <a:lvl4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/>
            </a:lvl4pPr>
            <a:lvl5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/>
            </a:lvl5pPr>
            <a:lvl6pPr defTabSz="267970">
              <a:lnSpc>
                <a:spcPct val="12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600"/>
            </a:lvl4pPr>
            <a:lvl5pPr marL="811530" indent="-17018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400"/>
            </a:lvl5pPr>
            <a:lvl6pPr marL="992505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600"/>
            </a:lvl4pPr>
            <a:lvl5pPr marL="811530" indent="-17018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400"/>
            </a:lvl5pPr>
            <a:lvl6pPr marL="992505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600"/>
            </a:lvl4pPr>
            <a:lvl5pPr marL="811530" indent="-17018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400"/>
            </a:lvl5pPr>
            <a:lvl6pPr marL="996950" indent="-186055" defTabSz="-63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/>
            </a:lvl2pPr>
            <a:lvl3pPr marL="449580" indent="-173355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600"/>
            </a:lvl4pPr>
            <a:lvl5pPr marL="811530" indent="-17018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400"/>
            </a:lvl5pPr>
            <a:lvl6pPr marL="992505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400"/>
            </a:lvl4pPr>
            <a:lvl5pPr marL="811530" indent="-1701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5pPr>
            <a:lvl6pPr marL="992505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400"/>
            </a:lvl4pPr>
            <a:lvl5pPr marL="811530" indent="-1701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5pPr>
            <a:lvl6pPr marL="992505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 hasCustomPrompt="1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 hasCustomPrompt="1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 hasCustomPrompt="1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 hasCustomPrompt="1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251520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1520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 hasCustomPrompt="1"/>
          </p:nvPr>
        </p:nvSpPr>
        <p:spPr>
          <a:xfrm>
            <a:off x="251520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1520" y="4651548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251520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251520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 hasCustomPrompt="1"/>
          </p:nvPr>
        </p:nvSpPr>
        <p:spPr>
          <a:xfrm>
            <a:off x="251520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244366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44008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644008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 hasCustomPrompt="1"/>
          </p:nvPr>
        </p:nvSpPr>
        <p:spPr>
          <a:xfrm>
            <a:off x="4644008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564846" y="50251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44008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644008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 hasCustomPrompt="1"/>
          </p:nvPr>
        </p:nvSpPr>
        <p:spPr>
          <a:xfrm>
            <a:off x="4644008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636854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25344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6" name="Content Placeholder 51"/>
          <p:cNvSpPr>
            <a:spLocks noGrp="1"/>
          </p:cNvSpPr>
          <p:nvPr>
            <p:ph sz="quarter" idx="63" hasCustomPrompt="1"/>
          </p:nvPr>
        </p:nvSpPr>
        <p:spPr>
          <a:xfrm>
            <a:off x="251520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520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art Placeholder 16"/>
          <p:cNvSpPr>
            <a:spLocks noGrp="1"/>
          </p:cNvSpPr>
          <p:nvPr>
            <p:ph type="chart" sz="quarter" idx="64" hasCustomPrompt="1"/>
          </p:nvPr>
        </p:nvSpPr>
        <p:spPr>
          <a:xfrm>
            <a:off x="251520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51520" y="666688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4644008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art Placeholder 16"/>
          <p:cNvSpPr>
            <a:spLocks noGrp="1"/>
          </p:cNvSpPr>
          <p:nvPr>
            <p:ph type="chart" sz="quarter" idx="66" hasCustomPrompt="1"/>
          </p:nvPr>
        </p:nvSpPr>
        <p:spPr>
          <a:xfrm>
            <a:off x="4644008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36854" y="6951351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INSERT COMPANY NAME HERE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Q &amp; A</a:t>
            </a:r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t>2016/9/22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2"/>
          <p:cNvSpPr txBox="1"/>
          <p:nvPr userDrawn="1"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  <p:transition/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anose="02010600030101010101" pitchFamily="2" charset="-122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6" descr="Rectangle 6"/>
          <p:cNvSpPr txBox="1">
            <a:spLocks noChangeArrowheads="1"/>
          </p:cNvSpPr>
          <p:nvPr userDrawn="1"/>
        </p:nvSpPr>
        <p:spPr bwMode="auto">
          <a:xfrm>
            <a:off x="8377608" y="6470659"/>
            <a:ext cx="2667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BB7B6D-2544-4277-852C-BF07B2C6E908}" type="slidenum">
              <a:rPr lang="en-GB" smtClean="0">
                <a:solidFill>
                  <a:srgbClr val="595959"/>
                </a:solidFill>
              </a:r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519" y="1932683"/>
            <a:ext cx="6647219" cy="13335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038" y="3525490"/>
            <a:ext cx="5474181" cy="15899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6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1015" y="5766392"/>
            <a:ext cx="1824727" cy="33123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1921" y="5766392"/>
            <a:ext cx="2476415" cy="33123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518" y="5766392"/>
            <a:ext cx="1824727" cy="33123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64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3089" tIns="132382" rIns="35772" bIns="0" numCol="1" anchor="t" anchorCtr="0" compatLnSpc="1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61" y="1312251"/>
            <a:ext cx="7770763" cy="5071137"/>
          </a:xfrm>
        </p:spPr>
        <p:txBody>
          <a:bodyPr/>
          <a:lstStyle>
            <a:lvl1pPr marL="0" indent="0" defTabSz="266065">
              <a:lnSpc>
                <a:spcPct val="120000"/>
              </a:lnSpc>
              <a:spcBef>
                <a:spcPts val="0"/>
              </a:spcBef>
              <a:defRPr/>
            </a:lvl1pPr>
            <a:lvl2pPr marL="269875" indent="-269875" defTabSz="266065">
              <a:lnSpc>
                <a:spcPct val="120000"/>
              </a:lnSpc>
              <a:spcBef>
                <a:spcPts val="0"/>
              </a:spcBef>
              <a:defRPr/>
            </a:lvl2pPr>
            <a:lvl3pPr marL="448310" indent="-179705" defTabSz="266065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/>
            </a:lvl3pPr>
            <a:lvl4pPr defTabSz="266065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/>
            </a:lvl4pPr>
            <a:lvl5pPr defTabSz="266065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/>
            </a:lvl5pPr>
            <a:lvl6pPr defTabSz="266065">
              <a:lnSpc>
                <a:spcPct val="12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/>
            </a:lvl6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649" y="647041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433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37E6DC61-D063-40A2-85E0-ED7A08E0913C}" type="slidenum">
              <a:rPr lang="zh-CN" altLang="en-US" smtClean="0">
                <a:solidFill>
                  <a:srgbClr val="595959"/>
                </a:solidFill>
              </a:rPr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2"/>
          <p:cNvSpPr txBox="1"/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2"/>
          <p:cNvSpPr txBox="1"/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8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Futura Medium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Futura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 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3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69" y="1440000"/>
            <a:ext cx="2520000" cy="9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Q &amp; A</a:t>
            </a:r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ll-2010-Pecten-RGBpc.wmf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402000" y="2343715"/>
            <a:ext cx="2340000" cy="21705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6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r>
                <a:rPr lang="en-GB" dirty="0">
                  <a:solidFill>
                    <a:srgbClr val="595959"/>
                  </a:solidFill>
                </a:rPr>
                <a:t> 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5" y="1400847"/>
            <a:ext cx="5694536" cy="1206000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Futura Medium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Futura Medium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7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6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Futura Medium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 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anose="020B0604020202020204" pitchFamily="34" charset="0"/>
            </a:endParaRPr>
          </a:p>
        </p:txBody>
      </p:sp>
      <p:sp>
        <p:nvSpPr>
          <p:cNvPr id="8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938B1DB1-90AB-4AFB-A856-1236819B05BA}" type="slidenum">
              <a:rPr lang="en-GB" altLang="zh-CN" sz="800">
                <a:solidFill>
                  <a:srgbClr val="595959"/>
                </a:solidFill>
                <a:cs typeface="Arial" panose="020B0604020202020204" pitchFamily="34" charset="0"/>
              </a:rPr>
              <a:t>‹#›</a:t>
            </a:fld>
            <a:endParaRPr lang="en-GB" altLang="zh-CN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577235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image" Target="../media/image5.GIF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</a:ln>
        </p:spPr>
        <p:txBody>
          <a:bodyPr vert="horz" wrap="square" lIns="864000" tIns="54000" rIns="0" bIns="0" numCol="1" anchor="t" anchorCtr="0" compatLnSpc="1"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45720" numCol="1" anchor="t" anchorCtr="0" compatLnSpc="1"/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fld id="{463D5EF0-67DE-488E-993E-698685BF88A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</a:ln>
        </p:spPr>
        <p:txBody>
          <a:bodyPr vert="horz" wrap="none" lIns="0" tIns="0" rIns="0" bIns="45720" numCol="1" anchor="b" anchorCtr="0" compatLnSpc="1"/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C51B5C8A-2F43-440C-BC24-3406E2795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480" indent="-28448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0230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605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</a:ln>
        </p:spPr>
        <p:txBody>
          <a:bodyPr vert="horz" wrap="square" lIns="864000" tIns="54000" rIns="0" bIns="0" numCol="1" anchor="t" anchorCtr="0" compatLnSpc="1"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45720" numCol="1" anchor="t" anchorCtr="0" compatLnSpc="1"/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fld id="{B3D3D5D2-21F8-4483-BE75-4BF31083500C}" type="datetime1">
              <a:rPr lang="en-US" altLang="zh-CN" smtClean="0"/>
              <a:t>9/22/2016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</a:ln>
        </p:spPr>
        <p:txBody>
          <a:bodyPr vert="horz" wrap="none" lIns="0" tIns="0" rIns="0" bIns="45720" numCol="1" anchor="b" anchorCtr="0" compatLnSpc="1"/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ED7A7F15-35DC-4E87-B885-000A977FC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480" indent="-28448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0230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605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Xx</a:t>
            </a:r>
          </a:p>
          <a:p>
            <a:pPr lvl="5"/>
            <a:r>
              <a:rPr lang="en-GB" dirty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anose="05000000000000000000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530" indent="-173355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330" indent="-177800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/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4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kern="1200" cap="none" baseline="0">
          <a:solidFill>
            <a:srgbClr val="D42E12"/>
          </a:solidFill>
          <a:latin typeface="+mj-lt"/>
          <a:ea typeface="+mj-ea"/>
          <a:cs typeface="+mj-cs"/>
        </a:defRPr>
      </a:lvl1pPr>
    </p:titleStyle>
    <p:bodyStyle>
      <a:lvl1pPr marL="265430" indent="-265430" algn="l" defTabSz="914400" rtl="0" eaLnBrk="1" latinLnBrk="0" hangingPunct="1">
        <a:spcBef>
          <a:spcPct val="20000"/>
        </a:spcBef>
        <a:buClr>
          <a:schemeClr val="accent2"/>
        </a:buClr>
        <a:buSzPct val="75000"/>
        <a:buFontTx/>
        <a:buBlip>
          <a:blip r:embed="rId1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63688" y="1916832"/>
            <a:ext cx="4176464" cy="1008112"/>
          </a:xfrm>
        </p:spPr>
        <p:txBody>
          <a:bodyPr/>
          <a:lstStyle/>
          <a:p>
            <a:r>
              <a:rPr lang="zh-CN" altLang="en-US" sz="2800" dirty="0"/>
              <a:t>壳牌</a:t>
            </a:r>
            <a:r>
              <a:rPr lang="en-US" altLang="zh-CN" sz="2800" dirty="0"/>
              <a:t>WT</a:t>
            </a:r>
            <a:r>
              <a:rPr lang="zh-CN" altLang="en-US" sz="2800" dirty="0"/>
              <a:t>活动内部沟通文件</a:t>
            </a:r>
            <a:endParaRPr sz="2800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16216" y="4869160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dirty="0"/>
              <a:t>2016/09/22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71600" y="2047380"/>
            <a:ext cx="2600903" cy="45481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手机号码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输入验证码</a:t>
            </a:r>
          </a:p>
        </p:txBody>
      </p:sp>
      <p:sp>
        <p:nvSpPr>
          <p:cNvPr id="7" name="文本框 6"/>
          <p:cNvSpPr txBox="1"/>
          <p:nvPr/>
        </p:nvSpPr>
        <p:spPr bwMode="auto">
          <a:xfrm>
            <a:off x="322224" y="1196752"/>
            <a:ext cx="7778168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第四步：</a:t>
            </a:r>
            <a:r>
              <a:rPr lang="zh-CN" alt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注册页面，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输入用户信息，验证用户手机号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4499992" y="3212976"/>
            <a:ext cx="2485984" cy="153888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用户信息：</a:t>
            </a:r>
            <a:endParaRPr lang="en-US" altLang="zh-CN" sz="2000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姓名</a:t>
            </a:r>
            <a:endParaRPr lang="en-US" altLang="zh-CN" sz="2000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参与门店编号</a:t>
            </a:r>
            <a:endParaRPr lang="en-US" altLang="zh-CN" sz="2000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手机号</a:t>
            </a:r>
            <a:endParaRPr lang="en-US" altLang="zh-CN" sz="2000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R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20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*为必填内容</a:t>
            </a:r>
            <a:endParaRPr lang="en-US" altLang="zh-CN" sz="2000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消费者参与流程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47380"/>
            <a:ext cx="2600903" cy="4066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67" y="5708160"/>
            <a:ext cx="2438095" cy="3142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 rotWithShape="1">
          <a:blip r:embed="rId2"/>
          <a:srcRect t="8787" r="75456" b="27906"/>
          <a:stretch/>
        </p:blipFill>
        <p:spPr>
          <a:xfrm>
            <a:off x="3532506" y="2455177"/>
            <a:ext cx="819135" cy="16980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 bwMode="auto">
          <a:xfrm>
            <a:off x="322224" y="980728"/>
            <a:ext cx="7778168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第五步：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扫描</a:t>
            </a:r>
            <a:r>
              <a:rPr lang="zh-CN" altLang="en-US" sz="2400" b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桶盖防伪标签内层二维码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，获得</a:t>
            </a:r>
            <a:r>
              <a:rPr lang="en-US" altLang="zh-CN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50</a:t>
            </a:r>
            <a:r>
              <a:rPr lang="zh-CN" alt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元话费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消费者参与流程</a:t>
            </a:r>
          </a:p>
        </p:txBody>
      </p:sp>
      <p:sp>
        <p:nvSpPr>
          <p:cNvPr id="9" name="文本框 8"/>
          <p:cNvSpPr txBox="1"/>
          <p:nvPr/>
        </p:nvSpPr>
        <p:spPr bwMode="auto">
          <a:xfrm>
            <a:off x="3420442" y="1999585"/>
            <a:ext cx="168338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000" kern="0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瓶盖防伪标签</a:t>
            </a:r>
          </a:p>
        </p:txBody>
      </p:sp>
      <p:sp>
        <p:nvSpPr>
          <p:cNvPr id="10" name="文本框 9"/>
          <p:cNvSpPr txBox="1"/>
          <p:nvPr/>
        </p:nvSpPr>
        <p:spPr bwMode="auto">
          <a:xfrm>
            <a:off x="3361387" y="4304000"/>
            <a:ext cx="180149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000" kern="0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揭开扫描防伪码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94" y="2117933"/>
            <a:ext cx="2060575" cy="386989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715370" y="4304000"/>
            <a:ext cx="2452208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05" y="2151288"/>
            <a:ext cx="2060631" cy="3870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 rotWithShape="1">
          <a:blip r:embed="rId2"/>
          <a:srcRect l="55782" t="7941" r="22535" b="28145"/>
          <a:stretch/>
        </p:blipFill>
        <p:spPr>
          <a:xfrm>
            <a:off x="3707904" y="4627351"/>
            <a:ext cx="805950" cy="19093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风险与对应方案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684530" y="1052736"/>
            <a:ext cx="7770495" cy="5400600"/>
          </a:xfrm>
        </p:spPr>
        <p:txBody>
          <a:bodyPr/>
          <a:lstStyle/>
          <a:p>
            <a:pPr>
              <a:buFontTx/>
            </a:pPr>
            <a:r>
              <a:rPr lang="zh-CN" altLang="en-US" b="1" cap="all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一、门店配合度低怎么办？</a:t>
            </a:r>
            <a:endParaRPr lang="en-US" altLang="zh-CN" b="1" cap="all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>
              <a:buFontTx/>
            </a:pPr>
            <a:r>
              <a:rPr lang="zh-CN" altLang="en-US" sz="1600" dirty="0"/>
              <a:t>对应方案：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进行一期活动测试活动效果再制定对应方案；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优先选择自主愿意参加活动的门店；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对门店活动准备与执行效果监控，对配合度低的门店进行针对性督促和沟通；</a:t>
            </a:r>
          </a:p>
          <a:p>
            <a:r>
              <a:rPr lang="zh-CN" altLang="en-US" b="1" cap="all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+mn-ea"/>
              </a:rPr>
              <a:t>二、参与活动消费者不是新增用户</a:t>
            </a:r>
          </a:p>
          <a:p>
            <a:pPr>
              <a:buFontTx/>
            </a:pPr>
            <a:r>
              <a:rPr lang="zh-CN" altLang="en-US" sz="1600" dirty="0">
                <a:sym typeface="+mn-ea"/>
              </a:rPr>
              <a:t>对应方案：</a:t>
            </a:r>
            <a:endParaRPr lang="zh-CN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一个手机号对应一个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WT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产品码对应一个话费充值金额，并对手机号进行真实性验证；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即使不是新增用户，也是购买产品后才赠送话费；</a:t>
            </a:r>
          </a:p>
          <a:p>
            <a:pPr>
              <a:buFontTx/>
            </a:pPr>
            <a:r>
              <a:rPr lang="zh-CN" altLang="en-US" b="1" cap="all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+mn-ea"/>
              </a:rPr>
              <a:t>三、活动参与名额超出预期</a:t>
            </a:r>
          </a:p>
          <a:p>
            <a:pPr>
              <a:buFontTx/>
            </a:pPr>
            <a:r>
              <a:rPr lang="zh-CN" altLang="en-US" sz="1600" dirty="0">
                <a:sym typeface="+mn-ea"/>
              </a:rPr>
              <a:t>对应方案：</a:t>
            </a:r>
            <a:endParaRPr lang="zh-CN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首期限定名额，后续活动再根据情况调整预算；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监控活动参与量，及时调整各类金额中奖比例；</a:t>
            </a:r>
            <a:endParaRPr lang="zh-CN" altLang="en-US" sz="16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782120" y="1415008"/>
            <a:ext cx="5454176" cy="964626"/>
          </a:xfrm>
        </p:spPr>
        <p:txBody>
          <a:bodyPr/>
          <a:lstStyle/>
          <a:p>
            <a:r>
              <a:rPr lang="zh-CN" altLang="en-US" b="1" dirty="0"/>
              <a:t>活动支持与计划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活动支持与配合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39552" y="2925693"/>
            <a:ext cx="165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5"/>
          <p:cNvSpPr>
            <a:spLocks noGrp="1"/>
          </p:cNvSpPr>
          <p:nvPr/>
        </p:nvSpPr>
        <p:spPr>
          <a:xfrm>
            <a:off x="826572" y="2493258"/>
            <a:ext cx="1153160" cy="4095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7970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015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6450" indent="-17208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2980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338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804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2070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ea typeface="宋体" panose="02010600030101010101" pitchFamily="2" charset="-122"/>
              </a:rPr>
              <a:t>壳牌内部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539552" y="2997448"/>
            <a:ext cx="2160240" cy="122364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7970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015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6450" indent="-17208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2980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338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804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2070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汇总参与门店列表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方案与费用确认</a:t>
            </a:r>
            <a:endParaRPr lang="en-US" altLang="zh-CN" sz="16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渠道沟通培训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347056" y="2925693"/>
            <a:ext cx="165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5"/>
          <p:cNvSpPr>
            <a:spLocks noGrp="1"/>
          </p:cNvSpPr>
          <p:nvPr/>
        </p:nvSpPr>
        <p:spPr>
          <a:xfrm>
            <a:off x="3634076" y="2493258"/>
            <a:ext cx="1153160" cy="4095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7970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015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6450" indent="-17208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2980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338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804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2070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ea typeface="宋体" panose="02010600030101010101" pitchFamily="2" charset="-122"/>
              </a:rPr>
              <a:t>销售</a:t>
            </a: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3347055" y="2997448"/>
            <a:ext cx="2449081" cy="151167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7970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015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6450" indent="-17208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2980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338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804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2070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提供门店信息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参与指导门店、活动讲解和执行督促</a:t>
            </a:r>
            <a:endParaRPr lang="en-US" altLang="zh-CN" sz="16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帮助门店协销物资陈列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482002" y="2926065"/>
            <a:ext cx="165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5"/>
          <p:cNvSpPr>
            <a:spLocks noGrp="1"/>
          </p:cNvSpPr>
          <p:nvPr/>
        </p:nvSpPr>
        <p:spPr>
          <a:xfrm>
            <a:off x="6769022" y="2493630"/>
            <a:ext cx="1153160" cy="4095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7970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015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6450" indent="-17208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2980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338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804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2070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ea typeface="宋体" panose="02010600030101010101" pitchFamily="2" charset="-122"/>
              </a:rPr>
              <a:t>门店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482002" y="2997820"/>
            <a:ext cx="2180590" cy="1511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7970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015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6450" indent="-172085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2980" indent="-176530" algn="l" defTabSz="26606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338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8045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2070" indent="-227330" algn="l" defTabSz="9086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提供负责人联系方式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参与集中培训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店铺物料布置</a:t>
            </a:r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渠道配合与计划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25047" y="1196752"/>
            <a:ext cx="8023417" cy="5256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积极参与活动开展：</a:t>
            </a:r>
            <a:endParaRPr lang="en-US" altLang="zh-CN" sz="2400" dirty="0">
              <a:solidFill>
                <a:srgbClr val="FF0000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lt"/>
              </a:rPr>
              <a:t>申请报名参与活动，并参加活动培训；</a:t>
            </a:r>
            <a:endParaRPr lang="en-US" altLang="zh-CN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lt"/>
              </a:rPr>
              <a:t>布置活动协销物料，积极推进活动开展；</a:t>
            </a:r>
            <a:endParaRPr lang="en-US" altLang="zh-CN" sz="2400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确认费用与结算方式：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lt"/>
              </a:rPr>
              <a:t>话费将由活动运营方直接充值给消费者手机号；</a:t>
            </a:r>
            <a:endParaRPr lang="en-US" altLang="zh-CN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lt"/>
              </a:rPr>
              <a:t>通过消费者参与流程每销售一桶</a:t>
            </a:r>
            <a:r>
              <a:rPr lang="en-US" altLang="zh-CN" dirty="0">
                <a:latin typeface="+mj-lt"/>
              </a:rPr>
              <a:t>WT</a:t>
            </a:r>
            <a:r>
              <a:rPr lang="zh-CN" altLang="en-US" dirty="0">
                <a:latin typeface="+mj-lt"/>
              </a:rPr>
              <a:t>产品；</a:t>
            </a:r>
            <a:endParaRPr lang="en-US" altLang="zh-CN" dirty="0">
              <a:latin typeface="+mj-lt"/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门店活动物料布置：</a:t>
            </a:r>
          </a:p>
          <a:p>
            <a:r>
              <a:rPr lang="zh-CN" altLang="en-US" dirty="0"/>
              <a:t>参与活动门店需要按照总部统一要求布置门店物料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活动服务与支持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827405" y="1772920"/>
            <a:ext cx="6153150" cy="265176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/>
              <a:t>7</a:t>
            </a:r>
            <a:r>
              <a:rPr lang="zh-CN" altLang="en-US" dirty="0"/>
              <a:t>*</a:t>
            </a:r>
            <a:r>
              <a:rPr lang="en-US" altLang="zh-CN" dirty="0"/>
              <a:t>12</a:t>
            </a:r>
            <a:r>
              <a:rPr lang="zh-CN" altLang="en-US" dirty="0"/>
              <a:t>小时活动咨询服务热线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微信</a:t>
            </a:r>
            <a:r>
              <a:rPr lang="en-US" altLang="zh-CN" dirty="0"/>
              <a:t>/QQ</a:t>
            </a:r>
            <a:r>
              <a:rPr lang="zh-CN" altLang="en-US" dirty="0"/>
              <a:t>群咨询讨论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不限次远程活动操作培训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/>
              <a:t>WT</a:t>
            </a:r>
            <a:r>
              <a:rPr lang="zh-CN" altLang="en-US" dirty="0"/>
              <a:t>活动</a:t>
            </a:r>
            <a:r>
              <a:rPr lang="zh-CN" altLang="en-US" dirty="0">
                <a:ea typeface="宋体" panose="02010600030101010101" pitchFamily="2" charset="-122"/>
              </a:rPr>
              <a:t>新增用户的维护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提供周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月维度分析报表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活动推进计划</a:t>
            </a: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628800"/>
            <a:ext cx="8720726" cy="316835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263137" y="1937452"/>
            <a:ext cx="2625890" cy="2583838"/>
          </a:xfrm>
          <a:custGeom>
            <a:avLst/>
            <a:gdLst>
              <a:gd name="connsiteX0" fmla="*/ 2584945 w 3070377"/>
              <a:gd name="connsiteY0" fmla="*/ 2194394 h 2848203"/>
              <a:gd name="connsiteX1" fmla="*/ 2510320 w 3070377"/>
              <a:gd name="connsiteY1" fmla="*/ 2774200 h 2848203"/>
              <a:gd name="connsiteX2" fmla="*/ 1727860 w 3070377"/>
              <a:gd name="connsiteY2" fmla="*/ 2774200 h 2848203"/>
              <a:gd name="connsiteX3" fmla="*/ 1685302 w 3070377"/>
              <a:gd name="connsiteY3" fmla="*/ 2803944 h 2848203"/>
              <a:gd name="connsiteX4" fmla="*/ 1536827 w 3070377"/>
              <a:gd name="connsiteY4" fmla="*/ 2848203 h 2848203"/>
              <a:gd name="connsiteX5" fmla="*/ 1394396 w 3070377"/>
              <a:gd name="connsiteY5" fmla="*/ 2809468 h 2848203"/>
              <a:gd name="connsiteX6" fmla="*/ 1342580 w 3070377"/>
              <a:gd name="connsiteY6" fmla="*/ 2774238 h 2848203"/>
              <a:gd name="connsiteX7" fmla="*/ 562825 w 3070377"/>
              <a:gd name="connsiteY7" fmla="*/ 2774238 h 2848203"/>
              <a:gd name="connsiteX8" fmla="*/ 490118 w 3070377"/>
              <a:gd name="connsiteY8" fmla="*/ 2194394 h 2848203"/>
              <a:gd name="connsiteX9" fmla="*/ 33769 w 3070377"/>
              <a:gd name="connsiteY9" fmla="*/ 1860042 h 2848203"/>
              <a:gd name="connsiteX10" fmla="*/ 0 w 3070377"/>
              <a:gd name="connsiteY10" fmla="*/ 1562874 h 2848203"/>
              <a:gd name="connsiteX11" fmla="*/ 1535442 w 3070377"/>
              <a:gd name="connsiteY11" fmla="*/ 0 h 2848203"/>
              <a:gd name="connsiteX12" fmla="*/ 3070377 w 3070377"/>
              <a:gd name="connsiteY12" fmla="*/ 1562874 h 2848203"/>
              <a:gd name="connsiteX13" fmla="*/ 3033839 w 3070377"/>
              <a:gd name="connsiteY13" fmla="*/ 1863305 h 2848203"/>
              <a:gd name="connsiteX14" fmla="*/ 2584945 w 3070377"/>
              <a:gd name="connsiteY14" fmla="*/ 2194394 h 2848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070377" h="2848203">
                <a:moveTo>
                  <a:pt x="2584945" y="2194394"/>
                </a:moveTo>
                <a:lnTo>
                  <a:pt x="2510320" y="2774200"/>
                </a:lnTo>
                <a:lnTo>
                  <a:pt x="1727860" y="2774200"/>
                </a:lnTo>
                <a:lnTo>
                  <a:pt x="1685302" y="2803944"/>
                </a:lnTo>
                <a:cubicBezTo>
                  <a:pt x="1634934" y="2837624"/>
                  <a:pt x="1582432" y="2848203"/>
                  <a:pt x="1536827" y="2848203"/>
                </a:cubicBezTo>
                <a:cubicBezTo>
                  <a:pt x="1497596" y="2848203"/>
                  <a:pt x="1437982" y="2839377"/>
                  <a:pt x="1394396" y="2809468"/>
                </a:cubicBezTo>
                <a:lnTo>
                  <a:pt x="1342580" y="2774238"/>
                </a:lnTo>
                <a:lnTo>
                  <a:pt x="562825" y="2774238"/>
                </a:lnTo>
                <a:lnTo>
                  <a:pt x="490118" y="2194394"/>
                </a:lnTo>
                <a:lnTo>
                  <a:pt x="33769" y="1860042"/>
                </a:lnTo>
                <a:cubicBezTo>
                  <a:pt x="6984" y="1729651"/>
                  <a:pt x="0" y="1681899"/>
                  <a:pt x="0" y="1562874"/>
                </a:cubicBezTo>
                <a:cubicBezTo>
                  <a:pt x="0" y="661149"/>
                  <a:pt x="702018" y="0"/>
                  <a:pt x="1535442" y="0"/>
                </a:cubicBezTo>
                <a:cubicBezTo>
                  <a:pt x="2405468" y="0"/>
                  <a:pt x="3070377" y="699503"/>
                  <a:pt x="3070377" y="1562874"/>
                </a:cubicBezTo>
                <a:cubicBezTo>
                  <a:pt x="3070377" y="1695221"/>
                  <a:pt x="3057512" y="1744687"/>
                  <a:pt x="3033839" y="1863305"/>
                </a:cubicBezTo>
                <a:lnTo>
                  <a:pt x="2584945" y="219439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6" tIns="40003" rIns="80006" bIns="40003" rtlCol="0" anchor="ctr"/>
          <a:lstStyle/>
          <a:p>
            <a:pPr algn="ctr" defTabSz="799465"/>
            <a:endParaRPr lang="zh-CN" altLang="en-US" dirty="0">
              <a:solidFill>
                <a:prstClr val="white"/>
              </a:solidFill>
              <a:latin typeface="Futura Light" pitchFamily="2" charset="0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3307448" y="1984976"/>
            <a:ext cx="2537032" cy="2489249"/>
          </a:xfrm>
          <a:custGeom>
            <a:avLst/>
            <a:gdLst>
              <a:gd name="connsiteX0" fmla="*/ 2936049 w 2966478"/>
              <a:gd name="connsiteY0" fmla="*/ 1779841 h 2743936"/>
              <a:gd name="connsiteX1" fmla="*/ 2966478 w 2966478"/>
              <a:gd name="connsiteY1" fmla="*/ 1492643 h 2743936"/>
              <a:gd name="connsiteX2" fmla="*/ 1483245 w 2966478"/>
              <a:gd name="connsiteY2" fmla="*/ 0 h 2743936"/>
              <a:gd name="connsiteX3" fmla="*/ 0 w 2966478"/>
              <a:gd name="connsiteY3" fmla="*/ 1492643 h 2743936"/>
              <a:gd name="connsiteX4" fmla="*/ 30441 w 2966478"/>
              <a:gd name="connsiteY4" fmla="*/ 1779841 h 2743936"/>
              <a:gd name="connsiteX5" fmla="*/ 487260 w 2966478"/>
              <a:gd name="connsiteY5" fmla="*/ 2113572 h 2743936"/>
              <a:gd name="connsiteX6" fmla="*/ 556831 w 2966478"/>
              <a:gd name="connsiteY6" fmla="*/ 2669781 h 2743936"/>
              <a:gd name="connsiteX7" fmla="*/ 1309713 w 2966478"/>
              <a:gd name="connsiteY7" fmla="*/ 2669781 h 2743936"/>
              <a:gd name="connsiteX8" fmla="*/ 1358201 w 2966478"/>
              <a:gd name="connsiteY8" fmla="*/ 2705353 h 2743936"/>
              <a:gd name="connsiteX9" fmla="*/ 1484719 w 2966478"/>
              <a:gd name="connsiteY9" fmla="*/ 2743936 h 2743936"/>
              <a:gd name="connsiteX10" fmla="*/ 1618513 w 2966478"/>
              <a:gd name="connsiteY10" fmla="*/ 2697657 h 2743936"/>
              <a:gd name="connsiteX11" fmla="*/ 1658848 w 2966478"/>
              <a:gd name="connsiteY11" fmla="*/ 2669781 h 2743936"/>
              <a:gd name="connsiteX12" fmla="*/ 2413063 w 2966478"/>
              <a:gd name="connsiteY12" fmla="*/ 2669781 h 2743936"/>
              <a:gd name="connsiteX13" fmla="*/ 2483815 w 2966478"/>
              <a:gd name="connsiteY13" fmla="*/ 2113572 h 2743936"/>
              <a:gd name="connsiteX14" fmla="*/ 2936049 w 2966478"/>
              <a:gd name="connsiteY14" fmla="*/ 1779841 h 2743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2966478" h="2743936">
                <a:moveTo>
                  <a:pt x="2936049" y="1779841"/>
                </a:moveTo>
                <a:cubicBezTo>
                  <a:pt x="2961589" y="1661705"/>
                  <a:pt x="2966478" y="1615592"/>
                  <a:pt x="2966478" y="1492643"/>
                </a:cubicBezTo>
                <a:cubicBezTo>
                  <a:pt x="2966478" y="664222"/>
                  <a:pt x="2306447" y="0"/>
                  <a:pt x="1483245" y="0"/>
                </a:cubicBezTo>
                <a:cubicBezTo>
                  <a:pt x="660031" y="0"/>
                  <a:pt x="0" y="664222"/>
                  <a:pt x="0" y="1492643"/>
                </a:cubicBezTo>
                <a:cubicBezTo>
                  <a:pt x="0" y="1615592"/>
                  <a:pt x="4889" y="1661705"/>
                  <a:pt x="30441" y="1779841"/>
                </a:cubicBezTo>
                <a:lnTo>
                  <a:pt x="487260" y="2113572"/>
                </a:lnTo>
                <a:lnTo>
                  <a:pt x="556831" y="2669781"/>
                </a:lnTo>
                <a:lnTo>
                  <a:pt x="1309713" y="2669781"/>
                </a:lnTo>
                <a:lnTo>
                  <a:pt x="1358201" y="2705353"/>
                </a:lnTo>
                <a:cubicBezTo>
                  <a:pt x="1394092" y="2731604"/>
                  <a:pt x="1441666" y="2743936"/>
                  <a:pt x="1484719" y="2743936"/>
                </a:cubicBezTo>
                <a:cubicBezTo>
                  <a:pt x="1531264" y="2743936"/>
                  <a:pt x="1571879" y="2729890"/>
                  <a:pt x="1618513" y="2697657"/>
                </a:cubicBezTo>
                <a:lnTo>
                  <a:pt x="1658848" y="2669781"/>
                </a:lnTo>
                <a:lnTo>
                  <a:pt x="2413063" y="2669781"/>
                </a:lnTo>
                <a:lnTo>
                  <a:pt x="2483815" y="2113572"/>
                </a:lnTo>
                <a:lnTo>
                  <a:pt x="2936049" y="1779841"/>
                </a:lnTo>
              </a:path>
            </a:pathLst>
          </a:custGeom>
          <a:solidFill>
            <a:srgbClr val="FDD00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6" tIns="40003" rIns="80006" bIns="40003" rtlCol="0" anchor="ctr"/>
          <a:lstStyle/>
          <a:p>
            <a:pPr algn="ctr" defTabSz="799465"/>
            <a:endParaRPr lang="zh-CN" altLang="en-US" dirty="0">
              <a:solidFill>
                <a:prstClr val="white"/>
              </a:solidFill>
              <a:latin typeface="Futura Light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1889" y="1970127"/>
            <a:ext cx="2552445" cy="251162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1029002" y="1268761"/>
            <a:ext cx="7071390" cy="3312367"/>
          </a:xfrm>
        </p:spPr>
        <p:txBody>
          <a:bodyPr/>
          <a:lstStyle/>
          <a:p>
            <a:endParaRPr lang="en-US" sz="2800" dirty="0"/>
          </a:p>
          <a:p>
            <a:pPr marL="340995" indent="-340995">
              <a:buFont typeface="Wingdings" panose="05000000000000000000" pitchFamily="2" charset="2"/>
              <a:buChar char="q"/>
            </a:pPr>
            <a:r>
              <a:rPr lang="zh-CN" altLang="en-US" sz="2800" dirty="0"/>
              <a:t>活动介绍</a:t>
            </a:r>
            <a:endParaRPr lang="en-US" altLang="zh-CN" sz="2800" dirty="0"/>
          </a:p>
          <a:p>
            <a:pPr marL="340995" indent="-340995">
              <a:buFont typeface="Wingdings" panose="05000000000000000000" pitchFamily="2" charset="2"/>
              <a:buChar char="q"/>
            </a:pPr>
            <a:r>
              <a:rPr lang="zh-CN" altLang="en-US" sz="2800" dirty="0"/>
              <a:t>活动方案</a:t>
            </a:r>
            <a:endParaRPr lang="en-US" altLang="zh-CN" sz="2800" dirty="0"/>
          </a:p>
          <a:p>
            <a:pPr marL="340995" indent="-340995">
              <a:buFont typeface="Wingdings" panose="05000000000000000000" pitchFamily="2" charset="2"/>
              <a:buChar char="q"/>
            </a:pPr>
            <a:r>
              <a:rPr lang="zh-CN" altLang="en-US" sz="2800" dirty="0"/>
              <a:t>活动支持与计划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782120" y="1415008"/>
            <a:ext cx="3509960" cy="964626"/>
          </a:xfrm>
        </p:spPr>
        <p:txBody>
          <a:bodyPr/>
          <a:lstStyle/>
          <a:p>
            <a:r>
              <a:rPr lang="zh-CN" altLang="en-US" b="1" dirty="0"/>
              <a:t>活动介绍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活动介绍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323528" y="980728"/>
            <a:ext cx="8425180" cy="60214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活动目的：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WT</a:t>
            </a:r>
            <a:r>
              <a:rPr lang="zh-CN" altLang="en-US" sz="1400" dirty="0"/>
              <a:t>新产品在</a:t>
            </a:r>
            <a:r>
              <a:rPr lang="en-US" altLang="zh-CN" sz="1400" dirty="0"/>
              <a:t>10.1</a:t>
            </a:r>
            <a:r>
              <a:rPr lang="zh-CN" altLang="en-US" sz="1400" dirty="0"/>
              <a:t>正式上市，上线后在</a:t>
            </a:r>
            <a:r>
              <a:rPr lang="en-US" altLang="zh-CN" sz="1400" dirty="0"/>
              <a:t>11.1</a:t>
            </a:r>
            <a:r>
              <a:rPr lang="zh-CN" altLang="en-US" sz="1400" dirty="0"/>
              <a:t>日开展促销活动，提升</a:t>
            </a:r>
            <a:r>
              <a:rPr lang="en-US" altLang="zh-CN" sz="1400" dirty="0"/>
              <a:t>WT</a:t>
            </a:r>
            <a:r>
              <a:rPr lang="zh-CN" altLang="en-US" sz="1400" dirty="0"/>
              <a:t>新品</a:t>
            </a:r>
            <a:r>
              <a:rPr lang="zh-CN" altLang="en-US" sz="1400" dirty="0">
                <a:ea typeface="宋体" panose="02010600030101010101" pitchFamily="2" charset="-122"/>
              </a:rPr>
              <a:t>销量</a:t>
            </a:r>
            <a:r>
              <a:rPr lang="en-US" altLang="zh-CN" sz="1400" dirty="0">
                <a:ea typeface="宋体" panose="02010600030101010101" pitchFamily="2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通过促销活动给渠道</a:t>
            </a:r>
            <a:r>
              <a:rPr lang="zh-CN" altLang="en-US" sz="1600" b="1" dirty="0"/>
              <a:t>带来更多的高端油用户，提升利润</a:t>
            </a:r>
            <a:r>
              <a:rPr lang="zh-CN" altLang="en-US" sz="1400" dirty="0"/>
              <a:t>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收集</a:t>
            </a:r>
            <a:r>
              <a:rPr lang="en-US" altLang="zh-CN" sz="1400" dirty="0"/>
              <a:t>WT</a:t>
            </a:r>
            <a:r>
              <a:rPr lang="zh-CN" altLang="en-US" sz="1600" b="1" dirty="0"/>
              <a:t>用户数据库</a:t>
            </a:r>
            <a:r>
              <a:rPr lang="zh-CN" altLang="en-US" sz="1400" dirty="0"/>
              <a:t>，便于</a:t>
            </a:r>
            <a:r>
              <a:rPr lang="zh-CN" altLang="en-US" sz="1600" b="1" dirty="0"/>
              <a:t>后期长期</a:t>
            </a:r>
            <a:r>
              <a:rPr lang="zh-CN" altLang="en-US" sz="1400" dirty="0"/>
              <a:t>跟进用户体验与忠诚度；</a:t>
            </a:r>
          </a:p>
          <a:p>
            <a:pPr lvl="0" defTabSz="908685">
              <a:lnSpc>
                <a:spcPct val="150000"/>
              </a:lnSpc>
              <a:spcAft>
                <a:spcPts val="0"/>
              </a:spcAft>
              <a:buClrTx/>
              <a:buSzTx/>
            </a:pPr>
            <a:r>
              <a:rPr lang="zh-CN" altLang="en-US" b="1" dirty="0">
                <a:solidFill>
                  <a:schemeClr val="accent2"/>
                </a:solidFill>
              </a:rPr>
              <a:t>活动机制</a:t>
            </a:r>
            <a:endParaRPr lang="en-US" altLang="zh-CN" b="1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lvl="0" defTabSz="908685">
              <a:lnSpc>
                <a:spcPct val="150000"/>
              </a:lnSpc>
              <a:spcAft>
                <a:spcPts val="0"/>
              </a:spcAft>
              <a:buClrTx/>
              <a:buSzTx/>
            </a:pPr>
            <a:r>
              <a:rPr lang="zh-CN" altLang="en-US" sz="1400" dirty="0">
                <a:solidFill>
                  <a:srgbClr val="595959"/>
                </a:solidFill>
              </a:rPr>
              <a:t>在</a:t>
            </a:r>
            <a:r>
              <a:rPr lang="zh-CN" altLang="en-US" sz="1600" b="1" dirty="0">
                <a:solidFill>
                  <a:srgbClr val="595959"/>
                </a:solidFill>
              </a:rPr>
              <a:t>指定的活动门店首次购买</a:t>
            </a:r>
            <a:r>
              <a:rPr lang="en-US" altLang="zh-CN" sz="1600" b="1" dirty="0">
                <a:solidFill>
                  <a:srgbClr val="595959"/>
                </a:solidFill>
              </a:rPr>
              <a:t>WT</a:t>
            </a:r>
            <a:r>
              <a:rPr lang="zh-CN" altLang="en-US" sz="1600" b="1" dirty="0">
                <a:solidFill>
                  <a:srgbClr val="595959"/>
                </a:solidFill>
              </a:rPr>
              <a:t>新品</a:t>
            </a:r>
            <a:r>
              <a:rPr lang="zh-CN" altLang="en-US" sz="1400" dirty="0">
                <a:solidFill>
                  <a:srgbClr val="595959"/>
                </a:solidFill>
              </a:rPr>
              <a:t>的消费者</a:t>
            </a:r>
            <a:r>
              <a:rPr lang="zh-CN" altLang="en-US" sz="1600" b="1" dirty="0">
                <a:solidFill>
                  <a:srgbClr val="595959"/>
                </a:solidFill>
              </a:rPr>
              <a:t>关注壳牌喜力公众号参与活动</a:t>
            </a:r>
            <a:r>
              <a:rPr lang="zh-CN" altLang="en-US" sz="1400" dirty="0">
                <a:solidFill>
                  <a:srgbClr val="595959"/>
                </a:solidFill>
              </a:rPr>
              <a:t>通过手机号码和产品验证，即可获得</a:t>
            </a:r>
            <a:r>
              <a:rPr lang="en-US" altLang="zh-CN" sz="1600" b="1" dirty="0">
                <a:solidFill>
                  <a:srgbClr val="595959"/>
                </a:solidFill>
              </a:rPr>
              <a:t>50</a:t>
            </a:r>
            <a:r>
              <a:rPr lang="zh-CN" altLang="en-US" sz="1600" b="1" dirty="0">
                <a:solidFill>
                  <a:srgbClr val="595959"/>
                </a:solidFill>
              </a:rPr>
              <a:t>元话费</a:t>
            </a:r>
            <a:r>
              <a:rPr lang="zh-CN" altLang="en-US" sz="1600" dirty="0">
                <a:solidFill>
                  <a:srgbClr val="595959"/>
                </a:solidFill>
              </a:rPr>
              <a:t>；</a:t>
            </a:r>
            <a:endParaRPr lang="en-US" altLang="zh-CN" sz="1600" dirty="0">
              <a:solidFill>
                <a:srgbClr val="595959"/>
              </a:solidFill>
            </a:endParaRPr>
          </a:p>
          <a:p>
            <a:pPr lvl="0">
              <a:lnSpc>
                <a:spcPct val="150000"/>
              </a:lnSpc>
              <a:buClr>
                <a:srgbClr val="D42E12"/>
              </a:buClr>
            </a:pPr>
            <a:r>
              <a:rPr lang="zh-CN" altLang="en-US" b="1" dirty="0">
                <a:solidFill>
                  <a:schemeClr val="accent2"/>
                </a:solidFill>
              </a:rPr>
              <a:t>活动推广与宣传渠道</a:t>
            </a:r>
            <a:r>
              <a:rPr lang="en-US" altLang="zh-CN" b="1" dirty="0">
                <a:solidFill>
                  <a:schemeClr val="accent2"/>
                </a:solidFill>
              </a:rPr>
              <a:t>:</a:t>
            </a:r>
          </a:p>
          <a:p>
            <a:pPr marL="342900" lvl="0" indent="-342900">
              <a:lnSpc>
                <a:spcPct val="150000"/>
              </a:lnSpc>
              <a:buClr>
                <a:srgbClr val="D42E12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595959"/>
                </a:solidFill>
              </a:rPr>
              <a:t>喜力用户数据库 </a:t>
            </a:r>
          </a:p>
          <a:p>
            <a:pPr marL="342900" lvl="0" indent="-342900">
              <a:lnSpc>
                <a:spcPct val="150000"/>
              </a:lnSpc>
              <a:buClr>
                <a:srgbClr val="D42E12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595959"/>
                </a:solidFill>
              </a:rPr>
              <a:t>门店自媒体（门店老板、员工朋友圈）</a:t>
            </a:r>
          </a:p>
          <a:p>
            <a:pPr marL="342900" lvl="0" indent="-342900">
              <a:lnSpc>
                <a:spcPct val="150000"/>
              </a:lnSpc>
              <a:buClr>
                <a:srgbClr val="D42E12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595959"/>
                </a:solidFill>
              </a:rPr>
              <a:t>门店氛围布置</a:t>
            </a:r>
            <a:endParaRPr lang="en-US" altLang="zh-CN" sz="1600" b="1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782120" y="1415008"/>
            <a:ext cx="3509960" cy="964626"/>
          </a:xfrm>
        </p:spPr>
        <p:txBody>
          <a:bodyPr/>
          <a:lstStyle/>
          <a:p>
            <a:r>
              <a:rPr lang="zh-CN" altLang="en-US" b="1" dirty="0"/>
              <a:t>活动方案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活动介绍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611560" y="705470"/>
            <a:ext cx="69652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喜力全时护航，万人抢新试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3707904" y="1900207"/>
            <a:ext cx="5328592" cy="47250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latin typeface="+mj-lt"/>
                <a:ea typeface="+mj-ea"/>
                <a:cs typeface="+mj-cs"/>
              </a:rPr>
              <a:t>活动时间：</a:t>
            </a:r>
            <a:r>
              <a:rPr lang="en-US" altLang="zh-CN" sz="1600" kern="0" dirty="0">
                <a:latin typeface="+mj-lt"/>
                <a:ea typeface="+mj-ea"/>
                <a:cs typeface="+mj-cs"/>
              </a:rPr>
              <a:t>2016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年</a:t>
            </a:r>
            <a:r>
              <a:rPr lang="en-US" altLang="zh-CN" sz="1600" kern="0" dirty="0">
                <a:latin typeface="+mj-lt"/>
                <a:ea typeface="+mj-ea"/>
                <a:cs typeface="+mj-cs"/>
              </a:rPr>
              <a:t>11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月</a:t>
            </a:r>
            <a:r>
              <a:rPr lang="en-US" altLang="zh-CN" sz="1600" kern="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日起，运营三个月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活动对象：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首次购买使用</a:t>
            </a:r>
            <a:r>
              <a:rPr lang="en-US" altLang="zh-CN" sz="1600" kern="0" dirty="0">
                <a:latin typeface="+mj-lt"/>
                <a:ea typeface="+mj-ea"/>
                <a:cs typeface="+mj-cs"/>
              </a:rPr>
              <a:t>WT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新品的消费者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活动产品：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壳牌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WT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新产品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4L</a:t>
            </a: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奖项设置：</a:t>
            </a:r>
            <a:r>
              <a:rPr lang="en-US" altLang="zh-CN" sz="1600" kern="0" dirty="0">
                <a:latin typeface="+mj-lt"/>
                <a:ea typeface="+mj-ea"/>
                <a:cs typeface="+mj-cs"/>
              </a:rPr>
              <a:t>50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元话费</a:t>
            </a:r>
            <a:endParaRPr lang="en-US" altLang="zh-CN" sz="1600" kern="0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中奖概率：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100%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中奖率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kern="0" noProof="0" dirty="0">
                <a:latin typeface="+mj-lt"/>
                <a:ea typeface="+mj-ea"/>
                <a:cs typeface="+mj-cs"/>
              </a:rPr>
              <a:t>活动渠道：</a:t>
            </a:r>
            <a:r>
              <a:rPr lang="en-US" altLang="zh-CN" sz="1600" kern="0" noProof="0" dirty="0">
                <a:latin typeface="+mj-lt"/>
                <a:ea typeface="+mj-ea"/>
                <a:cs typeface="+mj-cs"/>
              </a:rPr>
              <a:t>400</a:t>
            </a:r>
            <a:r>
              <a:rPr lang="zh-CN" altLang="en-US" sz="1600" kern="0" noProof="0" dirty="0">
                <a:latin typeface="+mj-lt"/>
                <a:ea typeface="+mj-ea"/>
                <a:cs typeface="+mj-cs"/>
              </a:rPr>
              <a:t>家门店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b="1" kern="0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活动</a:t>
            </a:r>
            <a:r>
              <a:rPr lang="zh-CN" altLang="en-US" b="1" kern="0" dirty="0">
                <a:latin typeface="+mj-lt"/>
                <a:ea typeface="+mj-ea"/>
                <a:cs typeface="+mj-cs"/>
              </a:rPr>
              <a:t>规则：</a:t>
            </a:r>
            <a:endParaRPr lang="en-US" altLang="zh-CN" b="1" kern="0" dirty="0">
              <a:latin typeface="+mj-lt"/>
              <a:ea typeface="+mj-ea"/>
              <a:cs typeface="+mj-cs"/>
            </a:endParaRPr>
          </a:p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en-US" sz="1600" b="1" kern="0" dirty="0">
                <a:latin typeface="+mj-lt"/>
                <a:ea typeface="+mj-ea"/>
                <a:cs typeface="+mj-cs"/>
              </a:rPr>
              <a:t>验证规则：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在指定的活动门店首次购买</a:t>
            </a:r>
            <a:r>
              <a:rPr lang="en-US" altLang="zh-CN" sz="1600" kern="0" dirty="0">
                <a:latin typeface="+mj-lt"/>
                <a:ea typeface="+mj-ea"/>
                <a:cs typeface="+mj-cs"/>
              </a:rPr>
              <a:t>WT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新品的消费者通过手机号码验证和产品防伪码的验证，即可获得</a:t>
            </a:r>
            <a:r>
              <a:rPr lang="en-US" altLang="zh-CN" sz="1600" kern="0" dirty="0">
                <a:latin typeface="+mj-lt"/>
                <a:ea typeface="+mj-ea"/>
                <a:cs typeface="+mj-cs"/>
              </a:rPr>
              <a:t>50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元话费；</a:t>
            </a:r>
            <a:endParaRPr lang="en-US" altLang="zh-CN" sz="1600" kern="0" dirty="0">
              <a:latin typeface="+mj-lt"/>
              <a:ea typeface="+mj-ea"/>
              <a:cs typeface="+mj-cs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1600" b="1" kern="0" dirty="0">
                <a:latin typeface="+mj-lt"/>
                <a:ea typeface="+mj-ea"/>
                <a:cs typeface="+mj-cs"/>
              </a:rPr>
              <a:t>参与方式：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扫描活动物料上壳牌喜力公众号二维码参与活动；（如无法参与请咨询活动热线）</a:t>
            </a:r>
            <a:endParaRPr lang="en-US" altLang="zh-CN" sz="1600" kern="0" dirty="0">
              <a:latin typeface="+mj-lt"/>
              <a:ea typeface="+mj-ea"/>
              <a:cs typeface="+mj-cs"/>
            </a:endParaRPr>
          </a:p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en-US" sz="1600" b="1" kern="0" dirty="0">
                <a:latin typeface="+mj-lt"/>
                <a:ea typeface="+mj-ea"/>
                <a:cs typeface="+mj-cs"/>
              </a:rPr>
              <a:t>话费充值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：正常情况两个小时内充值到账，如两个工作日内未充值成功可咨询活动热线</a:t>
            </a:r>
            <a:r>
              <a:rPr lang="en-US" altLang="zh-CN" sz="1600" kern="0" dirty="0">
                <a:latin typeface="+mj-lt"/>
                <a:ea typeface="+mj-ea"/>
                <a:cs typeface="+mj-cs"/>
              </a:rPr>
              <a:t>021-26095506</a:t>
            </a:r>
            <a:r>
              <a:rPr lang="zh-CN" altLang="en-US" sz="1600" kern="0" dirty="0">
                <a:latin typeface="+mj-lt"/>
                <a:ea typeface="+mj-ea"/>
                <a:cs typeface="+mj-cs"/>
              </a:rPr>
              <a:t>；名额有限，抢完为止！</a:t>
            </a:r>
            <a:endParaRPr lang="en-US" altLang="zh-CN" sz="1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7425" y="2039070"/>
            <a:ext cx="2782447" cy="41262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活动介绍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参与流程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活动规则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门店物流码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67" y="4725144"/>
            <a:ext cx="704762" cy="6952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635" y="1766439"/>
            <a:ext cx="2668070" cy="47262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消费者参与流程</a:t>
            </a:r>
          </a:p>
        </p:txBody>
      </p:sp>
      <p:sp>
        <p:nvSpPr>
          <p:cNvPr id="7" name="文本框 6"/>
          <p:cNvSpPr txBox="1"/>
          <p:nvPr/>
        </p:nvSpPr>
        <p:spPr bwMode="auto">
          <a:xfrm>
            <a:off x="322224" y="1196752"/>
            <a:ext cx="8642264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第一步：</a:t>
            </a:r>
            <a:r>
              <a:rPr lang="zh-CN" alt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在指定门店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购买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新品，扫描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物料二维码</a:t>
            </a:r>
            <a:r>
              <a:rPr lang="zh-CN" altLang="en-US" sz="2400" b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关注公众号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3563888" y="2994700"/>
            <a:ext cx="2376264" cy="9233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通过扫描门店物料上的公众号二维码进入活动页面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70812" y="4536774"/>
            <a:ext cx="2651893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7545" y="1944540"/>
            <a:ext cx="2880320" cy="45481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活动介绍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参与流程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活动规则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门店物流码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24" y="4847432"/>
            <a:ext cx="704762" cy="6952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 bwMode="auto">
          <a:xfrm>
            <a:off x="322224" y="908720"/>
            <a:ext cx="8714272" cy="110799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第二步：点击公众号回复的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活动消息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参加活动；已关注公众号的点击下方菜单栏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品牌活动中的“购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新品抽话费”（参考以下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R5E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活动页面）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消费者参与流程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7544" y="2335756"/>
            <a:ext cx="8580843" cy="4235283"/>
            <a:chOff x="118886" y="2153821"/>
            <a:chExt cx="8929501" cy="440737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9" t="3549" r="8589" b="3402"/>
            <a:stretch>
              <a:fillRect/>
            </a:stretch>
          </p:blipFill>
          <p:spPr>
            <a:xfrm>
              <a:off x="4839718" y="2153821"/>
              <a:ext cx="2088809" cy="440737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6" t="3711" r="7260" b="3890"/>
            <a:stretch>
              <a:fillRect/>
            </a:stretch>
          </p:blipFill>
          <p:spPr>
            <a:xfrm>
              <a:off x="2186753" y="2153821"/>
              <a:ext cx="2153601" cy="4407371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2022629" y="2959525"/>
              <a:ext cx="2592288" cy="223224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 bwMode="auto">
            <a:xfrm>
              <a:off x="118886" y="2387738"/>
              <a:ext cx="1900766" cy="196977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square" lIns="0" tIns="0" rIns="0" bIns="0" numCol="1" rtlCol="0" anchor="t" anchorCtr="0" compatLnSpc="1">
              <a:spAutoFit/>
            </a:bodyPr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kern="0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1.</a:t>
              </a:r>
              <a:r>
                <a:rPr lang="zh-CN" altLang="en-US" sz="2400" b="1" kern="0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首次关注公众号的车主</a:t>
              </a:r>
              <a:endParaRPr lang="en-US" altLang="zh-CN" sz="2400" b="1" kern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kern="0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将收到公众号回复的活动消息，点击进入活动页面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7212691" y="3607597"/>
              <a:ext cx="1835696" cy="23700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square" lIns="0" tIns="0" rIns="0" bIns="0" numCol="1" rtlCol="0" anchor="t" anchorCtr="0" compatLnSpc="1">
              <a:spAutoFit/>
            </a:bodyPr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kern="0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2.</a:t>
              </a:r>
              <a:r>
                <a:rPr lang="zh-CN" altLang="en-US" sz="2400" b="1" kern="0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已关注公众号的车主</a:t>
              </a:r>
              <a:endParaRPr lang="en-US" altLang="zh-CN" sz="2400" b="1" kern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kern="0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可点击菜单栏的品牌活动中的“购</a:t>
              </a:r>
              <a:r>
                <a:rPr lang="en-US" altLang="zh-CN" sz="2000" kern="0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WT</a:t>
              </a:r>
              <a:r>
                <a:rPr lang="zh-CN" altLang="en-US" sz="2000" kern="0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抽话费”进入活动页面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128617" y="5073311"/>
              <a:ext cx="883871" cy="100811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00"/>
          <a:stretch>
            <a:fillRect/>
          </a:stretch>
        </p:blipFill>
        <p:spPr>
          <a:xfrm>
            <a:off x="1006128" y="2132856"/>
            <a:ext cx="2667248" cy="43924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 bwMode="auto">
          <a:xfrm>
            <a:off x="322224" y="1052736"/>
            <a:ext cx="7778168" cy="73866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第三步：进入活动主页点击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“我要领话费”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，并同意微信授权点击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“确认登录”</a:t>
            </a:r>
            <a:r>
              <a:rPr lang="zh-CN" altLang="en-US" sz="2400" b="1" kern="0" dirty="0">
                <a:solidFill>
                  <a:srgbClr val="C00000"/>
                </a:solidFill>
              </a:rPr>
              <a:t>（参考以下</a:t>
            </a:r>
            <a:r>
              <a:rPr lang="en-US" altLang="zh-CN" sz="2400" b="1" kern="0" dirty="0">
                <a:solidFill>
                  <a:srgbClr val="C00000"/>
                </a:solidFill>
              </a:rPr>
              <a:t>R5E</a:t>
            </a:r>
            <a:r>
              <a:rPr lang="zh-CN" altLang="en-US" sz="2400" b="1" kern="0" dirty="0">
                <a:solidFill>
                  <a:srgbClr val="C00000"/>
                </a:solidFill>
              </a:rPr>
              <a:t>活动页面）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消费者参与流程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27584" y="5690246"/>
            <a:ext cx="3024336" cy="6776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91" y="1815019"/>
            <a:ext cx="2569745" cy="48261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085359" y="4077072"/>
            <a:ext cx="2452208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D117"/>
        </a:solidFill>
        <a:ln>
          <a:noFill/>
        </a:ln>
      </a:spPr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 panose="05000000000000000000"/>
          <a:buChar char="n"/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hell layouts without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919</Words>
  <Application>Microsoft Office PowerPoint</Application>
  <PresentationFormat>全屏显示(4:3)</PresentationFormat>
  <Paragraphs>124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Futura</vt:lpstr>
      <vt:lpstr>Futura Light</vt:lpstr>
      <vt:lpstr>Futura Medium</vt:lpstr>
      <vt:lpstr>Gulim</vt:lpstr>
      <vt:lpstr>宋体</vt:lpstr>
      <vt:lpstr>微软雅黑</vt:lpstr>
      <vt:lpstr>Arial</vt:lpstr>
      <vt:lpstr>Calibri</vt:lpstr>
      <vt:lpstr>Times New Roman</vt:lpstr>
      <vt:lpstr>Wingdings</vt:lpstr>
      <vt:lpstr>Windows NT PowerPoint template MASTER2010</vt:lpstr>
      <vt:lpstr>2_Windows NT PowerPoint template MASTER2010</vt:lpstr>
      <vt:lpstr>2_Shell layouts with footer</vt:lpstr>
      <vt:lpstr>Shell layouts without footer</vt:lpstr>
      <vt:lpstr>壳牌WT活动内部沟通文件</vt:lpstr>
      <vt:lpstr>目录</vt:lpstr>
      <vt:lpstr>PowerPoint 演示文稿</vt:lpstr>
      <vt:lpstr>活动介绍</vt:lpstr>
      <vt:lpstr>PowerPoint 演示文稿</vt:lpstr>
      <vt:lpstr>活动介绍</vt:lpstr>
      <vt:lpstr>消费者参与流程</vt:lpstr>
      <vt:lpstr>消费者参与流程</vt:lpstr>
      <vt:lpstr>消费者参与流程</vt:lpstr>
      <vt:lpstr>消费者参与流程</vt:lpstr>
      <vt:lpstr>消费者参与流程</vt:lpstr>
      <vt:lpstr>风险与对应方案</vt:lpstr>
      <vt:lpstr>PowerPoint 演示文稿</vt:lpstr>
      <vt:lpstr>活动支持与配合</vt:lpstr>
      <vt:lpstr>渠道配合与计划</vt:lpstr>
      <vt:lpstr>活动服务与支持</vt:lpstr>
      <vt:lpstr>活动推进计划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Lubricants Brand Strategy  Executive Summary</dc:title>
  <dc:creator>Xu, Yuanchun SCHINA-DIH/352</dc:creator>
  <cp:lastModifiedBy>王鑫</cp:lastModifiedBy>
  <cp:revision>1530</cp:revision>
  <cp:lastPrinted>2015-01-24T04:51:00Z</cp:lastPrinted>
  <dcterms:created xsi:type="dcterms:W3CDTF">2006-08-16T00:00:00Z</dcterms:created>
  <dcterms:modified xsi:type="dcterms:W3CDTF">2016-09-22T07:39:30Z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