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8" r:id="rId2"/>
    <p:sldMasterId id="2147483727" r:id="rId3"/>
    <p:sldMasterId id="2147483747" r:id="rId4"/>
  </p:sldMasterIdLst>
  <p:notesMasterIdLst>
    <p:notesMasterId r:id="rId8"/>
  </p:notesMasterIdLst>
  <p:handoutMasterIdLst>
    <p:handoutMasterId r:id="rId9"/>
  </p:handoutMasterIdLst>
  <p:sldIdLst>
    <p:sldId id="479" r:id="rId5"/>
    <p:sldId id="582" r:id="rId6"/>
    <p:sldId id="583" r:id="rId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520"/>
    <a:srgbClr val="FFFFFF"/>
    <a:srgbClr val="D42E12"/>
    <a:srgbClr val="F7D117"/>
    <a:srgbClr val="333333"/>
    <a:srgbClr val="8A0000"/>
    <a:srgbClr val="EA3314"/>
    <a:srgbClr val="EEC808"/>
    <a:srgbClr val="7E0000"/>
    <a:srgbClr val="DC9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4414" autoAdjust="0"/>
  </p:normalViewPr>
  <p:slideViewPr>
    <p:cSldViewPr>
      <p:cViewPr>
        <p:scale>
          <a:sx n="75" d="100"/>
          <a:sy n="75" d="100"/>
        </p:scale>
        <p:origin x="144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  <a:pPr/>
              <a:t>31/05/2016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3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0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705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1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46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67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826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6640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5965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416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421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8768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89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846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20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064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25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20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1464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35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330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57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189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44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423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  <a:pPr>
                <a:buClr>
                  <a:srgbClr val="D42E12"/>
                </a:buClr>
              </a:pPr>
              <a:t>5/31/2016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55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Footer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594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8387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312103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0832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396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146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931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5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80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45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676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28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877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38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15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367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51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15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1999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2016/5/31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052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59338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95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30023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55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2657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999999"/>
              </a:solidFill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72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396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7956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40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98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54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 smtClean="0"/>
              <a:t>Click to insert Role in Organisation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 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957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GB" altLang="zh-CN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2155704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3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27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94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2016/5/31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401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463D5EF0-67DE-488E-993E-698685BF88A8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C51B5C8A-2F43-440C-BC24-3406E2795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B3D3D5D2-21F8-4483-BE75-4BF31083500C}" type="datetime1">
              <a:rPr lang="en-US" altLang="zh-CN" smtClean="0"/>
              <a:pPr/>
              <a:t>5/31/2016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ED7A7F15-35DC-4E87-B885-000A977FC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27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4" r:id="rId16"/>
    <p:sldLayoutId id="2147483745" r:id="rId17"/>
    <p:sldLayoutId id="2147483746" r:id="rId18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 smtClean="0">
                <a:solidFill>
                  <a:srgbClr val="D42E12"/>
                </a:solidFill>
              </a:rPr>
              <a:t>CONFIDENTIAL</a:t>
            </a:r>
            <a:endParaRPr lang="en-GB" sz="800" dirty="0">
              <a:solidFill>
                <a:srgbClr val="D42E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35696" y="2420888"/>
            <a:ext cx="5694536" cy="1977924"/>
          </a:xfrm>
        </p:spPr>
        <p:txBody>
          <a:bodyPr/>
          <a:lstStyle/>
          <a:p>
            <a:r>
              <a:rPr lang="zh-CN" altLang="en-US" sz="3200" cap="none" dirty="0" smtClean="0">
                <a:ea typeface="微软雅黑" panose="020B0503020204020204" pitchFamily="34" charset="-122"/>
              </a:rPr>
              <a:t>壳牌超凡喜</a:t>
            </a:r>
            <a:r>
              <a:rPr lang="zh-CN" altLang="en-US" sz="3200" cap="none" dirty="0" smtClean="0">
                <a:ea typeface="微软雅黑" panose="020B0503020204020204" pitchFamily="34" charset="-122"/>
              </a:rPr>
              <a:t>力“挑战超凡”活动</a:t>
            </a:r>
            <a:r>
              <a:rPr lang="en-US" altLang="zh-CN" sz="3200" cap="none" dirty="0" smtClean="0">
                <a:ea typeface="微软雅黑" panose="020B0503020204020204" pitchFamily="34" charset="-122"/>
              </a:rPr>
              <a:t/>
            </a:r>
            <a:br>
              <a:rPr lang="en-US" altLang="zh-CN" sz="3200" cap="none" dirty="0" smtClean="0">
                <a:ea typeface="微软雅黑" panose="020B0503020204020204" pitchFamily="34" charset="-122"/>
              </a:rPr>
            </a:br>
            <a:r>
              <a:rPr lang="en-US" altLang="zh-CN" sz="3200" cap="none" dirty="0" smtClean="0">
                <a:ea typeface="微软雅黑" panose="020B0503020204020204" pitchFamily="34" charset="-122"/>
              </a:rPr>
              <a:t>——</a:t>
            </a:r>
            <a:r>
              <a:rPr lang="zh-CN" altLang="en-US" sz="3200" cap="none" dirty="0" smtClean="0">
                <a:ea typeface="微软雅黑" panose="020B0503020204020204" pitchFamily="34" charset="-122"/>
              </a:rPr>
              <a:t>数据流说明</a:t>
            </a:r>
            <a:endParaRPr lang="en-GB" sz="3200" cap="none" dirty="0"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 smtClean="0"/>
              <a:t>2016/05/31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48128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79" y="345548"/>
            <a:ext cx="7700400" cy="419156"/>
          </a:xfrm>
        </p:spPr>
        <p:txBody>
          <a:bodyPr/>
          <a:lstStyle/>
          <a:p>
            <a:r>
              <a:rPr lang="zh-CN" altLang="en-US" dirty="0" smtClean="0"/>
              <a:t>数据流说明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578028" y="2834494"/>
            <a:ext cx="2370236" cy="7947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线上预约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>
            <a:stCxn id="78" idx="1"/>
            <a:endCxn id="65" idx="2"/>
          </p:cNvCxnSpPr>
          <p:nvPr/>
        </p:nvCxnSpPr>
        <p:spPr>
          <a:xfrm rot="10800000">
            <a:off x="1117579" y="4149081"/>
            <a:ext cx="3435491" cy="2062567"/>
          </a:xfrm>
          <a:prstGeom prst="bentConnector2">
            <a:avLst/>
          </a:prstGeom>
          <a:ln w="31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536" y="2155371"/>
            <a:ext cx="1444084" cy="483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5536" y="2910536"/>
            <a:ext cx="1444084" cy="483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95536" y="1400206"/>
            <a:ext cx="1444084" cy="483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线上分享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5536" y="3665701"/>
            <a:ext cx="1444084" cy="483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朋友圈转发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578028" y="4261378"/>
            <a:ext cx="2370236" cy="483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活动参与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78028" y="5096178"/>
            <a:ext cx="2370236" cy="483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线下购买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53069" y="5969957"/>
            <a:ext cx="2370236" cy="483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线下转发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肘形连接符 78"/>
          <p:cNvCxnSpPr>
            <a:stCxn id="47" idx="3"/>
            <a:endCxn id="49" idx="1"/>
          </p:cNvCxnSpPr>
          <p:nvPr/>
        </p:nvCxnSpPr>
        <p:spPr>
          <a:xfrm>
            <a:off x="1839620" y="2397061"/>
            <a:ext cx="2738408" cy="834831"/>
          </a:xfrm>
          <a:prstGeom prst="bentConnector3">
            <a:avLst>
              <a:gd name="adj1" fmla="val 50000"/>
            </a:avLst>
          </a:prstGeom>
          <a:ln w="31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53" idx="3"/>
            <a:endCxn id="49" idx="1"/>
          </p:cNvCxnSpPr>
          <p:nvPr/>
        </p:nvCxnSpPr>
        <p:spPr>
          <a:xfrm>
            <a:off x="1839620" y="3152226"/>
            <a:ext cx="2738408" cy="79666"/>
          </a:xfrm>
          <a:prstGeom prst="bentConnector3">
            <a:avLst>
              <a:gd name="adj1" fmla="val 50000"/>
            </a:avLst>
          </a:prstGeom>
          <a:ln w="31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2" idx="3"/>
            <a:endCxn id="49" idx="1"/>
          </p:cNvCxnSpPr>
          <p:nvPr/>
        </p:nvCxnSpPr>
        <p:spPr>
          <a:xfrm>
            <a:off x="1839620" y="1641896"/>
            <a:ext cx="2738408" cy="1589996"/>
          </a:xfrm>
          <a:prstGeom prst="bentConnector3">
            <a:avLst>
              <a:gd name="adj1" fmla="val 50000"/>
            </a:avLst>
          </a:prstGeom>
          <a:ln w="31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65" idx="3"/>
            <a:endCxn id="49" idx="1"/>
          </p:cNvCxnSpPr>
          <p:nvPr/>
        </p:nvCxnSpPr>
        <p:spPr>
          <a:xfrm flipV="1">
            <a:off x="1839620" y="3231892"/>
            <a:ext cx="2738408" cy="675499"/>
          </a:xfrm>
          <a:prstGeom prst="bentConnector3">
            <a:avLst>
              <a:gd name="adj1" fmla="val 50000"/>
            </a:avLst>
          </a:prstGeom>
          <a:ln w="31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5279547" y="3870978"/>
            <a:ext cx="864096" cy="241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5279547" y="4797615"/>
            <a:ext cx="864096" cy="241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下箭头 84"/>
          <p:cNvSpPr/>
          <p:nvPr/>
        </p:nvSpPr>
        <p:spPr>
          <a:xfrm>
            <a:off x="5279547" y="5707590"/>
            <a:ext cx="864096" cy="2416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肘形连接符 85"/>
          <p:cNvCxnSpPr>
            <a:stCxn id="49" idx="0"/>
            <a:endCxn id="62" idx="0"/>
          </p:cNvCxnSpPr>
          <p:nvPr/>
        </p:nvCxnSpPr>
        <p:spPr>
          <a:xfrm rot="16200000" flipV="1">
            <a:off x="2723218" y="-205434"/>
            <a:ext cx="1434288" cy="4645568"/>
          </a:xfrm>
          <a:prstGeom prst="bentConnector3">
            <a:avLst>
              <a:gd name="adj1" fmla="val 115938"/>
            </a:avLst>
          </a:prstGeom>
          <a:ln w="31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267744" y="4261378"/>
            <a:ext cx="1444084" cy="483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线下参与</a:t>
            </a:r>
            <a:endParaRPr lang="en-US" altLang="zh-CN" sz="14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88" idx="3"/>
            <a:endCxn id="67" idx="1"/>
          </p:cNvCxnSpPr>
          <p:nvPr/>
        </p:nvCxnSpPr>
        <p:spPr>
          <a:xfrm>
            <a:off x="3711828" y="4503068"/>
            <a:ext cx="866200" cy="0"/>
          </a:xfrm>
          <a:prstGeom prst="straightConnector1">
            <a:avLst/>
          </a:prstGeom>
          <a:ln w="3175">
            <a:solidFill>
              <a:srgbClr val="B835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236296" y="2910536"/>
            <a:ext cx="1728192" cy="4833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线上页面可分享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236296" y="4261377"/>
            <a:ext cx="1728192" cy="21199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线下页面仅最后的转发朋友圈页面可分享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940152" y="1400206"/>
            <a:ext cx="1728192" cy="4833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线上页面转发分享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0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预约与参与渠道说明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7813"/>
              </p:ext>
            </p:extLst>
          </p:nvPr>
        </p:nvGraphicFramePr>
        <p:xfrm>
          <a:off x="672132" y="1196752"/>
          <a:ext cx="7860308" cy="491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72"/>
                <a:gridCol w="2520280"/>
                <a:gridCol w="4104456"/>
              </a:tblGrid>
              <a:tr h="491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预约渠道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线上分享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通过线上页面进行分享、朋友圈转发等实现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线上媒体投放，后续视需求增加广告分类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天猫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天猫店广告投放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朋友圈转发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线下参与朋友圈转发渠道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参与渠道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线上分享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通过手机号识别线上预约的渠道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天猫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朋友圈转发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91232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线下参与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线下直接参与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646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noAutofit/>
      </a:bodyPr>
      <a:lstStyle>
        <a:defPPr algn="ctr">
          <a:lnSpc>
            <a:spcPct val="113000"/>
          </a:lnSpc>
          <a:spcAft>
            <a:spcPts val="60"/>
          </a:spcAft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18337</TotalTime>
  <Words>138</Words>
  <Application>Microsoft Office PowerPoint</Application>
  <PresentationFormat>全屏显示(4:3)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Futura</vt:lpstr>
      <vt:lpstr>Futura Light</vt:lpstr>
      <vt:lpstr>Futura Medium</vt:lpstr>
      <vt:lpstr>Gulim</vt:lpstr>
      <vt:lpstr>宋体</vt:lpstr>
      <vt:lpstr>微软雅黑</vt:lpstr>
      <vt:lpstr>Arial</vt:lpstr>
      <vt:lpstr>Calibri</vt:lpstr>
      <vt:lpstr>Times New Roman</vt:lpstr>
      <vt:lpstr>Wingdings</vt:lpstr>
      <vt:lpstr>Windows NT PowerPoint template MASTER2010</vt:lpstr>
      <vt:lpstr>2_Windows NT PowerPoint template MASTER2010</vt:lpstr>
      <vt:lpstr>2_Shell layouts with footer</vt:lpstr>
      <vt:lpstr>Shell layouts without footer</vt:lpstr>
      <vt:lpstr>壳牌超凡喜力“挑战超凡”活动 ——数据流说明</vt:lpstr>
      <vt:lpstr>数据流说明</vt:lpstr>
      <vt:lpstr>预约与参与渠道说明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谢晨</cp:lastModifiedBy>
  <cp:revision>841</cp:revision>
  <cp:lastPrinted>2015-01-24T04:51:40Z</cp:lastPrinted>
  <dcterms:created xsi:type="dcterms:W3CDTF">2006-08-16T00:00:00Z</dcterms:created>
  <dcterms:modified xsi:type="dcterms:W3CDTF">2016-05-31T10:08:03Z</dcterms:modified>
</cp:coreProperties>
</file>