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8" r:id="rId2"/>
    <p:sldMasterId id="2147483727" r:id="rId3"/>
    <p:sldMasterId id="2147483747" r:id="rId4"/>
  </p:sldMasterIdLst>
  <p:notesMasterIdLst>
    <p:notesMasterId r:id="rId7"/>
  </p:notesMasterIdLst>
  <p:handoutMasterIdLst>
    <p:handoutMasterId r:id="rId8"/>
  </p:handoutMasterIdLst>
  <p:sldIdLst>
    <p:sldId id="479" r:id="rId5"/>
    <p:sldId id="582" r:id="rId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117"/>
    <a:srgbClr val="B83520"/>
    <a:srgbClr val="333333"/>
    <a:srgbClr val="8A0000"/>
    <a:srgbClr val="EA3314"/>
    <a:srgbClr val="EEC808"/>
    <a:srgbClr val="7E0000"/>
    <a:srgbClr val="DC9122"/>
    <a:srgbClr val="EEE358"/>
    <a:srgbClr val="D42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424" autoAdjust="0"/>
  </p:normalViewPr>
  <p:slideViewPr>
    <p:cSldViewPr>
      <p:cViewPr varScale="1">
        <p:scale>
          <a:sx n="85" d="100"/>
          <a:sy n="85" d="100"/>
        </p:scale>
        <p:origin x="-1680" y="-96"/>
      </p:cViewPr>
      <p:guideLst>
        <p:guide orient="horz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28FC-904C-4280-A93A-B76C617FD606}" type="datetimeFigureOut">
              <a:rPr lang="en-GB" smtClean="0"/>
              <a:pPr/>
              <a:t>11/04/2016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E178-5374-4EBB-A058-1E62ABAAA6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3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E1BC-FCCE-4FDE-879A-3301E08D2ACC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590C-8C1F-4731-85B6-36B02C7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80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705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121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246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567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0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7826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6640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5965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416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C52EC7C-F3AF-4185-B992-11118964D9C6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421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8768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D50CFCC-2549-4C79-B778-BE436C9E6CF0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895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17E287EB-FF00-473D-B964-7AADED211D1D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846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624584F-3E6F-41D2-B7E0-F9156F41275F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20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573F0530-A281-4C65-B0A1-15B6A9DC1037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7064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328F3DB-13A6-49E4-8DF6-03EA3BC03359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425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FD1C217-62E6-4946-B978-FFF1ED86419C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720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D21F3EB-C3C7-43BC-88AF-7D931AF093B4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1464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F19E07A0-2714-46DB-AFA5-475CBC796A01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735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98EC65D-57A3-44B7-B5D4-0F26DECE1C83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330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30C2E160-582D-4A45-8DA1-3495665008CB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57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5189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A0DF481-7F73-470B-8AA1-CDFB66F5E7A4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44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4FFD036-D373-4012-91A3-BB549692E5FD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4234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B5943E6F-8C4B-4F64-A6F0-CC4EE5249532}" type="datetime1">
              <a:rPr lang="en-US" altLang="zh-CN" smtClean="0"/>
              <a:pPr>
                <a:buClr>
                  <a:srgbClr val="D42E12"/>
                </a:buClr>
              </a:pPr>
              <a:t>4/11/2016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5588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Footer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9594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8387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312103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0832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3962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146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931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584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180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45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6765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28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8771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251520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1520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251520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1520" y="4651548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251520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251520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251520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244366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44008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644008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44008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564846" y="50251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44008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644008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44008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636854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25344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6" name="Content Placeholder 51"/>
          <p:cNvSpPr>
            <a:spLocks noGrp="1"/>
          </p:cNvSpPr>
          <p:nvPr>
            <p:ph sz="quarter" idx="63" hasCustomPrompt="1"/>
          </p:nvPr>
        </p:nvSpPr>
        <p:spPr>
          <a:xfrm>
            <a:off x="251520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520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art Placeholder 16"/>
          <p:cNvSpPr>
            <a:spLocks noGrp="1"/>
          </p:cNvSpPr>
          <p:nvPr>
            <p:ph type="chart" sz="quarter" idx="64"/>
          </p:nvPr>
        </p:nvSpPr>
        <p:spPr>
          <a:xfrm>
            <a:off x="251520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51520" y="666688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4644008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4644008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36854" y="6951351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7388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15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4367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51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015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1999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2016/4/11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052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59338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9587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30023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6" descr="Rectangle 6"/>
          <p:cNvSpPr txBox="1">
            <a:spLocks noChangeArrowheads="1"/>
          </p:cNvSpPr>
          <p:nvPr userDrawn="1"/>
        </p:nvSpPr>
        <p:spPr bwMode="auto">
          <a:xfrm>
            <a:off x="8377608" y="6470659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8BB7B6D-2544-4277-852C-BF07B2C6E908}" type="slidenum">
              <a:rPr lang="en-GB" smtClean="0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55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2657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6572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8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Futura Medium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Futura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3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3961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69" y="1440000"/>
            <a:ext cx="2520000" cy="9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79561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40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987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000" y="2343715"/>
            <a:ext cx="2340000" cy="21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754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6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5" y="1400847"/>
            <a:ext cx="5694536" cy="1206000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7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6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 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1957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8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938B1DB1-90AB-4AFB-A856-1236819B05BA}" type="slidenum">
              <a:rPr lang="en-GB" altLang="zh-CN" sz="800">
                <a:solidFill>
                  <a:srgbClr val="595959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GB" altLang="zh-CN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2155704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577235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034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270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94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2016/4/11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401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5.gi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463D5EF0-67DE-488E-993E-698685BF88A8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C51B5C8A-2F43-440C-BC24-3406E2795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B3D3D5D2-21F8-4483-BE75-4BF31083500C}" type="datetime1">
              <a:rPr lang="en-US" altLang="zh-CN" smtClean="0"/>
              <a:pPr/>
              <a:t>4/11/2016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ED7A7F15-35DC-4E87-B885-000A977FC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3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427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4" r:id="rId16"/>
    <p:sldLayoutId id="2147483745" r:id="rId17"/>
    <p:sldLayoutId id="2147483746" r:id="rId18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4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2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kern="1200" cap="none" baseline="0">
          <a:solidFill>
            <a:srgbClr val="D42E1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spcBef>
          <a:spcPct val="20000"/>
        </a:spcBef>
        <a:buClr>
          <a:schemeClr val="accent2"/>
        </a:buClr>
        <a:buSzPct val="75000"/>
        <a:buFontTx/>
        <a:buBlip>
          <a:blip r:embed="rId1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35696" y="2420888"/>
            <a:ext cx="5694536" cy="1206000"/>
          </a:xfrm>
        </p:spPr>
        <p:txBody>
          <a:bodyPr/>
          <a:lstStyle/>
          <a:p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en-US" altLang="zh-CN" cap="none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Rimula</a:t>
            </a:r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2016 WOM Digital Plan</a:t>
            </a:r>
            <a:endParaRPr lang="en-GB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6516216" y="4869160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dirty="0" smtClean="0"/>
              <a:t>2016/04/11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48128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箭头连接符 61"/>
          <p:cNvCxnSpPr/>
          <p:nvPr/>
        </p:nvCxnSpPr>
        <p:spPr>
          <a:xfrm>
            <a:off x="5862843" y="1462649"/>
            <a:ext cx="325647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355976" y="3418694"/>
            <a:ext cx="0" cy="161690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11143" y="1317065"/>
            <a:ext cx="0" cy="161690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79" y="345548"/>
            <a:ext cx="7700400" cy="419156"/>
          </a:xfrm>
        </p:spPr>
        <p:txBody>
          <a:bodyPr/>
          <a:lstStyle/>
          <a:p>
            <a:r>
              <a:rPr lang="en-US" altLang="zh-CN" dirty="0" smtClean="0"/>
              <a:t>WOM</a:t>
            </a:r>
            <a:r>
              <a:rPr lang="zh-CN" altLang="en-US" dirty="0" smtClean="0"/>
              <a:t>活动业务流程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6455" y="1693232"/>
            <a:ext cx="794968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</a:p>
          <a:p>
            <a:pPr algn="ctr"/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</a:p>
        </p:txBody>
      </p:sp>
      <p:sp>
        <p:nvSpPr>
          <p:cNvPr id="66" name="右箭头 65"/>
          <p:cNvSpPr/>
          <p:nvPr/>
        </p:nvSpPr>
        <p:spPr>
          <a:xfrm>
            <a:off x="2677131" y="1985466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5812978" y="1965601"/>
            <a:ext cx="373086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右箭头 40"/>
          <p:cNvSpPr/>
          <p:nvPr/>
        </p:nvSpPr>
        <p:spPr>
          <a:xfrm flipH="1">
            <a:off x="5642014" y="3979672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86063" y="1693232"/>
            <a:ext cx="932576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文链接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微信栏目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</a:p>
          <a:p>
            <a:pPr algn="ctr"/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</a:p>
        </p:txBody>
      </p:sp>
      <p:sp>
        <p:nvSpPr>
          <p:cNvPr id="44" name="矩形 43"/>
          <p:cNvSpPr/>
          <p:nvPr/>
        </p:nvSpPr>
        <p:spPr>
          <a:xfrm>
            <a:off x="7693230" y="3556519"/>
            <a:ext cx="926657" cy="1218836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填写用户信息（同意加入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扫描产品码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169378" y="1693232"/>
            <a:ext cx="1114590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万人体验预约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查询门店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元话费资格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516245" y="3571137"/>
            <a:ext cx="1180102" cy="12188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到朋友圈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获取随机红包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（带有用户代码的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链接）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右箭头 55"/>
          <p:cNvSpPr/>
          <p:nvPr/>
        </p:nvSpPr>
        <p:spPr>
          <a:xfrm flipH="1">
            <a:off x="4146001" y="3979672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287" y="1300178"/>
            <a:ext cx="1076459" cy="17603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AD</a:t>
            </a:r>
          </a:p>
          <a:p>
            <a:endParaRPr lang="en-US" altLang="zh-CN" dirty="0"/>
          </a:p>
          <a:p>
            <a:r>
              <a:rPr lang="en-US" altLang="zh-CN" dirty="0" smtClean="0"/>
              <a:t>SOCIAL</a:t>
            </a:r>
            <a:endParaRPr lang="en-US" altLang="zh-CN" dirty="0"/>
          </a:p>
        </p:txBody>
      </p:sp>
      <p:sp>
        <p:nvSpPr>
          <p:cNvPr id="64" name="右箭头 63"/>
          <p:cNvSpPr/>
          <p:nvPr/>
        </p:nvSpPr>
        <p:spPr>
          <a:xfrm>
            <a:off x="1331640" y="1728329"/>
            <a:ext cx="432407" cy="8365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11960" y="787006"/>
            <a:ext cx="1093640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线下用户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 rot="5400000">
            <a:off x="4784273" y="1355187"/>
            <a:ext cx="432407" cy="2363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48605" y="3571137"/>
            <a:ext cx="813170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被推荐人参与活动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 flipH="1">
            <a:off x="2868774" y="3979672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6053" y="3571140"/>
            <a:ext cx="813170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推荐人获得推荐积分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755173" y="2983227"/>
            <a:ext cx="275597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2830543"/>
            <a:ext cx="730402" cy="31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</a:t>
            </a: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605126" y="5207405"/>
            <a:ext cx="3888073" cy="7649"/>
          </a:xfrm>
          <a:prstGeom prst="straightConnector1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289727" y="5062791"/>
            <a:ext cx="874561" cy="31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715533" y="5207405"/>
            <a:ext cx="2746921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540295" y="5059841"/>
            <a:ext cx="951585" cy="31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转发推荐</a:t>
            </a:r>
          </a:p>
        </p:txBody>
      </p:sp>
      <p:sp>
        <p:nvSpPr>
          <p:cNvPr id="3" name="直角上箭头 2"/>
          <p:cNvSpPr/>
          <p:nvPr/>
        </p:nvSpPr>
        <p:spPr>
          <a:xfrm flipV="1">
            <a:off x="7277617" y="2033146"/>
            <a:ext cx="1215582" cy="1450011"/>
          </a:xfrm>
          <a:prstGeom prst="bentUpArrow">
            <a:avLst>
              <a:gd name="adj1" fmla="val 16714"/>
              <a:gd name="adj2" fmla="val 21778"/>
              <a:gd name="adj3" fmla="val 25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10"/>
          <p:cNvCxnSpPr>
            <a:stCxn id="36" idx="0"/>
            <a:endCxn id="42" idx="2"/>
          </p:cNvCxnSpPr>
          <p:nvPr/>
        </p:nvCxnSpPr>
        <p:spPr>
          <a:xfrm rot="5400000" flipH="1" flipV="1">
            <a:off x="4768424" y="1687211"/>
            <a:ext cx="870692" cy="289716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2277" y="3045296"/>
            <a:ext cx="923390" cy="2223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流量闭环</a:t>
            </a:r>
          </a:p>
        </p:txBody>
      </p:sp>
      <p:sp>
        <p:nvSpPr>
          <p:cNvPr id="63" name="右箭头 62"/>
          <p:cNvSpPr/>
          <p:nvPr/>
        </p:nvSpPr>
        <p:spPr>
          <a:xfrm flipH="1">
            <a:off x="1386478" y="3979672"/>
            <a:ext cx="498924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16"/>
          <p:cNvSpPr txBox="1"/>
          <p:nvPr/>
        </p:nvSpPr>
        <p:spPr>
          <a:xfrm>
            <a:off x="284287" y="3437739"/>
            <a:ext cx="1076459" cy="17603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VIP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Club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165293" y="1225233"/>
            <a:ext cx="1191369" cy="37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预约手机号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04048" y="1257609"/>
            <a:ext cx="1081334" cy="37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蓝标获取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24328" y="5535197"/>
            <a:ext cx="1191369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蓝标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购买产品信息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91880" y="5440878"/>
            <a:ext cx="1340339" cy="119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蓝标</a:t>
            </a:r>
            <a:r>
              <a:rPr lang="en-US" altLang="zh-CN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用户注册信息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购买产品信息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推荐人关联信息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07704" y="5373216"/>
            <a:ext cx="1340339" cy="1332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蓝标</a:t>
            </a:r>
            <a:r>
              <a:rPr lang="en-US" altLang="zh-CN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用户注册信息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购买产品信息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获奖信息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推荐人关联信息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推荐人购买信息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0" y="5855775"/>
            <a:ext cx="1942419" cy="649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（备注：红色字体部分为数据积累与关联情况）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>
            <a:stCxn id="73" idx="3"/>
            <a:endCxn id="46" idx="3"/>
          </p:cNvCxnSpPr>
          <p:nvPr/>
        </p:nvCxnSpPr>
        <p:spPr>
          <a:xfrm>
            <a:off x="7309518" y="1445212"/>
            <a:ext cx="1406179" cy="4594041"/>
          </a:xfrm>
          <a:prstGeom prst="bentConnector3">
            <a:avLst>
              <a:gd name="adj1" fmla="val 116257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4" idx="1"/>
          </p:cNvCxnSpPr>
          <p:nvPr/>
        </p:nvCxnSpPr>
        <p:spPr>
          <a:xfrm flipH="1">
            <a:off x="4605126" y="6039253"/>
            <a:ext cx="1580937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079122" y="6001495"/>
            <a:ext cx="41275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121021" y="3555548"/>
            <a:ext cx="1092973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元奖励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话费抽奖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后台判断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完成不跳转）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右箭头 67"/>
          <p:cNvSpPr/>
          <p:nvPr/>
        </p:nvSpPr>
        <p:spPr>
          <a:xfrm flipH="1">
            <a:off x="7184387" y="3979672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88024" y="1693231"/>
            <a:ext cx="964078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扫物料码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关注微信公众号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4322164" y="1988840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24922" y="3543399"/>
            <a:ext cx="54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通过验证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78907" y="2403688"/>
            <a:ext cx="936104" cy="39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点击进入活动页面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228184" y="1257609"/>
            <a:ext cx="1081334" cy="37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蓝标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传送中商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86063" y="5535197"/>
            <a:ext cx="1191369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蓝标</a:t>
            </a:r>
            <a:r>
              <a:rPr lang="en-US" altLang="zh-CN" sz="1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购买产品信息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7244768" y="6042383"/>
            <a:ext cx="265327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3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D117"/>
        </a:solidFill>
        <a:ln>
          <a:noFill/>
        </a:ln>
      </a:spPr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hell layouts without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17498</TotalTime>
  <Words>204</Words>
  <Application>Microsoft Office PowerPoint</Application>
  <PresentationFormat>全屏显示(4:3)</PresentationFormat>
  <Paragraphs>62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Windows NT PowerPoint template MASTER2010</vt:lpstr>
      <vt:lpstr>2_Windows NT PowerPoint template MASTER2010</vt:lpstr>
      <vt:lpstr>2_Shell layouts with footer</vt:lpstr>
      <vt:lpstr>Shell layouts without footer</vt:lpstr>
      <vt:lpstr>Shell Rimula 2016 WOM Digital Plan</vt:lpstr>
      <vt:lpstr>WOM活动业务流程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Lubricants Brand Strategy  Executive Summary</dc:title>
  <dc:creator>Xu, Yuanchun SCHINA-DIH/352</dc:creator>
  <cp:lastModifiedBy>charles</cp:lastModifiedBy>
  <cp:revision>794</cp:revision>
  <cp:lastPrinted>2015-01-24T04:51:40Z</cp:lastPrinted>
  <dcterms:created xsi:type="dcterms:W3CDTF">2006-08-16T00:00:00Z</dcterms:created>
  <dcterms:modified xsi:type="dcterms:W3CDTF">2016-04-11T02:26:04Z</dcterms:modified>
</cp:coreProperties>
</file>