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8" r:id="rId2"/>
    <p:sldMasterId id="2147483727" r:id="rId3"/>
    <p:sldMasterId id="2147483747" r:id="rId4"/>
  </p:sldMasterIdLst>
  <p:notesMasterIdLst>
    <p:notesMasterId r:id="rId15"/>
  </p:notesMasterIdLst>
  <p:handoutMasterIdLst>
    <p:handoutMasterId r:id="rId16"/>
  </p:handoutMasterIdLst>
  <p:sldIdLst>
    <p:sldId id="479" r:id="rId5"/>
    <p:sldId id="605" r:id="rId6"/>
    <p:sldId id="617" r:id="rId7"/>
    <p:sldId id="608" r:id="rId8"/>
    <p:sldId id="618" r:id="rId9"/>
    <p:sldId id="614" r:id="rId10"/>
    <p:sldId id="615" r:id="rId11"/>
    <p:sldId id="616" r:id="rId12"/>
    <p:sldId id="620" r:id="rId13"/>
    <p:sldId id="619" r:id="rId1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117"/>
    <a:srgbClr val="333333"/>
    <a:srgbClr val="D42E12"/>
    <a:srgbClr val="FFFFFF"/>
    <a:srgbClr val="FDF7E7"/>
    <a:srgbClr val="B83520"/>
    <a:srgbClr val="8A0000"/>
    <a:srgbClr val="EA3314"/>
    <a:srgbClr val="EEC808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94424" autoAdjust="0"/>
  </p:normalViewPr>
  <p:slideViewPr>
    <p:cSldViewPr>
      <p:cViewPr varScale="1">
        <p:scale>
          <a:sx n="66" d="100"/>
          <a:sy n="66" d="100"/>
        </p:scale>
        <p:origin x="16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828FC-904C-4280-A93A-B76C617FD606}" type="datetimeFigureOut">
              <a:rPr lang="en-GB" smtClean="0"/>
              <a:pPr/>
              <a:t>30/11/2016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E178-5374-4EBB-A058-1E62ABAAA6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3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DE1BC-FCCE-4FDE-879A-3301E08D2ACC}" type="datetimeFigureOut">
              <a:rPr lang="en-US" smtClean="0"/>
              <a:pPr/>
              <a:t>11/30/2016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5590C-8C1F-4731-85B6-36B02C771F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5590C-8C1F-4731-85B6-36B02C771F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2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5590C-8C1F-4731-85B6-36B02C771F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5590C-8C1F-4731-85B6-36B02C771F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5590C-8C1F-4731-85B6-36B02C771F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5590C-8C1F-4731-85B6-36B02C771F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80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7052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121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2465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567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0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7826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76640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5965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05416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7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C52EC7C-F3AF-4185-B992-11118964D9C6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421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8768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" y="255588"/>
            <a:ext cx="8731001" cy="58112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D50CFCC-2549-4C79-B778-BE436C9E6CF0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3895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17E287EB-FF00-473D-B964-7AADED211D1D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8468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624584F-3E6F-41D2-B7E0-F9156F41275F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20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573F0530-A281-4C65-B0A1-15B6A9DC1037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7064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328F3DB-13A6-49E4-8DF6-03EA3BC03359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425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FD1C217-62E6-4946-B978-FFF1ED86419C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720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D21F3EB-C3C7-43BC-88AF-7D931AF093B4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1464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F19E07A0-2714-46DB-AFA5-475CBC796A01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735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A98EC65D-57A3-44B7-B5D4-0F26DECE1C83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3309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30C2E160-582D-4A45-8DA1-3495665008CB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57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5189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A0DF481-7F73-470B-8AA1-CDFB66F5E7A4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344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84FFD036-D373-4012-91A3-BB549692E5FD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4234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8313" y="228600"/>
            <a:ext cx="8208962" cy="6153150"/>
            <a:chOff x="163328" y="-22704"/>
            <a:chExt cx="8879000" cy="6655387"/>
          </a:xfrm>
        </p:grpSpPr>
        <p:sp>
          <p:nvSpPr>
            <p:cNvPr id="7" name="Rectangle 4"/>
            <p:cNvSpPr>
              <a:spLocks noChangeArrowheads="1"/>
            </p:cNvSpPr>
            <p:nvPr userDrawn="1"/>
          </p:nvSpPr>
          <p:spPr bwMode="auto">
            <a:xfrm flipH="1">
              <a:off x="163328" y="1127737"/>
              <a:ext cx="7634120" cy="5504946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MY">
                  <a:solidFill>
                    <a:srgbClr val="595959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-22704"/>
              <a:ext cx="7675330" cy="5504946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 userDrawn="1"/>
          </p:nvSpPr>
          <p:spPr bwMode="auto">
            <a:xfrm flipH="1">
              <a:off x="1366998" y="1127737"/>
              <a:ext cx="6428733" cy="43545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MY">
                <a:solidFill>
                  <a:srgbClr val="595959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2" descr="X:\Live Client Projects\Shell_template_boilerplates_161109\client\guidelines_logos_fonts\02 Pecten plus Energy Tile suite\02 Pecten plus Energy Tile\RGB\Left_position\No_frame_version\Shell_2010_PLU_RBG_L_NF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43" b="3877"/>
          <a:stretch>
            <a:fillRect/>
          </a:stretch>
        </p:blipFill>
        <p:spPr bwMode="auto">
          <a:xfrm>
            <a:off x="685800" y="390525"/>
            <a:ext cx="695325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1963" y="6550025"/>
            <a:ext cx="1468437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Royal Dutch Shell plc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8150" y="6550025"/>
            <a:ext cx="1285875" cy="169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b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824A"/>
                </a:solidFill>
                <a:cs typeface="Arial" pitchFamily="34" charset="0"/>
              </a:rPr>
              <a:t>CONFIDENTIAL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156594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730082"/>
            <a:ext cx="5694536" cy="935266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578064" y="5402511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578064" y="5627540"/>
            <a:ext cx="5857896" cy="196455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3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B5943E6F-8C4B-4F64-A6F0-CC4EE5249532}" type="datetime1">
              <a:rPr lang="en-US" altLang="zh-CN" smtClean="0"/>
              <a:pPr>
                <a:buClr>
                  <a:srgbClr val="D42E12"/>
                </a:buClr>
              </a:pPr>
              <a:t>11/30/2016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5588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rgbClr val="D42E12"/>
              </a:solidFill>
              <a:cs typeface="Arial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29625" y="6550025"/>
            <a:ext cx="266700" cy="169863"/>
          </a:xfrm>
        </p:spPr>
        <p:txBody>
          <a:bodyPr/>
          <a:lstStyle>
            <a:lvl1pPr>
              <a:buClr>
                <a:schemeClr val="tx2"/>
              </a:buClr>
              <a:defRPr b="1">
                <a:solidFill>
                  <a:srgbClr val="F7D117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ED7A7F15-35DC-4E87-B885-000A977FC03F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 algn="l" fontAlgn="auto">
              <a:spcBef>
                <a:spcPts val="0"/>
              </a:spcBef>
              <a:spcAft>
                <a:spcPts val="0"/>
              </a:spcAft>
              <a:buClrTx/>
              <a:defRPr sz="800" b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Footer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9594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013" y="2343150"/>
            <a:ext cx="2339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28387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87314"/>
            <a:ext cx="8299938" cy="423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22031" y="990600"/>
            <a:ext cx="8299938" cy="5334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3121033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230832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>
                  <a:solidFill>
                    <a:srgbClr val="595959"/>
                  </a:solidFill>
                </a:rPr>
                <a:t> </a:t>
              </a:r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zh-CN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  <a:endParaRPr lang="en-GB" dirty="0"/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0799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2016/11/30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73962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906511" y="1312201"/>
            <a:ext cx="7770763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2016/11/30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146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2016/11/30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931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1584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906512" y="1312202"/>
            <a:ext cx="7766050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9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2016/11/30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1807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2016/11/30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456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2016/11/30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6765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2016/11/30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328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904072" y="6267688"/>
            <a:ext cx="3747304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SOURCE</a:t>
            </a:r>
            <a:endParaRPr lang="nl-NL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911225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911225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11225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911225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04071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911225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911225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11225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911225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04071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965700" y="4179607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965700" y="384464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965700" y="412245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965700" y="4436262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958546" y="59448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965700" y="1654176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Click to edit Unit of measure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965700" y="1319213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965700" y="1597026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965700" y="191083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958546" y="341942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2016/11/30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8771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251520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51520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251520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51520" y="4651548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251520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251520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251520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244366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44008" y="283579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644008" y="311360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44008" y="3140968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564846" y="5025160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44008" y="764704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644008" y="1042517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44008" y="1068290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636854" y="2832224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25344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6" name="Content Placeholder 51"/>
          <p:cNvSpPr>
            <a:spLocks noGrp="1"/>
          </p:cNvSpPr>
          <p:nvPr>
            <p:ph sz="quarter" idx="63" hasCustomPrompt="1"/>
          </p:nvPr>
        </p:nvSpPr>
        <p:spPr>
          <a:xfrm>
            <a:off x="251520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51520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art Placeholder 16"/>
          <p:cNvSpPr>
            <a:spLocks noGrp="1"/>
          </p:cNvSpPr>
          <p:nvPr>
            <p:ph type="chart" sz="quarter" idx="64"/>
          </p:nvPr>
        </p:nvSpPr>
        <p:spPr>
          <a:xfrm>
            <a:off x="251520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51520" y="6666889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4644008" y="4851135"/>
            <a:ext cx="3697200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US" dirty="0"/>
              <a:t>CHART TITLE APPEARS HERE</a:t>
            </a:r>
            <a:endParaRPr lang="nl-NL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5128948"/>
            <a:ext cx="3697200" cy="79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4644008" y="5154721"/>
            <a:ext cx="3697200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icon to add chart</a:t>
            </a:r>
            <a:endParaRPr lang="nl-NL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36854" y="6951351"/>
            <a:ext cx="3697200" cy="158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7388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2016/11/30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1568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2016/11/30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4367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2016/11/30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5112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Q &amp; A</a:t>
            </a:r>
          </a:p>
        </p:txBody>
      </p:sp>
      <p:sp>
        <p:nvSpPr>
          <p:cNvPr id="10" name="Text Box 11" descr="Text Box 11"/>
          <p:cNvSpPr txBox="1">
            <a:spLocks noChangeArrowheads="1"/>
          </p:cNvSpPr>
          <p:nvPr/>
        </p:nvSpPr>
        <p:spPr bwMode="auto">
          <a:xfrm>
            <a:off x="911225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INSERT COMPANY NAME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2016/11/30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015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1999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4DD4ACD-A869-4076-846E-58677F5970D8}" type="slidenum">
              <a:rPr lang="zh-CN" altLang="en-US" smtClean="0">
                <a:solidFill>
                  <a:srgbClr val="595959"/>
                </a:solidFill>
              </a:rPr>
              <a:pPr/>
              <a:t>‹#›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17BA4E0-7F70-4BCB-83E7-4C5E8A5B2FA0}" type="datetimeFigureOut">
              <a:rPr lang="zh-CN" altLang="en-US" smtClean="0">
                <a:solidFill>
                  <a:srgbClr val="595959"/>
                </a:solidFill>
              </a:rPr>
              <a:pPr/>
              <a:t>2016/11/30</a:t>
            </a:fld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zh-CN" alt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052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59338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2"/>
          <p:cNvSpPr txBox="1">
            <a:spLocks/>
          </p:cNvSpPr>
          <p:nvPr userDrawn="1"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029587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0023617"/>
      </p:ext>
    </p:extLst>
  </p:cSld>
  <p:clrMapOvr>
    <a:masterClrMapping/>
  </p:clrMapOvr>
  <p:transition/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>
              <a:solidFill>
                <a:srgbClr val="999999"/>
              </a:solidFill>
              <a:latin typeface="Futura"/>
              <a:ea typeface="宋体" pitchFamily="2" charset="-122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6" descr="Rectangle 6"/>
          <p:cNvSpPr txBox="1">
            <a:spLocks noChangeArrowheads="1"/>
          </p:cNvSpPr>
          <p:nvPr userDrawn="1"/>
        </p:nvSpPr>
        <p:spPr bwMode="auto">
          <a:xfrm>
            <a:off x="8377608" y="6470659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F8BB7B6D-2544-4277-852C-BF07B2C6E908}" type="slidenum">
              <a:rPr lang="en-GB" smtClean="0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55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242657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ar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  <a:latin typeface="Futura Medium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6572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8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20000"/>
              </a:lnSpc>
              <a:defRPr sz="1600" b="0" cap="none" baseline="0">
                <a:solidFill>
                  <a:schemeClr val="tx1"/>
                </a:solidFill>
                <a:latin typeface="Futura Medium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20000"/>
              </a:lnSpc>
              <a:buNone/>
              <a:defRPr sz="2400" b="1" cap="none" baseline="0">
                <a:solidFill>
                  <a:schemeClr val="accent2"/>
                </a:solidFill>
                <a:latin typeface="Futura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 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3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84739616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00000" y="648004"/>
            <a:ext cx="7380000" cy="5633999"/>
            <a:chOff x="900000" y="648000"/>
            <a:chExt cx="7380000" cy="5633999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 dirty="0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69" y="1440000"/>
            <a:ext cx="2520000" cy="9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1479561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40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987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000" y="2343715"/>
            <a:ext cx="2340000" cy="21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754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68316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>
                  <a:solidFill>
                    <a:srgbClr val="595959"/>
                  </a:solidFill>
                </a:rPr>
                <a:t> 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5" y="1400847"/>
            <a:ext cx="5694536" cy="1206000"/>
          </a:xfrm>
          <a:prstGeom prst="rect">
            <a:avLst/>
          </a:prstGeom>
          <a:noFill/>
        </p:spPr>
        <p:txBody>
          <a:bodyPr lIns="0" tIns="0" rIns="0"/>
          <a:lstStyle>
            <a:lvl1pPr>
              <a:defRPr kern="1200" cap="all" spc="0" baseline="0">
                <a:solidFill>
                  <a:schemeClr val="accent2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7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6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Futura Medium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44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Futura Medium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201957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altLang="zh-CN" sz="2400" b="1" dirty="0">
              <a:solidFill>
                <a:srgbClr val="999999"/>
              </a:solidFill>
              <a:latin typeface="Futura"/>
              <a:cs typeface="Arial" pitchFamily="34" charset="0"/>
            </a:endParaRPr>
          </a:p>
        </p:txBody>
      </p:sp>
      <p:sp>
        <p:nvSpPr>
          <p:cNvPr id="8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938B1DB1-90AB-4AFB-A856-1236819B05BA}" type="slidenum">
              <a:rPr lang="en-GB" altLang="zh-CN" sz="800">
                <a:solidFill>
                  <a:srgbClr val="595959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GB" altLang="zh-CN" sz="800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21557041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577235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69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034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270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941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ea typeface="Gulim" pitchFamily="34" charset="-127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463D5EF0-67DE-488E-993E-698685BF88A8}" type="datetimeFigureOut">
              <a:rPr lang="zh-CN" altLang="en-US" smtClean="0"/>
              <a:pPr>
                <a:buClr>
                  <a:srgbClr val="D42E12"/>
                </a:buClr>
              </a:pPr>
              <a:t>2016/11/30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2"/>
              </a:buClr>
              <a:defRPr b="1">
                <a:latin typeface="Arial" pitchFamily="34" charset="0"/>
                <a:cs typeface="Times New Roman" pitchFamily="18" charset="0"/>
              </a:defRPr>
            </a:lvl1pPr>
          </a:lstStyle>
          <a:p>
            <a:pPr>
              <a:buClr>
                <a:srgbClr val="D42E12"/>
              </a:buClr>
            </a:pPr>
            <a:fld id="{C51B5C8A-2F43-440C-BC24-3406E27954E8}" type="slidenum">
              <a:rPr lang="zh-CN" altLang="en-US" smtClean="0"/>
              <a:pPr>
                <a:buClr>
                  <a:srgbClr val="D42E12"/>
                </a:buClr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401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5.gi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463D5EF0-67DE-488E-993E-698685BF88A8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C51B5C8A-2F43-440C-BC24-3406E27954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+mn-ea"/>
                <a:cs typeface="Arial" charset="0"/>
              </a:defRPr>
            </a:lvl1pPr>
          </a:lstStyle>
          <a:p>
            <a:fld id="{B3D3D5D2-21F8-4483-BE75-4BF31083500C}" type="datetime1">
              <a:rPr lang="en-US" altLang="zh-CN" smtClean="0"/>
              <a:pPr/>
              <a:t>11/30/2016</a:t>
            </a:fld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 b="0">
                <a:solidFill>
                  <a:srgbClr val="595959"/>
                </a:solidFill>
                <a:latin typeface="Futura Medium" pitchFamily="2" charset="0"/>
                <a:ea typeface="宋体" charset="-122"/>
                <a:cs typeface="Arial" charset="0"/>
              </a:defRPr>
            </a:lvl1pPr>
          </a:lstStyle>
          <a:p>
            <a:fld id="{ED7A7F15-35DC-4E87-B885-000A977FC0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3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ransition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1" fontAlgn="base" hangingPunct="1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9704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Xx</a:t>
            </a:r>
          </a:p>
          <a:p>
            <a:pPr lvl="5"/>
            <a:r>
              <a:rPr lang="en-GB" dirty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7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4" r:id="rId16"/>
    <p:sldLayoutId id="2147483745" r:id="rId17"/>
    <p:sldLayoutId id="2147483746" r:id="rId18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 txBox="1">
            <a:spLocks/>
          </p:cNvSpPr>
          <p:nvPr/>
        </p:nvSpPr>
        <p:spPr>
          <a:xfrm>
            <a:off x="8676456" y="6647058"/>
            <a:ext cx="451916" cy="1939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D32BAE6A-B452-4007-8177-56DD051636F9}" type="slidenum">
              <a:rPr lang="en-US" sz="800" b="1" smtClean="0">
                <a:solidFill>
                  <a:srgbClr val="595959"/>
                </a:solidFill>
              </a:rPr>
              <a:pPr algn="ctr">
                <a:defRPr/>
              </a:pPr>
              <a:t>‹#›</a:t>
            </a:fld>
            <a:endParaRPr lang="en-US" sz="800" b="1" dirty="0">
              <a:solidFill>
                <a:srgbClr val="595959"/>
              </a:solidFill>
            </a:endParaRPr>
          </a:p>
        </p:txBody>
      </p:sp>
      <p:sp>
        <p:nvSpPr>
          <p:cNvPr id="4" name="Text Box 11" descr="CONFIDENTIAL_TAG_0xFFEE"/>
          <p:cNvSpPr txBox="1">
            <a:spLocks noChangeArrowheads="1"/>
          </p:cNvSpPr>
          <p:nvPr/>
        </p:nvSpPr>
        <p:spPr bwMode="auto">
          <a:xfrm>
            <a:off x="35616" y="44624"/>
            <a:ext cx="10800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t" anchorCtr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D42E12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702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kern="1200" cap="none" baseline="0">
          <a:solidFill>
            <a:srgbClr val="D42E1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spcBef>
          <a:spcPct val="20000"/>
        </a:spcBef>
        <a:buClr>
          <a:schemeClr val="accent2"/>
        </a:buClr>
        <a:buSzPct val="75000"/>
        <a:buFontTx/>
        <a:buBlip>
          <a:blip r:embed="rId1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35696" y="2420888"/>
            <a:ext cx="5694536" cy="1206000"/>
          </a:xfrm>
        </p:spPr>
        <p:txBody>
          <a:bodyPr/>
          <a:lstStyle/>
          <a:p>
            <a:r>
              <a:rPr lang="zh-CN" altLang="en-US" sz="3200" cap="none" smtClean="0">
                <a:ea typeface="微软雅黑" panose="020B0503020204020204" pitchFamily="34" charset="-122"/>
              </a:rPr>
              <a:t>壳牌太保活动沟通文件</a:t>
            </a:r>
            <a:endParaRPr lang="en-GB" sz="3200" cap="none" dirty="0">
              <a:ea typeface="微软雅黑" panose="020B0503020204020204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16216" y="4869160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200" dirty="0" smtClean="0"/>
              <a:t>2016/11/29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8128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活动管控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95536" y="980728"/>
            <a:ext cx="7770763" cy="507113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活动上线：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日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-2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21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日；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报表：需要有扫描参与活动明细表；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提前生成活动入口二维码，供海报使用，二维码的作用为消费者在门店直接扫描，可以进入活动参与活动；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 smtClean="0"/>
              <a:t>活动监控</a:t>
            </a:r>
            <a:r>
              <a:rPr lang="zh-CN" altLang="en-US" sz="1600" dirty="0" smtClean="0"/>
              <a:t>：尤其春节期间的风险应对上；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同时生成活动的一个入口链接，可以供各公众号供应商，链接挂上线后，可以直接点击进入活动</a:t>
            </a:r>
            <a:r>
              <a:rPr lang="en-US" altLang="zh-CN" sz="1600" dirty="0" smtClean="0"/>
              <a:t>homepage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日生成供海报使用；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 smtClean="0"/>
              <a:t>异常提示</a:t>
            </a:r>
            <a:r>
              <a:rPr lang="zh-CN" altLang="en-US" sz="1600" dirty="0" smtClean="0"/>
              <a:t>：包含数码已参与、不参与活动、</a:t>
            </a:r>
            <a:r>
              <a:rPr lang="en-US" altLang="zh-CN" sz="1600" dirty="0" smtClean="0"/>
              <a:t>24</a:t>
            </a:r>
            <a:r>
              <a:rPr lang="zh-CN" altLang="en-US" sz="1600" dirty="0" smtClean="0"/>
              <a:t>小时后再参与、名额已发完</a:t>
            </a:r>
            <a:r>
              <a:rPr lang="zh-CN" altLang="en-US" sz="1600" dirty="0"/>
              <a:t>等</a:t>
            </a:r>
            <a:r>
              <a:rPr lang="zh-CN" altLang="en-US" sz="1600" dirty="0" smtClean="0"/>
              <a:t>；</a:t>
            </a:r>
            <a:r>
              <a:rPr lang="zh-CN" altLang="en-US" sz="1800" dirty="0"/>
              <a:t>活动需要增加</a:t>
            </a:r>
            <a:r>
              <a:rPr lang="zh-CN" altLang="en-US" sz="1800" b="1" dirty="0">
                <a:solidFill>
                  <a:srgbClr val="FF0000"/>
                </a:solidFill>
              </a:rPr>
              <a:t>上限名额</a:t>
            </a:r>
            <a:r>
              <a:rPr lang="zh-CN" altLang="en-US" sz="1800" dirty="0"/>
              <a:t>过程管控：</a:t>
            </a:r>
            <a:endParaRPr lang="en-US" altLang="zh-CN" sz="1800" dirty="0"/>
          </a:p>
          <a:p>
            <a:pPr marL="342900" indent="206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喜力系列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4L 25200</a:t>
            </a:r>
            <a:r>
              <a:rPr lang="zh-CN" altLang="en-US" sz="1600" dirty="0"/>
              <a:t>桶油；</a:t>
            </a:r>
            <a:endParaRPr lang="en-US" altLang="zh-CN" sz="1600" dirty="0"/>
          </a:p>
          <a:p>
            <a:pPr marL="342900" indent="206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劲霸系列：</a:t>
            </a:r>
            <a:r>
              <a:rPr lang="en-US" altLang="zh-CN" sz="1600" dirty="0"/>
              <a:t>18L&amp;4L 5</a:t>
            </a:r>
            <a:r>
              <a:rPr lang="zh-CN" altLang="en-US" sz="1600" dirty="0"/>
              <a:t>万桶油</a:t>
            </a:r>
            <a:endParaRPr lang="en-US" altLang="zh-CN" sz="1600" dirty="0"/>
          </a:p>
          <a:p>
            <a:pPr marL="342900" indent="206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爱德王子：</a:t>
            </a:r>
            <a:r>
              <a:rPr lang="en-US" altLang="zh-CN" sz="1600" dirty="0"/>
              <a:t>1L 2</a:t>
            </a:r>
            <a:r>
              <a:rPr lang="zh-CN" altLang="en-US" sz="1600" dirty="0"/>
              <a:t>万桶油</a:t>
            </a:r>
            <a:endParaRPr lang="en-US" altLang="zh-CN" sz="1600" dirty="0"/>
          </a:p>
          <a:p>
            <a:pPr marL="342900" indent="20638">
              <a:lnSpc>
                <a:spcPct val="150000"/>
              </a:lnSpc>
              <a:buFont typeface="+mj-lt"/>
              <a:buAutoNum type="arabicPeriod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06964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514975" y="1113708"/>
            <a:ext cx="3322188" cy="5509779"/>
          </a:xfrm>
          <a:prstGeom prst="rect">
            <a:avLst/>
          </a:prstGeom>
          <a:solidFill>
            <a:srgbClr val="C00000"/>
          </a:solidFill>
          <a:ln w="12700">
            <a:solidFill>
              <a:srgbClr val="D42E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115332" y="1113708"/>
            <a:ext cx="5087456" cy="22946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EEC808"/>
            </a:solidFill>
            <a:prstDash val="dash"/>
          </a:ln>
          <a:effectLst/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15332" y="3675187"/>
            <a:ext cx="5112906" cy="2909383"/>
          </a:xfrm>
          <a:prstGeom prst="rect">
            <a:avLst/>
          </a:prstGeom>
          <a:solidFill>
            <a:srgbClr val="F7D117"/>
          </a:solidFill>
          <a:ln w="19050">
            <a:solidFill>
              <a:srgbClr val="EEC808"/>
            </a:solidFill>
            <a:prstDash val="dash"/>
          </a:ln>
          <a:effectLst/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活动流程设计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27519" y="1628800"/>
            <a:ext cx="1117818" cy="1595067"/>
          </a:xfrm>
          <a:prstGeom prst="rect">
            <a:avLst/>
          </a:prstGeom>
          <a:solidFill>
            <a:srgbClr val="D42E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消费者购买</a:t>
            </a:r>
            <a:endParaRPr lang="en-US" altLang="zh-CN" sz="14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活动产品</a:t>
            </a:r>
            <a:endParaRPr lang="en-US" altLang="zh-CN" sz="1400" b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37896" y="1816913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Homepage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活动主页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37895" y="4095662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验证个人信息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5672" y="4095662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揭开标签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QR CODE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93445" y="4095662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跳转投保页面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保单信息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7519" y="4094019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回传保单信息至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中商数据库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21213" y="4095662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收到投保信息短信通知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478610" y="2008043"/>
            <a:ext cx="576000" cy="8365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21222" y="1816913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微信扫描</a:t>
            </a:r>
            <a:endParaRPr lang="en-US" altLang="zh-CN" sz="12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海报二维码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65672" y="1816913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授权页面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3436225" y="2473687"/>
            <a:ext cx="2094186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947603" y="2222197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 rot="5400000">
            <a:off x="7743917" y="3393006"/>
            <a:ext cx="612000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 flipH="1">
            <a:off x="5175375" y="4449885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 flipH="1">
            <a:off x="6947603" y="4449885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 flipH="1">
            <a:off x="3403148" y="4449885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 flipH="1">
            <a:off x="1703323" y="4449885"/>
            <a:ext cx="360000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37806" y="5559270"/>
            <a:ext cx="116054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填写手机号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获得验证码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输入验证码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199914" y="3721666"/>
            <a:ext cx="321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70485" y="3803554"/>
            <a:ext cx="548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投保</a:t>
            </a:r>
            <a:endParaRPr lang="en-US" altLang="zh-CN" sz="120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endParaRPr lang="en-US" altLang="zh-CN" sz="120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6154" y="5559270"/>
            <a:ext cx="129716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回传注册信息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回传保单编码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631014" y="5559270"/>
            <a:ext cx="170460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不同扫码品类跳转至不同的投保页面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投保手机号锁定为消费者验证手机号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907842" y="1513510"/>
            <a:ext cx="5481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同意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58778" y="5559270"/>
            <a:ext cx="1704608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58437" y="1007410"/>
            <a:ext cx="271352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CCN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701" y="3702483"/>
            <a:ext cx="914400" cy="293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CPIC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680" y="112474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consumers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15816" y="181691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56071" y="1311894"/>
            <a:ext cx="1224045" cy="6338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进入微信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自动回复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肘形连接符 6"/>
          <p:cNvCxnSpPr>
            <a:stCxn id="40" idx="3"/>
            <a:endCxn id="22" idx="1"/>
          </p:cNvCxnSpPr>
          <p:nvPr/>
        </p:nvCxnSpPr>
        <p:spPr>
          <a:xfrm>
            <a:off x="4780116" y="1628800"/>
            <a:ext cx="885556" cy="797532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endCxn id="40" idx="1"/>
          </p:cNvCxnSpPr>
          <p:nvPr/>
        </p:nvCxnSpPr>
        <p:spPr>
          <a:xfrm flipV="1">
            <a:off x="1611949" y="1628800"/>
            <a:ext cx="1944122" cy="578022"/>
          </a:xfrm>
          <a:prstGeom prst="bentConnector3">
            <a:avLst>
              <a:gd name="adj1" fmla="val 7178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296130" y="1252221"/>
            <a:ext cx="914400" cy="30448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</a:p>
        </p:txBody>
      </p:sp>
    </p:spTree>
    <p:extLst>
      <p:ext uri="{BB962C8B-B14F-4D97-AF65-F5344CB8AC3E}">
        <p14:creationId xmlns:p14="http://schemas.microsoft.com/office/powerpoint/2010/main" val="1203901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514975" y="1113708"/>
            <a:ext cx="3322188" cy="5509779"/>
          </a:xfrm>
          <a:prstGeom prst="rect">
            <a:avLst/>
          </a:prstGeom>
          <a:solidFill>
            <a:srgbClr val="C00000"/>
          </a:solidFill>
          <a:ln w="12700">
            <a:solidFill>
              <a:srgbClr val="D42E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115332" y="1113708"/>
            <a:ext cx="5087456" cy="22946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EEC808"/>
            </a:solidFill>
            <a:prstDash val="dash"/>
          </a:ln>
          <a:effectLst/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15332" y="3675187"/>
            <a:ext cx="5112906" cy="2909383"/>
          </a:xfrm>
          <a:prstGeom prst="rect">
            <a:avLst/>
          </a:prstGeom>
          <a:solidFill>
            <a:srgbClr val="F7D117"/>
          </a:solidFill>
          <a:ln w="19050">
            <a:solidFill>
              <a:srgbClr val="EEC808"/>
            </a:solidFill>
            <a:prstDash val="dash"/>
          </a:ln>
          <a:effectLst/>
        </p:spPr>
        <p:txBody>
          <a:bodyPr lIns="0" tIns="0" rIns="0" bIns="0" anchor="ctr">
            <a:noAutofit/>
          </a:bodyPr>
          <a:lstStyle>
            <a:lvl1pPr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18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Campaign Design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27519" y="1628800"/>
            <a:ext cx="1117818" cy="1595067"/>
          </a:xfrm>
          <a:prstGeom prst="rect">
            <a:avLst/>
          </a:prstGeom>
          <a:solidFill>
            <a:srgbClr val="D42E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 purchase product</a:t>
            </a:r>
          </a:p>
        </p:txBody>
      </p:sp>
      <p:sp>
        <p:nvSpPr>
          <p:cNvPr id="30" name="矩形 29"/>
          <p:cNvSpPr/>
          <p:nvPr/>
        </p:nvSpPr>
        <p:spPr>
          <a:xfrm>
            <a:off x="3489187" y="956496"/>
            <a:ext cx="1372017" cy="9252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Wechat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function selections / Auto-response</a:t>
            </a:r>
          </a:p>
        </p:txBody>
      </p:sp>
      <p:sp>
        <p:nvSpPr>
          <p:cNvPr id="32" name="矩形 31"/>
          <p:cNvSpPr/>
          <p:nvPr/>
        </p:nvSpPr>
        <p:spPr>
          <a:xfrm>
            <a:off x="7437896" y="1816913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Homepage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37895" y="4095662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Verify personal info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5672" y="4095662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Uncover label to scan product QR CODE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93445" y="4095662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insurance page to fill in information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7519" y="4094019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 back insurance info to CCN database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21213" y="4095662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 get insurance SMS note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1478610" y="2008043"/>
            <a:ext cx="576000" cy="8365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21222" y="1816913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 post QR code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65672" y="1816913"/>
            <a:ext cx="1224045" cy="12188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 page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3370926" y="2270450"/>
            <a:ext cx="2118599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947603" y="2222197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 rot="5400000">
            <a:off x="7743917" y="3393006"/>
            <a:ext cx="612000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 flipH="1">
            <a:off x="5175375" y="4449885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 flipH="1">
            <a:off x="6947603" y="4449885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 flipH="1">
            <a:off x="3403148" y="4449885"/>
            <a:ext cx="432407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 flipH="1">
            <a:off x="1703323" y="4449885"/>
            <a:ext cx="360000" cy="3948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242610" y="5450124"/>
            <a:ext cx="16507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Phone No.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verification code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code</a:t>
            </a:r>
          </a:p>
        </p:txBody>
      </p:sp>
      <p:sp>
        <p:nvSpPr>
          <p:cNvPr id="49" name="矩形 48"/>
          <p:cNvSpPr/>
          <p:nvPr/>
        </p:nvSpPr>
        <p:spPr>
          <a:xfrm>
            <a:off x="5199914" y="3721666"/>
            <a:ext cx="321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</a:p>
        </p:txBody>
      </p:sp>
      <p:sp>
        <p:nvSpPr>
          <p:cNvPr id="51" name="矩形 50"/>
          <p:cNvSpPr/>
          <p:nvPr/>
        </p:nvSpPr>
        <p:spPr>
          <a:xfrm>
            <a:off x="3283771" y="4101148"/>
            <a:ext cx="7946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</a:p>
        </p:txBody>
      </p:sp>
      <p:sp>
        <p:nvSpPr>
          <p:cNvPr id="52" name="矩形 51"/>
          <p:cNvSpPr/>
          <p:nvPr/>
        </p:nvSpPr>
        <p:spPr>
          <a:xfrm>
            <a:off x="406154" y="5559270"/>
            <a:ext cx="236564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 back registration info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 back insurance code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85267" y="5345164"/>
            <a:ext cx="2389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Different scanning products enter different insurance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Insurance No. lock to consumer verification phone No.</a:t>
            </a:r>
          </a:p>
        </p:txBody>
      </p:sp>
      <p:sp>
        <p:nvSpPr>
          <p:cNvPr id="58" name="矩形 57"/>
          <p:cNvSpPr/>
          <p:nvPr/>
        </p:nvSpPr>
        <p:spPr>
          <a:xfrm>
            <a:off x="6641633" y="1553742"/>
            <a:ext cx="11205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Authorized</a:t>
            </a:r>
          </a:p>
        </p:txBody>
      </p:sp>
      <p:sp>
        <p:nvSpPr>
          <p:cNvPr id="41" name="矩形 40"/>
          <p:cNvSpPr/>
          <p:nvPr/>
        </p:nvSpPr>
        <p:spPr>
          <a:xfrm>
            <a:off x="5458778" y="5559270"/>
            <a:ext cx="170460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Verify Shell product</a:t>
            </a:r>
          </a:p>
        </p:txBody>
      </p:sp>
      <p:sp>
        <p:nvSpPr>
          <p:cNvPr id="43" name="矩形 42"/>
          <p:cNvSpPr/>
          <p:nvPr/>
        </p:nvSpPr>
        <p:spPr>
          <a:xfrm>
            <a:off x="7158437" y="1007410"/>
            <a:ext cx="271352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CCN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701" y="3702483"/>
            <a:ext cx="914400" cy="293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CPIC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680" y="112474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consumers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肘形连接符 5"/>
          <p:cNvCxnSpPr>
            <a:stCxn id="30" idx="3"/>
            <a:endCxn id="22" idx="1"/>
          </p:cNvCxnSpPr>
          <p:nvPr/>
        </p:nvCxnSpPr>
        <p:spPr>
          <a:xfrm>
            <a:off x="4861204" y="1419107"/>
            <a:ext cx="804468" cy="1007225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endCxn id="30" idx="1"/>
          </p:cNvCxnSpPr>
          <p:nvPr/>
        </p:nvCxnSpPr>
        <p:spPr>
          <a:xfrm flipV="1">
            <a:off x="1545337" y="1419107"/>
            <a:ext cx="1943850" cy="620038"/>
          </a:xfrm>
          <a:prstGeom prst="bentConnector3">
            <a:avLst>
              <a:gd name="adj1" fmla="val 21214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303342" y="1131113"/>
            <a:ext cx="914400" cy="30448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384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活动风险点说明：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4383"/>
              </p:ext>
            </p:extLst>
          </p:nvPr>
        </p:nvGraphicFramePr>
        <p:xfrm>
          <a:off x="107504" y="1988840"/>
          <a:ext cx="8820471" cy="4495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6428"/>
                <a:gridCol w="3403552"/>
                <a:gridCol w="3090491"/>
              </a:tblGrid>
              <a:tr h="4412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风险点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风险原因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333333"/>
                    </a:solidFill>
                  </a:tcPr>
                </a:tc>
              </a:tr>
              <a:tr h="11696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壳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牌其它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1L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产品可能参与活动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DTS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未对爱德王子产品与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1L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防伪码进行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关联，</a:t>
                      </a:r>
                      <a:endParaRPr lang="en-US" altLang="zh-CN" sz="12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系统在规则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上允许所有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1L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产品参与活动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</a:tr>
              <a:tr h="14343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春节消费者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电话咨询无人接听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春节系统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运维不能及时解决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2017.1.27-2017.2.2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为春节法定节假日</a:t>
                      </a:r>
                      <a:endParaRPr lang="en-US" altLang="zh-CN" sz="120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员工休假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、中商响应机制：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）春节期间中商客服热线正常值班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）开发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人员每天查看系统日记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，尽量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避免问题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、投保问题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由壳牌沟通太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保协调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</a:tr>
              <a:tr h="14500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消费者多次参与投保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太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保将投保信息回传至中商可能存在不及时的情况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，当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消费者二次参与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活动，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中商不能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判断是否已投保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、中商设定消费者</a:t>
                      </a:r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24h</a:t>
                      </a:r>
                      <a:r>
                        <a:rPr lang="zh-CN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仅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能跳转</a:t>
                      </a: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次投保流程；</a:t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、太保将在消费者提交投保信息后，在太保系统中进行检索是否投保（已沟通太保）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565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Campaign risk explanation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0" y="1700808"/>
          <a:ext cx="9144000" cy="5185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1760"/>
                <a:gridCol w="3528392"/>
                <a:gridCol w="3203848"/>
              </a:tblGrid>
              <a:tr h="469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Risks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Reasons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Solutions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333333"/>
                    </a:solidFill>
                  </a:tcPr>
                </a:tc>
              </a:tr>
              <a:tr h="1244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 other 1L product ca</a:t>
                      </a:r>
                      <a:r>
                        <a:rPr lang="en-US" altLang="zh-CN" sz="1200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include in this campaign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DTS didn’t connect with </a:t>
                      </a:r>
                      <a:r>
                        <a:rPr lang="en-US" altLang="zh-CN" sz="1200" u="none" strike="noStrike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Edvance</a:t>
                      </a: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product and 1L AC code</a:t>
                      </a:r>
                      <a:r>
                        <a:rPr lang="en-US" altLang="zh-CN" sz="1200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 system, all 1L products are allow to participate in this campaign.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</a:tr>
              <a:tr h="152628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Consumer query calls has no one to answer</a:t>
                      </a:r>
                      <a:r>
                        <a:rPr lang="en-US" altLang="zh-CN" sz="1200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during Spring Festive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System operation can’t solve</a:t>
                      </a:r>
                      <a:r>
                        <a:rPr lang="en-US" altLang="zh-CN" sz="1200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problem during Spring Festive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2017.1.27-2017.2.2 is Spring Festive Holiday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CCN response</a:t>
                      </a:r>
                      <a:r>
                        <a:rPr lang="en-US" altLang="zh-CN" sz="1200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mechanism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CCN customer work during Spring Festive</a:t>
                      </a:r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Development</a:t>
                      </a:r>
                      <a:r>
                        <a:rPr lang="en-US" altLang="zh-CN" sz="1200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engineer check system log everyday to avoid questions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Insurance</a:t>
                      </a:r>
                      <a:r>
                        <a:rPr lang="en-US" altLang="zh-CN" sz="1200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problem need to solve by both CCN and CPIC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</a:tr>
              <a:tr h="15429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Consumer participate in multiple</a:t>
                      </a:r>
                      <a:r>
                        <a:rPr lang="en-US" altLang="zh-CN" sz="1200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insurances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CPIC send back info</a:t>
                      </a:r>
                      <a:r>
                        <a:rPr lang="en-US" altLang="zh-CN" sz="1200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to CCN may not that fast, then CCN can’t judge when consumer participate in campaign for second times.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CCN setting that consumer can only jump</a:t>
                      </a:r>
                      <a:r>
                        <a:rPr lang="en-US" altLang="zh-CN" sz="1200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into 1 insurance procedures </a:t>
                      </a:r>
                      <a:r>
                        <a:rPr lang="en-US" altLang="zh-CN" sz="120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 24h;</a:t>
                      </a:r>
                      <a:r>
                        <a:rPr lang="zh-CN" altLang="en-US" sz="12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20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2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CPIC will inspect</a:t>
                      </a:r>
                      <a:r>
                        <a:rPr lang="en-US" altLang="zh-CN" sz="1200" u="none" strike="noStrike" baseline="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whether it take insurance or not after consumer hand over insurance info.(already checked with CPIC)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938" marR="7938" marT="7938" marB="0" anchor="ctr">
                    <a:solidFill>
                      <a:srgbClr val="F7D1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018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product_helix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19973"/>
              </p:ext>
            </p:extLst>
          </p:nvPr>
        </p:nvGraphicFramePr>
        <p:xfrm>
          <a:off x="388184" y="1988840"/>
          <a:ext cx="8212328" cy="367240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873949"/>
                <a:gridCol w="3233923"/>
                <a:gridCol w="2162512"/>
                <a:gridCol w="1066453"/>
                <a:gridCol w="875491"/>
              </a:tblGrid>
              <a:tr h="459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MID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GSAP Code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中文名称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产品线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zh-CN" altLang="en-US" sz="1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否参与活动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79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550013437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550013437 - HelixUltra5W40_4*4L_A0F7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壳牌超凡喜力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Helix Ultra 5W-40 #4x4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Ultra</a:t>
                      </a:r>
                      <a:endParaRPr 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379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550013413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550013413 - HelixUltra5W30_4*4L_A0F7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壳牌超凡喜力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 Helix Ultra 5W-30 #4x4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Ultra</a:t>
                      </a:r>
                      <a:endParaRPr 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459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550040061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550040061 - HelixUltraSN5W30SN_4*4L_A0F7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壳牌超凡喜力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 Helix Ultra SN 5W-30 #4x4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Ultra</a:t>
                      </a:r>
                      <a:endParaRPr 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459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550045973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550045973 - Helix Ultra 0W-30 (SL/CF A3/B4 + OEM)_4*4L_A0F7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壳牌极净超凡喜力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Helix Ultra 0W-30 #4x4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Ultra</a:t>
                      </a:r>
                      <a:r>
                        <a:rPr 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459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550045971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550045971 - Helix Ultra 0W-40 (SN/CF A3/B4)_4*4L_A0F7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壳牌极净超凡喜力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Helix Ultra 0W-40 #4x4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Ultra</a:t>
                      </a:r>
                      <a:r>
                        <a:rPr lang="zh-CN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459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550045974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550045974 - Helix Ultra SN 0W-20 (SN/GF-5)_4*4L_A0F7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壳牌极净超凡喜力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Helix Ultra SN 0W-20 #4x4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Ultra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  <a:tr h="613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550045970</a:t>
                      </a:r>
                      <a:endParaRPr lang="zh-CN" sz="1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550045970 - Helix Ultra Racing 10W-60 (SN/CF A3/B4)_4*4L_A0F7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壳牌极净超凡喜力赛车专用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Helix Ultra Racing 10W-60 #4x4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升</a:t>
                      </a: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箱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Ultra</a:t>
                      </a:r>
                      <a:r>
                        <a:rPr 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7544" y="908720"/>
            <a:ext cx="2016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25,200 </a:t>
            </a:r>
            <a:r>
              <a:rPr lang="en-US" altLang="zh-CN" dirty="0"/>
              <a:t>bottles</a:t>
            </a:r>
            <a:endPara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7976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Product-</a:t>
            </a:r>
            <a:r>
              <a:rPr lang="en-US" altLang="zh-CN" sz="2800" dirty="0" err="1" smtClean="0"/>
              <a:t>rimula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67544" y="908720"/>
            <a:ext cx="2016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50,000 </a:t>
            </a:r>
            <a:r>
              <a:rPr lang="en-US" altLang="zh-CN" dirty="0"/>
              <a:t>bottles</a:t>
            </a:r>
            <a:endPara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53067"/>
              </p:ext>
            </p:extLst>
          </p:nvPr>
        </p:nvGraphicFramePr>
        <p:xfrm>
          <a:off x="323528" y="1285348"/>
          <a:ext cx="8572896" cy="535836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72560"/>
                <a:gridCol w="1236637"/>
                <a:gridCol w="1775179"/>
                <a:gridCol w="2884264"/>
                <a:gridCol w="1080120"/>
                <a:gridCol w="1224136"/>
              </a:tblGrid>
              <a:tr h="28438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 dirty="0">
                          <a:effectLst/>
                        </a:rPr>
                        <a:t>序号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Shell </a:t>
                      </a:r>
                      <a:r>
                        <a:rPr lang="zh-CN" altLang="en-US" sz="1000" u="none" strike="noStrike">
                          <a:effectLst/>
                        </a:rPr>
                        <a:t>新产品编码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 dirty="0">
                          <a:effectLst/>
                        </a:rPr>
                        <a:t>中商编码（来源</a:t>
                      </a:r>
                      <a:r>
                        <a:rPr lang="en-US" altLang="zh-CN" sz="1000" u="none" strike="noStrike" dirty="0">
                          <a:effectLst/>
                        </a:rPr>
                        <a:t>DTS</a:t>
                      </a:r>
                      <a:r>
                        <a:rPr lang="zh-CN" altLang="en-US" sz="1000" u="none" strike="noStrike" dirty="0">
                          <a:effectLst/>
                        </a:rPr>
                        <a:t>）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000" u="none" strike="noStrike" dirty="0">
                          <a:effectLst/>
                        </a:rPr>
                        <a:t>新产品名称</a:t>
                      </a:r>
                      <a:endParaRPr lang="zh-CN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>
                          <a:effectLst/>
                        </a:rPr>
                        <a:t>编码是否匹配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u="none" strike="noStrike">
                          <a:effectLst/>
                        </a:rPr>
                        <a:t>是否参加保险活动</a:t>
                      </a:r>
                      <a:endParaRPr lang="zh-CN" altLang="en-US" sz="1000" b="1" i="0" u="none" strike="noStrike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550044251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550044251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RIMR4X15W40CI4E7DH1_4*4L_A0F7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550044252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550044252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RIMR4X15W40CI4E7DH1_1*18L_A0F7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550044254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550044254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RIMR4X20W50CI4E7_4*4L_A0F7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550044255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550044255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RIMR4X20W50CI4E7_1*18L_A0F7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550044192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550044192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RIMR5E10W40CI4228.3_4*4L_A0F7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550044257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550044257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RIMR5E10W40CI4228.3_1*18L_A0F7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7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550044194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550044194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RIMR3TURBO20W50CH4_4*4L_A0F7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8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550044197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550044197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RIMR3TURBO 15W40CH4_4*4L_A0F7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9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550044199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550044199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RIMR3TURBO 15W40CH4_1*18L_A0F7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10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550044242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550044242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RIMR3TURBO20W50CH4_1*18L_A0F7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11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550044262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550044262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RIMR5NG 10W-40_4*4L_A0F7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12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550044266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550044266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RIMR5NG 10W-40_1*18L_A0F7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13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550044195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550044195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RIMR3MULTI10W30 CH4_4*4L_A0F7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550044240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550044240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RIMR3MV15W40CI4_1*18L_A0F7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15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550044258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550044258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RIMR2CNG15W40CF_1*18L_A0F7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550044259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550044259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RIMR2CNG15W40CF_4*4L_A0F7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17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550044263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550044263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RIMR3NG15W-40_4*4L_A0F7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18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550044267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550044267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RIMR6M10W40CI-4_1*18L_A0F7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19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550044386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550044386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Rimula R2 50 (CF)_4*4L_A0F7</a:t>
                      </a:r>
                      <a:endParaRPr lang="pt-BR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05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20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550044339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550044339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Rimula R2 Extra 15W-40 (CF-4)_4*4L_A0F7</a:t>
                      </a:r>
                      <a:endParaRPr lang="pt-BR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26363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21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550044383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550044383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Rimula R2 Extra 20W-50 (CF-4)_4*4L_A0F7</a:t>
                      </a:r>
                      <a:endParaRPr lang="pt-BR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22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550044385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550044385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Rimula R2 50 (CF)_1*18L_A0F7</a:t>
                      </a:r>
                      <a:endParaRPr lang="pt-BR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3246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23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550044337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550044337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Rimula R2 Extra 15W-40 (CF-4)_1*18L_A0F7</a:t>
                      </a:r>
                      <a:endParaRPr lang="pt-BR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8323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24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550044380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550044380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Rimula R2 Extra 20W-50 (CF-4)_1*18L_A0F7</a:t>
                      </a:r>
                      <a:endParaRPr lang="pt-BR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25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550044788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550044788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Rimula R6 LM 10W-40 _1*18L_A0F7</a:t>
                      </a:r>
                      <a:endParaRPr lang="pt-BR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26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550044384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550044384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Rimula R2 40 (CF)_4*4L_A0F7</a:t>
                      </a:r>
                      <a:endParaRPr lang="pt-BR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27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550044382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550044382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u="none" strike="noStrike">
                          <a:effectLst/>
                        </a:rPr>
                        <a:t>Rimula R2 40 (CF)_1*18L_A0F7</a:t>
                      </a:r>
                      <a:endParaRPr lang="pt-BR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28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550044193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550044193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RIMR2MULTI10W30 CF4_4*4L_A0F7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29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550044198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>
                          <a:effectLst/>
                        </a:rPr>
                        <a:t>550044198</a:t>
                      </a:r>
                      <a:endParaRPr lang="en-US" altLang="zh-CN" sz="1000" b="1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RIMR2MULTI10W30 CF4_1*18L_A0F7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  <a:tr h="15158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 dirty="0">
                          <a:effectLst/>
                        </a:rPr>
                        <a:t>30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234" marR="5234" marT="5234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>
                          <a:effectLst/>
                        </a:rPr>
                        <a:t>550044241</a:t>
                      </a:r>
                      <a:endParaRPr lang="en-US" altLang="zh-CN" sz="1000" b="1" i="0" u="none" strike="noStrike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u="none" strike="noStrike" dirty="0">
                          <a:effectLst/>
                        </a:rPr>
                        <a:t>550044241</a:t>
                      </a:r>
                      <a:endParaRPr lang="en-US" altLang="zh-CN" sz="1000" b="1" i="0" u="none" strike="noStrike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u="none" strike="noStrike">
                          <a:effectLst/>
                        </a:rPr>
                        <a:t>RIMR3MULTI10W30 CH4_1*18L_A0F7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000" b="0" i="0" u="none" strike="noStrike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34" marR="5234" marT="523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2434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Product_advance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544" y="908720"/>
            <a:ext cx="2016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20,000 </a:t>
            </a:r>
            <a:r>
              <a:rPr lang="en-US" altLang="zh-CN" dirty="0"/>
              <a:t>bottles</a:t>
            </a:r>
            <a:endPara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576" y="1844824"/>
            <a:ext cx="237023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 1L 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2648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CCN</a:t>
            </a:r>
            <a:r>
              <a:rPr lang="zh-CN" altLang="en-US" dirty="0"/>
              <a:t>和</a:t>
            </a:r>
            <a:r>
              <a:rPr lang="en-US" altLang="zh-CN" dirty="0"/>
              <a:t>CPIC</a:t>
            </a:r>
            <a:r>
              <a:rPr lang="zh-CN" altLang="en-US" dirty="0"/>
              <a:t>各分工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196752"/>
            <a:ext cx="2087712" cy="57606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CCN</a:t>
            </a:r>
          </a:p>
        </p:txBody>
      </p:sp>
      <p:sp>
        <p:nvSpPr>
          <p:cNvPr id="5" name="矩形 4"/>
          <p:cNvSpPr/>
          <p:nvPr/>
        </p:nvSpPr>
        <p:spPr>
          <a:xfrm>
            <a:off x="5580112" y="1198062"/>
            <a:ext cx="2087712" cy="57606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CPIC</a:t>
            </a:r>
          </a:p>
        </p:txBody>
      </p:sp>
      <p:sp>
        <p:nvSpPr>
          <p:cNvPr id="8" name="矩形 7"/>
          <p:cNvSpPr/>
          <p:nvPr/>
        </p:nvSpPr>
        <p:spPr>
          <a:xfrm>
            <a:off x="5184068" y="2255212"/>
            <a:ext cx="2879800" cy="2767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"/>
              </a:spcAft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配置壳牌不同产品对应的投保页面供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Configure different pages for different products for CCN usage.</a:t>
            </a:r>
          </a:p>
          <a:p>
            <a:pPr>
              <a:spcAft>
                <a:spcPts val="6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记录参与活动的产品及投保结果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Record the products and the results.</a:t>
            </a:r>
          </a:p>
          <a:p>
            <a:pPr marL="342900" indent="-342900">
              <a:spcAft>
                <a:spcPts val="60"/>
              </a:spcAft>
              <a:buAutoNum type="arabicPeriod" startAt="3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获取投保人信息，并返回给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投保信息明细及投保状态；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Acquire the policy-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holder’info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return the detailed info to CCN</a:t>
            </a:r>
          </a:p>
          <a:p>
            <a:pPr>
              <a:spcAft>
                <a:spcPts val="6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、返回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受理订单编号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the order number to CCN that is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processed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2255212"/>
            <a:ext cx="3666051" cy="33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"/>
              </a:spcAft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活动入口二维码生成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Generate QR code used for event</a:t>
            </a:r>
          </a:p>
          <a:p>
            <a:pPr marL="342900" indent="-342900">
              <a:spcAft>
                <a:spcPts val="60"/>
              </a:spcAft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页面入口的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 H5 page for the event</a:t>
            </a:r>
          </a:p>
          <a:p>
            <a:pPr marL="342900" indent="-342900">
              <a:spcAft>
                <a:spcPts val="60"/>
              </a:spcAft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CPIC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参保的产品结果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result need to be transferred to CPIC</a:t>
            </a:r>
          </a:p>
          <a:p>
            <a:pPr marL="342900" indent="-342900">
              <a:spcAft>
                <a:spcPts val="60"/>
              </a:spcAft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不同产品对应的投保页面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call different product pages according to different products</a:t>
            </a:r>
          </a:p>
          <a:p>
            <a:pPr marL="342900" indent="-342900">
              <a:spcAft>
                <a:spcPts val="60"/>
              </a:spcAft>
              <a:buAutoNum type="arabicPeriod" startAt="5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记录参与活动的产品及投保结果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Record the products and the results.</a:t>
            </a:r>
          </a:p>
          <a:p>
            <a:pPr>
              <a:spcAft>
                <a:spcPts val="6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每个用户允许参与一次（微信号、手机号等身份判定）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user is allowed to participate one time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wechat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,phone number, etc.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仅允许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WeChat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"/>
              </a:spcAft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WeChat scan only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1020" y="5849580"/>
            <a:ext cx="8169492" cy="47019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用户无法判断是否参与过活动时，只允许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小时内参与一次，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小时内进入需要提示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小时候再来参与</a:t>
            </a:r>
            <a:endParaRPr lang="zh-CN" altLang="en-US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1711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Windows NT PowerPoint template MASTER2010">
  <a:themeElements>
    <a:clrScheme name="Windows NT PowerPoint template MASTER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Windows NT PowerPoint template MASTER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indows NT PowerPoint template MASTER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hell layouts with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D117"/>
        </a:solidFill>
        <a:ln>
          <a:noFill/>
        </a:ln>
      </a:spPr>
      <a:bodyPr rtlCol="0" anchor="ctr"/>
      <a:lstStyle>
        <a:defPPr algn="ctr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3000"/>
          </a:lnSpc>
          <a:spcAft>
            <a:spcPts val="60"/>
          </a:spcAft>
          <a:defRPr sz="1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hell layouts without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20489</TotalTime>
  <Words>1289</Words>
  <Application>Microsoft Office PowerPoint</Application>
  <PresentationFormat>全屏显示(4:3)</PresentationFormat>
  <Paragraphs>363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Futura</vt:lpstr>
      <vt:lpstr>Futura Light</vt:lpstr>
      <vt:lpstr>Futura Medium</vt:lpstr>
      <vt:lpstr>Gulim</vt:lpstr>
      <vt:lpstr>宋体</vt:lpstr>
      <vt:lpstr>微软雅黑</vt:lpstr>
      <vt:lpstr>Arial</vt:lpstr>
      <vt:lpstr>Calibri</vt:lpstr>
      <vt:lpstr>Times New Roman</vt:lpstr>
      <vt:lpstr>Wingdings</vt:lpstr>
      <vt:lpstr>Windows NT PowerPoint template MASTER2010</vt:lpstr>
      <vt:lpstr>2_Windows NT PowerPoint template MASTER2010</vt:lpstr>
      <vt:lpstr>2_Shell layouts with footer</vt:lpstr>
      <vt:lpstr>Shell layouts without footer</vt:lpstr>
      <vt:lpstr>壳牌太保活动沟通文件</vt:lpstr>
      <vt:lpstr>活动流程设计</vt:lpstr>
      <vt:lpstr>Campaign Design</vt:lpstr>
      <vt:lpstr>活动风险点说明：</vt:lpstr>
      <vt:lpstr>Campaign risk explanation：</vt:lpstr>
      <vt:lpstr>product_helix</vt:lpstr>
      <vt:lpstr>Product-rimula</vt:lpstr>
      <vt:lpstr>Product_advance</vt:lpstr>
      <vt:lpstr>CCN和CPIC各分工</vt:lpstr>
      <vt:lpstr>活动管控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Lubricants Brand Strategy  Executive Summary</dc:title>
  <dc:creator>Xu, Yuanchun SCHINA-DIH/352</dc:creator>
  <cp:lastModifiedBy>王鑫</cp:lastModifiedBy>
  <cp:revision>1032</cp:revision>
  <cp:lastPrinted>2015-01-24T04:51:40Z</cp:lastPrinted>
  <dcterms:created xsi:type="dcterms:W3CDTF">2006-08-16T00:00:00Z</dcterms:created>
  <dcterms:modified xsi:type="dcterms:W3CDTF">2016-11-30T07:49:13Z</dcterms:modified>
</cp:coreProperties>
</file>