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8" r:id="rId2"/>
    <p:sldMasterId id="2147483727" r:id="rId3"/>
    <p:sldMasterId id="2147483747" r:id="rId4"/>
  </p:sldMasterIdLst>
  <p:notesMasterIdLst>
    <p:notesMasterId r:id="rId15"/>
  </p:notesMasterIdLst>
  <p:handoutMasterIdLst>
    <p:handoutMasterId r:id="rId16"/>
  </p:handoutMasterIdLst>
  <p:sldIdLst>
    <p:sldId id="479" r:id="rId5"/>
    <p:sldId id="644" r:id="rId6"/>
    <p:sldId id="635" r:id="rId7"/>
    <p:sldId id="645" r:id="rId8"/>
    <p:sldId id="646" r:id="rId9"/>
    <p:sldId id="648" r:id="rId10"/>
    <p:sldId id="649" r:id="rId11"/>
    <p:sldId id="650" r:id="rId12"/>
    <p:sldId id="651" r:id="rId13"/>
    <p:sldId id="652" r:id="rId1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E12"/>
    <a:srgbClr val="EEC808"/>
    <a:srgbClr val="FAE374"/>
    <a:srgbClr val="F6A598"/>
    <a:srgbClr val="666666"/>
    <a:srgbClr val="F7D117"/>
    <a:srgbClr val="D9D9D9"/>
    <a:srgbClr val="EA3314"/>
    <a:srgbClr val="A6A6A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7" autoAdjust="0"/>
    <p:restoredTop sz="94424" autoAdjust="0"/>
  </p:normalViewPr>
  <p:slideViewPr>
    <p:cSldViewPr>
      <p:cViewPr varScale="1">
        <p:scale>
          <a:sx n="71" d="100"/>
          <a:sy n="71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28FC-904C-4280-A93A-B76C617FD606}" type="datetimeFigureOut">
              <a:rPr lang="en-GB" smtClean="0"/>
              <a:pPr/>
              <a:t>07/12/2016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E178-5374-4EBB-A058-1E62ABAAA6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3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E1BC-FCCE-4FDE-879A-3301E08D2ACC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5590C-8C1F-4731-85B6-36B02C7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5590C-8C1F-4731-85B6-36B02C771F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2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80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705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121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2465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567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0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7826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76640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5965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05416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C52EC7C-F3AF-4185-B992-11118964D9C6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421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8768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D50CFCC-2549-4C79-B778-BE436C9E6CF0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3895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17E287EB-FF00-473D-B964-7AADED211D1D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846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624584F-3E6F-41D2-B7E0-F9156F41275F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20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573F0530-A281-4C65-B0A1-15B6A9DC1037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7064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328F3DB-13A6-49E4-8DF6-03EA3BC03359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425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FD1C217-62E6-4946-B978-FFF1ED86419C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720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D21F3EB-C3C7-43BC-88AF-7D931AF093B4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1464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F19E07A0-2714-46DB-AFA5-475CBC796A01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735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98EC65D-57A3-44B7-B5D4-0F26DECE1C83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330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30C2E160-582D-4A45-8DA1-3495665008CB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57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5189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A0DF481-7F73-470B-8AA1-CDFB66F5E7A4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344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4FFD036-D373-4012-91A3-BB549692E5FD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4234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B5943E6F-8C4B-4F64-A6F0-CC4EE5249532}" type="datetime1">
              <a:rPr lang="en-US" altLang="zh-CN" smtClean="0"/>
              <a:pPr>
                <a:buClr>
                  <a:srgbClr val="D42E12"/>
                </a:buClr>
              </a:pPr>
              <a:t>12/7/2016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5588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Footer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9594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28387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312103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230832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zh-CN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  <a:endParaRPr lang="en-GB" dirty="0"/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2016/12/7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3962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2016/12/7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146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2016/12/7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931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584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2016/12/7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180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2016/12/7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456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2016/12/7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6765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2016/12/7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328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2016/12/7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8771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251520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1520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251520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51520" y="4651548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251520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251520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251520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244366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44008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644008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44008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564846" y="50251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44008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644008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44008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636854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25344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6" name="Content Placeholder 51"/>
          <p:cNvSpPr>
            <a:spLocks noGrp="1"/>
          </p:cNvSpPr>
          <p:nvPr>
            <p:ph sz="quarter" idx="63" hasCustomPrompt="1"/>
          </p:nvPr>
        </p:nvSpPr>
        <p:spPr>
          <a:xfrm>
            <a:off x="251520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520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art Placeholder 16"/>
          <p:cNvSpPr>
            <a:spLocks noGrp="1"/>
          </p:cNvSpPr>
          <p:nvPr>
            <p:ph type="chart" sz="quarter" idx="64"/>
          </p:nvPr>
        </p:nvSpPr>
        <p:spPr>
          <a:xfrm>
            <a:off x="251520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51520" y="666688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4644008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4644008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36854" y="6951351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7388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2016/12/7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1568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2016/12/7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4367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2016/12/7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5112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Q &amp; A</a:t>
            </a:r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2016/12/7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015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1999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2016/12/7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052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59338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029587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0023617"/>
      </p:ext>
    </p:extLst>
  </p:cSld>
  <p:clrMapOvr>
    <a:masterClrMapping/>
  </p:clrMapOvr>
  <p:transition/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6" descr="Rectangle 6"/>
          <p:cNvSpPr txBox="1">
            <a:spLocks noChangeArrowheads="1"/>
          </p:cNvSpPr>
          <p:nvPr userDrawn="1"/>
        </p:nvSpPr>
        <p:spPr bwMode="auto">
          <a:xfrm>
            <a:off x="8377608" y="6470659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F8BB7B6D-2544-4277-852C-BF07B2C6E908}" type="slidenum">
              <a:rPr lang="en-GB" smtClean="0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55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242657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6572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8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20000"/>
              </a:lnSpc>
              <a:defRPr sz="1600" b="0" cap="none" baseline="0">
                <a:solidFill>
                  <a:schemeClr val="tx1"/>
                </a:solidFill>
                <a:latin typeface="Futura Medium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20000"/>
              </a:lnSpc>
              <a:buNone/>
              <a:defRPr sz="2400" b="1" cap="none" baseline="0">
                <a:solidFill>
                  <a:schemeClr val="accent2"/>
                </a:solidFill>
                <a:latin typeface="Futura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 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3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84739616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69" y="1440000"/>
            <a:ext cx="2520000" cy="9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1479561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40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987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000" y="2343715"/>
            <a:ext cx="2340000" cy="21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754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6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>
                  <a:solidFill>
                    <a:srgbClr val="595959"/>
                  </a:solidFill>
                </a:rPr>
                <a:t> 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5" y="1400847"/>
            <a:ext cx="5694536" cy="1206000"/>
          </a:xfrm>
          <a:prstGeom prst="rect">
            <a:avLst/>
          </a:prstGeo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7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6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201957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8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938B1DB1-90AB-4AFB-A856-1236819B05BA}" type="slidenum">
              <a:rPr lang="en-GB" altLang="zh-CN" sz="800">
                <a:solidFill>
                  <a:srgbClr val="595959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GB" altLang="zh-CN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21557041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577235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034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270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94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2016/12/7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401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5.gi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463D5EF0-67DE-488E-993E-698685BF88A8}" type="datetimeFigureOut">
              <a:rPr lang="zh-CN" altLang="en-US" smtClean="0"/>
              <a:pPr/>
              <a:t>2016/12/7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C51B5C8A-2F43-440C-BC24-3406E2795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B3D3D5D2-21F8-4483-BE75-4BF31083500C}" type="datetime1">
              <a:rPr lang="en-US" altLang="zh-CN" smtClean="0"/>
              <a:pPr/>
              <a:t>12/7/2016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ED7A7F15-35DC-4E87-B885-000A977FC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3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Xx</a:t>
            </a:r>
          </a:p>
          <a:p>
            <a:pPr lvl="5"/>
            <a:r>
              <a:rPr lang="en-GB" dirty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7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4" r:id="rId16"/>
    <p:sldLayoutId id="2147483745" r:id="rId17"/>
    <p:sldLayoutId id="2147483746" r:id="rId18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4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702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kern="1200" cap="none" baseline="0">
          <a:solidFill>
            <a:srgbClr val="D42E1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spcBef>
          <a:spcPct val="20000"/>
        </a:spcBef>
        <a:buClr>
          <a:schemeClr val="accent2"/>
        </a:buClr>
        <a:buSzPct val="75000"/>
        <a:buFontTx/>
        <a:buBlip>
          <a:blip r:embed="rId1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35696" y="2420888"/>
            <a:ext cx="5694536" cy="120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壳牌</a:t>
            </a:r>
            <a:r>
              <a:rPr lang="en-US" altLang="zh-CN" sz="2800" b="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易到消费者活动业务流程</a:t>
            </a:r>
            <a:endParaRPr lang="en-GB" sz="2800" b="0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16216" y="4869160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200" dirty="0" smtClean="0"/>
              <a:t>2016/12/6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54812825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壳</a:t>
            </a:r>
            <a:r>
              <a:rPr lang="zh-CN" altLang="en-US" dirty="0" smtClean="0"/>
              <a:t>牌中国</a:t>
            </a:r>
            <a:r>
              <a:rPr lang="en-US" altLang="zh-CN" dirty="0" smtClean="0"/>
              <a:t>4L&amp;</a:t>
            </a:r>
            <a:r>
              <a:rPr lang="zh-CN" altLang="en-US" dirty="0" smtClean="0"/>
              <a:t>吉利</a:t>
            </a:r>
            <a:r>
              <a:rPr lang="en-US" altLang="zh-CN" dirty="0" smtClean="0"/>
              <a:t>4L </a:t>
            </a:r>
            <a:r>
              <a:rPr lang="zh-CN" altLang="en-US" dirty="0" smtClean="0"/>
              <a:t>标签对比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8194"/>
          <a:stretch/>
        </p:blipFill>
        <p:spPr>
          <a:xfrm>
            <a:off x="1056308" y="3648073"/>
            <a:ext cx="6696744" cy="29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28731"/>
          <a:stretch/>
        </p:blipFill>
        <p:spPr>
          <a:xfrm>
            <a:off x="1763688" y="901683"/>
            <a:ext cx="6336704" cy="273726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1520" y="1700808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标签尺寸均为：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31mm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75mm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728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活动业务流程</a:t>
            </a:r>
          </a:p>
        </p:txBody>
      </p:sp>
      <p:sp>
        <p:nvSpPr>
          <p:cNvPr id="7" name="右箭头 6"/>
          <p:cNvSpPr/>
          <p:nvPr/>
        </p:nvSpPr>
        <p:spPr>
          <a:xfrm>
            <a:off x="3347505" y="2112951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75935" y="1806760"/>
            <a:ext cx="1114590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分享到微信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截图到微信识别二维码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8999" y="1678006"/>
            <a:ext cx="1076459" cy="1264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易到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APP</a:t>
            </a:r>
          </a:p>
        </p:txBody>
      </p:sp>
      <p:sp>
        <p:nvSpPr>
          <p:cNvPr id="16" name="右箭头 15"/>
          <p:cNvSpPr/>
          <p:nvPr/>
        </p:nvSpPr>
        <p:spPr>
          <a:xfrm>
            <a:off x="1358252" y="1892081"/>
            <a:ext cx="432407" cy="8365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123728" y="1806760"/>
            <a:ext cx="1114590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了解活动介绍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57810" y="1806760"/>
            <a:ext cx="1114590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微信进入活动页面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73434" y="2070090"/>
            <a:ext cx="954873" cy="5668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6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指定门店购油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6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微信参与</a:t>
            </a:r>
          </a:p>
        </p:txBody>
      </p:sp>
      <p:sp>
        <p:nvSpPr>
          <p:cNvPr id="23" name="矩形 22"/>
          <p:cNvSpPr/>
          <p:nvPr/>
        </p:nvSpPr>
        <p:spPr>
          <a:xfrm>
            <a:off x="7057810" y="4509121"/>
            <a:ext cx="1114590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手机号验证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29618" y="4509120"/>
            <a:ext cx="1114590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产品防伪码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45442" y="3717931"/>
            <a:ext cx="1114590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获得本次购油折扣券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45442" y="5446123"/>
            <a:ext cx="1114590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获得一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桶赠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23728" y="3717931"/>
            <a:ext cx="1114590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出示折扣券享受本次折扣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3728" y="5446123"/>
            <a:ext cx="1114590" cy="10072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填写联系方式天猫进行配送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220072" y="1510787"/>
            <a:ext cx="0" cy="1616904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755173" y="3176949"/>
            <a:ext cx="3464899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21518" y="3024265"/>
            <a:ext cx="946426" cy="310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线上了解</a:t>
            </a:r>
          </a:p>
        </p:txBody>
      </p:sp>
      <p:sp>
        <p:nvSpPr>
          <p:cNvPr id="34" name="右箭头 33"/>
          <p:cNvSpPr/>
          <p:nvPr/>
        </p:nvSpPr>
        <p:spPr>
          <a:xfrm>
            <a:off x="5317183" y="2112950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755173" y="3692173"/>
            <a:ext cx="0" cy="2807413"/>
          </a:xfrm>
          <a:prstGeom prst="line">
            <a:avLst/>
          </a:prstGeom>
          <a:ln w="19050">
            <a:solidFill>
              <a:srgbClr val="D42E1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755173" y="6525344"/>
            <a:ext cx="6417227" cy="0"/>
          </a:xfrm>
          <a:prstGeom prst="straightConnector1">
            <a:avLst/>
          </a:prstGeom>
          <a:ln w="19050">
            <a:solidFill>
              <a:srgbClr val="D42E1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220072" y="6370131"/>
            <a:ext cx="874561" cy="310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线下参与</a:t>
            </a:r>
          </a:p>
        </p:txBody>
      </p:sp>
      <p:sp>
        <p:nvSpPr>
          <p:cNvPr id="41" name="矩形 40"/>
          <p:cNvSpPr/>
          <p:nvPr/>
        </p:nvSpPr>
        <p:spPr>
          <a:xfrm>
            <a:off x="5810241" y="1087194"/>
            <a:ext cx="1081257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线下用户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endParaRPr lang="en-US" altLang="zh-CN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右箭头 41"/>
          <p:cNvSpPr/>
          <p:nvPr/>
        </p:nvSpPr>
        <p:spPr>
          <a:xfrm rot="5400000">
            <a:off x="6134665" y="1639194"/>
            <a:ext cx="432407" cy="23639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右箭头 42"/>
          <p:cNvSpPr/>
          <p:nvPr/>
        </p:nvSpPr>
        <p:spPr>
          <a:xfrm rot="5400000">
            <a:off x="7291354" y="3521547"/>
            <a:ext cx="647501" cy="3539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 flipH="1">
            <a:off x="6516216" y="4869812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89526" y="3296684"/>
            <a:ext cx="1129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身份验证：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一个手机号一次参与机会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37667" y="1091140"/>
            <a:ext cx="95487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6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非微信浏览器打开将提示</a:t>
            </a:r>
          </a:p>
        </p:txBody>
      </p:sp>
      <p:sp>
        <p:nvSpPr>
          <p:cNvPr id="47" name="矩形 46"/>
          <p:cNvSpPr/>
          <p:nvPr/>
        </p:nvSpPr>
        <p:spPr>
          <a:xfrm>
            <a:off x="6455167" y="4437112"/>
            <a:ext cx="595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通过验证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右箭头 47"/>
          <p:cNvSpPr/>
          <p:nvPr/>
        </p:nvSpPr>
        <p:spPr>
          <a:xfrm rot="12758434">
            <a:off x="4832028" y="4138073"/>
            <a:ext cx="472881" cy="3539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右箭头 48"/>
          <p:cNvSpPr/>
          <p:nvPr/>
        </p:nvSpPr>
        <p:spPr>
          <a:xfrm rot="7358434">
            <a:off x="4858384" y="5568571"/>
            <a:ext cx="472881" cy="3539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右箭头 49"/>
          <p:cNvSpPr/>
          <p:nvPr/>
        </p:nvSpPr>
        <p:spPr>
          <a:xfrm flipH="1">
            <a:off x="3256907" y="5770922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 flipH="1">
            <a:off x="3265545" y="4060671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76002" y="4796469"/>
            <a:ext cx="595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通过验证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67301" y="1651285"/>
            <a:ext cx="595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参与方式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980867" y="4798893"/>
            <a:ext cx="1483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CCN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数据对接天猫旗舰店，天猫客服进行后续跟踪派送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51623" y="4869278"/>
            <a:ext cx="898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每天开出一桶赠油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36728" y="3255367"/>
            <a:ext cx="1483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门店依据折扣券给予消费者相应减免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51623" y="3323621"/>
            <a:ext cx="8986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扫码即领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5428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线下参与</a:t>
            </a:r>
            <a:r>
              <a:rPr lang="en-US" altLang="zh-CN" dirty="0"/>
              <a:t>Step 1</a:t>
            </a:r>
            <a:r>
              <a:rPr lang="zh-CN" altLang="en-US" dirty="0"/>
              <a:t>：进入</a:t>
            </a:r>
            <a:r>
              <a:rPr lang="en-US" altLang="zh-CN" dirty="0"/>
              <a:t>homepage</a:t>
            </a:r>
            <a:r>
              <a:rPr lang="zh-CN" altLang="en-US" dirty="0"/>
              <a:t>、验证手机号</a:t>
            </a:r>
          </a:p>
        </p:txBody>
      </p:sp>
      <p:sp>
        <p:nvSpPr>
          <p:cNvPr id="4" name="Shape 127"/>
          <p:cNvSpPr>
            <a:spLocks noChangeArrowheads="1"/>
          </p:cNvSpPr>
          <p:nvPr/>
        </p:nvSpPr>
        <p:spPr bwMode="auto">
          <a:xfrm>
            <a:off x="5080635" y="908720"/>
            <a:ext cx="3019757" cy="5639841"/>
          </a:xfrm>
          <a:prstGeom prst="roundRect">
            <a:avLst>
              <a:gd name="adj" fmla="val 9412"/>
            </a:avLst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5" name="Shape 128"/>
          <p:cNvSpPr>
            <a:spLocks noChangeArrowheads="1"/>
          </p:cNvSpPr>
          <p:nvPr/>
        </p:nvSpPr>
        <p:spPr bwMode="auto">
          <a:xfrm>
            <a:off x="5267617" y="1436944"/>
            <a:ext cx="2666829" cy="451093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6" name="Shape 129"/>
          <p:cNvSpPr>
            <a:spLocks noChangeArrowheads="1"/>
          </p:cNvSpPr>
          <p:nvPr/>
        </p:nvSpPr>
        <p:spPr bwMode="auto">
          <a:xfrm>
            <a:off x="6417555" y="6062408"/>
            <a:ext cx="345916" cy="345916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7" name="Shape 130"/>
          <p:cNvSpPr>
            <a:spLocks noChangeArrowheads="1"/>
          </p:cNvSpPr>
          <p:nvPr/>
        </p:nvSpPr>
        <p:spPr bwMode="auto">
          <a:xfrm>
            <a:off x="6375484" y="1168158"/>
            <a:ext cx="430058" cy="5142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8" name="Shape 131"/>
          <p:cNvSpPr>
            <a:spLocks noChangeArrowheads="1"/>
          </p:cNvSpPr>
          <p:nvPr/>
        </p:nvSpPr>
        <p:spPr bwMode="auto">
          <a:xfrm>
            <a:off x="6207201" y="1163484"/>
            <a:ext cx="60769" cy="60769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9" name="Shape 132"/>
          <p:cNvSpPr>
            <a:spLocks noChangeArrowheads="1"/>
          </p:cNvSpPr>
          <p:nvPr/>
        </p:nvSpPr>
        <p:spPr bwMode="auto">
          <a:xfrm>
            <a:off x="6560130" y="1074667"/>
            <a:ext cx="60769" cy="60769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10" name="Shape 133"/>
          <p:cNvSpPr/>
          <p:nvPr/>
        </p:nvSpPr>
        <p:spPr>
          <a:xfrm>
            <a:off x="5253593" y="1761825"/>
            <a:ext cx="2673841" cy="0"/>
          </a:xfrm>
          <a:prstGeom prst="line">
            <a:avLst/>
          </a:prstGeom>
          <a:ln w="19050">
            <a:solidFill>
              <a:schemeClr val="accent1"/>
            </a:solidFill>
            <a:miter lim="400000"/>
          </a:ln>
        </p:spPr>
        <p:txBody>
          <a:bodyPr lIns="26814" tIns="26814" rIns="26814" bIns="26814" anchor="ctr"/>
          <a:lstStyle/>
          <a:p>
            <a:pPr eaLnBrk="1" hangingPunct="1">
              <a:buFont typeface="Arial" panose="020B0604020202020204" pitchFamily="34" charset="0"/>
              <a:buNone/>
              <a:defRPr sz="2600"/>
            </a:pPr>
            <a:endParaRPr sz="1370" dirty="0">
              <a:solidFill>
                <a:schemeClr val="bg1"/>
              </a:solidFill>
            </a:endParaRPr>
          </a:p>
        </p:txBody>
      </p:sp>
      <p:sp>
        <p:nvSpPr>
          <p:cNvPr id="11" name="Shape 134"/>
          <p:cNvSpPr/>
          <p:nvPr/>
        </p:nvSpPr>
        <p:spPr>
          <a:xfrm>
            <a:off x="5930844" y="1466546"/>
            <a:ext cx="969467" cy="269595"/>
          </a:xfrm>
          <a:prstGeom prst="rect">
            <a:avLst/>
          </a:prstGeom>
          <a:ln w="19050">
            <a:solidFill>
              <a:schemeClr val="accent1"/>
            </a:solidFill>
            <a:miter lim="400000"/>
          </a:ln>
        </p:spPr>
        <p:txBody>
          <a:bodyPr wrap="none" lIns="26814" tIns="26814" rIns="26814" bIns="26814" anchor="ctr">
            <a:spAutoFit/>
          </a:bodyPr>
          <a:lstStyle>
            <a:lvl1pPr>
              <a:defRPr sz="1800"/>
            </a:lvl1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b="1" dirty="0">
                <a:latin typeface="+mn-ea"/>
              </a:rPr>
              <a:t>Homepage</a:t>
            </a:r>
            <a:endParaRPr sz="1400" b="1" dirty="0"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30386" y="2564904"/>
            <a:ext cx="2120254" cy="1224136"/>
          </a:xfrm>
          <a:prstGeom prst="round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活动介绍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24567" y="1988840"/>
            <a:ext cx="2120254" cy="432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活动主题</a:t>
            </a:r>
          </a:p>
        </p:txBody>
      </p:sp>
      <p:sp>
        <p:nvSpPr>
          <p:cNvPr id="17" name="TextBox 5"/>
          <p:cNvSpPr txBox="1"/>
          <p:nvPr/>
        </p:nvSpPr>
        <p:spPr>
          <a:xfrm>
            <a:off x="827584" y="2852937"/>
            <a:ext cx="3528392" cy="15841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通过微信识别二维码或者点击分享链接，进入活动主页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操作：填写手机号、验证码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点击扫码抢优惠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364284" y="4108649"/>
            <a:ext cx="2448000" cy="324000"/>
            <a:chOff x="5364284" y="4149081"/>
            <a:chExt cx="2443699" cy="360040"/>
          </a:xfrm>
        </p:grpSpPr>
        <p:sp>
          <p:nvSpPr>
            <p:cNvPr id="19" name="矩形 18"/>
            <p:cNvSpPr/>
            <p:nvPr/>
          </p:nvSpPr>
          <p:spPr>
            <a:xfrm>
              <a:off x="5364284" y="4149081"/>
              <a:ext cx="714958" cy="36004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手机号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161699" y="4149081"/>
              <a:ext cx="1646284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096068" y="4545160"/>
            <a:ext cx="716216" cy="324000"/>
          </a:xfrm>
          <a:prstGeom prst="rect">
            <a:avLst/>
          </a:prstGeom>
          <a:solidFill>
            <a:srgbClr val="B83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</a:p>
        </p:txBody>
      </p:sp>
      <p:sp>
        <p:nvSpPr>
          <p:cNvPr id="22" name="矩形 21"/>
          <p:cNvSpPr/>
          <p:nvPr/>
        </p:nvSpPr>
        <p:spPr>
          <a:xfrm>
            <a:off x="5369210" y="4545160"/>
            <a:ext cx="1649182" cy="3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524567" y="5228852"/>
            <a:ext cx="2120254" cy="432396"/>
          </a:xfrm>
          <a:prstGeom prst="roundRect">
            <a:avLst/>
          </a:prstGeom>
          <a:solidFill>
            <a:srgbClr val="B83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扫码抢优惠</a:t>
            </a:r>
          </a:p>
        </p:txBody>
      </p:sp>
    </p:spTree>
    <p:extLst>
      <p:ext uri="{BB962C8B-B14F-4D97-AF65-F5344CB8AC3E}">
        <p14:creationId xmlns:p14="http://schemas.microsoft.com/office/powerpoint/2010/main" val="32101368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127"/>
          <p:cNvSpPr>
            <a:spLocks noChangeArrowheads="1"/>
          </p:cNvSpPr>
          <p:nvPr/>
        </p:nvSpPr>
        <p:spPr bwMode="auto">
          <a:xfrm>
            <a:off x="5080635" y="908720"/>
            <a:ext cx="3019757" cy="5639841"/>
          </a:xfrm>
          <a:prstGeom prst="roundRect">
            <a:avLst>
              <a:gd name="adj" fmla="val 9412"/>
            </a:avLst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42" name="Shape 128"/>
          <p:cNvSpPr>
            <a:spLocks noChangeArrowheads="1"/>
          </p:cNvSpPr>
          <p:nvPr/>
        </p:nvSpPr>
        <p:spPr bwMode="auto">
          <a:xfrm>
            <a:off x="5267617" y="1436944"/>
            <a:ext cx="2666829" cy="451093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43" name="Shape 129"/>
          <p:cNvSpPr>
            <a:spLocks noChangeArrowheads="1"/>
          </p:cNvSpPr>
          <p:nvPr/>
        </p:nvSpPr>
        <p:spPr bwMode="auto">
          <a:xfrm>
            <a:off x="6417555" y="6062408"/>
            <a:ext cx="345916" cy="345916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44" name="Shape 130"/>
          <p:cNvSpPr>
            <a:spLocks noChangeArrowheads="1"/>
          </p:cNvSpPr>
          <p:nvPr/>
        </p:nvSpPr>
        <p:spPr bwMode="auto">
          <a:xfrm>
            <a:off x="6375484" y="1168158"/>
            <a:ext cx="430058" cy="5142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45" name="Shape 131"/>
          <p:cNvSpPr>
            <a:spLocks noChangeArrowheads="1"/>
          </p:cNvSpPr>
          <p:nvPr/>
        </p:nvSpPr>
        <p:spPr bwMode="auto">
          <a:xfrm>
            <a:off x="6207201" y="1163484"/>
            <a:ext cx="60769" cy="60769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46" name="Shape 132"/>
          <p:cNvSpPr>
            <a:spLocks noChangeArrowheads="1"/>
          </p:cNvSpPr>
          <p:nvPr/>
        </p:nvSpPr>
        <p:spPr bwMode="auto">
          <a:xfrm>
            <a:off x="6560130" y="1074667"/>
            <a:ext cx="60769" cy="60769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15" name="Shape 130"/>
          <p:cNvSpPr>
            <a:spLocks noChangeArrowheads="1"/>
          </p:cNvSpPr>
          <p:nvPr/>
        </p:nvSpPr>
        <p:spPr bwMode="auto">
          <a:xfrm>
            <a:off x="6406936" y="1355726"/>
            <a:ext cx="292100" cy="3492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6602" y="2804472"/>
            <a:ext cx="2952328" cy="21542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Aft>
                <a:spcPts val="6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点击扫码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手机号验证通过后，可进行产品扫码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扫描不成功可以手动输入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Shape 135"/>
          <p:cNvSpPr>
            <a:spLocks noChangeArrowheads="1"/>
          </p:cNvSpPr>
          <p:nvPr/>
        </p:nvSpPr>
        <p:spPr bwMode="auto">
          <a:xfrm>
            <a:off x="5841419" y="2538023"/>
            <a:ext cx="1558961" cy="155896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pic>
        <p:nvPicPr>
          <p:cNvPr id="51" name="`BH$EAMPDC@[`67V6`)Q6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68" y="2804472"/>
            <a:ext cx="1026062" cy="102606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直接连接符 51"/>
          <p:cNvCxnSpPr/>
          <p:nvPr/>
        </p:nvCxnSpPr>
        <p:spPr>
          <a:xfrm>
            <a:off x="5841419" y="3167896"/>
            <a:ext cx="155896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768732" y="1988840"/>
            <a:ext cx="1692080" cy="3600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点击扫码</a:t>
            </a:r>
          </a:p>
        </p:txBody>
      </p:sp>
      <p:sp>
        <p:nvSpPr>
          <p:cNvPr id="26" name="矩形 25"/>
          <p:cNvSpPr/>
          <p:nvPr/>
        </p:nvSpPr>
        <p:spPr>
          <a:xfrm>
            <a:off x="7170237" y="4402858"/>
            <a:ext cx="716216" cy="324000"/>
          </a:xfrm>
          <a:prstGeom prst="rect">
            <a:avLst/>
          </a:prstGeom>
          <a:solidFill>
            <a:srgbClr val="B83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</a:p>
        </p:txBody>
      </p:sp>
      <p:sp>
        <p:nvSpPr>
          <p:cNvPr id="27" name="矩形 26"/>
          <p:cNvSpPr/>
          <p:nvPr/>
        </p:nvSpPr>
        <p:spPr>
          <a:xfrm>
            <a:off x="5443379" y="4402858"/>
            <a:ext cx="1649182" cy="3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位数字防伪码</a:t>
            </a:r>
          </a:p>
        </p:txBody>
      </p:sp>
      <p:sp>
        <p:nvSpPr>
          <p:cNvPr id="28" name="Shape 134"/>
          <p:cNvSpPr/>
          <p:nvPr/>
        </p:nvSpPr>
        <p:spPr>
          <a:xfrm>
            <a:off x="6032918" y="1466546"/>
            <a:ext cx="1310906" cy="269595"/>
          </a:xfrm>
          <a:prstGeom prst="rect">
            <a:avLst/>
          </a:prstGeom>
          <a:ln w="19050">
            <a:solidFill>
              <a:schemeClr val="accent1"/>
            </a:solidFill>
            <a:miter lim="400000"/>
          </a:ln>
        </p:spPr>
        <p:txBody>
          <a:bodyPr wrap="none" lIns="26814" tIns="26814" rIns="26814" bIns="26814" anchor="ctr">
            <a:spAutoFit/>
          </a:bodyPr>
          <a:lstStyle>
            <a:lvl1pPr>
              <a:defRPr sz="1800"/>
            </a:lvl1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+mn-ea"/>
              </a:rPr>
              <a:t>验证产品防伪码</a:t>
            </a:r>
            <a:endParaRPr sz="1400" b="1" dirty="0">
              <a:latin typeface="+mn-ea"/>
            </a:endParaRPr>
          </a:p>
        </p:txBody>
      </p:sp>
      <p:sp>
        <p:nvSpPr>
          <p:cNvPr id="29" name="Shape 133"/>
          <p:cNvSpPr/>
          <p:nvPr/>
        </p:nvSpPr>
        <p:spPr>
          <a:xfrm>
            <a:off x="5253593" y="1761825"/>
            <a:ext cx="2673841" cy="0"/>
          </a:xfrm>
          <a:prstGeom prst="line">
            <a:avLst/>
          </a:prstGeom>
          <a:ln w="19050">
            <a:solidFill>
              <a:schemeClr val="accent1"/>
            </a:solidFill>
            <a:miter lim="400000"/>
          </a:ln>
        </p:spPr>
        <p:txBody>
          <a:bodyPr lIns="26814" tIns="26814" rIns="26814" bIns="26814" anchor="ctr"/>
          <a:lstStyle/>
          <a:p>
            <a:pPr eaLnBrk="1" hangingPunct="1">
              <a:buFont typeface="Arial" panose="020B0604020202020204" pitchFamily="34" charset="0"/>
              <a:buNone/>
              <a:defRPr sz="2600"/>
            </a:pPr>
            <a:endParaRPr sz="1370" dirty="0">
              <a:solidFill>
                <a:schemeClr val="bg1"/>
              </a:solidFill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900112" y="295200"/>
            <a:ext cx="7700400" cy="419156"/>
          </a:xfrm>
        </p:spPr>
        <p:txBody>
          <a:bodyPr/>
          <a:lstStyle/>
          <a:p>
            <a:r>
              <a:rPr lang="zh-CN" altLang="en-US" dirty="0"/>
              <a:t>线下参与</a:t>
            </a:r>
            <a:r>
              <a:rPr lang="en-US" altLang="zh-CN" dirty="0"/>
              <a:t>Step 2</a:t>
            </a:r>
            <a:r>
              <a:rPr lang="zh-CN" altLang="en-US" dirty="0"/>
              <a:t>：验证产品防伪码</a:t>
            </a:r>
          </a:p>
        </p:txBody>
      </p:sp>
    </p:spTree>
    <p:extLst>
      <p:ext uri="{BB962C8B-B14F-4D97-AF65-F5344CB8AC3E}">
        <p14:creationId xmlns:p14="http://schemas.microsoft.com/office/powerpoint/2010/main" val="19417404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96602" y="2804472"/>
            <a:ext cx="2952328" cy="21542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Aft>
                <a:spcPts val="6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获得奖励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产品防伪码验证成功后，即可获得折扣券奖励，用于本次消费抵扣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仅限本次消费，截图到另外门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店无效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900112" y="295200"/>
            <a:ext cx="7700400" cy="419156"/>
          </a:xfrm>
        </p:spPr>
        <p:txBody>
          <a:bodyPr/>
          <a:lstStyle/>
          <a:p>
            <a:r>
              <a:rPr lang="zh-CN" altLang="en-US" dirty="0"/>
              <a:t>线下参与</a:t>
            </a:r>
            <a:r>
              <a:rPr lang="en-US" altLang="zh-CN" dirty="0"/>
              <a:t>Step 3</a:t>
            </a:r>
            <a:r>
              <a:rPr lang="zh-CN" altLang="en-US" dirty="0"/>
              <a:t>：获得奖励</a:t>
            </a:r>
            <a:r>
              <a:rPr lang="en-US" altLang="zh-CN" dirty="0"/>
              <a:t>——</a:t>
            </a:r>
            <a:r>
              <a:rPr lang="zh-CN" altLang="en-US" dirty="0"/>
              <a:t>折扣券</a:t>
            </a:r>
          </a:p>
        </p:txBody>
      </p:sp>
      <p:sp>
        <p:nvSpPr>
          <p:cNvPr id="19" name="Shape 127"/>
          <p:cNvSpPr>
            <a:spLocks noChangeArrowheads="1"/>
          </p:cNvSpPr>
          <p:nvPr/>
        </p:nvSpPr>
        <p:spPr bwMode="auto">
          <a:xfrm>
            <a:off x="5080635" y="908720"/>
            <a:ext cx="3019757" cy="5639841"/>
          </a:xfrm>
          <a:prstGeom prst="roundRect">
            <a:avLst>
              <a:gd name="adj" fmla="val 9412"/>
            </a:avLst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20" name="Shape 128"/>
          <p:cNvSpPr>
            <a:spLocks noChangeArrowheads="1"/>
          </p:cNvSpPr>
          <p:nvPr/>
        </p:nvSpPr>
        <p:spPr bwMode="auto">
          <a:xfrm>
            <a:off x="5267617" y="1436944"/>
            <a:ext cx="2666829" cy="451093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22" name="Shape 129"/>
          <p:cNvSpPr>
            <a:spLocks noChangeArrowheads="1"/>
          </p:cNvSpPr>
          <p:nvPr/>
        </p:nvSpPr>
        <p:spPr bwMode="auto">
          <a:xfrm>
            <a:off x="6417555" y="6062408"/>
            <a:ext cx="345916" cy="345916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23" name="Shape 130"/>
          <p:cNvSpPr>
            <a:spLocks noChangeArrowheads="1"/>
          </p:cNvSpPr>
          <p:nvPr/>
        </p:nvSpPr>
        <p:spPr bwMode="auto">
          <a:xfrm>
            <a:off x="6375484" y="1168158"/>
            <a:ext cx="430058" cy="5142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24" name="Shape 131"/>
          <p:cNvSpPr>
            <a:spLocks noChangeArrowheads="1"/>
          </p:cNvSpPr>
          <p:nvPr/>
        </p:nvSpPr>
        <p:spPr bwMode="auto">
          <a:xfrm>
            <a:off x="6207201" y="1163484"/>
            <a:ext cx="60769" cy="60769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30" name="Shape 132"/>
          <p:cNvSpPr>
            <a:spLocks noChangeArrowheads="1"/>
          </p:cNvSpPr>
          <p:nvPr/>
        </p:nvSpPr>
        <p:spPr bwMode="auto">
          <a:xfrm>
            <a:off x="6560130" y="1074667"/>
            <a:ext cx="60769" cy="60769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31" name="Shape 130"/>
          <p:cNvSpPr>
            <a:spLocks noChangeArrowheads="1"/>
          </p:cNvSpPr>
          <p:nvPr/>
        </p:nvSpPr>
        <p:spPr bwMode="auto">
          <a:xfrm>
            <a:off x="6406936" y="1355726"/>
            <a:ext cx="292100" cy="3492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364088" y="2330158"/>
            <a:ext cx="2503451" cy="2611010"/>
          </a:xfrm>
          <a:prstGeom prst="roundRect">
            <a:avLst>
              <a:gd name="adj" fmla="val 0"/>
            </a:avLst>
          </a:prstGeom>
          <a:solidFill>
            <a:srgbClr val="F7D11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746936" y="2492896"/>
            <a:ext cx="17377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恭喜您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64088" y="3068960"/>
            <a:ext cx="2503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获得￥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大礼包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*请不要关闭页面，向门店工作人员出示页面结果用于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本次消费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抵扣，截图无效！</a:t>
            </a:r>
          </a:p>
        </p:txBody>
      </p:sp>
      <p:sp>
        <p:nvSpPr>
          <p:cNvPr id="35" name="Shape 134"/>
          <p:cNvSpPr/>
          <p:nvPr/>
        </p:nvSpPr>
        <p:spPr>
          <a:xfrm>
            <a:off x="6032918" y="1466546"/>
            <a:ext cx="772297" cy="269595"/>
          </a:xfrm>
          <a:prstGeom prst="rect">
            <a:avLst/>
          </a:prstGeom>
          <a:ln w="19050">
            <a:solidFill>
              <a:schemeClr val="accent1"/>
            </a:solidFill>
            <a:miter lim="400000"/>
          </a:ln>
        </p:spPr>
        <p:txBody>
          <a:bodyPr wrap="none" lIns="26814" tIns="26814" rIns="26814" bIns="26814" anchor="ctr">
            <a:spAutoFit/>
          </a:bodyPr>
          <a:lstStyle>
            <a:lvl1pPr>
              <a:defRPr sz="1800"/>
            </a:lvl1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dirty="0" smtClean="0">
                <a:latin typeface="+mn-ea"/>
              </a:rPr>
              <a:t>获得礼包</a:t>
            </a:r>
            <a:endParaRPr sz="1400" b="1" dirty="0">
              <a:latin typeface="+mn-ea"/>
            </a:endParaRPr>
          </a:p>
        </p:txBody>
      </p:sp>
      <p:sp>
        <p:nvSpPr>
          <p:cNvPr id="36" name="Shape 133"/>
          <p:cNvSpPr/>
          <p:nvPr/>
        </p:nvSpPr>
        <p:spPr>
          <a:xfrm>
            <a:off x="5253593" y="1761825"/>
            <a:ext cx="2673841" cy="0"/>
          </a:xfrm>
          <a:prstGeom prst="line">
            <a:avLst/>
          </a:prstGeom>
          <a:ln w="19050">
            <a:solidFill>
              <a:schemeClr val="accent1"/>
            </a:solidFill>
            <a:miter lim="400000"/>
          </a:ln>
        </p:spPr>
        <p:txBody>
          <a:bodyPr lIns="26814" tIns="26814" rIns="26814" bIns="26814" anchor="ctr"/>
          <a:lstStyle/>
          <a:p>
            <a:pPr eaLnBrk="1" hangingPunct="1">
              <a:buFont typeface="Arial" panose="020B0604020202020204" pitchFamily="34" charset="0"/>
              <a:buNone/>
              <a:defRPr sz="2600"/>
            </a:pPr>
            <a:endParaRPr sz="137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569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96602" y="2804472"/>
            <a:ext cx="2952328" cy="21542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Aft>
                <a:spcPts val="6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获得奖励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产品防伪码验证成功后，有几率获得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桶，填写收货地址并提交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天猫旗舰店客服依据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提供数据进行派送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消费者收到中奖短信提示，包含中奖信息和咨询热线等内容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900112" y="295200"/>
            <a:ext cx="7700400" cy="419156"/>
          </a:xfrm>
        </p:spPr>
        <p:txBody>
          <a:bodyPr/>
          <a:lstStyle/>
          <a:p>
            <a:r>
              <a:rPr lang="zh-CN" altLang="en-US" dirty="0"/>
              <a:t>线下参与</a:t>
            </a:r>
            <a:r>
              <a:rPr lang="en-US" altLang="zh-CN" dirty="0"/>
              <a:t>Step 3</a:t>
            </a:r>
            <a:r>
              <a:rPr lang="zh-CN" altLang="en-US" dirty="0"/>
              <a:t>：获得奖励</a:t>
            </a:r>
            <a:r>
              <a:rPr lang="en-US" altLang="zh-CN" dirty="0"/>
              <a:t>——</a:t>
            </a:r>
            <a:r>
              <a:rPr lang="zh-CN" altLang="en-US" dirty="0"/>
              <a:t>免费赠油一桶</a:t>
            </a:r>
          </a:p>
        </p:txBody>
      </p:sp>
      <p:sp>
        <p:nvSpPr>
          <p:cNvPr id="19" name="Shape 127"/>
          <p:cNvSpPr>
            <a:spLocks noChangeArrowheads="1"/>
          </p:cNvSpPr>
          <p:nvPr/>
        </p:nvSpPr>
        <p:spPr bwMode="auto">
          <a:xfrm>
            <a:off x="5080635" y="908720"/>
            <a:ext cx="3019757" cy="5639841"/>
          </a:xfrm>
          <a:prstGeom prst="roundRect">
            <a:avLst>
              <a:gd name="adj" fmla="val 9412"/>
            </a:avLst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20" name="Shape 128"/>
          <p:cNvSpPr>
            <a:spLocks noChangeArrowheads="1"/>
          </p:cNvSpPr>
          <p:nvPr/>
        </p:nvSpPr>
        <p:spPr bwMode="auto">
          <a:xfrm>
            <a:off x="5267617" y="1436944"/>
            <a:ext cx="2666829" cy="451093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22" name="Shape 129"/>
          <p:cNvSpPr>
            <a:spLocks noChangeArrowheads="1"/>
          </p:cNvSpPr>
          <p:nvPr/>
        </p:nvSpPr>
        <p:spPr bwMode="auto">
          <a:xfrm>
            <a:off x="6417555" y="6062408"/>
            <a:ext cx="345916" cy="345916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23" name="Shape 130"/>
          <p:cNvSpPr>
            <a:spLocks noChangeArrowheads="1"/>
          </p:cNvSpPr>
          <p:nvPr/>
        </p:nvSpPr>
        <p:spPr bwMode="auto">
          <a:xfrm>
            <a:off x="6375484" y="1168158"/>
            <a:ext cx="430058" cy="5142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24" name="Shape 131"/>
          <p:cNvSpPr>
            <a:spLocks noChangeArrowheads="1"/>
          </p:cNvSpPr>
          <p:nvPr/>
        </p:nvSpPr>
        <p:spPr bwMode="auto">
          <a:xfrm>
            <a:off x="6207201" y="1163484"/>
            <a:ext cx="60769" cy="60769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30" name="Shape 132"/>
          <p:cNvSpPr>
            <a:spLocks noChangeArrowheads="1"/>
          </p:cNvSpPr>
          <p:nvPr/>
        </p:nvSpPr>
        <p:spPr bwMode="auto">
          <a:xfrm>
            <a:off x="6560130" y="1074667"/>
            <a:ext cx="60769" cy="60769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31" name="Shape 130"/>
          <p:cNvSpPr>
            <a:spLocks noChangeArrowheads="1"/>
          </p:cNvSpPr>
          <p:nvPr/>
        </p:nvSpPr>
        <p:spPr bwMode="auto">
          <a:xfrm>
            <a:off x="6406936" y="1355726"/>
            <a:ext cx="292100" cy="3492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364088" y="2006158"/>
            <a:ext cx="2503451" cy="2216130"/>
          </a:xfrm>
          <a:prstGeom prst="roundRect">
            <a:avLst>
              <a:gd name="adj" fmla="val 0"/>
            </a:avLst>
          </a:prstGeom>
          <a:solidFill>
            <a:srgbClr val="F7D11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746936" y="2168896"/>
            <a:ext cx="17377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恭喜您获得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64088" y="2744960"/>
            <a:ext cx="2503452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赠送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金装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润滑油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一桶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*填写收货地址，我们将尽快为您配送</a:t>
            </a:r>
          </a:p>
        </p:txBody>
      </p:sp>
      <p:sp>
        <p:nvSpPr>
          <p:cNvPr id="35" name="Shape 134"/>
          <p:cNvSpPr/>
          <p:nvPr/>
        </p:nvSpPr>
        <p:spPr>
          <a:xfrm>
            <a:off x="6032918" y="1466546"/>
            <a:ext cx="1131370" cy="269595"/>
          </a:xfrm>
          <a:prstGeom prst="rect">
            <a:avLst/>
          </a:prstGeom>
          <a:ln w="19050">
            <a:solidFill>
              <a:schemeClr val="accent1"/>
            </a:solidFill>
            <a:miter lim="400000"/>
          </a:ln>
        </p:spPr>
        <p:txBody>
          <a:bodyPr wrap="none" lIns="26814" tIns="26814" rIns="26814" bIns="26814" anchor="ctr">
            <a:spAutoFit/>
          </a:bodyPr>
          <a:lstStyle>
            <a:lvl1pPr>
              <a:defRPr sz="1800"/>
            </a:lvl1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+mn-ea"/>
              </a:rPr>
              <a:t>获得免费赠油</a:t>
            </a:r>
            <a:endParaRPr sz="1400" b="1" dirty="0">
              <a:latin typeface="+mn-ea"/>
            </a:endParaRPr>
          </a:p>
        </p:txBody>
      </p:sp>
      <p:sp>
        <p:nvSpPr>
          <p:cNvPr id="36" name="Shape 133"/>
          <p:cNvSpPr/>
          <p:nvPr/>
        </p:nvSpPr>
        <p:spPr>
          <a:xfrm>
            <a:off x="5253593" y="1761825"/>
            <a:ext cx="2673841" cy="0"/>
          </a:xfrm>
          <a:prstGeom prst="line">
            <a:avLst/>
          </a:prstGeom>
          <a:ln w="19050">
            <a:solidFill>
              <a:schemeClr val="accent1"/>
            </a:solidFill>
            <a:miter lim="400000"/>
          </a:ln>
        </p:spPr>
        <p:txBody>
          <a:bodyPr lIns="26814" tIns="26814" rIns="26814" bIns="26814" anchor="ctr"/>
          <a:lstStyle/>
          <a:p>
            <a:pPr eaLnBrk="1" hangingPunct="1">
              <a:buFont typeface="Arial" panose="020B0604020202020204" pitchFamily="34" charset="0"/>
              <a:buNone/>
              <a:defRPr sz="2600"/>
            </a:pPr>
            <a:endParaRPr sz="1370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64284" y="4365104"/>
            <a:ext cx="2448000" cy="324000"/>
            <a:chOff x="5364284" y="4149081"/>
            <a:chExt cx="2443699" cy="360040"/>
          </a:xfrm>
        </p:grpSpPr>
        <p:sp>
          <p:nvSpPr>
            <p:cNvPr id="17" name="矩形 16"/>
            <p:cNvSpPr/>
            <p:nvPr/>
          </p:nvSpPr>
          <p:spPr>
            <a:xfrm>
              <a:off x="5364284" y="4149081"/>
              <a:ext cx="714958" cy="36004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收件人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161699" y="4149081"/>
              <a:ext cx="1646284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64088" y="4725144"/>
            <a:ext cx="2448000" cy="324000"/>
            <a:chOff x="5364284" y="4149081"/>
            <a:chExt cx="2443699" cy="360040"/>
          </a:xfrm>
        </p:grpSpPr>
        <p:sp>
          <p:nvSpPr>
            <p:cNvPr id="27" name="矩形 26"/>
            <p:cNvSpPr/>
            <p:nvPr/>
          </p:nvSpPr>
          <p:spPr>
            <a:xfrm>
              <a:off x="5364284" y="4149081"/>
              <a:ext cx="714958" cy="36004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联系电话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161699" y="4149081"/>
              <a:ext cx="1646284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64088" y="5085184"/>
            <a:ext cx="2448000" cy="324000"/>
            <a:chOff x="5364284" y="4149081"/>
            <a:chExt cx="2443699" cy="360040"/>
          </a:xfrm>
        </p:grpSpPr>
        <p:sp>
          <p:nvSpPr>
            <p:cNvPr id="37" name="矩形 36"/>
            <p:cNvSpPr/>
            <p:nvPr/>
          </p:nvSpPr>
          <p:spPr>
            <a:xfrm>
              <a:off x="5364284" y="4149081"/>
              <a:ext cx="714958" cy="36004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收件地址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6161699" y="4149081"/>
              <a:ext cx="1646284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6156176" y="5517232"/>
            <a:ext cx="845098" cy="356175"/>
          </a:xfrm>
          <a:prstGeom prst="roundRect">
            <a:avLst/>
          </a:prstGeom>
          <a:solidFill>
            <a:srgbClr val="B83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</p:spTree>
    <p:extLst>
      <p:ext uri="{BB962C8B-B14F-4D97-AF65-F5344CB8AC3E}">
        <p14:creationId xmlns:p14="http://schemas.microsoft.com/office/powerpoint/2010/main" val="35610932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96602" y="2804472"/>
            <a:ext cx="2952328" cy="21542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收货信息提交成功提示，天猫客服再次电话确认信息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确认后进行派送和消费者短信告知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900112" y="295200"/>
            <a:ext cx="7700400" cy="419156"/>
          </a:xfrm>
        </p:spPr>
        <p:txBody>
          <a:bodyPr/>
          <a:lstStyle/>
          <a:p>
            <a:r>
              <a:rPr lang="zh-CN" altLang="en-US" dirty="0"/>
              <a:t>线下参与</a:t>
            </a:r>
            <a:r>
              <a:rPr lang="en-US" altLang="zh-CN" dirty="0"/>
              <a:t>Step 4</a:t>
            </a:r>
            <a:r>
              <a:rPr lang="zh-CN" altLang="en-US" dirty="0"/>
              <a:t>：收货信息提交</a:t>
            </a:r>
          </a:p>
        </p:txBody>
      </p:sp>
      <p:sp>
        <p:nvSpPr>
          <p:cNvPr id="19" name="Shape 127"/>
          <p:cNvSpPr>
            <a:spLocks noChangeArrowheads="1"/>
          </p:cNvSpPr>
          <p:nvPr/>
        </p:nvSpPr>
        <p:spPr bwMode="auto">
          <a:xfrm>
            <a:off x="5080635" y="908720"/>
            <a:ext cx="3019757" cy="5639841"/>
          </a:xfrm>
          <a:prstGeom prst="roundRect">
            <a:avLst>
              <a:gd name="adj" fmla="val 9412"/>
            </a:avLst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20" name="Shape 128"/>
          <p:cNvSpPr>
            <a:spLocks noChangeArrowheads="1"/>
          </p:cNvSpPr>
          <p:nvPr/>
        </p:nvSpPr>
        <p:spPr bwMode="auto">
          <a:xfrm>
            <a:off x="5267617" y="1436944"/>
            <a:ext cx="2666829" cy="451093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22" name="Shape 129"/>
          <p:cNvSpPr>
            <a:spLocks noChangeArrowheads="1"/>
          </p:cNvSpPr>
          <p:nvPr/>
        </p:nvSpPr>
        <p:spPr bwMode="auto">
          <a:xfrm>
            <a:off x="6417555" y="6062408"/>
            <a:ext cx="345916" cy="345916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23" name="Shape 130"/>
          <p:cNvSpPr>
            <a:spLocks noChangeArrowheads="1"/>
          </p:cNvSpPr>
          <p:nvPr/>
        </p:nvSpPr>
        <p:spPr bwMode="auto">
          <a:xfrm>
            <a:off x="6375484" y="1168158"/>
            <a:ext cx="430058" cy="5142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24" name="Shape 131"/>
          <p:cNvSpPr>
            <a:spLocks noChangeArrowheads="1"/>
          </p:cNvSpPr>
          <p:nvPr/>
        </p:nvSpPr>
        <p:spPr bwMode="auto">
          <a:xfrm>
            <a:off x="6207201" y="1163484"/>
            <a:ext cx="60769" cy="60769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30" name="Shape 132"/>
          <p:cNvSpPr>
            <a:spLocks noChangeArrowheads="1"/>
          </p:cNvSpPr>
          <p:nvPr/>
        </p:nvSpPr>
        <p:spPr bwMode="auto">
          <a:xfrm>
            <a:off x="6560130" y="1074667"/>
            <a:ext cx="60769" cy="60769"/>
          </a:xfrm>
          <a:prstGeom prst="ellipse">
            <a:avLst/>
          </a:prstGeom>
          <a:noFill/>
          <a:ln w="1905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</a:endParaRPr>
          </a:p>
        </p:txBody>
      </p:sp>
      <p:sp>
        <p:nvSpPr>
          <p:cNvPr id="31" name="Shape 130"/>
          <p:cNvSpPr>
            <a:spLocks noChangeArrowheads="1"/>
          </p:cNvSpPr>
          <p:nvPr/>
        </p:nvSpPr>
        <p:spPr bwMode="auto">
          <a:xfrm>
            <a:off x="6406936" y="1355726"/>
            <a:ext cx="292100" cy="3492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6814" tIns="26814" rIns="26814" bIns="26814" anchor="ctr"/>
          <a:lstStyle/>
          <a:p>
            <a:pPr eaLnBrk="1" hangingPunct="1">
              <a:buFont typeface="Arial" pitchFamily="34" charset="0"/>
              <a:buNone/>
            </a:pPr>
            <a:endParaRPr lang="zh-CN" altLang="zh-CN" sz="13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364088" y="2006158"/>
            <a:ext cx="2503451" cy="2216130"/>
          </a:xfrm>
          <a:prstGeom prst="roundRect">
            <a:avLst>
              <a:gd name="adj" fmla="val 0"/>
            </a:avLst>
          </a:prstGeom>
          <a:solidFill>
            <a:srgbClr val="F7D11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746936" y="2168896"/>
            <a:ext cx="17377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恭喜您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64088" y="2744960"/>
            <a:ext cx="2503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免费赠送润滑油一桶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*填写收货地址，我们将尽快为您配送</a:t>
            </a:r>
          </a:p>
        </p:txBody>
      </p:sp>
      <p:sp>
        <p:nvSpPr>
          <p:cNvPr id="35" name="Shape 134"/>
          <p:cNvSpPr/>
          <p:nvPr/>
        </p:nvSpPr>
        <p:spPr>
          <a:xfrm>
            <a:off x="6032918" y="1466546"/>
            <a:ext cx="1131370" cy="269595"/>
          </a:xfrm>
          <a:prstGeom prst="rect">
            <a:avLst/>
          </a:prstGeom>
          <a:ln w="19050">
            <a:solidFill>
              <a:schemeClr val="accent1"/>
            </a:solidFill>
            <a:miter lim="400000"/>
          </a:ln>
        </p:spPr>
        <p:txBody>
          <a:bodyPr wrap="none" lIns="26814" tIns="26814" rIns="26814" bIns="26814" anchor="ctr">
            <a:spAutoFit/>
          </a:bodyPr>
          <a:lstStyle>
            <a:lvl1pPr>
              <a:defRPr sz="1800"/>
            </a:lvl1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+mn-ea"/>
              </a:rPr>
              <a:t>获得免费赠油</a:t>
            </a:r>
            <a:endParaRPr sz="1400" b="1" dirty="0">
              <a:latin typeface="+mn-ea"/>
            </a:endParaRPr>
          </a:p>
        </p:txBody>
      </p:sp>
      <p:sp>
        <p:nvSpPr>
          <p:cNvPr id="36" name="Shape 133"/>
          <p:cNvSpPr/>
          <p:nvPr/>
        </p:nvSpPr>
        <p:spPr>
          <a:xfrm>
            <a:off x="5253593" y="1761825"/>
            <a:ext cx="2673841" cy="0"/>
          </a:xfrm>
          <a:prstGeom prst="line">
            <a:avLst/>
          </a:prstGeom>
          <a:ln w="19050">
            <a:solidFill>
              <a:schemeClr val="accent1"/>
            </a:solidFill>
            <a:miter lim="400000"/>
          </a:ln>
        </p:spPr>
        <p:txBody>
          <a:bodyPr lIns="26814" tIns="26814" rIns="26814" bIns="26814" anchor="ctr"/>
          <a:lstStyle/>
          <a:p>
            <a:pPr eaLnBrk="1" hangingPunct="1">
              <a:buFont typeface="Arial" panose="020B0604020202020204" pitchFamily="34" charset="0"/>
              <a:buNone/>
              <a:defRPr sz="2600"/>
            </a:pPr>
            <a:endParaRPr sz="1370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64284" y="4365104"/>
            <a:ext cx="2448000" cy="324000"/>
            <a:chOff x="5364284" y="4149081"/>
            <a:chExt cx="2443699" cy="360040"/>
          </a:xfrm>
        </p:grpSpPr>
        <p:sp>
          <p:nvSpPr>
            <p:cNvPr id="17" name="矩形 16"/>
            <p:cNvSpPr/>
            <p:nvPr/>
          </p:nvSpPr>
          <p:spPr>
            <a:xfrm>
              <a:off x="5364284" y="4149081"/>
              <a:ext cx="714958" cy="36004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收件人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161699" y="4149081"/>
              <a:ext cx="1646284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64088" y="4725144"/>
            <a:ext cx="2448000" cy="324000"/>
            <a:chOff x="5364284" y="4149081"/>
            <a:chExt cx="2443699" cy="360040"/>
          </a:xfrm>
        </p:grpSpPr>
        <p:sp>
          <p:nvSpPr>
            <p:cNvPr id="27" name="矩形 26"/>
            <p:cNvSpPr/>
            <p:nvPr/>
          </p:nvSpPr>
          <p:spPr>
            <a:xfrm>
              <a:off x="5364284" y="4149081"/>
              <a:ext cx="714958" cy="36004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联系电话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161699" y="4149081"/>
              <a:ext cx="1646284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64088" y="5085184"/>
            <a:ext cx="2448000" cy="324000"/>
            <a:chOff x="5364284" y="4149081"/>
            <a:chExt cx="2443699" cy="360040"/>
          </a:xfrm>
        </p:grpSpPr>
        <p:sp>
          <p:nvSpPr>
            <p:cNvPr id="37" name="矩形 36"/>
            <p:cNvSpPr/>
            <p:nvPr/>
          </p:nvSpPr>
          <p:spPr>
            <a:xfrm>
              <a:off x="5364284" y="4149081"/>
              <a:ext cx="714958" cy="36004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收件地址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6161699" y="4149081"/>
              <a:ext cx="1646284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6156176" y="5517232"/>
            <a:ext cx="845098" cy="356175"/>
          </a:xfrm>
          <a:prstGeom prst="roundRect">
            <a:avLst/>
          </a:prstGeom>
          <a:solidFill>
            <a:srgbClr val="B83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sp>
        <p:nvSpPr>
          <p:cNvPr id="2" name="矩形 1"/>
          <p:cNvSpPr/>
          <p:nvPr/>
        </p:nvSpPr>
        <p:spPr>
          <a:xfrm>
            <a:off x="5292080" y="1761826"/>
            <a:ext cx="2642366" cy="4186056"/>
          </a:xfrm>
          <a:prstGeom prst="rect">
            <a:avLst/>
          </a:prstGeom>
          <a:solidFill>
            <a:schemeClr val="bg1">
              <a:lumMod val="9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31729" y="2764317"/>
            <a:ext cx="2232249" cy="18594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6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提交成功，稍后将会有客服跟您电话确认收货信息，请注意接听。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6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如有疑问，还请拨打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021-xxxxxxxx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7224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23389"/>
              </p:ext>
            </p:extLst>
          </p:nvPr>
        </p:nvGraphicFramePr>
        <p:xfrm>
          <a:off x="881323" y="1916832"/>
          <a:ext cx="7363084" cy="337377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407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07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07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07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5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需求确认、项目启动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技术开发与测试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项目上线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771800" y="2498162"/>
            <a:ext cx="216024" cy="43204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2408" y="2972066"/>
            <a:ext cx="504056" cy="43204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3203" y="3429000"/>
            <a:ext cx="470685" cy="43204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3888" y="3899685"/>
            <a:ext cx="864096" cy="43204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9401" y="4365104"/>
            <a:ext cx="253736" cy="43204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28895" y="4843402"/>
            <a:ext cx="2029103" cy="432048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五角星 11"/>
          <p:cNvSpPr/>
          <p:nvPr/>
        </p:nvSpPr>
        <p:spPr>
          <a:xfrm>
            <a:off x="2699792" y="2556952"/>
            <a:ext cx="360040" cy="36004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五角星 12"/>
          <p:cNvSpPr/>
          <p:nvPr/>
        </p:nvSpPr>
        <p:spPr>
          <a:xfrm>
            <a:off x="4402226" y="4401108"/>
            <a:ext cx="360040" cy="36004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6196" y="2552437"/>
            <a:ext cx="1468450" cy="310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项目启动</a:t>
            </a:r>
          </a:p>
        </p:txBody>
      </p:sp>
      <p:sp>
        <p:nvSpPr>
          <p:cNvPr id="15" name="矩形 14"/>
          <p:cNvSpPr/>
          <p:nvPr/>
        </p:nvSpPr>
        <p:spPr>
          <a:xfrm>
            <a:off x="4788024" y="4425915"/>
            <a:ext cx="1584176" cy="310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项目上线</a:t>
            </a:r>
          </a:p>
        </p:txBody>
      </p:sp>
    </p:spTree>
    <p:extLst>
      <p:ext uri="{BB962C8B-B14F-4D97-AF65-F5344CB8AC3E}">
        <p14:creationId xmlns:p14="http://schemas.microsoft.com/office/powerpoint/2010/main" val="110247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项目报价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41890"/>
              </p:ext>
            </p:extLst>
          </p:nvPr>
        </p:nvGraphicFramePr>
        <p:xfrm>
          <a:off x="251520" y="1844824"/>
          <a:ext cx="8640959" cy="230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92486">
                  <a:extLst>
                    <a:ext uri="{9D8B030D-6E8A-4147-A177-3AD203B41FA5}">
                      <a16:colId xmlns:a16="http://schemas.microsoft.com/office/drawing/2014/main" xmlns="" val="10208845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199991821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3682477207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xmlns="" val="47078428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                                                                        </a:t>
                      </a:r>
                      <a:r>
                        <a:rPr lang="zh-CN" altLang="en-US" sz="1600" b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Unit Price                                          </a:t>
                      </a:r>
                      <a:r>
                        <a:rPr lang="zh-CN" altLang="en-US" sz="1600" b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单价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Quantity                                    </a:t>
                      </a:r>
                      <a:r>
                        <a:rPr lang="zh-CN" altLang="en-US" sz="1600" b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Amount                                                </a:t>
                      </a:r>
                      <a:r>
                        <a:rPr lang="zh-CN" altLang="en-US" sz="1600" b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金额小计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6145591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1000 ¥/Page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Pages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¥8,000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7793377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技术开发与测试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1890 ¥/Man day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Man Days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¥75,600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09006114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 Cost                                                                                                                                                               </a:t>
                      </a:r>
                      <a:r>
                        <a:rPr lang="zh-CN" altLang="en-US" sz="16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总费用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¥ </a:t>
                      </a:r>
                      <a:r>
                        <a:rPr lang="en-US" altLang="zh-CN" sz="160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83,600</a:t>
                      </a:r>
                      <a:endParaRPr lang="en-US" altLang="zh-CN" sz="16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5422709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2568" y="4437112"/>
            <a:ext cx="49086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说明：此次壳牌</a:t>
            </a:r>
            <a:r>
              <a:rPr lang="en-US" altLang="zh-CN" sz="12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易到活动运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12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服务包含在</a:t>
            </a:r>
            <a:r>
              <a:rPr lang="en-US" altLang="zh-CN" sz="12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zh-CN" altLang="en-US" sz="12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扫码送话费的服务中。</a:t>
            </a:r>
            <a:endParaRPr lang="zh-CN" altLang="en-US" sz="12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93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D117"/>
        </a:solidFill>
        <a:ln>
          <a:noFill/>
        </a:ln>
      </a:spPr>
      <a:bodyPr rtlCol="0" anchor="ctr"/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>
          <a:solidFill>
            <a:srgbClr val="D42E12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3000"/>
          </a:lnSpc>
          <a:spcAft>
            <a:spcPts val="60"/>
          </a:spcAft>
          <a:defRPr sz="1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hell layouts without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21618</TotalTime>
  <Words>631</Words>
  <Application>Microsoft Office PowerPoint</Application>
  <PresentationFormat>全屏显示(4:3)</PresentationFormat>
  <Paragraphs>124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Futura</vt:lpstr>
      <vt:lpstr>Futura Light</vt:lpstr>
      <vt:lpstr>Futura Medium</vt:lpstr>
      <vt:lpstr>Gulim</vt:lpstr>
      <vt:lpstr>宋体</vt:lpstr>
      <vt:lpstr>微软雅黑</vt:lpstr>
      <vt:lpstr>Arial</vt:lpstr>
      <vt:lpstr>Calibri</vt:lpstr>
      <vt:lpstr>Times New Roman</vt:lpstr>
      <vt:lpstr>Wingdings</vt:lpstr>
      <vt:lpstr>Windows NT PowerPoint template MASTER2010</vt:lpstr>
      <vt:lpstr>2_Windows NT PowerPoint template MASTER2010</vt:lpstr>
      <vt:lpstr>2_Shell layouts with footer</vt:lpstr>
      <vt:lpstr>Shell layouts without footer</vt:lpstr>
      <vt:lpstr>壳牌-易到消费者活动业务流程</vt:lpstr>
      <vt:lpstr>活动业务流程</vt:lpstr>
      <vt:lpstr>线下参与Step 1：进入homepage、验证手机号</vt:lpstr>
      <vt:lpstr>线下参与Step 2：验证产品防伪码</vt:lpstr>
      <vt:lpstr>线下参与Step 3：获得奖励——折扣券</vt:lpstr>
      <vt:lpstr>线下参与Step 3：获得奖励——免费赠油一桶</vt:lpstr>
      <vt:lpstr>线下参与Step 4：收货信息提交</vt:lpstr>
      <vt:lpstr>项目计划</vt:lpstr>
      <vt:lpstr>项目报价</vt:lpstr>
      <vt:lpstr>壳牌中国4L&amp;吉利4L 标签对比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Lubricants Brand Strategy  Executive Summary</dc:title>
  <dc:creator>Xu, Yuanchun SCHINA-DIH/352</dc:creator>
  <cp:lastModifiedBy>王鑫</cp:lastModifiedBy>
  <cp:revision>1118</cp:revision>
  <cp:lastPrinted>2015-01-24T04:51:40Z</cp:lastPrinted>
  <dcterms:created xsi:type="dcterms:W3CDTF">2006-08-16T00:00:00Z</dcterms:created>
  <dcterms:modified xsi:type="dcterms:W3CDTF">2016-12-07T04:08:39Z</dcterms:modified>
</cp:coreProperties>
</file>