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MavenPro-bold.fntdata"/><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Two or more goroutines have access to the same resource, such as a variable or data structure and attempt to read and write to that resource without any regard to the other routines. </a:t>
            </a:r>
            <a:endParaRPr>
              <a:latin typeface="Times New Roman"/>
              <a:ea typeface="Times New Roman"/>
              <a:cs typeface="Times New Roman"/>
              <a:sym typeface="Times New Roman"/>
            </a:endParaRPr>
          </a:p>
          <a:p>
            <a:pPr indent="0" lvl="0" marL="0">
              <a:spcBef>
                <a:spcPts val="0"/>
              </a:spcBef>
              <a:spcAft>
                <a:spcPts val="0"/>
              </a:spcAft>
              <a:buNone/>
            </a:pPr>
            <a:r>
              <a:rPr lang="en">
                <a:latin typeface="Times New Roman"/>
                <a:ea typeface="Times New Roman"/>
                <a:cs typeface="Times New Roman"/>
                <a:sym typeface="Times New Roman"/>
              </a:rPr>
              <a:t>1.</a:t>
            </a:r>
            <a:r>
              <a:rPr lang="en">
                <a:solidFill>
                  <a:srgbClr val="333333"/>
                </a:solidFill>
              </a:rPr>
              <a:t>Blocking with waitgroups</a:t>
            </a:r>
            <a:endParaRPr>
              <a:solidFill>
                <a:srgbClr val="333333"/>
              </a:solidFill>
            </a:endParaRPr>
          </a:p>
          <a:p>
            <a:pPr indent="0" lvl="0" marL="0" rtl="0">
              <a:lnSpc>
                <a:spcPct val="115000"/>
              </a:lnSpc>
              <a:spcBef>
                <a:spcPts val="0"/>
              </a:spcBef>
              <a:spcAft>
                <a:spcPts val="0"/>
              </a:spcAft>
              <a:buNone/>
            </a:pPr>
            <a:r>
              <a:rPr lang="en">
                <a:solidFill>
                  <a:srgbClr val="333333"/>
                </a:solidFill>
                <a:latin typeface="Times New Roman"/>
                <a:ea typeface="Times New Roman"/>
                <a:cs typeface="Times New Roman"/>
                <a:sym typeface="Times New Roman"/>
              </a:rPr>
              <a:t>The most straightforward way of solving a data race, is to block read access until the write operation has been completed:</a:t>
            </a:r>
            <a:endParaRPr>
              <a:solidFill>
                <a:srgbClr val="333333"/>
              </a:solidFill>
              <a:latin typeface="Times New Roman"/>
              <a:ea typeface="Times New Roman"/>
              <a:cs typeface="Times New Roman"/>
              <a:sym typeface="Times New Roman"/>
            </a:endParaRPr>
          </a:p>
          <a:p>
            <a:pPr indent="0" lvl="0" marL="0" rtl="0">
              <a:lnSpc>
                <a:spcPct val="115000"/>
              </a:lnSpc>
              <a:spcBef>
                <a:spcPts val="1100"/>
              </a:spcBef>
              <a:spcAft>
                <a:spcPts val="0"/>
              </a:spcAft>
              <a:buNone/>
            </a:pPr>
            <a:r>
              <a:rPr lang="en">
                <a:solidFill>
                  <a:srgbClr val="333333"/>
                </a:solidFill>
                <a:latin typeface="Times New Roman"/>
                <a:ea typeface="Times New Roman"/>
                <a:cs typeface="Times New Roman"/>
                <a:sym typeface="Times New Roman"/>
              </a:rPr>
              <a:t>Channel is a communication pipeline based on the Communicating Sequential Processes</a:t>
            </a:r>
            <a:endParaRPr>
              <a:solidFill>
                <a:srgbClr val="333333"/>
              </a:solidFill>
              <a:latin typeface="Times New Roman"/>
              <a:ea typeface="Times New Roman"/>
              <a:cs typeface="Times New Roman"/>
              <a:sym typeface="Times New Roman"/>
            </a:endParaRPr>
          </a:p>
          <a:p>
            <a:pPr indent="0" lvl="0" marL="0">
              <a:spcBef>
                <a:spcPts val="1100"/>
              </a:spcBef>
              <a:spcAft>
                <a:spcPts val="0"/>
              </a:spcAft>
              <a:buNone/>
            </a:pPr>
            <a:r>
              <a:t/>
            </a:r>
            <a:endParaRPr sz="2400">
              <a:latin typeface="Times New Roman"/>
              <a:ea typeface="Times New Roman"/>
              <a:cs typeface="Times New Roman"/>
              <a:sym typeface="Times New Roman"/>
            </a:endParaRPr>
          </a:p>
          <a:p>
            <a:pPr indent="0" lvl="0" marL="0">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Times New Roman"/>
                <a:ea typeface="Times New Roman"/>
                <a:cs typeface="Times New Roman"/>
                <a:sym typeface="Times New Roman"/>
              </a:rPr>
              <a:t>Two or more goroutines have access to the same resource, such as a variable or data structure and attempt to read and write to that resource without any regard to the other routines. </a:t>
            </a:r>
            <a:endParaRPr>
              <a:latin typeface="Times New Roman"/>
              <a:ea typeface="Times New Roman"/>
              <a:cs typeface="Times New Roman"/>
              <a:sym typeface="Times New Roman"/>
            </a:endParaRPr>
          </a:p>
          <a:p>
            <a:pPr indent="0" lvl="0" marL="0">
              <a:spcBef>
                <a:spcPts val="0"/>
              </a:spcBef>
              <a:spcAft>
                <a:spcPts val="0"/>
              </a:spcAft>
              <a:buNone/>
            </a:pPr>
            <a:r>
              <a:rPr lang="en">
                <a:latin typeface="Times New Roman"/>
                <a:ea typeface="Times New Roman"/>
                <a:cs typeface="Times New Roman"/>
                <a:sym typeface="Times New Roman"/>
              </a:rPr>
              <a:t>1.</a:t>
            </a:r>
            <a:r>
              <a:rPr lang="en">
                <a:solidFill>
                  <a:srgbClr val="333333"/>
                </a:solidFill>
              </a:rPr>
              <a:t>Blocking with waitgroups</a:t>
            </a:r>
            <a:endParaRPr>
              <a:solidFill>
                <a:srgbClr val="333333"/>
              </a:solidFill>
            </a:endParaRPr>
          </a:p>
          <a:p>
            <a:pPr indent="0" lvl="0" marL="0" rtl="0">
              <a:lnSpc>
                <a:spcPct val="115000"/>
              </a:lnSpc>
              <a:spcBef>
                <a:spcPts val="0"/>
              </a:spcBef>
              <a:spcAft>
                <a:spcPts val="0"/>
              </a:spcAft>
              <a:buNone/>
            </a:pPr>
            <a:r>
              <a:rPr lang="en">
                <a:solidFill>
                  <a:srgbClr val="333333"/>
                </a:solidFill>
                <a:latin typeface="Times New Roman"/>
                <a:ea typeface="Times New Roman"/>
                <a:cs typeface="Times New Roman"/>
                <a:sym typeface="Times New Roman"/>
              </a:rPr>
              <a:t>The most straightforward way of solving a data race, is to block read access until the write operation has been completed:Channel is a communication pipeline based on the Communicating Sequential Processes</a:t>
            </a:r>
            <a:endParaRPr/>
          </a:p>
          <a:p>
            <a:pPr indent="0" lvl="0" marL="0">
              <a:spcBef>
                <a:spcPts val="1100"/>
              </a:spcBef>
              <a:spcAft>
                <a:spcPts val="0"/>
              </a:spcAft>
              <a:buNone/>
            </a:pPr>
            <a:r>
              <a:rPr lang="en"/>
              <a:t>// Initialize a waitgroup variable</a:t>
            </a:r>
            <a:endParaRPr/>
          </a:p>
          <a:p>
            <a:pPr indent="0" lvl="0" marL="0">
              <a:spcBef>
                <a:spcPts val="0"/>
              </a:spcBef>
              <a:spcAft>
                <a:spcPts val="0"/>
              </a:spcAft>
              <a:buNone/>
            </a:pPr>
            <a:r>
              <a:rPr lang="en"/>
              <a:t>	var wg sync.WaitGroup</a:t>
            </a:r>
            <a:endParaRPr/>
          </a:p>
          <a:p>
            <a:pPr indent="0" lvl="0" marL="0">
              <a:spcBef>
                <a:spcPts val="0"/>
              </a:spcBef>
              <a:spcAft>
                <a:spcPts val="0"/>
              </a:spcAft>
              <a:buNone/>
            </a:pPr>
            <a:r>
              <a:rPr lang="en"/>
              <a:t>	// `Add(1) signifies that there is 1 task that we need to wait for</a:t>
            </a:r>
            <a:endParaRPr/>
          </a:p>
          <a:p>
            <a:pPr indent="0" lvl="0" marL="0">
              <a:spcBef>
                <a:spcPts val="0"/>
              </a:spcBef>
              <a:spcAft>
                <a:spcPts val="0"/>
              </a:spcAft>
              <a:buNone/>
            </a:pPr>
            <a:r>
              <a:rPr lang="en"/>
              <a:t>	// Calling `wg.Done` indicates that we are done with the task we are waiting fo</a:t>
            </a:r>
            <a:endParaRPr/>
          </a:p>
          <a:p>
            <a:pPr indent="0" lvl="0" marL="0">
              <a:spcBef>
                <a:spcPts val="0"/>
              </a:spcBef>
              <a:spcAft>
                <a:spcPts val="0"/>
              </a:spcAft>
              <a:buNone/>
            </a:pPr>
            <a:r>
              <a:rPr lang="en"/>
              <a:t>	// `wg.Wait` blocks until `wg.Done` is called the same number of times</a:t>
            </a:r>
            <a:endParaRPr/>
          </a:p>
          <a:p>
            <a:pPr indent="0" lvl="0" marL="0" rtl="0">
              <a:spcBef>
                <a:spcPts val="0"/>
              </a:spcBef>
              <a:spcAft>
                <a:spcPts val="0"/>
              </a:spcAft>
              <a:buNone/>
            </a:pPr>
            <a:r>
              <a:rPr lang="en"/>
              <a:t>	// as the amount of tasks we have (in this case, 1 tim</a:t>
            </a:r>
            <a:r>
              <a:rPr lang="en"/>
              <a:t>e)</a:t>
            </a:r>
            <a:endParaRPr/>
          </a:p>
          <a:p>
            <a:pPr indent="0" lvl="0" marL="0">
              <a:spcBef>
                <a:spcPts val="0"/>
              </a:spcBef>
              <a:spcAft>
                <a:spcPts val="0"/>
              </a:spcAft>
              <a:buNone/>
            </a:pPr>
            <a:r>
              <a:rPr lang="en"/>
              <a:t>	</a:t>
            </a:r>
            <a:r>
              <a:rPr lang="en"/>
              <a:t>c := make(chan int)</a:t>
            </a:r>
            <a:endParaRPr/>
          </a:p>
          <a:p>
            <a:pPr indent="0" lvl="0" marL="0">
              <a:spcBef>
                <a:spcPts val="0"/>
              </a:spcBef>
              <a:spcAft>
                <a:spcPts val="0"/>
              </a:spcAft>
              <a:buNone/>
            </a:pPr>
            <a:r>
              <a:rPr lang="en"/>
              <a:t>	go func() {</a:t>
            </a:r>
            <a:endParaRPr/>
          </a:p>
          <a:p>
            <a:pPr indent="0" lvl="0" marL="0">
              <a:spcBef>
                <a:spcPts val="0"/>
              </a:spcBef>
              <a:spcAft>
                <a:spcPts val="0"/>
              </a:spcAft>
              <a:buNone/>
            </a:pPr>
            <a:r>
              <a:rPr lang="en"/>
              <a:t>		// push the result into the channel</a:t>
            </a:r>
            <a:endParaRPr/>
          </a:p>
          <a:p>
            <a:pPr indent="0" lvl="0" marL="0">
              <a:spcBef>
                <a:spcPts val="0"/>
              </a:spcBef>
              <a:spcAft>
                <a:spcPts val="0"/>
              </a:spcAft>
              <a:buNone/>
            </a:pPr>
            <a:r>
              <a:rPr lang="en"/>
              <a:t>		c &lt;- 5</a:t>
            </a:r>
            <a:endParaRPr/>
          </a:p>
          <a:p>
            <a:pPr indent="0" lvl="0" marL="0">
              <a:spcBef>
                <a:spcPts val="0"/>
              </a:spcBef>
              <a:spcAft>
                <a:spcPts val="0"/>
              </a:spcAft>
              <a:buNone/>
            </a:pPr>
            <a:r>
              <a:rPr lang="en"/>
              <a:t>	}()</a:t>
            </a:r>
            <a:endParaRPr/>
          </a:p>
          <a:p>
            <a:pPr indent="0" lvl="0" marL="0">
              <a:spcBef>
                <a:spcPts val="0"/>
              </a:spcBef>
              <a:spcAft>
                <a:spcPts val="0"/>
              </a:spcAft>
              <a:buNone/>
            </a:pPr>
            <a:r>
              <a:rPr lang="en"/>
              <a:t>	// immediately return the channel</a:t>
            </a:r>
            <a:endParaRPr/>
          </a:p>
          <a:p>
            <a:pPr indent="0" lvl="0" marL="0">
              <a:spcBef>
                <a:spcPts val="0"/>
              </a:spcBef>
              <a:spcAft>
                <a:spcPts val="0"/>
              </a:spcAft>
              <a:buNone/>
            </a:pPr>
            <a:r>
              <a:rPr lang="en"/>
              <a:t>	return c</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solidFill>
                  <a:srgbClr val="333333"/>
                </a:solidFill>
              </a:rPr>
              <a:t>In programming, concurrency is the composition of independently executing processes, while parallelism is the simultaneous execution of (possibly related) computations</a:t>
            </a:r>
            <a:endParaRPr sz="1200">
              <a:solidFill>
                <a:srgbClr val="333333"/>
              </a:solidFill>
            </a:endParaRPr>
          </a:p>
          <a:p>
            <a:pPr indent="0" lvl="0" marL="0">
              <a:spcBef>
                <a:spcPts val="0"/>
              </a:spcBef>
              <a:spcAft>
                <a:spcPts val="0"/>
              </a:spcAft>
              <a:buNone/>
            </a:pPr>
            <a:r>
              <a:t/>
            </a:r>
            <a:endParaRPr sz="1200">
              <a:solidFill>
                <a:srgbClr val="333333"/>
              </a:solidFill>
            </a:endParaRPr>
          </a:p>
          <a:p>
            <a:pPr indent="-317500" lvl="0" marL="457200" rtl="0">
              <a:lnSpc>
                <a:spcPct val="115000"/>
              </a:lnSpc>
              <a:spcBef>
                <a:spcPts val="0"/>
              </a:spcBef>
              <a:spcAft>
                <a:spcPts val="0"/>
              </a:spcAft>
              <a:buClr>
                <a:srgbClr val="222222"/>
              </a:buClr>
              <a:buSzPts val="1400"/>
              <a:buFont typeface="Georgia"/>
              <a:buChar char="●"/>
            </a:pPr>
            <a:r>
              <a:rPr lang="en" sz="1400">
                <a:solidFill>
                  <a:srgbClr val="222222"/>
                </a:solidFill>
                <a:latin typeface="Georgia"/>
                <a:ea typeface="Georgia"/>
                <a:cs typeface="Georgia"/>
                <a:sym typeface="Georgia"/>
              </a:rPr>
              <a:t>You can run more goroutines on a typical system than you can threads.</a:t>
            </a:r>
            <a:endParaRPr sz="1400">
              <a:solidFill>
                <a:srgbClr val="222222"/>
              </a:solidFill>
              <a:latin typeface="Georgia"/>
              <a:ea typeface="Georgia"/>
              <a:cs typeface="Georgia"/>
              <a:sym typeface="Georgia"/>
            </a:endParaRPr>
          </a:p>
          <a:p>
            <a:pPr indent="-317500" lvl="0" marL="457200" rtl="0">
              <a:lnSpc>
                <a:spcPct val="115000"/>
              </a:lnSpc>
              <a:spcBef>
                <a:spcPts val="0"/>
              </a:spcBef>
              <a:spcAft>
                <a:spcPts val="0"/>
              </a:spcAft>
              <a:buClr>
                <a:srgbClr val="222222"/>
              </a:buClr>
              <a:buSzPts val="1400"/>
              <a:buFont typeface="Georgia"/>
              <a:buChar char="●"/>
            </a:pPr>
            <a:r>
              <a:rPr lang="en" sz="1400">
                <a:solidFill>
                  <a:srgbClr val="222222"/>
                </a:solidFill>
                <a:latin typeface="Georgia"/>
                <a:ea typeface="Georgia"/>
                <a:cs typeface="Georgia"/>
                <a:sym typeface="Georgia"/>
              </a:rPr>
              <a:t>Goroutines have growable segmented stacks.</a:t>
            </a:r>
            <a:endParaRPr sz="1400">
              <a:solidFill>
                <a:srgbClr val="222222"/>
              </a:solidFill>
              <a:latin typeface="Georgia"/>
              <a:ea typeface="Georgia"/>
              <a:cs typeface="Georgia"/>
              <a:sym typeface="Georgia"/>
            </a:endParaRPr>
          </a:p>
          <a:p>
            <a:pPr indent="-317500" lvl="0" marL="457200" rtl="0">
              <a:lnSpc>
                <a:spcPct val="115000"/>
              </a:lnSpc>
              <a:spcBef>
                <a:spcPts val="0"/>
              </a:spcBef>
              <a:spcAft>
                <a:spcPts val="0"/>
              </a:spcAft>
              <a:buClr>
                <a:srgbClr val="222222"/>
              </a:buClr>
              <a:buSzPts val="1400"/>
              <a:buFont typeface="Georgia"/>
              <a:buChar char="●"/>
            </a:pPr>
            <a:r>
              <a:rPr lang="en" sz="1400">
                <a:solidFill>
                  <a:srgbClr val="222222"/>
                </a:solidFill>
                <a:latin typeface="Georgia"/>
                <a:ea typeface="Georgia"/>
                <a:cs typeface="Georgia"/>
                <a:sym typeface="Georgia"/>
              </a:rPr>
              <a:t>Goroutines have a faster startup time than threads.</a:t>
            </a:r>
            <a:endParaRPr sz="1400">
              <a:solidFill>
                <a:srgbClr val="222222"/>
              </a:solidFill>
              <a:latin typeface="Georgia"/>
              <a:ea typeface="Georgia"/>
              <a:cs typeface="Georgia"/>
              <a:sym typeface="Georgia"/>
            </a:endParaRPr>
          </a:p>
          <a:p>
            <a:pPr indent="-317500" lvl="0" marL="457200" rtl="0">
              <a:lnSpc>
                <a:spcPct val="115000"/>
              </a:lnSpc>
              <a:spcBef>
                <a:spcPts val="0"/>
              </a:spcBef>
              <a:spcAft>
                <a:spcPts val="0"/>
              </a:spcAft>
              <a:buClr>
                <a:srgbClr val="222222"/>
              </a:buClr>
              <a:buSzPts val="1400"/>
              <a:buFont typeface="Georgia"/>
              <a:buChar char="●"/>
            </a:pPr>
            <a:r>
              <a:rPr lang="en" sz="1400">
                <a:solidFill>
                  <a:srgbClr val="222222"/>
                </a:solidFill>
                <a:latin typeface="Georgia"/>
                <a:ea typeface="Georgia"/>
                <a:cs typeface="Georgia"/>
                <a:sym typeface="Georgia"/>
              </a:rPr>
              <a:t>Goroutines come with built-in primitives to communicate safely between themselves (channels).</a:t>
            </a:r>
            <a:endParaRPr sz="1400">
              <a:solidFill>
                <a:srgbClr val="222222"/>
              </a:solidFill>
              <a:latin typeface="Georgia"/>
              <a:ea typeface="Georgia"/>
              <a:cs typeface="Georgia"/>
              <a:sym typeface="Georgia"/>
            </a:endParaRPr>
          </a:p>
          <a:p>
            <a:pPr indent="-317500" lvl="0" marL="457200" rtl="0">
              <a:lnSpc>
                <a:spcPct val="115000"/>
              </a:lnSpc>
              <a:spcBef>
                <a:spcPts val="0"/>
              </a:spcBef>
              <a:spcAft>
                <a:spcPts val="0"/>
              </a:spcAft>
              <a:buClr>
                <a:srgbClr val="222222"/>
              </a:buClr>
              <a:buSzPts val="1400"/>
              <a:buFont typeface="Georgia"/>
              <a:buChar char="●"/>
            </a:pPr>
            <a:r>
              <a:rPr lang="en" sz="1400">
                <a:solidFill>
                  <a:srgbClr val="222222"/>
                </a:solidFill>
                <a:latin typeface="Georgia"/>
                <a:ea typeface="Georgia"/>
                <a:cs typeface="Georgia"/>
                <a:sym typeface="Georgia"/>
              </a:rPr>
              <a:t>Goroutines allow you to avoid having to resort to mutex locking when sharing data structures.</a:t>
            </a:r>
            <a:endParaRPr sz="1400">
              <a:solidFill>
                <a:srgbClr val="222222"/>
              </a:solidFill>
              <a:latin typeface="Georgia"/>
              <a:ea typeface="Georgia"/>
              <a:cs typeface="Georgia"/>
              <a:sym typeface="Georgia"/>
            </a:endParaRPr>
          </a:p>
          <a:p>
            <a:pPr indent="-317500" lvl="0" marL="457200" rtl="0">
              <a:lnSpc>
                <a:spcPct val="115000"/>
              </a:lnSpc>
              <a:spcBef>
                <a:spcPts val="0"/>
              </a:spcBef>
              <a:spcAft>
                <a:spcPts val="0"/>
              </a:spcAft>
              <a:buClr>
                <a:srgbClr val="222222"/>
              </a:buClr>
              <a:buSzPts val="1400"/>
              <a:buFont typeface="Georgia"/>
              <a:buChar char="●"/>
            </a:pPr>
            <a:r>
              <a:rPr lang="en" sz="1400">
                <a:solidFill>
                  <a:srgbClr val="222222"/>
                </a:solidFill>
                <a:latin typeface="Georgia"/>
                <a:ea typeface="Georgia"/>
                <a:cs typeface="Georgia"/>
                <a:sym typeface="Georgia"/>
              </a:rPr>
              <a:t>Goroutines are multiplexed onto a small number of OS threads, rather than a 1:1 mapping.</a:t>
            </a:r>
            <a:endParaRPr sz="1400">
              <a:solidFill>
                <a:srgbClr val="222222"/>
              </a:solidFill>
              <a:latin typeface="Georgia"/>
              <a:ea typeface="Georgia"/>
              <a:cs typeface="Georgia"/>
              <a:sym typeface="Georgia"/>
            </a:endParaRPr>
          </a:p>
          <a:p>
            <a:pPr indent="-317500" lvl="0" marL="457200" rtl="0">
              <a:lnSpc>
                <a:spcPct val="115000"/>
              </a:lnSpc>
              <a:spcBef>
                <a:spcPts val="0"/>
              </a:spcBef>
              <a:spcAft>
                <a:spcPts val="0"/>
              </a:spcAft>
              <a:buClr>
                <a:srgbClr val="222222"/>
              </a:buClr>
              <a:buSzPts val="1400"/>
              <a:buFont typeface="Georgia"/>
              <a:buChar char="●"/>
            </a:pPr>
            <a:r>
              <a:rPr lang="en" sz="1400">
                <a:solidFill>
                  <a:srgbClr val="222222"/>
                </a:solidFill>
                <a:latin typeface="Georgia"/>
                <a:ea typeface="Georgia"/>
                <a:cs typeface="Georgia"/>
                <a:sym typeface="Georgia"/>
              </a:rPr>
              <a:t>You can write massively concurrent servers withouth having to resort to evented programming.</a:t>
            </a:r>
            <a:endParaRPr sz="1400">
              <a:solidFill>
                <a:srgbClr val="222222"/>
              </a:solidFill>
              <a:latin typeface="Georgia"/>
              <a:ea typeface="Georgia"/>
              <a:cs typeface="Georgia"/>
              <a:sym typeface="Georgia"/>
            </a:endParaRPr>
          </a:p>
          <a:p>
            <a:pPr indent="0" lvl="0" marL="0">
              <a:spcBef>
                <a:spcPts val="1700"/>
              </a:spcBef>
              <a:spcAft>
                <a:spcPts val="0"/>
              </a:spcAft>
              <a:buNone/>
            </a:pPr>
            <a:r>
              <a:t/>
            </a:r>
            <a:endParaRPr sz="1200">
              <a:solidFill>
                <a:srgbClr val="333333"/>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Goroutines can be thought of as light weight threads. </a:t>
            </a:r>
            <a:endParaRPr sz="1200">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The cost of creating a Goroutine is tiny when compared to a thread. </a:t>
            </a:r>
            <a:endParaRPr sz="1200">
              <a:latin typeface="Times New Roman"/>
              <a:ea typeface="Times New Roman"/>
              <a:cs typeface="Times New Roman"/>
              <a:sym typeface="Times New Roman"/>
            </a:endParaRPr>
          </a:p>
          <a:p>
            <a:pPr indent="0" lvl="0" marL="0" rtl="0">
              <a:lnSpc>
                <a:spcPct val="115000"/>
              </a:lnSpc>
              <a:spcBef>
                <a:spcPts val="0"/>
              </a:spcBef>
              <a:spcAft>
                <a:spcPts val="0"/>
              </a:spcAft>
              <a:buNone/>
            </a:pPr>
            <a:r>
              <a:rPr lang="en" sz="1200">
                <a:latin typeface="Times New Roman"/>
                <a:ea typeface="Times New Roman"/>
                <a:cs typeface="Times New Roman"/>
                <a:sym typeface="Times New Roman"/>
              </a:rPr>
              <a:t>Hence its common for Go applications to have thousands of Goroutines running concurrently.</a:t>
            </a:r>
            <a:endParaRPr sz="1200">
              <a:latin typeface="Times New Roman"/>
              <a:ea typeface="Times New Roman"/>
              <a:cs typeface="Times New Roman"/>
              <a:sym typeface="Times New Roman"/>
            </a:endParaRPr>
          </a:p>
          <a:p>
            <a:pPr indent="0" lvl="0" marL="0" rtl="0">
              <a:lnSpc>
                <a:spcPct val="115000"/>
              </a:lnSpc>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292100" marR="292100" rtl="0">
              <a:lnSpc>
                <a:spcPct val="140000"/>
              </a:lnSpc>
              <a:spcBef>
                <a:spcPts val="1500"/>
              </a:spcBef>
              <a:spcAft>
                <a:spcPts val="0"/>
              </a:spcAft>
              <a:buNone/>
            </a:pPr>
            <a:r>
              <a:rPr b="1" lang="en" sz="1400">
                <a:latin typeface="Georgia"/>
                <a:ea typeface="Georgia"/>
                <a:cs typeface="Georgia"/>
                <a:sym typeface="Georgia"/>
              </a:rPr>
              <a:t>A goroutine is created with initial only 2KB of stack size</a:t>
            </a:r>
            <a:r>
              <a:rPr lang="en" sz="1600">
                <a:latin typeface="Georgia"/>
                <a:ea typeface="Georgia"/>
                <a:cs typeface="Georgia"/>
                <a:sym typeface="Georgia"/>
              </a:rPr>
              <a:t>.</a:t>
            </a:r>
            <a:endParaRPr sz="1050">
              <a:solidFill>
                <a:srgbClr val="006600"/>
              </a:solidFill>
              <a:highlight>
                <a:srgbClr val="EFEFEF"/>
              </a:highlight>
              <a:latin typeface="Verdana"/>
              <a:ea typeface="Verdana"/>
              <a:cs typeface="Verdana"/>
              <a:sym typeface="Verdana"/>
            </a:endParaRPr>
          </a:p>
          <a:p>
            <a:pPr indent="-317500" lvl="0" marL="457200" rtl="0">
              <a:lnSpc>
                <a:spcPct val="115000"/>
              </a:lnSpc>
              <a:spcBef>
                <a:spcPts val="1500"/>
              </a:spcBef>
              <a:spcAft>
                <a:spcPts val="0"/>
              </a:spcAft>
              <a:buClr>
                <a:srgbClr val="222222"/>
              </a:buClr>
              <a:buSzPts val="1400"/>
              <a:buFont typeface="Georgia"/>
              <a:buChar char="●"/>
            </a:pPr>
            <a:r>
              <a:rPr lang="en" sz="1400">
                <a:solidFill>
                  <a:srgbClr val="222222"/>
                </a:solidFill>
                <a:latin typeface="Georgia"/>
                <a:ea typeface="Georgia"/>
                <a:cs typeface="Georgia"/>
                <a:sym typeface="Georgia"/>
              </a:rPr>
              <a:t>You can run more goroutines on a typical system than you can threads.</a:t>
            </a:r>
            <a:endParaRPr sz="1400">
              <a:solidFill>
                <a:srgbClr val="222222"/>
              </a:solidFill>
              <a:latin typeface="Georgia"/>
              <a:ea typeface="Georgia"/>
              <a:cs typeface="Georgia"/>
              <a:sym typeface="Georgia"/>
            </a:endParaRPr>
          </a:p>
          <a:p>
            <a:pPr indent="-317500" lvl="0" marL="457200" rtl="0">
              <a:lnSpc>
                <a:spcPct val="115000"/>
              </a:lnSpc>
              <a:spcBef>
                <a:spcPts val="0"/>
              </a:spcBef>
              <a:spcAft>
                <a:spcPts val="0"/>
              </a:spcAft>
              <a:buClr>
                <a:srgbClr val="222222"/>
              </a:buClr>
              <a:buSzPts val="1400"/>
              <a:buFont typeface="Georgia"/>
              <a:buChar char="●"/>
            </a:pPr>
            <a:r>
              <a:rPr lang="en" sz="1400">
                <a:solidFill>
                  <a:srgbClr val="222222"/>
                </a:solidFill>
                <a:latin typeface="Georgia"/>
                <a:ea typeface="Georgia"/>
                <a:cs typeface="Georgia"/>
                <a:sym typeface="Georgia"/>
              </a:rPr>
              <a:t>Goroutines have growable segmented stacks.</a:t>
            </a:r>
            <a:endParaRPr sz="1400">
              <a:solidFill>
                <a:srgbClr val="222222"/>
              </a:solidFill>
              <a:latin typeface="Georgia"/>
              <a:ea typeface="Georgia"/>
              <a:cs typeface="Georgia"/>
              <a:sym typeface="Georgia"/>
            </a:endParaRPr>
          </a:p>
          <a:p>
            <a:pPr indent="-317500" lvl="0" marL="457200" rtl="0">
              <a:lnSpc>
                <a:spcPct val="115000"/>
              </a:lnSpc>
              <a:spcBef>
                <a:spcPts val="0"/>
              </a:spcBef>
              <a:spcAft>
                <a:spcPts val="0"/>
              </a:spcAft>
              <a:buClr>
                <a:srgbClr val="222222"/>
              </a:buClr>
              <a:buSzPts val="1400"/>
              <a:buFont typeface="Georgia"/>
              <a:buChar char="●"/>
            </a:pPr>
            <a:r>
              <a:rPr lang="en" sz="1400">
                <a:solidFill>
                  <a:srgbClr val="222222"/>
                </a:solidFill>
                <a:latin typeface="Georgia"/>
                <a:ea typeface="Georgia"/>
                <a:cs typeface="Georgia"/>
                <a:sym typeface="Georgia"/>
              </a:rPr>
              <a:t>Goroutines have a faster startup time than threads.</a:t>
            </a:r>
            <a:endParaRPr sz="1400">
              <a:solidFill>
                <a:srgbClr val="222222"/>
              </a:solidFill>
              <a:latin typeface="Georgia"/>
              <a:ea typeface="Georgia"/>
              <a:cs typeface="Georgia"/>
              <a:sym typeface="Georgia"/>
            </a:endParaRPr>
          </a:p>
          <a:p>
            <a:pPr indent="-317500" lvl="0" marL="457200" rtl="0">
              <a:lnSpc>
                <a:spcPct val="115000"/>
              </a:lnSpc>
              <a:spcBef>
                <a:spcPts val="0"/>
              </a:spcBef>
              <a:spcAft>
                <a:spcPts val="0"/>
              </a:spcAft>
              <a:buClr>
                <a:srgbClr val="222222"/>
              </a:buClr>
              <a:buSzPts val="1400"/>
              <a:buFont typeface="Georgia"/>
              <a:buChar char="●"/>
            </a:pPr>
            <a:r>
              <a:rPr lang="en" sz="1400">
                <a:solidFill>
                  <a:srgbClr val="222222"/>
                </a:solidFill>
                <a:latin typeface="Georgia"/>
                <a:ea typeface="Georgia"/>
                <a:cs typeface="Georgia"/>
                <a:sym typeface="Georgia"/>
              </a:rPr>
              <a:t>Goroutines come with built-in primitives to communicate safely between themselves (channels).</a:t>
            </a:r>
            <a:endParaRPr sz="1400">
              <a:solidFill>
                <a:srgbClr val="222222"/>
              </a:solidFill>
              <a:latin typeface="Georgia"/>
              <a:ea typeface="Georgia"/>
              <a:cs typeface="Georgia"/>
              <a:sym typeface="Georgia"/>
            </a:endParaRPr>
          </a:p>
          <a:p>
            <a:pPr indent="-317500" lvl="0" marL="457200" rtl="0">
              <a:lnSpc>
                <a:spcPct val="115000"/>
              </a:lnSpc>
              <a:spcBef>
                <a:spcPts val="0"/>
              </a:spcBef>
              <a:spcAft>
                <a:spcPts val="0"/>
              </a:spcAft>
              <a:buClr>
                <a:srgbClr val="222222"/>
              </a:buClr>
              <a:buSzPts val="1400"/>
              <a:buFont typeface="Georgia"/>
              <a:buChar char="●"/>
            </a:pPr>
            <a:r>
              <a:rPr lang="en" sz="1400">
                <a:solidFill>
                  <a:srgbClr val="222222"/>
                </a:solidFill>
                <a:latin typeface="Georgia"/>
                <a:ea typeface="Georgia"/>
                <a:cs typeface="Georgia"/>
                <a:sym typeface="Georgia"/>
              </a:rPr>
              <a:t>Goroutines allow you to avoid having to resort to mutex locking when sharing data structures.</a:t>
            </a:r>
            <a:endParaRPr sz="1400">
              <a:solidFill>
                <a:srgbClr val="222222"/>
              </a:solidFill>
              <a:latin typeface="Georgia"/>
              <a:ea typeface="Georgia"/>
              <a:cs typeface="Georgia"/>
              <a:sym typeface="Georgia"/>
            </a:endParaRPr>
          </a:p>
          <a:p>
            <a:pPr indent="-317500" lvl="0" marL="457200" rtl="0">
              <a:lnSpc>
                <a:spcPct val="115000"/>
              </a:lnSpc>
              <a:spcBef>
                <a:spcPts val="0"/>
              </a:spcBef>
              <a:spcAft>
                <a:spcPts val="0"/>
              </a:spcAft>
              <a:buClr>
                <a:srgbClr val="222222"/>
              </a:buClr>
              <a:buSzPts val="1400"/>
              <a:buFont typeface="Georgia"/>
              <a:buChar char="●"/>
            </a:pPr>
            <a:r>
              <a:rPr lang="en" sz="1400">
                <a:solidFill>
                  <a:srgbClr val="222222"/>
                </a:solidFill>
                <a:latin typeface="Georgia"/>
                <a:ea typeface="Georgia"/>
                <a:cs typeface="Georgia"/>
                <a:sym typeface="Georgia"/>
              </a:rPr>
              <a:t>Goroutines are multiplexed onto a small number of OS threads, rather than a 1:1 mapping.</a:t>
            </a:r>
            <a:endParaRPr sz="1400">
              <a:solidFill>
                <a:srgbClr val="222222"/>
              </a:solidFill>
              <a:latin typeface="Georgia"/>
              <a:ea typeface="Georgia"/>
              <a:cs typeface="Georgia"/>
              <a:sym typeface="Georgia"/>
            </a:endParaRPr>
          </a:p>
          <a:p>
            <a:pPr indent="-317500" lvl="0" marL="457200" rtl="0">
              <a:lnSpc>
                <a:spcPct val="115000"/>
              </a:lnSpc>
              <a:spcBef>
                <a:spcPts val="0"/>
              </a:spcBef>
              <a:spcAft>
                <a:spcPts val="0"/>
              </a:spcAft>
              <a:buClr>
                <a:srgbClr val="222222"/>
              </a:buClr>
              <a:buSzPts val="1400"/>
              <a:buFont typeface="Georgia"/>
              <a:buChar char="●"/>
            </a:pPr>
            <a:r>
              <a:rPr lang="en" sz="1400">
                <a:solidFill>
                  <a:srgbClr val="222222"/>
                </a:solidFill>
                <a:latin typeface="Georgia"/>
                <a:ea typeface="Georgia"/>
                <a:cs typeface="Georgia"/>
                <a:sym typeface="Georgia"/>
              </a:rPr>
              <a:t>You can write massively concurrent servers without having to resort to evented programming.</a:t>
            </a:r>
            <a:endParaRPr sz="1400">
              <a:solidFill>
                <a:srgbClr val="222222"/>
              </a:solidFill>
              <a:latin typeface="Georgia"/>
              <a:ea typeface="Georgia"/>
              <a:cs typeface="Georgia"/>
              <a:sym typeface="Georgia"/>
            </a:endParaRPr>
          </a:p>
          <a:p>
            <a:pPr indent="0" lvl="0" marL="292100" marR="292100" rtl="0">
              <a:lnSpc>
                <a:spcPct val="140000"/>
              </a:lnSpc>
              <a:spcBef>
                <a:spcPts val="1700"/>
              </a:spcBef>
              <a:spcAft>
                <a:spcPts val="0"/>
              </a:spcAft>
              <a:buNone/>
            </a:pPr>
            <a:r>
              <a:t/>
            </a:r>
            <a:endParaRPr sz="1050">
              <a:solidFill>
                <a:srgbClr val="006600"/>
              </a:solidFill>
              <a:highlight>
                <a:srgbClr val="EFEFEF"/>
              </a:highlight>
              <a:latin typeface="Verdana"/>
              <a:ea typeface="Verdana"/>
              <a:cs typeface="Verdana"/>
              <a:sym typeface="Verdana"/>
            </a:endParaRPr>
          </a:p>
          <a:p>
            <a:pPr indent="0" lvl="0" marL="292100" marR="292100" rtl="0">
              <a:lnSpc>
                <a:spcPct val="140000"/>
              </a:lnSpc>
              <a:spcBef>
                <a:spcPts val="1500"/>
              </a:spcBef>
              <a:spcAft>
                <a:spcPts val="0"/>
              </a:spcAft>
              <a:buNone/>
            </a:pPr>
            <a:r>
              <a:t/>
            </a:r>
            <a:endParaRPr sz="1050">
              <a:solidFill>
                <a:srgbClr val="006600"/>
              </a:solidFill>
              <a:highlight>
                <a:srgbClr val="EFEFEF"/>
              </a:highlight>
              <a:latin typeface="Verdana"/>
              <a:ea typeface="Verdana"/>
              <a:cs typeface="Verdana"/>
              <a:sym typeface="Verdana"/>
            </a:endParaRPr>
          </a:p>
          <a:p>
            <a:pPr indent="0" lvl="0" marL="0">
              <a:spcBef>
                <a:spcPts val="1500"/>
              </a:spcBef>
              <a:spcAft>
                <a:spcPts val="0"/>
              </a:spcAft>
              <a:buNone/>
            </a:pPr>
            <a:r>
              <a:rPr lang="en"/>
              <a: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1500"/>
              </a:spcBef>
              <a:spcAft>
                <a:spcPts val="0"/>
              </a:spcAft>
              <a:buNone/>
            </a:pPr>
            <a:r>
              <a:rPr lang="en" sz="1200"/>
              <a:t>Concurrency is about dealing with lots of things at once.</a:t>
            </a:r>
            <a:endParaRPr sz="1200"/>
          </a:p>
          <a:p>
            <a:pPr indent="0" lvl="0" marL="0" rtl="0">
              <a:lnSpc>
                <a:spcPct val="115000"/>
              </a:lnSpc>
              <a:spcBef>
                <a:spcPts val="1500"/>
              </a:spcBef>
              <a:spcAft>
                <a:spcPts val="0"/>
              </a:spcAft>
              <a:buNone/>
            </a:pPr>
            <a:r>
              <a:rPr lang="en" sz="1200"/>
              <a:t>Parallelism is about doing lots of things at once.</a:t>
            </a:r>
            <a:endParaRPr sz="1200"/>
          </a:p>
          <a:p>
            <a:pPr indent="0" lvl="0" marL="0" rtl="0">
              <a:lnSpc>
                <a:spcPct val="115000"/>
              </a:lnSpc>
              <a:spcBef>
                <a:spcPts val="1500"/>
              </a:spcBef>
              <a:spcAft>
                <a:spcPts val="0"/>
              </a:spcAft>
              <a:buNone/>
            </a:pPr>
            <a:r>
              <a:rPr lang="en" sz="1200"/>
              <a:t>Not the same, but related.</a:t>
            </a:r>
            <a:endParaRPr sz="1200"/>
          </a:p>
          <a:p>
            <a:pPr indent="0" lvl="0" marL="0" rtl="0">
              <a:lnSpc>
                <a:spcPct val="115000"/>
              </a:lnSpc>
              <a:spcBef>
                <a:spcPts val="1500"/>
              </a:spcBef>
              <a:spcAft>
                <a:spcPts val="0"/>
              </a:spcAft>
              <a:buNone/>
            </a:pPr>
            <a:r>
              <a:rPr lang="en" sz="1200"/>
              <a:t>Concurrency is about structure, parallelism is about execution.</a:t>
            </a:r>
            <a:endParaRPr sz="1200"/>
          </a:p>
          <a:p>
            <a:pPr indent="0" lvl="0" marL="0" rtl="0">
              <a:lnSpc>
                <a:spcPct val="115000"/>
              </a:lnSpc>
              <a:spcBef>
                <a:spcPts val="1500"/>
              </a:spcBef>
              <a:spcAft>
                <a:spcPts val="0"/>
              </a:spcAft>
              <a:buNone/>
            </a:pPr>
            <a:r>
              <a:rPr lang="en" sz="1200"/>
              <a:t>Concurrency provides a way to structure a solution to solve a problem that may (but not necessarily) be parallelizable.</a:t>
            </a:r>
            <a:endParaRPr sz="1200"/>
          </a:p>
          <a:p>
            <a:pPr indent="0" lvl="0" marL="0" rtl="0">
              <a:lnSpc>
                <a:spcPct val="115000"/>
              </a:lnSpc>
              <a:spcBef>
                <a:spcPts val="1500"/>
              </a:spcBef>
              <a:spcAft>
                <a:spcPts val="0"/>
              </a:spcAft>
              <a:buNone/>
            </a:pPr>
            <a:r>
              <a:rPr lang="en" sz="1200"/>
              <a:t>Concurrent: Mouse, keyboard, display, and disk drivers.</a:t>
            </a:r>
            <a:endParaRPr sz="1200"/>
          </a:p>
          <a:p>
            <a:pPr indent="0" lvl="0" marL="0" rtl="0">
              <a:lnSpc>
                <a:spcPct val="115000"/>
              </a:lnSpc>
              <a:spcBef>
                <a:spcPts val="1500"/>
              </a:spcBef>
              <a:spcAft>
                <a:spcPts val="0"/>
              </a:spcAft>
              <a:buNone/>
            </a:pPr>
            <a:r>
              <a:rPr lang="en" sz="1200"/>
              <a:t>Parallel: Vector dot product.</a:t>
            </a:r>
            <a:endParaRPr sz="1200"/>
          </a:p>
          <a:p>
            <a:pPr indent="0" lvl="0" marL="0">
              <a:spcBef>
                <a:spcPts val="0"/>
              </a:spcBef>
              <a:spcAft>
                <a:spcPts val="0"/>
              </a:spcAft>
              <a:buNone/>
            </a:pPr>
            <a:r>
              <a:t/>
            </a:r>
            <a:endParaRPr sz="1200"/>
          </a:p>
          <a:p>
            <a:pPr indent="0" lvl="0" marL="0">
              <a:spcBef>
                <a:spcPts val="0"/>
              </a:spcBef>
              <a:spcAft>
                <a:spcPts val="0"/>
              </a:spcAft>
              <a:buNone/>
            </a:pPr>
            <a:r>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600">
                <a:latin typeface="Georgia"/>
                <a:ea typeface="Georgia"/>
                <a:cs typeface="Georgia"/>
                <a:sym typeface="Georgia"/>
              </a:rPr>
              <a:t>We tested performance on Monte Carlo simulation, merge sort and matrix multiplication.We only show part of our result for simplicity of the plots. </a:t>
            </a:r>
            <a:endParaRPr sz="1600">
              <a:latin typeface="Georgia"/>
              <a:ea typeface="Georgia"/>
              <a:cs typeface="Georgia"/>
              <a:sym typeface="Georgia"/>
            </a:endParaRPr>
          </a:p>
          <a:p>
            <a:pPr indent="0" lvl="0" marL="0">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000">
                <a:solidFill>
                  <a:schemeClr val="dk1"/>
                </a:solidFill>
              </a:rPr>
              <a:t>To analyze the performance, we prepare simple matrix multiplication programs</a:t>
            </a:r>
            <a:endParaRPr sz="1400">
              <a:solidFill>
                <a:schemeClr val="dk1"/>
              </a:solidFill>
            </a:endParaRPr>
          </a:p>
          <a:p>
            <a:pPr indent="0" lvl="0" marL="0">
              <a:spcBef>
                <a:spcPts val="0"/>
              </a:spcBef>
              <a:spcAft>
                <a:spcPts val="0"/>
              </a:spcAft>
              <a:buNone/>
            </a:pPr>
            <a:r>
              <a:rPr lang="en"/>
              <a:t>		 	 	 		</a:t>
            </a:r>
            <a:endParaRPr/>
          </a:p>
          <a:p>
            <a:pPr indent="0" lvl="0" marL="0">
              <a:spcBef>
                <a:spcPts val="0"/>
              </a:spcBef>
              <a:spcAft>
                <a:spcPts val="0"/>
              </a:spcAft>
              <a:buNone/>
            </a:pPr>
            <a:r>
              <a:rPr lang="en" sz="1000"/>
              <a:t>To simplify the problem, we define two matrices that have same length of row and column. </a:t>
            </a:r>
            <a:endParaRPr sz="1000"/>
          </a:p>
          <a:p>
            <a:pPr indent="0" lvl="0" marL="0">
              <a:spcBef>
                <a:spcPts val="0"/>
              </a:spcBef>
              <a:spcAft>
                <a:spcPts val="0"/>
              </a:spcAft>
              <a:buNone/>
            </a:pPr>
            <a:r>
              <a:rPr lang="en" sz="1000"/>
              <a:t>First, we divide matrix A into some processes, and calculate the product of a part of A and matrix B. </a:t>
            </a:r>
            <a:endParaRPr sz="1000"/>
          </a:p>
          <a:p>
            <a:pPr indent="0" lvl="0" marL="0">
              <a:spcBef>
                <a:spcPts val="0"/>
              </a:spcBef>
              <a:spcAft>
                <a:spcPts val="0"/>
              </a:spcAft>
              <a:buNone/>
            </a:pPr>
            <a:r>
              <a:rPr lang="en" sz="1000"/>
              <a:t>After completion of all calculation, we combine them</a:t>
            </a:r>
            <a:endParaRPr sz="1000"/>
          </a:p>
          <a:p>
            <a:pPr indent="0" lvl="0" marL="0">
              <a:spcBef>
                <a:spcPts val="0"/>
              </a:spcBef>
              <a:spcAft>
                <a:spcPts val="0"/>
              </a:spcAft>
              <a:buNone/>
            </a:pPr>
            <a:r>
              <a:t/>
            </a:r>
            <a:endParaRPr/>
          </a:p>
          <a:p>
            <a:pPr indent="0" lvl="0" marL="0">
              <a:spcBef>
                <a:spcPts val="0"/>
              </a:spcBef>
              <a:spcAft>
                <a:spcPts val="0"/>
              </a:spcAft>
              <a:buNone/>
            </a:pPr>
            <a:r>
              <a:rPr lang="en"/>
              <a:t>		</a:t>
            </a:r>
            <a:endParaRPr/>
          </a:p>
          <a:p>
            <a:pPr indent="0" lvl="0" marL="0">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8000"/>
              </a:lnSpc>
              <a:spcBef>
                <a:spcPts val="2900"/>
              </a:spcBef>
              <a:spcAft>
                <a:spcPts val="0"/>
              </a:spcAft>
              <a:buNone/>
            </a:pPr>
            <a:r>
              <a:rPr lang="en">
                <a:latin typeface="Georgia"/>
                <a:ea typeface="Georgia"/>
                <a:cs typeface="Georgia"/>
                <a:sym typeface="Georgia"/>
              </a:rPr>
              <a:t>Solving a problem concurrently seems that it will reduce the computational time immensely. However, everything comes at a price. Even though we think that doing many things at once will speed things up, there is a cost due to the communication between threads and to make sure that they won’t crash or make wrong outputs. Concurrent programming has to be done with great care and it causes an unavoidable overhead to</a:t>
            </a:r>
            <a:r>
              <a:rPr lang="en">
                <a:latin typeface="Georgia"/>
                <a:ea typeface="Georgia"/>
                <a:cs typeface="Georgia"/>
                <a:sym typeface="Georgia"/>
              </a:rPr>
              <a:t> </a:t>
            </a:r>
            <a:r>
              <a:rPr lang="en">
                <a:latin typeface="Georgia"/>
                <a:ea typeface="Georgia"/>
                <a:cs typeface="Georgia"/>
                <a:sym typeface="Georgia"/>
              </a:rPr>
              <a:t>program.</a:t>
            </a:r>
            <a:endParaRPr>
              <a:latin typeface="Georgia"/>
              <a:ea typeface="Georgia"/>
              <a:cs typeface="Georgia"/>
              <a:sym typeface="Georgia"/>
            </a:endParaRPr>
          </a:p>
          <a:p>
            <a:pPr indent="-298450" lvl="0" marL="749300" rtl="0">
              <a:lnSpc>
                <a:spcPct val="158000"/>
              </a:lnSpc>
              <a:spcBef>
                <a:spcPts val="2200"/>
              </a:spcBef>
              <a:spcAft>
                <a:spcPts val="0"/>
              </a:spcAft>
              <a:buSzPts val="1100"/>
              <a:buFont typeface="Georgia"/>
              <a:buAutoNum type="arabicPeriod"/>
            </a:pPr>
            <a:r>
              <a:rPr lang="en">
                <a:latin typeface="Georgia"/>
                <a:ea typeface="Georgia"/>
                <a:cs typeface="Georgia"/>
                <a:sym typeface="Georgia"/>
              </a:rPr>
              <a:t>Time to initialize</a:t>
            </a:r>
            <a:endParaRPr>
              <a:latin typeface="Georgia"/>
              <a:ea typeface="Georgia"/>
              <a:cs typeface="Georgia"/>
              <a:sym typeface="Georgia"/>
            </a:endParaRPr>
          </a:p>
          <a:p>
            <a:pPr indent="-298450" lvl="0" marL="749300" rtl="0">
              <a:lnSpc>
                <a:spcPct val="158000"/>
              </a:lnSpc>
              <a:spcBef>
                <a:spcPts val="0"/>
              </a:spcBef>
              <a:spcAft>
                <a:spcPts val="0"/>
              </a:spcAft>
              <a:buSzPts val="1100"/>
              <a:buFont typeface="Georgia"/>
              <a:buAutoNum type="arabicPeriod"/>
            </a:pPr>
            <a:r>
              <a:rPr lang="en">
                <a:latin typeface="Georgia"/>
                <a:ea typeface="Georgia"/>
                <a:cs typeface="Georgia"/>
                <a:sym typeface="Georgia"/>
              </a:rPr>
              <a:t>Time finalize</a:t>
            </a:r>
            <a:endParaRPr>
              <a:latin typeface="Georgia"/>
              <a:ea typeface="Georgia"/>
              <a:cs typeface="Georgia"/>
              <a:sym typeface="Georgia"/>
            </a:endParaRPr>
          </a:p>
          <a:p>
            <a:pPr indent="-298450" lvl="0" marL="749300" rtl="0">
              <a:lnSpc>
                <a:spcPct val="158000"/>
              </a:lnSpc>
              <a:spcBef>
                <a:spcPts val="0"/>
              </a:spcBef>
              <a:spcAft>
                <a:spcPts val="0"/>
              </a:spcAft>
              <a:buSzPts val="1100"/>
              <a:buFont typeface="Georgia"/>
              <a:buAutoNum type="arabicPeriod"/>
            </a:pPr>
            <a:r>
              <a:rPr lang="en">
                <a:latin typeface="Georgia"/>
                <a:ea typeface="Georgia"/>
                <a:cs typeface="Georgia"/>
                <a:sym typeface="Georgia"/>
              </a:rPr>
              <a:t>Overhead due to external libraries</a:t>
            </a:r>
            <a:endParaRPr>
              <a:latin typeface="Georgia"/>
              <a:ea typeface="Georgia"/>
              <a:cs typeface="Georgia"/>
              <a:sym typeface="Georgia"/>
            </a:endParaRPr>
          </a:p>
          <a:p>
            <a:pPr indent="-298450" lvl="0" marL="749300" rtl="0">
              <a:lnSpc>
                <a:spcPct val="158000"/>
              </a:lnSpc>
              <a:spcBef>
                <a:spcPts val="0"/>
              </a:spcBef>
              <a:spcAft>
                <a:spcPts val="0"/>
              </a:spcAft>
              <a:buSzPts val="1100"/>
              <a:buFont typeface="Georgia"/>
              <a:buAutoNum type="arabicPeriod"/>
            </a:pPr>
            <a:r>
              <a:rPr lang="en">
                <a:latin typeface="Georgia"/>
                <a:ea typeface="Georgia"/>
                <a:cs typeface="Georgia"/>
                <a:sym typeface="Georgia"/>
              </a:rPr>
              <a:t>Cost to communicate between threads</a:t>
            </a:r>
            <a:endParaRPr>
              <a:solidFill>
                <a:srgbClr val="555555"/>
              </a:solidFill>
              <a:highlight>
                <a:srgbClr val="F4F4F4"/>
              </a:highlight>
            </a:endParaRPr>
          </a:p>
          <a:p>
            <a:pPr indent="0" lvl="0" marL="0" rtl="0">
              <a:lnSpc>
                <a:spcPct val="170000"/>
              </a:lnSpc>
              <a:spcBef>
                <a:spcPts val="0"/>
              </a:spcBef>
              <a:spcAft>
                <a:spcPts val="0"/>
              </a:spcAft>
              <a:buNone/>
            </a:pPr>
            <a:r>
              <a:rPr lang="en">
                <a:solidFill>
                  <a:srgbClr val="333333"/>
                </a:solidFill>
              </a:rPr>
              <a:t>Even if tens of thousands of goroutines have been spawned, it’s not a waste of system resources if most of them are blocked on one of these since the runtime schedules another goroutine instead.</a:t>
            </a:r>
            <a:endParaRPr>
              <a:solidFill>
                <a:srgbClr val="333333"/>
              </a:solidFill>
            </a:endParaRPr>
          </a:p>
          <a:p>
            <a:pPr indent="0" lvl="0" marL="0" rtl="0">
              <a:lnSpc>
                <a:spcPct val="170000"/>
              </a:lnSpc>
              <a:spcBef>
                <a:spcPts val="1500"/>
              </a:spcBef>
              <a:spcAft>
                <a:spcPts val="0"/>
              </a:spcAft>
              <a:buNone/>
            </a:pPr>
            <a:r>
              <a:rPr lang="en">
                <a:solidFill>
                  <a:srgbClr val="333333"/>
                </a:solidFill>
              </a:rPr>
              <a:t>In simple terms, goroutines are a lightweight abstraction over threads. A Go programmer does not deal with threads, and similarly the OS is not aware of the existence of goroutines. </a:t>
            </a:r>
            <a:endParaRPr>
              <a:solidFill>
                <a:srgbClr val="333333"/>
              </a:solidFill>
            </a:endParaRPr>
          </a:p>
          <a:p>
            <a:pPr indent="0" lvl="0" marL="0" rtl="0">
              <a:lnSpc>
                <a:spcPct val="170000"/>
              </a:lnSpc>
              <a:spcBef>
                <a:spcPts val="1500"/>
              </a:spcBef>
              <a:spcAft>
                <a:spcPts val="0"/>
              </a:spcAft>
              <a:buNone/>
            </a:pPr>
            <a:r>
              <a:rPr lang="en">
                <a:solidFill>
                  <a:srgbClr val="333333"/>
                </a:solidFill>
              </a:rPr>
              <a:t>Increasing the number of cores may not necessarily improve the performance of your program, depending on its design. The profiling tools can be used to find the ideal number of cores for your program.</a:t>
            </a:r>
            <a:endParaRPr>
              <a:solidFill>
                <a:srgbClr val="333333"/>
              </a:solidFill>
            </a:endParaRPr>
          </a:p>
          <a:p>
            <a:pPr indent="0" lvl="0" marL="0" rtl="0">
              <a:lnSpc>
                <a:spcPct val="170000"/>
              </a:lnSpc>
              <a:spcBef>
                <a:spcPts val="1500"/>
              </a:spcBef>
              <a:spcAft>
                <a:spcPts val="0"/>
              </a:spcAft>
              <a:buNone/>
            </a:pPr>
            <a:r>
              <a:t/>
            </a:r>
            <a:endParaRPr>
              <a:solidFill>
                <a:srgbClr val="333333"/>
              </a:solidFill>
            </a:endParaRPr>
          </a:p>
          <a:p>
            <a:pPr indent="0" lvl="0" marL="0" rtl="0">
              <a:lnSpc>
                <a:spcPct val="170000"/>
              </a:lnSpc>
              <a:spcBef>
                <a:spcPts val="1500"/>
              </a:spcBef>
              <a:spcAft>
                <a:spcPts val="0"/>
              </a:spcAft>
              <a:buNone/>
            </a:pPr>
            <a:r>
              <a:t/>
            </a:r>
            <a:endParaRPr>
              <a:solidFill>
                <a:srgbClr val="333333"/>
              </a:solidFill>
            </a:endParaRPr>
          </a:p>
          <a:p>
            <a:pPr indent="0" lvl="0" marL="0">
              <a:spcBef>
                <a:spcPts val="1500"/>
              </a:spcBef>
              <a:spcAft>
                <a:spcPts val="0"/>
              </a:spcAft>
              <a:buNone/>
            </a:pPr>
            <a:r>
              <a:t/>
            </a:r>
            <a:endParaRPr>
              <a:solidFill>
                <a:srgbClr val="555555"/>
              </a:solidFill>
              <a:highlight>
                <a:srgbClr val="F4F4F4"/>
              </a:highlight>
            </a:endParaRPr>
          </a:p>
          <a:p>
            <a:pPr indent="0" lvl="0" marL="0">
              <a:spcBef>
                <a:spcPts val="0"/>
              </a:spcBef>
              <a:spcAft>
                <a:spcPts val="0"/>
              </a:spcAft>
              <a:buNone/>
            </a:pPr>
            <a:r>
              <a:t/>
            </a:r>
            <a:endParaRPr>
              <a:solidFill>
                <a:srgbClr val="555555"/>
              </a:solidFill>
              <a:highlight>
                <a:srgbClr val="F4F4F4"/>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760400" y="413275"/>
            <a:ext cx="7183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Evaluation of Go Concurrency </a:t>
            </a:r>
            <a:endParaRPr/>
          </a:p>
        </p:txBody>
      </p:sp>
      <p:sp>
        <p:nvSpPr>
          <p:cNvPr id="278" name="Shape 278"/>
          <p:cNvSpPr txBox="1"/>
          <p:nvPr>
            <p:ph idx="1" type="subTitle"/>
          </p:nvPr>
        </p:nvSpPr>
        <p:spPr>
          <a:xfrm>
            <a:off x="816950" y="33914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Yifu Luo</a:t>
            </a:r>
            <a:endParaRPr sz="1800"/>
          </a:p>
          <a:p>
            <a:pPr indent="0" lvl="0" marL="0">
              <a:spcBef>
                <a:spcPts val="0"/>
              </a:spcBef>
              <a:spcAft>
                <a:spcPts val="0"/>
              </a:spcAft>
              <a:buNone/>
            </a:pPr>
            <a:r>
              <a:rPr lang="en" sz="1800"/>
              <a:t>Lei Xu</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41350" y="49475"/>
            <a:ext cx="6550500" cy="1863300"/>
          </a:xfrm>
          <a:prstGeom prst="rect">
            <a:avLst/>
          </a:prstGeom>
        </p:spPr>
        <p:txBody>
          <a:bodyPr anchorCtr="0" anchor="ctr" bIns="91425" lIns="91425" spcFirstLastPara="1" rIns="91425" wrap="square" tIns="91425">
            <a:noAutofit/>
          </a:bodyPr>
          <a:lstStyle/>
          <a:p>
            <a:pPr indent="457200" lvl="0" marL="0" algn="l">
              <a:spcBef>
                <a:spcPts val="0"/>
              </a:spcBef>
              <a:spcAft>
                <a:spcPts val="0"/>
              </a:spcAft>
              <a:buNone/>
            </a:pPr>
            <a:r>
              <a:rPr lang="en" sz="3000"/>
              <a:t>Handle Race Condition</a:t>
            </a:r>
            <a:endParaRPr sz="3000"/>
          </a:p>
        </p:txBody>
      </p:sp>
      <p:sp>
        <p:nvSpPr>
          <p:cNvPr id="344" name="Shape 344"/>
          <p:cNvSpPr txBox="1"/>
          <p:nvPr/>
        </p:nvSpPr>
        <p:spPr>
          <a:xfrm>
            <a:off x="569200" y="2098150"/>
            <a:ext cx="3858300" cy="22257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Clr>
                <a:schemeClr val="lt1"/>
              </a:buClr>
              <a:buSzPts val="2400"/>
              <a:buAutoNum type="arabicPeriod"/>
            </a:pPr>
            <a:r>
              <a:rPr lang="en" sz="2400">
                <a:solidFill>
                  <a:schemeClr val="lt1"/>
                </a:solidFill>
              </a:rPr>
              <a:t>WaitGroup</a:t>
            </a:r>
            <a:endParaRPr sz="2400">
              <a:solidFill>
                <a:schemeClr val="lt1"/>
              </a:solidFill>
            </a:endParaRPr>
          </a:p>
          <a:p>
            <a:pPr indent="0" lvl="0" marL="0" rtl="0">
              <a:spcBef>
                <a:spcPts val="0"/>
              </a:spcBef>
              <a:spcAft>
                <a:spcPts val="0"/>
              </a:spcAft>
              <a:buNone/>
            </a:pPr>
            <a:r>
              <a:t/>
            </a:r>
            <a:endParaRPr sz="2400">
              <a:solidFill>
                <a:schemeClr val="lt1"/>
              </a:solidFill>
            </a:endParaRPr>
          </a:p>
          <a:p>
            <a:pPr indent="-381000" lvl="0" marL="457200" rtl="0">
              <a:spcBef>
                <a:spcPts val="0"/>
              </a:spcBef>
              <a:spcAft>
                <a:spcPts val="0"/>
              </a:spcAft>
              <a:buClr>
                <a:schemeClr val="lt1"/>
              </a:buClr>
              <a:buSzPts val="2400"/>
              <a:buAutoNum type="arabicPeriod"/>
            </a:pPr>
            <a:r>
              <a:rPr lang="en" sz="2400">
                <a:solidFill>
                  <a:schemeClr val="lt1"/>
                </a:solidFill>
              </a:rPr>
              <a:t>Channel</a:t>
            </a:r>
            <a:endParaRPr sz="2400">
              <a:solidFill>
                <a:schemeClr val="lt1"/>
              </a:solidFill>
            </a:endParaRPr>
          </a:p>
          <a:p>
            <a:pPr indent="0" lvl="0" marL="0" rtl="0">
              <a:spcBef>
                <a:spcPts val="0"/>
              </a:spcBef>
              <a:spcAft>
                <a:spcPts val="0"/>
              </a:spcAft>
              <a:buNone/>
            </a:pPr>
            <a:r>
              <a:t/>
            </a:r>
            <a:endParaRPr sz="2400">
              <a:solidFill>
                <a:schemeClr val="lt1"/>
              </a:solidFill>
            </a:endParaRPr>
          </a:p>
          <a:p>
            <a:pPr indent="-381000" lvl="0" marL="457200" rtl="0">
              <a:spcBef>
                <a:spcPts val="0"/>
              </a:spcBef>
              <a:spcAft>
                <a:spcPts val="0"/>
              </a:spcAft>
              <a:buClr>
                <a:schemeClr val="lt1"/>
              </a:buClr>
              <a:buSzPts val="2400"/>
              <a:buAutoNum type="arabicPeriod"/>
            </a:pPr>
            <a:r>
              <a:rPr lang="en" sz="2400">
                <a:solidFill>
                  <a:schemeClr val="lt1"/>
                </a:solidFill>
              </a:rPr>
              <a:t>Mutex</a:t>
            </a:r>
            <a:endParaRPr sz="2400">
              <a:solidFill>
                <a:schemeClr val="lt1"/>
              </a:solidFill>
            </a:endParaRPr>
          </a:p>
        </p:txBody>
      </p:sp>
      <p:pic>
        <p:nvPicPr>
          <p:cNvPr id="345" name="Shape 345"/>
          <p:cNvPicPr preferRelativeResize="0"/>
          <p:nvPr/>
        </p:nvPicPr>
        <p:blipFill>
          <a:blip r:embed="rId3">
            <a:alphaModFix/>
          </a:blip>
          <a:stretch>
            <a:fillRect/>
          </a:stretch>
        </p:blipFill>
        <p:spPr>
          <a:xfrm>
            <a:off x="4496350" y="1928475"/>
            <a:ext cx="4267201" cy="2565049"/>
          </a:xfrm>
          <a:prstGeom prst="rect">
            <a:avLst/>
          </a:prstGeom>
          <a:noFill/>
          <a:ln>
            <a:noFill/>
          </a:ln>
        </p:spPr>
      </p:pic>
      <p:sp>
        <p:nvSpPr>
          <p:cNvPr id="346" name="Shape 346"/>
          <p:cNvSpPr txBox="1"/>
          <p:nvPr/>
        </p:nvSpPr>
        <p:spPr>
          <a:xfrm>
            <a:off x="786775" y="1308000"/>
            <a:ext cx="3858300" cy="41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a:solidFill>
                  <a:schemeClr val="lt1"/>
                </a:solidFill>
              </a:rPr>
              <a:t>  go run -race example.go</a:t>
            </a:r>
            <a:endParaRPr i="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pic>
        <p:nvPicPr>
          <p:cNvPr id="351" name="Shape 351"/>
          <p:cNvPicPr preferRelativeResize="0"/>
          <p:nvPr/>
        </p:nvPicPr>
        <p:blipFill>
          <a:blip r:embed="rId3">
            <a:alphaModFix/>
          </a:blip>
          <a:stretch>
            <a:fillRect/>
          </a:stretch>
        </p:blipFill>
        <p:spPr>
          <a:xfrm>
            <a:off x="109400" y="148400"/>
            <a:ext cx="4038451" cy="3379526"/>
          </a:xfrm>
          <a:prstGeom prst="rect">
            <a:avLst/>
          </a:prstGeom>
          <a:noFill/>
          <a:ln>
            <a:noFill/>
          </a:ln>
        </p:spPr>
      </p:pic>
      <p:sp>
        <p:nvSpPr>
          <p:cNvPr id="352" name="Shape 352"/>
          <p:cNvSpPr txBox="1"/>
          <p:nvPr/>
        </p:nvSpPr>
        <p:spPr>
          <a:xfrm>
            <a:off x="1104350" y="3659825"/>
            <a:ext cx="2291400" cy="44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chemeClr val="lt1"/>
                </a:solidFill>
              </a:rPr>
              <a:t>WaitGroup</a:t>
            </a:r>
            <a:endParaRPr sz="2400">
              <a:solidFill>
                <a:schemeClr val="lt1"/>
              </a:solidFill>
            </a:endParaRPr>
          </a:p>
        </p:txBody>
      </p:sp>
      <p:sp>
        <p:nvSpPr>
          <p:cNvPr id="353" name="Shape 353"/>
          <p:cNvSpPr txBox="1"/>
          <p:nvPr/>
        </p:nvSpPr>
        <p:spPr>
          <a:xfrm>
            <a:off x="5560938" y="3758725"/>
            <a:ext cx="2291400" cy="44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chemeClr val="lt1"/>
                </a:solidFill>
              </a:rPr>
              <a:t>Channel</a:t>
            </a:r>
            <a:endParaRPr sz="2400">
              <a:solidFill>
                <a:schemeClr val="lt1"/>
              </a:solidFill>
            </a:endParaRPr>
          </a:p>
        </p:txBody>
      </p:sp>
      <p:pic>
        <p:nvPicPr>
          <p:cNvPr id="354" name="Shape 354"/>
          <p:cNvPicPr preferRelativeResize="0"/>
          <p:nvPr/>
        </p:nvPicPr>
        <p:blipFill>
          <a:blip r:embed="rId4">
            <a:alphaModFix/>
          </a:blip>
          <a:stretch>
            <a:fillRect/>
          </a:stretch>
        </p:blipFill>
        <p:spPr>
          <a:xfrm>
            <a:off x="4368675" y="148400"/>
            <a:ext cx="4665426" cy="3379525"/>
          </a:xfrm>
          <a:prstGeom prst="rect">
            <a:avLst/>
          </a:prstGeom>
          <a:noFill/>
          <a:ln>
            <a:noFill/>
          </a:ln>
        </p:spPr>
      </p:pic>
      <p:sp>
        <p:nvSpPr>
          <p:cNvPr id="355" name="Shape 355"/>
          <p:cNvSpPr txBox="1"/>
          <p:nvPr/>
        </p:nvSpPr>
        <p:spPr>
          <a:xfrm>
            <a:off x="850175" y="4105025"/>
            <a:ext cx="2556900" cy="75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v</a:t>
            </a:r>
            <a:r>
              <a:rPr lang="en">
                <a:solidFill>
                  <a:schemeClr val="lt1"/>
                </a:solidFill>
              </a:rPr>
              <a:t>ar wg = </a:t>
            </a:r>
            <a:r>
              <a:rPr lang="en">
                <a:solidFill>
                  <a:schemeClr val="lt1"/>
                </a:solidFill>
              </a:rPr>
              <a:t>sync.WaitGroup</a:t>
            </a:r>
            <a:endParaRPr>
              <a:solidFill>
                <a:schemeClr val="lt1"/>
              </a:solidFill>
            </a:endParaRPr>
          </a:p>
          <a:p>
            <a:pPr indent="0" lvl="0" marL="0">
              <a:spcBef>
                <a:spcPts val="0"/>
              </a:spcBef>
              <a:spcAft>
                <a:spcPts val="0"/>
              </a:spcAft>
              <a:buNone/>
            </a:pPr>
            <a:r>
              <a:rPr lang="en">
                <a:solidFill>
                  <a:schemeClr val="lt1"/>
                </a:solidFill>
              </a:rPr>
              <a:t>wg.Add()</a:t>
            </a:r>
            <a:endParaRPr>
              <a:solidFill>
                <a:schemeClr val="lt1"/>
              </a:solidFill>
            </a:endParaRPr>
          </a:p>
          <a:p>
            <a:pPr indent="0" lvl="0" marL="0">
              <a:spcBef>
                <a:spcPts val="0"/>
              </a:spcBef>
              <a:spcAft>
                <a:spcPts val="0"/>
              </a:spcAft>
              <a:buNone/>
            </a:pPr>
            <a:r>
              <a:rPr lang="en">
                <a:solidFill>
                  <a:schemeClr val="lt1"/>
                </a:solidFill>
              </a:rPr>
              <a:t>wg.Done()</a:t>
            </a:r>
            <a:endParaRPr>
              <a:solidFill>
                <a:schemeClr val="lt1"/>
              </a:solidFill>
            </a:endParaRPr>
          </a:p>
          <a:p>
            <a:pPr indent="0" lvl="0" marL="0">
              <a:spcBef>
                <a:spcPts val="0"/>
              </a:spcBef>
              <a:spcAft>
                <a:spcPts val="0"/>
              </a:spcAft>
              <a:buNone/>
            </a:pPr>
            <a:r>
              <a:rPr lang="en">
                <a:solidFill>
                  <a:schemeClr val="lt1"/>
                </a:solidFill>
              </a:rPr>
              <a:t>wg.Wait()</a:t>
            </a:r>
            <a:endParaRPr>
              <a:solidFill>
                <a:schemeClr val="lt1"/>
              </a:solidFill>
            </a:endParaRPr>
          </a:p>
        </p:txBody>
      </p:sp>
      <p:sp>
        <p:nvSpPr>
          <p:cNvPr id="356" name="Shape 356"/>
          <p:cNvSpPr txBox="1"/>
          <p:nvPr/>
        </p:nvSpPr>
        <p:spPr>
          <a:xfrm>
            <a:off x="5182850" y="4337075"/>
            <a:ext cx="2783100" cy="70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chemeClr val="lt1"/>
                </a:solidFill>
              </a:rPr>
              <a:t>value</a:t>
            </a:r>
            <a:r>
              <a:rPr lang="en">
                <a:solidFill>
                  <a:schemeClr val="lt1"/>
                </a:solidFill>
              </a:rPr>
              <a:t> := make(chan int)</a:t>
            </a:r>
            <a:endParaRPr>
              <a:solidFill>
                <a:schemeClr val="lt1"/>
              </a:solidFill>
            </a:endParaRPr>
          </a:p>
          <a:p>
            <a:pPr indent="0" lvl="0" marL="0">
              <a:spcBef>
                <a:spcPts val="0"/>
              </a:spcBef>
              <a:spcAft>
                <a:spcPts val="0"/>
              </a:spcAft>
              <a:buNone/>
            </a:pPr>
            <a:r>
              <a:rPr lang="en">
                <a:solidFill>
                  <a:schemeClr val="lt1"/>
                </a:solidFill>
              </a:rPr>
              <a:t>value &lt;- 5</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0" y="233125"/>
            <a:ext cx="3603300" cy="93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600"/>
              <a:t>Conclusion</a:t>
            </a:r>
            <a:endParaRPr sz="3600"/>
          </a:p>
          <a:p>
            <a:pPr indent="0" lvl="0" marL="0">
              <a:spcBef>
                <a:spcPts val="0"/>
              </a:spcBef>
              <a:spcAft>
                <a:spcPts val="0"/>
              </a:spcAft>
              <a:buNone/>
            </a:pPr>
            <a:r>
              <a:t/>
            </a:r>
            <a:endParaRPr sz="2400"/>
          </a:p>
        </p:txBody>
      </p:sp>
      <p:sp>
        <p:nvSpPr>
          <p:cNvPr id="362" name="Shape 362"/>
          <p:cNvSpPr txBox="1"/>
          <p:nvPr/>
        </p:nvSpPr>
        <p:spPr>
          <a:xfrm>
            <a:off x="675925" y="939750"/>
            <a:ext cx="9330900" cy="326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chemeClr val="lt1"/>
                </a:solidFill>
              </a:rPr>
              <a:t>Difference between concurrency and parallel.</a:t>
            </a:r>
            <a:endParaRPr sz="2400">
              <a:solidFill>
                <a:schemeClr val="lt1"/>
              </a:solidFill>
            </a:endParaRPr>
          </a:p>
          <a:p>
            <a:pPr indent="0" lvl="0" marL="0">
              <a:spcBef>
                <a:spcPts val="0"/>
              </a:spcBef>
              <a:spcAft>
                <a:spcPts val="0"/>
              </a:spcAft>
              <a:buNone/>
            </a:pPr>
            <a:r>
              <a:t/>
            </a:r>
            <a:endParaRPr sz="2400">
              <a:solidFill>
                <a:schemeClr val="lt1"/>
              </a:solidFill>
            </a:endParaRPr>
          </a:p>
          <a:p>
            <a:pPr indent="0" lvl="0" marL="0">
              <a:spcBef>
                <a:spcPts val="0"/>
              </a:spcBef>
              <a:spcAft>
                <a:spcPts val="0"/>
              </a:spcAft>
              <a:buNone/>
            </a:pPr>
            <a:r>
              <a:rPr lang="en" sz="2400">
                <a:solidFill>
                  <a:schemeClr val="lt1"/>
                </a:solidFill>
              </a:rPr>
              <a:t>Just increase concurrency does not guarantee proportional speedup.</a:t>
            </a:r>
            <a:endParaRPr sz="2400">
              <a:solidFill>
                <a:schemeClr val="lt1"/>
              </a:solidFill>
            </a:endParaRPr>
          </a:p>
          <a:p>
            <a:pPr indent="0" lvl="0" marL="0">
              <a:spcBef>
                <a:spcPts val="0"/>
              </a:spcBef>
              <a:spcAft>
                <a:spcPts val="0"/>
              </a:spcAft>
              <a:buNone/>
            </a:pPr>
            <a:r>
              <a:t/>
            </a:r>
            <a:endParaRPr sz="2400">
              <a:solidFill>
                <a:schemeClr val="lt1"/>
              </a:solidFill>
            </a:endParaRPr>
          </a:p>
          <a:p>
            <a:pPr indent="0" lvl="0" marL="0">
              <a:spcBef>
                <a:spcPts val="0"/>
              </a:spcBef>
              <a:spcAft>
                <a:spcPts val="0"/>
              </a:spcAft>
              <a:buNone/>
            </a:pPr>
            <a:r>
              <a:rPr lang="en" sz="2400">
                <a:solidFill>
                  <a:schemeClr val="lt1"/>
                </a:solidFill>
              </a:rPr>
              <a:t>Go concurrency control is awesome.</a:t>
            </a:r>
            <a:endParaRPr sz="2400">
              <a:solidFill>
                <a:schemeClr val="lt1"/>
              </a:solidFill>
            </a:endParaRPr>
          </a:p>
          <a:p>
            <a:pPr indent="0" lvl="0" marL="0">
              <a:spcBef>
                <a:spcPts val="0"/>
              </a:spcBef>
              <a:spcAft>
                <a:spcPts val="0"/>
              </a:spcAft>
              <a:buNone/>
            </a:pPr>
            <a:r>
              <a:t/>
            </a:r>
            <a:endParaRPr sz="24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1388625" y="772725"/>
            <a:ext cx="6366900" cy="1863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Thanks</a:t>
            </a:r>
            <a:endParaRPr/>
          </a:p>
        </p:txBody>
      </p:sp>
      <p:sp>
        <p:nvSpPr>
          <p:cNvPr id="368" name="Shape 368"/>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235175" y="249500"/>
            <a:ext cx="3734700" cy="653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600"/>
              <a:t>Road Map</a:t>
            </a:r>
            <a:endParaRPr sz="3600"/>
          </a:p>
        </p:txBody>
      </p:sp>
      <p:sp>
        <p:nvSpPr>
          <p:cNvPr id="284" name="Shape 284"/>
          <p:cNvSpPr txBox="1"/>
          <p:nvPr>
            <p:ph idx="1" type="body"/>
          </p:nvPr>
        </p:nvSpPr>
        <p:spPr>
          <a:xfrm>
            <a:off x="964200" y="1076250"/>
            <a:ext cx="7215600" cy="29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Goroutine memory usage</a:t>
            </a:r>
            <a:endParaRPr sz="2400"/>
          </a:p>
          <a:p>
            <a:pPr indent="0" lvl="0" marL="0" rtl="0" algn="l">
              <a:spcBef>
                <a:spcPts val="1600"/>
              </a:spcBef>
              <a:spcAft>
                <a:spcPts val="0"/>
              </a:spcAft>
              <a:buNone/>
            </a:pPr>
            <a:r>
              <a:rPr lang="en" sz="2400"/>
              <a:t>Difference between go concurrency and parallel</a:t>
            </a:r>
            <a:endParaRPr sz="2400"/>
          </a:p>
          <a:p>
            <a:pPr indent="0" lvl="0" marL="0" algn="l">
              <a:spcBef>
                <a:spcPts val="1600"/>
              </a:spcBef>
              <a:spcAft>
                <a:spcPts val="1600"/>
              </a:spcAft>
              <a:buNone/>
            </a:pPr>
            <a:r>
              <a:rPr lang="en" sz="2400"/>
              <a:t>Benchmark on difference ways to handle race condition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453600" y="73200"/>
            <a:ext cx="5025600" cy="1492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600"/>
              <a:t>Basic Setup</a:t>
            </a:r>
            <a:endParaRPr sz="3600"/>
          </a:p>
        </p:txBody>
      </p:sp>
      <p:sp>
        <p:nvSpPr>
          <p:cNvPr id="290" name="Shape 290"/>
          <p:cNvSpPr txBox="1"/>
          <p:nvPr>
            <p:ph idx="1" type="body"/>
          </p:nvPr>
        </p:nvSpPr>
        <p:spPr>
          <a:xfrm>
            <a:off x="756400" y="1234125"/>
            <a:ext cx="7245600" cy="24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All experimentations are performed on </a:t>
            </a:r>
            <a:endParaRPr sz="2400"/>
          </a:p>
          <a:p>
            <a:pPr indent="0" lvl="0" marL="0" rtl="0" algn="l">
              <a:spcBef>
                <a:spcPts val="1600"/>
              </a:spcBef>
              <a:spcAft>
                <a:spcPts val="0"/>
              </a:spcAft>
              <a:buNone/>
            </a:pPr>
            <a:r>
              <a:rPr lang="en" sz="2400"/>
              <a:t>MacBook Pro, 2.2 GHz Intel Core i7, 16GB DDR3.</a:t>
            </a:r>
            <a:endParaRPr sz="2400"/>
          </a:p>
          <a:p>
            <a:pPr indent="0" lvl="0" marL="0" rtl="0" algn="l">
              <a:spcBef>
                <a:spcPts val="1600"/>
              </a:spcBef>
              <a:spcAft>
                <a:spcPts val="0"/>
              </a:spcAft>
              <a:buNone/>
            </a:pPr>
            <a:r>
              <a:rPr lang="en" sz="2400"/>
              <a:t>macOS: 10.13.4</a:t>
            </a:r>
            <a:endParaRPr sz="2400"/>
          </a:p>
          <a:p>
            <a:pPr indent="0" lvl="0" marL="0" rtl="0" algn="l">
              <a:spcBef>
                <a:spcPts val="1600"/>
              </a:spcBef>
              <a:spcAft>
                <a:spcPts val="0"/>
              </a:spcAft>
              <a:buNone/>
            </a:pPr>
            <a:r>
              <a:rPr lang="en" sz="2400"/>
              <a:t>Go version: 1.10</a:t>
            </a:r>
            <a:endParaRPr sz="2400"/>
          </a:p>
          <a:p>
            <a:pPr indent="0" lvl="0" marL="0" rtl="0" algn="l">
              <a:spcBef>
                <a:spcPts val="1600"/>
              </a:spcBef>
              <a:spcAft>
                <a:spcPts val="0"/>
              </a:spcAft>
              <a:buNone/>
            </a:pPr>
            <a:r>
              <a:t/>
            </a:r>
            <a:endParaRPr sz="2400"/>
          </a:p>
          <a:p>
            <a:pPr indent="0" lvl="0" marL="0" rtl="0" algn="l">
              <a:spcBef>
                <a:spcPts val="1600"/>
              </a:spcBef>
              <a:spcAft>
                <a:spcPts val="0"/>
              </a:spcAft>
              <a:buNone/>
            </a:pPr>
            <a:r>
              <a:t/>
            </a:r>
            <a:endParaRPr sz="2400">
              <a:solidFill>
                <a:srgbClr val="000000"/>
              </a:solidFill>
              <a:latin typeface="Arial"/>
              <a:ea typeface="Arial"/>
              <a:cs typeface="Arial"/>
              <a:sym typeface="Arial"/>
            </a:endParaRPr>
          </a:p>
          <a:p>
            <a:pPr indent="0" lvl="0" marL="0" rtl="0" algn="l">
              <a:spcBef>
                <a:spcPts val="1600"/>
              </a:spcBef>
              <a:spcAft>
                <a:spcPts val="0"/>
              </a:spcAft>
              <a:buNone/>
            </a:pPr>
            <a:r>
              <a:t/>
            </a:r>
            <a:endParaRPr sz="2400">
              <a:solidFill>
                <a:srgbClr val="000000"/>
              </a:solidFill>
              <a:latin typeface="Arial"/>
              <a:ea typeface="Arial"/>
              <a:cs typeface="Arial"/>
              <a:sym typeface="Arial"/>
            </a:endParaRPr>
          </a:p>
          <a:p>
            <a:pPr indent="0" lvl="0" marL="0" algn="l">
              <a:spcBef>
                <a:spcPts val="1600"/>
              </a:spcBef>
              <a:spcAft>
                <a:spcPts val="160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513400" y="174275"/>
            <a:ext cx="3326700" cy="11409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 sz="3600"/>
              <a:t>Goroutine</a:t>
            </a:r>
            <a:endParaRPr sz="3600"/>
          </a:p>
        </p:txBody>
      </p:sp>
      <p:sp>
        <p:nvSpPr>
          <p:cNvPr id="296" name="Shape 296"/>
          <p:cNvSpPr txBox="1"/>
          <p:nvPr>
            <p:ph idx="1" type="body"/>
          </p:nvPr>
        </p:nvSpPr>
        <p:spPr>
          <a:xfrm>
            <a:off x="717050" y="1534975"/>
            <a:ext cx="8427000" cy="32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Goroutines can be thought of as light weight threads. </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The cost of creating a Goroutine is tiny when compared to a thread. </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Hence its common for Go applications to have thousands of Goroutines running concurrently.</a:t>
            </a:r>
            <a:endParaRPr sz="2400">
              <a:highlight>
                <a:srgbClr val="FFFFFF"/>
              </a:highlight>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414875" y="104000"/>
            <a:ext cx="8616000" cy="1483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600"/>
              <a:t>1.Memory Usage Benchmark</a:t>
            </a:r>
            <a:endParaRPr sz="3600"/>
          </a:p>
        </p:txBody>
      </p:sp>
      <p:sp>
        <p:nvSpPr>
          <p:cNvPr id="302" name="Shape 302"/>
          <p:cNvSpPr txBox="1"/>
          <p:nvPr>
            <p:ph idx="1" type="body"/>
          </p:nvPr>
        </p:nvSpPr>
        <p:spPr>
          <a:xfrm>
            <a:off x="1087775" y="3605725"/>
            <a:ext cx="6366900" cy="11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t>runtime.MemStats.alloc()</a:t>
            </a:r>
            <a:endParaRPr sz="1400"/>
          </a:p>
        </p:txBody>
      </p:sp>
      <p:pic>
        <p:nvPicPr>
          <p:cNvPr id="303" name="Shape 303"/>
          <p:cNvPicPr preferRelativeResize="0"/>
          <p:nvPr/>
        </p:nvPicPr>
        <p:blipFill>
          <a:blip r:embed="rId3">
            <a:alphaModFix/>
          </a:blip>
          <a:stretch>
            <a:fillRect/>
          </a:stretch>
        </p:blipFill>
        <p:spPr>
          <a:xfrm>
            <a:off x="1575225" y="1466725"/>
            <a:ext cx="5392002" cy="1713125"/>
          </a:xfrm>
          <a:prstGeom prst="rect">
            <a:avLst/>
          </a:prstGeom>
          <a:noFill/>
          <a:ln>
            <a:noFill/>
          </a:ln>
        </p:spPr>
      </p:pic>
      <p:sp>
        <p:nvSpPr>
          <p:cNvPr id="304" name="Shape 304"/>
          <p:cNvSpPr txBox="1"/>
          <p:nvPr/>
        </p:nvSpPr>
        <p:spPr>
          <a:xfrm>
            <a:off x="1575225" y="1156900"/>
            <a:ext cx="1513500" cy="246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 Goroutine</a:t>
            </a:r>
            <a:endParaRPr/>
          </a:p>
        </p:txBody>
      </p:sp>
      <p:sp>
        <p:nvSpPr>
          <p:cNvPr id="305" name="Shape 305"/>
          <p:cNvSpPr txBox="1"/>
          <p:nvPr/>
        </p:nvSpPr>
        <p:spPr>
          <a:xfrm>
            <a:off x="5137800" y="3080438"/>
            <a:ext cx="2051400" cy="31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Allocated Memory(MB)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262425" y="0"/>
            <a:ext cx="8927700" cy="1863300"/>
          </a:xfrm>
          <a:prstGeom prst="rect">
            <a:avLst/>
          </a:prstGeom>
        </p:spPr>
        <p:txBody>
          <a:bodyPr anchorCtr="0" anchor="ctr" bIns="91425" lIns="91425" spcFirstLastPara="1" rIns="91425" wrap="square" tIns="91425">
            <a:noAutofit/>
          </a:bodyPr>
          <a:lstStyle/>
          <a:p>
            <a:pPr indent="0" lvl="0" marL="0" algn="l">
              <a:spcBef>
                <a:spcPts val="0"/>
              </a:spcBef>
              <a:spcAft>
                <a:spcPts val="0"/>
              </a:spcAft>
              <a:buNone/>
            </a:pPr>
            <a:r>
              <a:rPr lang="en" sz="3600"/>
              <a:t>Concurrency and Parallel are </a:t>
            </a:r>
            <a:r>
              <a:rPr lang="en" sz="3600"/>
              <a:t>d</a:t>
            </a:r>
            <a:r>
              <a:rPr lang="en" sz="3600"/>
              <a:t>ifferent</a:t>
            </a:r>
            <a:endParaRPr sz="3600"/>
          </a:p>
        </p:txBody>
      </p:sp>
      <p:sp>
        <p:nvSpPr>
          <p:cNvPr id="311" name="Shape 311"/>
          <p:cNvSpPr txBox="1"/>
          <p:nvPr>
            <p:ph idx="1" type="body"/>
          </p:nvPr>
        </p:nvSpPr>
        <p:spPr>
          <a:xfrm>
            <a:off x="262425" y="1460550"/>
            <a:ext cx="7783800" cy="11112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sz="1800">
                <a:solidFill>
                  <a:srgbClr val="FFFFFF"/>
                </a:solidFill>
                <a:latin typeface="Georgia"/>
                <a:ea typeface="Georgia"/>
                <a:cs typeface="Georgia"/>
                <a:sym typeface="Georgia"/>
              </a:rPr>
              <a:t>Concurrency is about dealing with lots of things at once. Parallelism is about doing lots of things at once.</a:t>
            </a:r>
            <a:endParaRPr sz="1800">
              <a:solidFill>
                <a:srgbClr val="FFFFFF"/>
              </a:solidFill>
              <a:highlight>
                <a:srgbClr val="FFFFFF"/>
              </a:highlight>
              <a:latin typeface="Georgia"/>
              <a:ea typeface="Georgia"/>
              <a:cs typeface="Georgia"/>
              <a:sym typeface="Georgia"/>
            </a:endParaRPr>
          </a:p>
          <a:p>
            <a:pPr indent="0" lvl="0" marL="0">
              <a:spcBef>
                <a:spcPts val="1600"/>
              </a:spcBef>
              <a:spcAft>
                <a:spcPts val="1600"/>
              </a:spcAft>
              <a:buNone/>
            </a:pPr>
            <a:r>
              <a:t/>
            </a:r>
            <a:endParaRPr sz="1800">
              <a:solidFill>
                <a:srgbClr val="FFFFFF"/>
              </a:solidFill>
              <a:highlight>
                <a:srgbClr val="FFFFFF"/>
              </a:highlight>
              <a:latin typeface="Georgia"/>
              <a:ea typeface="Georgia"/>
              <a:cs typeface="Georgia"/>
              <a:sym typeface="Georgia"/>
            </a:endParaRPr>
          </a:p>
        </p:txBody>
      </p:sp>
      <p:sp>
        <p:nvSpPr>
          <p:cNvPr id="312" name="Shape 312"/>
          <p:cNvSpPr txBox="1"/>
          <p:nvPr/>
        </p:nvSpPr>
        <p:spPr>
          <a:xfrm>
            <a:off x="338325" y="2316175"/>
            <a:ext cx="7707900" cy="20655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800">
                <a:solidFill>
                  <a:srgbClr val="F3F3F3"/>
                </a:solidFill>
                <a:latin typeface="Georgia"/>
                <a:ea typeface="Georgia"/>
                <a:cs typeface="Georgia"/>
                <a:sym typeface="Georgia"/>
              </a:rPr>
              <a:t>Concurrency</a:t>
            </a:r>
            <a:r>
              <a:rPr lang="en" sz="1800">
                <a:solidFill>
                  <a:srgbClr val="F3F3F3"/>
                </a:solidFill>
                <a:latin typeface="Georgia"/>
                <a:ea typeface="Georgia"/>
                <a:cs typeface="Georgia"/>
                <a:sym typeface="Georgia"/>
              </a:rPr>
              <a:t> is when two or more tasks can start, run, and complete in overlapping time periods. It doesn't necessarily mean they'll ever both be running at the same instant. For example, </a:t>
            </a:r>
            <a:r>
              <a:rPr i="1" lang="en" sz="1800">
                <a:solidFill>
                  <a:srgbClr val="F3F3F3"/>
                </a:solidFill>
                <a:latin typeface="Georgia"/>
                <a:ea typeface="Georgia"/>
                <a:cs typeface="Georgia"/>
                <a:sym typeface="Georgia"/>
              </a:rPr>
              <a:t>multitasking </a:t>
            </a:r>
            <a:r>
              <a:rPr lang="en" sz="1800">
                <a:solidFill>
                  <a:srgbClr val="F3F3F3"/>
                </a:solidFill>
                <a:latin typeface="Georgia"/>
                <a:ea typeface="Georgia"/>
                <a:cs typeface="Georgia"/>
                <a:sym typeface="Georgia"/>
              </a:rPr>
              <a:t>on a single-core machine.</a:t>
            </a:r>
            <a:endParaRPr sz="1800">
              <a:solidFill>
                <a:srgbClr val="F3F3F3"/>
              </a:solidFill>
              <a:latin typeface="Georgia"/>
              <a:ea typeface="Georgia"/>
              <a:cs typeface="Georgia"/>
              <a:sym typeface="Georgia"/>
            </a:endParaRPr>
          </a:p>
          <a:p>
            <a:pPr indent="0" lvl="0" marL="0" rtl="0">
              <a:lnSpc>
                <a:spcPct val="115000"/>
              </a:lnSpc>
              <a:spcBef>
                <a:spcPts val="0"/>
              </a:spcBef>
              <a:spcAft>
                <a:spcPts val="0"/>
              </a:spcAft>
              <a:buNone/>
            </a:pPr>
            <a:r>
              <a:rPr b="1" lang="en" sz="1800">
                <a:solidFill>
                  <a:srgbClr val="F3F3F3"/>
                </a:solidFill>
                <a:latin typeface="Georgia"/>
                <a:ea typeface="Georgia"/>
                <a:cs typeface="Georgia"/>
                <a:sym typeface="Georgia"/>
              </a:rPr>
              <a:t>Parallelism</a:t>
            </a:r>
            <a:r>
              <a:rPr lang="en" sz="1800">
                <a:solidFill>
                  <a:srgbClr val="F3F3F3"/>
                </a:solidFill>
                <a:latin typeface="Georgia"/>
                <a:ea typeface="Georgia"/>
                <a:cs typeface="Georgia"/>
                <a:sym typeface="Georgia"/>
              </a:rPr>
              <a:t> is when tasks </a:t>
            </a:r>
            <a:r>
              <a:rPr i="1" lang="en" sz="1800">
                <a:solidFill>
                  <a:srgbClr val="F3F3F3"/>
                </a:solidFill>
                <a:latin typeface="Georgia"/>
                <a:ea typeface="Georgia"/>
                <a:cs typeface="Georgia"/>
                <a:sym typeface="Georgia"/>
              </a:rPr>
              <a:t>literally</a:t>
            </a:r>
            <a:r>
              <a:rPr lang="en" sz="1800">
                <a:solidFill>
                  <a:srgbClr val="F3F3F3"/>
                </a:solidFill>
                <a:latin typeface="Georgia"/>
                <a:ea typeface="Georgia"/>
                <a:cs typeface="Georgia"/>
                <a:sym typeface="Georgia"/>
              </a:rPr>
              <a:t> run at the same time, e.g., on a multicore processor.</a:t>
            </a:r>
            <a:endParaRPr sz="1800">
              <a:solidFill>
                <a:srgbClr val="F3F3F3"/>
              </a:solidFill>
              <a:latin typeface="Georgia"/>
              <a:ea typeface="Georgia"/>
              <a:cs typeface="Georgia"/>
              <a:sym typeface="Georgia"/>
            </a:endParaRPr>
          </a:p>
          <a:p>
            <a:pPr indent="0" lvl="0" marL="0" rtl="0">
              <a:lnSpc>
                <a:spcPct val="115000"/>
              </a:lnSpc>
              <a:spcBef>
                <a:spcPts val="0"/>
              </a:spcBef>
              <a:spcAft>
                <a:spcPts val="0"/>
              </a:spcAft>
              <a:buNone/>
            </a:pPr>
            <a:r>
              <a:t/>
            </a:r>
            <a:endParaRPr b="1" sz="1800">
              <a:solidFill>
                <a:srgbClr val="242729"/>
              </a:solidFill>
              <a:latin typeface="Georgia"/>
              <a:ea typeface="Georgia"/>
              <a:cs typeface="Georgia"/>
              <a:sym typeface="Georgia"/>
            </a:endParaRPr>
          </a:p>
          <a:p>
            <a:pPr indent="0" lvl="0" marL="0" rtl="0">
              <a:lnSpc>
                <a:spcPct val="115000"/>
              </a:lnSpc>
              <a:spcBef>
                <a:spcPts val="1100"/>
              </a:spcBef>
              <a:spcAft>
                <a:spcPts val="0"/>
              </a:spcAft>
              <a:buNone/>
            </a:pPr>
            <a:r>
              <a:t/>
            </a:r>
            <a:endParaRPr sz="1800">
              <a:solidFill>
                <a:srgbClr val="FFFFFF"/>
              </a:solidFill>
              <a:latin typeface="Georgia"/>
              <a:ea typeface="Georgia"/>
              <a:cs typeface="Georgia"/>
              <a:sym typeface="Georgia"/>
            </a:endParaRPr>
          </a:p>
          <a:p>
            <a:pPr indent="0" lvl="0" marL="0" rtl="0">
              <a:lnSpc>
                <a:spcPct val="115000"/>
              </a:lnSpc>
              <a:spcBef>
                <a:spcPts val="1600"/>
              </a:spcBef>
              <a:spcAft>
                <a:spcPts val="1600"/>
              </a:spcAft>
              <a:buNone/>
            </a:pP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164150" y="-133850"/>
            <a:ext cx="8985000" cy="1644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000"/>
              <a:t>2.Benchmark on go concurrent computation(merge sort) </a:t>
            </a:r>
            <a:endParaRPr sz="3000"/>
          </a:p>
        </p:txBody>
      </p:sp>
      <p:sp>
        <p:nvSpPr>
          <p:cNvPr id="318" name="Shape 318"/>
          <p:cNvSpPr txBox="1"/>
          <p:nvPr>
            <p:ph idx="1" type="body"/>
          </p:nvPr>
        </p:nvSpPr>
        <p:spPr>
          <a:xfrm>
            <a:off x="0" y="972300"/>
            <a:ext cx="2483400" cy="41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NS per operation in log format</a:t>
            </a:r>
            <a:endParaRPr/>
          </a:p>
          <a:p>
            <a:pPr indent="0" lvl="0" marL="0" rtl="0" algn="l">
              <a:spcBef>
                <a:spcPts val="1600"/>
              </a:spcBef>
              <a:spcAft>
                <a:spcPts val="0"/>
              </a:spcAft>
              <a:buNone/>
            </a:pPr>
            <a:r>
              <a:rPr lang="en"/>
              <a:t>For matrix size bigger than 100,</a:t>
            </a:r>
            <a:endParaRPr/>
          </a:p>
          <a:p>
            <a:pPr indent="0" lvl="0" marL="0" rtl="0" algn="l">
              <a:spcBef>
                <a:spcPts val="1600"/>
              </a:spcBef>
              <a:spcAft>
                <a:spcPts val="0"/>
              </a:spcAft>
              <a:buNone/>
            </a:pPr>
            <a:r>
              <a:rPr lang="en"/>
              <a:t>We can see a decrease</a:t>
            </a:r>
            <a:endParaRPr/>
          </a:p>
          <a:p>
            <a:pPr indent="0" lvl="0" marL="0" rtl="0" algn="l">
              <a:spcBef>
                <a:spcPts val="1600"/>
              </a:spcBef>
              <a:spcAft>
                <a:spcPts val="0"/>
              </a:spcAft>
              <a:buNone/>
            </a:pPr>
            <a:r>
              <a:rPr lang="en"/>
              <a:t>Of computation time and than</a:t>
            </a:r>
            <a:endParaRPr/>
          </a:p>
          <a:p>
            <a:pPr indent="0" lvl="0" marL="0" rtl="0" algn="l">
              <a:spcBef>
                <a:spcPts val="1600"/>
              </a:spcBef>
              <a:spcAft>
                <a:spcPts val="0"/>
              </a:spcAft>
              <a:buNone/>
            </a:pPr>
            <a:r>
              <a:rPr lang="en"/>
              <a:t>Increase.</a:t>
            </a:r>
            <a:endParaRPr/>
          </a:p>
          <a:p>
            <a:pPr indent="0" lvl="0" marL="0" rtl="0" algn="l">
              <a:spcBef>
                <a:spcPts val="1600"/>
              </a:spcBef>
              <a:spcAft>
                <a:spcPts val="0"/>
              </a:spcAft>
              <a:buNone/>
            </a:pPr>
            <a:r>
              <a:rPr lang="en"/>
              <a:t>There is overhead for using</a:t>
            </a:r>
            <a:endParaRPr/>
          </a:p>
          <a:p>
            <a:pPr indent="0" lvl="0" marL="0" rtl="0" algn="l">
              <a:spcBef>
                <a:spcPts val="1600"/>
              </a:spcBef>
              <a:spcAft>
                <a:spcPts val="0"/>
              </a:spcAft>
              <a:buNone/>
            </a:pPr>
            <a:r>
              <a:rPr lang="en"/>
              <a:t>More goroutine. Not just for</a:t>
            </a:r>
            <a:endParaRPr/>
          </a:p>
          <a:p>
            <a:pPr indent="0" lvl="0" marL="0" rtl="0" algn="l">
              <a:spcBef>
                <a:spcPts val="1600"/>
              </a:spcBef>
              <a:spcAft>
                <a:spcPts val="0"/>
              </a:spcAft>
              <a:buNone/>
            </a:pPr>
            <a:r>
              <a:rPr lang="en"/>
              <a:t>Allocation, but </a:t>
            </a:r>
            <a:r>
              <a:rPr lang="en"/>
              <a:t>scheduling.</a:t>
            </a:r>
            <a:endParaRPr/>
          </a:p>
          <a:p>
            <a:pPr indent="0" lvl="0" marL="0" rtl="0" algn="l">
              <a:spcBef>
                <a:spcPts val="1600"/>
              </a:spcBef>
              <a:spcAft>
                <a:spcPts val="0"/>
              </a:spcAft>
              <a:buNone/>
            </a:pPr>
            <a:r>
              <a:t/>
            </a:r>
            <a:endParaRPr/>
          </a:p>
          <a:p>
            <a:pPr indent="0" lvl="0" marL="0" algn="l">
              <a:spcBef>
                <a:spcPts val="1600"/>
              </a:spcBef>
              <a:spcAft>
                <a:spcPts val="0"/>
              </a:spcAft>
              <a:buNone/>
            </a:pPr>
            <a:r>
              <a:t/>
            </a:r>
            <a:endParaRPr/>
          </a:p>
          <a:p>
            <a:pPr indent="0" lvl="0" marL="0">
              <a:spcBef>
                <a:spcPts val="1600"/>
              </a:spcBef>
              <a:spcAft>
                <a:spcPts val="1600"/>
              </a:spcAft>
              <a:buNone/>
            </a:pPr>
            <a:r>
              <a:t/>
            </a:r>
            <a:endParaRPr/>
          </a:p>
        </p:txBody>
      </p:sp>
      <p:pic>
        <p:nvPicPr>
          <p:cNvPr id="319" name="Shape 319"/>
          <p:cNvPicPr preferRelativeResize="0"/>
          <p:nvPr/>
        </p:nvPicPr>
        <p:blipFill>
          <a:blip r:embed="rId3">
            <a:alphaModFix/>
          </a:blip>
          <a:stretch>
            <a:fillRect/>
          </a:stretch>
        </p:blipFill>
        <p:spPr>
          <a:xfrm>
            <a:off x="2483400" y="1223075"/>
            <a:ext cx="6398225" cy="382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0" y="0"/>
            <a:ext cx="8472300" cy="158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000"/>
              <a:t>3. Benchmark on  Matrix Multiplication</a:t>
            </a:r>
            <a:endParaRPr sz="3000"/>
          </a:p>
        </p:txBody>
      </p:sp>
      <p:pic>
        <p:nvPicPr>
          <p:cNvPr id="325" name="Shape 325"/>
          <p:cNvPicPr preferRelativeResize="0"/>
          <p:nvPr/>
        </p:nvPicPr>
        <p:blipFill>
          <a:blip r:embed="rId3">
            <a:alphaModFix/>
          </a:blip>
          <a:stretch>
            <a:fillRect/>
          </a:stretch>
        </p:blipFill>
        <p:spPr>
          <a:xfrm>
            <a:off x="5176250" y="1879375"/>
            <a:ext cx="3446601" cy="2492600"/>
          </a:xfrm>
          <a:prstGeom prst="rect">
            <a:avLst/>
          </a:prstGeom>
          <a:noFill/>
          <a:ln>
            <a:noFill/>
          </a:ln>
        </p:spPr>
      </p:pic>
      <p:sp>
        <p:nvSpPr>
          <p:cNvPr id="326" name="Shape 326"/>
          <p:cNvSpPr txBox="1"/>
          <p:nvPr/>
        </p:nvSpPr>
        <p:spPr>
          <a:xfrm>
            <a:off x="5058225" y="1328275"/>
            <a:ext cx="2007300" cy="551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lt1"/>
                </a:solidFill>
              </a:rPr>
              <a:t>1500 X 1500 </a:t>
            </a:r>
            <a:endParaRPr sz="1800">
              <a:solidFill>
                <a:schemeClr val="lt1"/>
              </a:solidFill>
            </a:endParaRPr>
          </a:p>
        </p:txBody>
      </p:sp>
      <p:sp>
        <p:nvSpPr>
          <p:cNvPr id="327" name="Shape 327"/>
          <p:cNvSpPr txBox="1"/>
          <p:nvPr/>
        </p:nvSpPr>
        <p:spPr>
          <a:xfrm>
            <a:off x="280275" y="2701975"/>
            <a:ext cx="4357800" cy="708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lt1"/>
                </a:solidFill>
              </a:rPr>
              <a:t>		 	 	 		</a:t>
            </a:r>
            <a:endParaRPr sz="1800">
              <a:solidFill>
                <a:schemeClr val="lt1"/>
              </a:solidFill>
            </a:endParaRPr>
          </a:p>
          <a:p>
            <a:pPr indent="0" lvl="0" marL="0">
              <a:spcBef>
                <a:spcPts val="0"/>
              </a:spcBef>
              <a:spcAft>
                <a:spcPts val="0"/>
              </a:spcAft>
              <a:buNone/>
            </a:pPr>
            <a:r>
              <a:rPr lang="en" sz="1800">
                <a:solidFill>
                  <a:schemeClr val="lt1"/>
                </a:solidFill>
              </a:rPr>
              <a:t>			</a:t>
            </a:r>
            <a:endParaRPr sz="1800">
              <a:solidFill>
                <a:schemeClr val="lt1"/>
              </a:solidFill>
            </a:endParaRPr>
          </a:p>
          <a:p>
            <a:pPr indent="0" lvl="0" marL="0">
              <a:spcBef>
                <a:spcPts val="0"/>
              </a:spcBef>
              <a:spcAft>
                <a:spcPts val="0"/>
              </a:spcAft>
              <a:buNone/>
            </a:pPr>
            <a:r>
              <a:rPr lang="en" sz="1800">
                <a:solidFill>
                  <a:schemeClr val="lt1"/>
                </a:solidFill>
              </a:rPr>
              <a:t>runtime.GOMAXPROCS(numCPUs)</a:t>
            </a:r>
            <a:br>
              <a:rPr lang="en" sz="1800">
                <a:solidFill>
                  <a:schemeClr val="lt1"/>
                </a:solidFill>
              </a:rPr>
            </a:br>
            <a:endParaRPr sz="1800">
              <a:solidFill>
                <a:schemeClr val="lt1"/>
              </a:solidFill>
            </a:endParaRPr>
          </a:p>
          <a:p>
            <a:pPr indent="0" lvl="0" marL="0">
              <a:spcBef>
                <a:spcPts val="0"/>
              </a:spcBef>
              <a:spcAft>
                <a:spcPts val="0"/>
              </a:spcAft>
              <a:buNone/>
            </a:pPr>
            <a:r>
              <a:rPr lang="en" sz="1800">
                <a:solidFill>
                  <a:schemeClr val="lt1"/>
                </a:solidFill>
              </a:rPr>
              <a:t>				</a:t>
            </a:r>
            <a:endParaRPr sz="1800">
              <a:solidFill>
                <a:schemeClr val="lt1"/>
              </a:solidFill>
            </a:endParaRPr>
          </a:p>
          <a:p>
            <a:pPr indent="0" lvl="0" marL="0">
              <a:spcBef>
                <a:spcPts val="0"/>
              </a:spcBef>
              <a:spcAft>
                <a:spcPts val="0"/>
              </a:spcAft>
              <a:buNone/>
            </a:pPr>
            <a:r>
              <a:rPr lang="en" sz="1800">
                <a:solidFill>
                  <a:schemeClr val="lt1"/>
                </a:solidFill>
              </a:rPr>
              <a:t>			</a:t>
            </a:r>
            <a:endParaRPr sz="1800">
              <a:solidFill>
                <a:schemeClr val="lt1"/>
              </a:solidFill>
            </a:endParaRPr>
          </a:p>
          <a:p>
            <a:pPr indent="0" lvl="0" marL="0">
              <a:spcBef>
                <a:spcPts val="0"/>
              </a:spcBef>
              <a:spcAft>
                <a:spcPts val="0"/>
              </a:spcAft>
              <a:buNone/>
            </a:pPr>
            <a:r>
              <a:rPr lang="en" sz="1800">
                <a:solidFill>
                  <a:schemeClr val="lt1"/>
                </a:solidFill>
              </a:rPr>
              <a:t>		</a:t>
            </a:r>
            <a:endParaRPr sz="1800">
              <a:solidFill>
                <a:schemeClr val="lt1"/>
              </a:solidFill>
            </a:endParaRPr>
          </a:p>
          <a:p>
            <a:pPr indent="0" lvl="0" marL="0">
              <a:spcBef>
                <a:spcPts val="0"/>
              </a:spcBef>
              <a:spcAft>
                <a:spcPts val="0"/>
              </a:spcAft>
              <a:buNone/>
            </a:pPr>
            <a:r>
              <a:t/>
            </a:r>
            <a:endParaRPr sz="1800">
              <a:solidFill>
                <a:schemeClr val="lt1"/>
              </a:solidFill>
            </a:endParaRPr>
          </a:p>
        </p:txBody>
      </p:sp>
      <p:sp>
        <p:nvSpPr>
          <p:cNvPr id="328" name="Shape 328"/>
          <p:cNvSpPr txBox="1"/>
          <p:nvPr/>
        </p:nvSpPr>
        <p:spPr>
          <a:xfrm>
            <a:off x="98950" y="1665050"/>
            <a:ext cx="4665300" cy="1351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chemeClr val="lt1"/>
                </a:solidFill>
              </a:rPr>
              <a:t>Control the number of Goroutine and the number of processor we use.</a:t>
            </a:r>
            <a:endParaRPr sz="24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pic>
        <p:nvPicPr>
          <p:cNvPr id="333" name="Shape 333"/>
          <p:cNvPicPr preferRelativeResize="0"/>
          <p:nvPr/>
        </p:nvPicPr>
        <p:blipFill>
          <a:blip r:embed="rId3">
            <a:alphaModFix/>
          </a:blip>
          <a:stretch>
            <a:fillRect/>
          </a:stretch>
        </p:blipFill>
        <p:spPr>
          <a:xfrm>
            <a:off x="431750" y="921375"/>
            <a:ext cx="3765024" cy="2207650"/>
          </a:xfrm>
          <a:prstGeom prst="rect">
            <a:avLst/>
          </a:prstGeom>
          <a:noFill/>
          <a:ln>
            <a:noFill/>
          </a:ln>
        </p:spPr>
      </p:pic>
      <p:pic>
        <p:nvPicPr>
          <p:cNvPr id="334" name="Shape 334"/>
          <p:cNvPicPr preferRelativeResize="0"/>
          <p:nvPr/>
        </p:nvPicPr>
        <p:blipFill>
          <a:blip r:embed="rId4">
            <a:alphaModFix/>
          </a:blip>
          <a:stretch>
            <a:fillRect/>
          </a:stretch>
        </p:blipFill>
        <p:spPr>
          <a:xfrm>
            <a:off x="4898550" y="921375"/>
            <a:ext cx="4041275" cy="2207650"/>
          </a:xfrm>
          <a:prstGeom prst="rect">
            <a:avLst/>
          </a:prstGeom>
          <a:noFill/>
          <a:ln>
            <a:noFill/>
          </a:ln>
        </p:spPr>
      </p:pic>
      <p:sp>
        <p:nvSpPr>
          <p:cNvPr id="335" name="Shape 335"/>
          <p:cNvSpPr txBox="1"/>
          <p:nvPr/>
        </p:nvSpPr>
        <p:spPr>
          <a:xfrm>
            <a:off x="3017225" y="2571750"/>
            <a:ext cx="1999500" cy="68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 Goroutines</a:t>
            </a:r>
            <a:endParaRPr/>
          </a:p>
        </p:txBody>
      </p:sp>
      <p:sp>
        <p:nvSpPr>
          <p:cNvPr id="336" name="Shape 336"/>
          <p:cNvSpPr txBox="1"/>
          <p:nvPr/>
        </p:nvSpPr>
        <p:spPr>
          <a:xfrm>
            <a:off x="7699300" y="2443825"/>
            <a:ext cx="2344800" cy="685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Processors</a:t>
            </a:r>
            <a:endParaRPr/>
          </a:p>
        </p:txBody>
      </p:sp>
      <p:sp>
        <p:nvSpPr>
          <p:cNvPr id="337" name="Shape 337"/>
          <p:cNvSpPr txBox="1"/>
          <p:nvPr/>
        </p:nvSpPr>
        <p:spPr>
          <a:xfrm>
            <a:off x="1003125" y="3304425"/>
            <a:ext cx="1937400" cy="73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#Processor = 8</a:t>
            </a:r>
            <a:endParaRPr/>
          </a:p>
        </p:txBody>
      </p:sp>
      <p:sp>
        <p:nvSpPr>
          <p:cNvPr id="338" name="Shape 338"/>
          <p:cNvSpPr txBox="1"/>
          <p:nvPr/>
        </p:nvSpPr>
        <p:spPr>
          <a:xfrm>
            <a:off x="5866300" y="3304425"/>
            <a:ext cx="1937400" cy="73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#Goroutine = 8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