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52"/>
  </p:notesMasterIdLst>
  <p:sldIdLst>
    <p:sldId id="256" r:id="rId2"/>
    <p:sldId id="292" r:id="rId3"/>
    <p:sldId id="354" r:id="rId4"/>
    <p:sldId id="355" r:id="rId5"/>
    <p:sldId id="309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356" r:id="rId50"/>
    <p:sldId id="272" r:id="rId51"/>
  </p:sldIdLst>
  <p:sldSz cx="9144000" cy="6858000" type="screen4x3"/>
  <p:notesSz cx="6858000" cy="9144000"/>
  <p:custDataLst>
    <p:tags r:id="rId5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徐武龙" initials="徐武龙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87196" autoAdjust="0"/>
  </p:normalViewPr>
  <p:slideViewPr>
    <p:cSldViewPr showGuides="1">
      <p:cViewPr>
        <p:scale>
          <a:sx n="100" d="100"/>
          <a:sy n="100" d="100"/>
        </p:scale>
        <p:origin x="1764" y="21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49F0E-5FC9-4776-8E1A-89FF7E51029B}" type="datetimeFigureOut">
              <a:rPr lang="zh-CN" altLang="en-US" smtClean="0"/>
              <a:t>2024.11.19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0BE65-9758-4DE9-9F00-F2710704B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584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年初，经理给定了个重构的培训计划。当我拿到这个课题的时候，觉得这个话题有点大，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内容太多了，放在一个培训里不大现实。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大概数了一下《重构》这本书里面有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多种代码的坏味道，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多种重构的方法。如果一个方法讲十分钟，那也得讲十几个小时啊。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想大家在这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小时的时间里能够多学到点，经过一番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思考，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打算从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坏味道说起，针对每一种坏味道讲解对应重构方法。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296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83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22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253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838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621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916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385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092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006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664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32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2890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2806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307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252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4136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3326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440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6201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7354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373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2847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7981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9286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7684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753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0515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5384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9064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7988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0425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82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0100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4643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4370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2879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3331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6071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9501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0314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3235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20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重构不是大刀阔斧地改代码，而是小步快跑、循序渐进。</a:t>
            </a:r>
            <a:endParaRPr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每一次重构，都是向更好的自己迈进的一步。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重构让我们从修改函数名开始。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87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085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27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997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343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0BE65-9758-4DE9-9F00-F2710704B02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813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7"/>
          <p:cNvSpPr/>
          <p:nvPr userDrawn="1"/>
        </p:nvSpPr>
        <p:spPr>
          <a:xfrm>
            <a:off x="6637336" y="3"/>
            <a:ext cx="1157991" cy="409039"/>
          </a:xfrm>
          <a:custGeom>
            <a:avLst/>
            <a:gdLst/>
            <a:ahLst/>
            <a:cxnLst/>
            <a:rect l="l" t="t" r="r" b="b"/>
            <a:pathLst>
              <a:path w="4724750" h="1668933">
                <a:moveTo>
                  <a:pt x="633670" y="0"/>
                </a:moveTo>
                <a:lnTo>
                  <a:pt x="4724750" y="0"/>
                </a:lnTo>
                <a:lnTo>
                  <a:pt x="4091079" y="1668933"/>
                </a:lnTo>
                <a:lnTo>
                  <a:pt x="0" y="1668933"/>
                </a:lnTo>
                <a:close/>
              </a:path>
            </a:pathLst>
          </a:custGeom>
          <a:blipFill>
            <a:blip r:embed="rId2" cstate="email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0"/>
          <p:cNvSpPr/>
          <p:nvPr userDrawn="1"/>
        </p:nvSpPr>
        <p:spPr>
          <a:xfrm>
            <a:off x="7666913" y="1"/>
            <a:ext cx="662532" cy="409040"/>
          </a:xfrm>
          <a:custGeom>
            <a:avLst/>
            <a:gdLst/>
            <a:ahLst/>
            <a:cxnLst/>
            <a:rect l="l" t="t" r="r" b="b"/>
            <a:pathLst>
              <a:path w="2703213" h="1668932">
                <a:moveTo>
                  <a:pt x="628357" y="0"/>
                </a:moveTo>
                <a:lnTo>
                  <a:pt x="2703213" y="0"/>
                </a:lnTo>
                <a:lnTo>
                  <a:pt x="2069543" y="1668932"/>
                </a:lnTo>
                <a:lnTo>
                  <a:pt x="0" y="1668932"/>
                </a:lnTo>
                <a:lnTo>
                  <a:pt x="0" y="1654938"/>
                </a:lnTo>
                <a:close/>
              </a:path>
            </a:pathLst>
          </a:custGeom>
          <a:blipFill dpi="0" rotWithShape="1">
            <a:blip r:embed="rId3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7"/>
          <p:cNvSpPr/>
          <p:nvPr userDrawn="1"/>
        </p:nvSpPr>
        <p:spPr>
          <a:xfrm>
            <a:off x="8191242" y="3"/>
            <a:ext cx="952758" cy="409039"/>
          </a:xfrm>
          <a:custGeom>
            <a:avLst/>
            <a:gdLst/>
            <a:ahLst/>
            <a:cxnLst/>
            <a:rect l="l" t="t" r="r" b="b"/>
            <a:pathLst>
              <a:path w="2843807" h="1220905">
                <a:moveTo>
                  <a:pt x="463561" y="0"/>
                </a:moveTo>
                <a:lnTo>
                  <a:pt x="2843807" y="0"/>
                </a:lnTo>
                <a:lnTo>
                  <a:pt x="2843807" y="1220905"/>
                </a:lnTo>
                <a:lnTo>
                  <a:pt x="0" y="1220905"/>
                </a:lnTo>
                <a:close/>
              </a:path>
            </a:pathLst>
          </a:custGeom>
          <a:solidFill>
            <a:srgbClr val="558ED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7"/>
          <p:cNvSpPr/>
          <p:nvPr userDrawn="1"/>
        </p:nvSpPr>
        <p:spPr>
          <a:xfrm>
            <a:off x="6" y="-1"/>
            <a:ext cx="6770939" cy="409040"/>
          </a:xfrm>
          <a:custGeom>
            <a:avLst/>
            <a:gdLst/>
            <a:ahLst/>
            <a:cxnLst/>
            <a:rect l="l" t="t" r="r" b="b"/>
            <a:pathLst>
              <a:path w="6770939" h="409040">
                <a:moveTo>
                  <a:pt x="0" y="0"/>
                </a:moveTo>
                <a:lnTo>
                  <a:pt x="5760043" y="0"/>
                </a:lnTo>
                <a:lnTo>
                  <a:pt x="5768255" y="0"/>
                </a:lnTo>
                <a:lnTo>
                  <a:pt x="5868144" y="0"/>
                </a:lnTo>
                <a:lnTo>
                  <a:pt x="6359516" y="0"/>
                </a:lnTo>
                <a:lnTo>
                  <a:pt x="6770939" y="0"/>
                </a:lnTo>
                <a:lnTo>
                  <a:pt x="6615633" y="409039"/>
                </a:lnTo>
                <a:lnTo>
                  <a:pt x="6204210" y="409039"/>
                </a:lnTo>
                <a:lnTo>
                  <a:pt x="5868144" y="409039"/>
                </a:lnTo>
                <a:lnTo>
                  <a:pt x="5868144" y="409040"/>
                </a:lnTo>
                <a:lnTo>
                  <a:pt x="0" y="409040"/>
                </a:lnTo>
                <a:close/>
              </a:path>
            </a:pathLst>
          </a:cu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76256" y="6521639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032B2-4DBE-4785-835A-DDEAC061235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1" name="矩形 7"/>
          <p:cNvSpPr/>
          <p:nvPr userDrawn="1"/>
        </p:nvSpPr>
        <p:spPr>
          <a:xfrm>
            <a:off x="4427989" y="-1"/>
            <a:ext cx="2342955" cy="409040"/>
          </a:xfrm>
          <a:custGeom>
            <a:avLst/>
            <a:gdLst/>
            <a:ahLst/>
            <a:cxnLst/>
            <a:rect l="l" t="t" r="r" b="b"/>
            <a:pathLst>
              <a:path w="2342955" h="409040">
                <a:moveTo>
                  <a:pt x="902795" y="0"/>
                </a:moveTo>
                <a:lnTo>
                  <a:pt x="1332059" y="0"/>
                </a:lnTo>
                <a:lnTo>
                  <a:pt x="1340271" y="0"/>
                </a:lnTo>
                <a:lnTo>
                  <a:pt x="1440160" y="0"/>
                </a:lnTo>
                <a:lnTo>
                  <a:pt x="1931532" y="0"/>
                </a:lnTo>
                <a:lnTo>
                  <a:pt x="2342955" y="0"/>
                </a:lnTo>
                <a:lnTo>
                  <a:pt x="2187649" y="409039"/>
                </a:lnTo>
                <a:lnTo>
                  <a:pt x="1776226" y="409039"/>
                </a:lnTo>
                <a:lnTo>
                  <a:pt x="1440160" y="409039"/>
                </a:lnTo>
                <a:lnTo>
                  <a:pt x="1440160" y="409040"/>
                </a:lnTo>
                <a:lnTo>
                  <a:pt x="0" y="409040"/>
                </a:lnTo>
                <a:lnTo>
                  <a:pt x="0" y="409039"/>
                </a:lnTo>
                <a:lnTo>
                  <a:pt x="336066" y="409039"/>
                </a:lnTo>
                <a:lnTo>
                  <a:pt x="747489" y="409039"/>
                </a:lnTo>
                <a:close/>
              </a:path>
            </a:pathLst>
          </a:custGeom>
          <a:solidFill>
            <a:srgbClr val="558ED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0" y="6525344"/>
            <a:ext cx="6912000" cy="1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 userDrawn="1"/>
        </p:nvSpPr>
        <p:spPr>
          <a:xfrm>
            <a:off x="6948264" y="6525345"/>
            <a:ext cx="2195736" cy="18000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2024.11.19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7"/>
          <p:cNvSpPr/>
          <p:nvPr/>
        </p:nvSpPr>
        <p:spPr>
          <a:xfrm>
            <a:off x="2343642" y="1804954"/>
            <a:ext cx="3215737" cy="1135901"/>
          </a:xfrm>
          <a:custGeom>
            <a:avLst/>
            <a:gdLst/>
            <a:ahLst/>
            <a:cxnLst/>
            <a:rect l="l" t="t" r="r" b="b"/>
            <a:pathLst>
              <a:path w="4724750" h="1668933">
                <a:moveTo>
                  <a:pt x="633670" y="0"/>
                </a:moveTo>
                <a:lnTo>
                  <a:pt x="4724750" y="0"/>
                </a:lnTo>
                <a:lnTo>
                  <a:pt x="4091079" y="1668933"/>
                </a:lnTo>
                <a:lnTo>
                  <a:pt x="0" y="1668933"/>
                </a:lnTo>
                <a:close/>
              </a:path>
            </a:pathLst>
          </a:custGeom>
          <a:blipFill dpi="0" rotWithShape="1">
            <a:blip r:embed="rId6" cstate="print"/>
            <a:srcRect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0"/>
          <p:cNvSpPr/>
          <p:nvPr/>
        </p:nvSpPr>
        <p:spPr>
          <a:xfrm>
            <a:off x="5158815" y="1804954"/>
            <a:ext cx="1839848" cy="1135901"/>
          </a:xfrm>
          <a:custGeom>
            <a:avLst/>
            <a:gdLst/>
            <a:ahLst/>
            <a:cxnLst/>
            <a:rect l="l" t="t" r="r" b="b"/>
            <a:pathLst>
              <a:path w="2703213" h="1668932">
                <a:moveTo>
                  <a:pt x="628357" y="0"/>
                </a:moveTo>
                <a:lnTo>
                  <a:pt x="2703213" y="0"/>
                </a:lnTo>
                <a:lnTo>
                  <a:pt x="2069543" y="1668932"/>
                </a:lnTo>
                <a:lnTo>
                  <a:pt x="0" y="1668932"/>
                </a:lnTo>
                <a:lnTo>
                  <a:pt x="0" y="1654938"/>
                </a:lnTo>
                <a:close/>
              </a:path>
            </a:pathLst>
          </a:custGeom>
          <a:blipFill dpi="0" rotWithShape="1">
            <a:blip r:embed="rId7" cstate="print"/>
            <a:srcRect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7"/>
          <p:cNvSpPr/>
          <p:nvPr/>
        </p:nvSpPr>
        <p:spPr>
          <a:xfrm>
            <a:off x="6162746" y="1660936"/>
            <a:ext cx="2981261" cy="1279917"/>
          </a:xfrm>
          <a:custGeom>
            <a:avLst/>
            <a:gdLst/>
            <a:ahLst/>
            <a:cxnLst/>
            <a:rect l="l" t="t" r="r" b="b"/>
            <a:pathLst>
              <a:path w="2843807" h="1220905">
                <a:moveTo>
                  <a:pt x="463561" y="0"/>
                </a:moveTo>
                <a:lnTo>
                  <a:pt x="2843807" y="0"/>
                </a:lnTo>
                <a:lnTo>
                  <a:pt x="2843807" y="1220905"/>
                </a:lnTo>
                <a:lnTo>
                  <a:pt x="0" y="1220905"/>
                </a:lnTo>
                <a:close/>
              </a:path>
            </a:pathLst>
          </a:custGeom>
          <a:solidFill>
            <a:srgbClr val="558ED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7"/>
          <p:cNvSpPr/>
          <p:nvPr/>
        </p:nvSpPr>
        <p:spPr>
          <a:xfrm>
            <a:off x="7" y="1804951"/>
            <a:ext cx="3203279" cy="1296144"/>
          </a:xfrm>
          <a:custGeom>
            <a:avLst/>
            <a:gdLst/>
            <a:ahLst/>
            <a:cxnLst/>
            <a:rect l="l" t="t" r="r" b="b"/>
            <a:pathLst>
              <a:path w="3063717" h="1239673">
                <a:moveTo>
                  <a:pt x="0" y="0"/>
                </a:moveTo>
                <a:lnTo>
                  <a:pt x="24887" y="0"/>
                </a:lnTo>
                <a:lnTo>
                  <a:pt x="1816819" y="0"/>
                </a:lnTo>
                <a:lnTo>
                  <a:pt x="3063717" y="0"/>
                </a:lnTo>
                <a:lnTo>
                  <a:pt x="2593030" y="1239673"/>
                </a:lnTo>
                <a:lnTo>
                  <a:pt x="1346133" y="1239673"/>
                </a:lnTo>
                <a:lnTo>
                  <a:pt x="0" y="1239673"/>
                </a:lnTo>
                <a:close/>
              </a:path>
            </a:pathLst>
          </a:cu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4" descr="F:\朱建华工作文档\公司餐椅\航盛LOGO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200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554" y="117766"/>
            <a:ext cx="2528596" cy="69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7"/>
          <p:cNvSpPr/>
          <p:nvPr/>
        </p:nvSpPr>
        <p:spPr>
          <a:xfrm>
            <a:off x="3049247" y="0"/>
            <a:ext cx="3113499" cy="866630"/>
          </a:xfrm>
          <a:custGeom>
            <a:avLst/>
            <a:gdLst/>
            <a:ahLst/>
            <a:cxnLst/>
            <a:rect l="l" t="t" r="r" b="b"/>
            <a:pathLst>
              <a:path w="3113499" h="866630">
                <a:moveTo>
                  <a:pt x="329047" y="0"/>
                </a:moveTo>
                <a:lnTo>
                  <a:pt x="3113499" y="0"/>
                </a:lnTo>
                <a:lnTo>
                  <a:pt x="2784451" y="866630"/>
                </a:lnTo>
                <a:lnTo>
                  <a:pt x="0" y="866630"/>
                </a:lnTo>
                <a:close/>
              </a:path>
            </a:pathLst>
          </a:cu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7"/>
          <p:cNvSpPr/>
          <p:nvPr/>
        </p:nvSpPr>
        <p:spPr>
          <a:xfrm>
            <a:off x="971600" y="5717301"/>
            <a:ext cx="3215737" cy="1135901"/>
          </a:xfrm>
          <a:custGeom>
            <a:avLst/>
            <a:gdLst/>
            <a:ahLst/>
            <a:cxnLst/>
            <a:rect l="l" t="t" r="r" b="b"/>
            <a:pathLst>
              <a:path w="4724750" h="1668933">
                <a:moveTo>
                  <a:pt x="633670" y="0"/>
                </a:moveTo>
                <a:lnTo>
                  <a:pt x="4724750" y="0"/>
                </a:lnTo>
                <a:lnTo>
                  <a:pt x="4091079" y="1668933"/>
                </a:lnTo>
                <a:lnTo>
                  <a:pt x="0" y="1668933"/>
                </a:lnTo>
                <a:close/>
              </a:path>
            </a:pathLst>
          </a:cu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7"/>
          <p:cNvSpPr/>
          <p:nvPr/>
        </p:nvSpPr>
        <p:spPr>
          <a:xfrm>
            <a:off x="0" y="3284984"/>
            <a:ext cx="2343636" cy="1135901"/>
          </a:xfrm>
          <a:custGeom>
            <a:avLst/>
            <a:gdLst/>
            <a:ahLst/>
            <a:cxnLst/>
            <a:rect l="l" t="t" r="r" b="b"/>
            <a:pathLst>
              <a:path w="2343636" h="1135901">
                <a:moveTo>
                  <a:pt x="0" y="0"/>
                </a:moveTo>
                <a:lnTo>
                  <a:pt x="2343636" y="0"/>
                </a:lnTo>
                <a:lnTo>
                  <a:pt x="1912350" y="1135901"/>
                </a:lnTo>
                <a:lnTo>
                  <a:pt x="0" y="1135901"/>
                </a:lnTo>
                <a:close/>
              </a:path>
            </a:pathLst>
          </a:cu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90681" y="3212976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70C0">
                    <a:alpha val="7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扬州航盛科技有限公司</a:t>
            </a:r>
            <a:endParaRPr lang="en-US" altLang="zh-CN" sz="2000" dirty="0">
              <a:solidFill>
                <a:srgbClr val="0070C0">
                  <a:alpha val="70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5656" y="4005064"/>
            <a:ext cx="6696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重构：让代码焕发新生</a:t>
            </a:r>
            <a:endParaRPr lang="en-US" altLang="zh-CN" sz="32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39952" y="558924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zh-CN" altLang="en-US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主持人</a:t>
            </a:r>
            <a:r>
              <a:rPr lang="en-US" altLang="zh-CN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徐磊</a:t>
            </a:r>
            <a:endParaRPr lang="en-US" altLang="zh-CN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/>
            <a:r>
              <a:rPr lang="en-US" altLang="zh-CN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2024</a:t>
            </a:r>
            <a:r>
              <a:rPr lang="zh-CN" altLang="en-US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endParaRPr lang="en-US" altLang="zh-CN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4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过大的类（</a:t>
            </a:r>
            <a:r>
              <a:rPr lang="en-US" altLang="zh-CN" dirty="0"/>
              <a:t>Large Class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4" descr="https://upload-images.jianshu.io/upload_images/9659657-b361f210ed8596ae.jpe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-1692696" y="76470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496" y="874455"/>
            <a:ext cx="4536504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class Employee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name;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double salary;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address;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</a:t>
            </a:r>
            <a:r>
              <a:rPr lang="en-US" altLang="zh-CN" sz="1600" dirty="0" err="1">
                <a:solidFill>
                  <a:schemeClr val="bg1"/>
                </a:solidFill>
              </a:rPr>
              <a:t>phoneNumber</a:t>
            </a:r>
            <a:r>
              <a:rPr lang="en-US" altLang="zh-CN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05868" y="874455"/>
            <a:ext cx="4499992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</a:rPr>
              <a:t>ContactInfo</a:t>
            </a:r>
            <a:r>
              <a:rPr lang="en-US" altLang="zh-CN" sz="16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address;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</a:t>
            </a:r>
            <a:r>
              <a:rPr lang="en-US" altLang="zh-CN" sz="1600" dirty="0" err="1">
                <a:solidFill>
                  <a:schemeClr val="bg1"/>
                </a:solidFill>
              </a:rPr>
              <a:t>phoneNumber</a:t>
            </a:r>
            <a:r>
              <a:rPr lang="en-US" altLang="zh-CN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class Employee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name;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double salary;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ContactInfo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contactInfo</a:t>
            </a:r>
            <a:r>
              <a:rPr lang="en-US" altLang="zh-CN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8" name="矩形 7"/>
          <p:cNvSpPr/>
          <p:nvPr/>
        </p:nvSpPr>
        <p:spPr>
          <a:xfrm>
            <a:off x="68583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重构前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4638339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重构后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561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57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过长的参数列表（</a:t>
            </a:r>
            <a:r>
              <a:rPr lang="en-US" altLang="zh-CN" dirty="0"/>
              <a:t>Long Parameter List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4" descr="https://upload-images.jianshu.io/upload_images/9659657-b361f210ed8596ae.jpe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-1692696" y="76470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5496" y="750475"/>
            <a:ext cx="8208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坏味道描述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endParaRPr lang="zh-CN" altLang="en-US" b="1" dirty="0"/>
          </a:p>
          <a:p>
            <a:r>
              <a:rPr lang="zh-CN" altLang="en-US" dirty="0" smtClean="0"/>
              <a:t>    方法</a:t>
            </a:r>
            <a:r>
              <a:rPr lang="zh-CN" altLang="en-US" dirty="0"/>
              <a:t>的参数列表过长，增加了调用的复杂度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b="1" dirty="0"/>
              <a:t>重构方法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endParaRPr lang="zh-CN" altLang="en-US" b="1" dirty="0"/>
          </a:p>
          <a:p>
            <a:r>
              <a:rPr lang="zh-CN" altLang="en-US" b="1" dirty="0" smtClean="0"/>
              <a:t>    </a:t>
            </a:r>
            <a:r>
              <a:rPr lang="zh-CN" altLang="en-US" dirty="0" smtClean="0"/>
              <a:t>引入</a:t>
            </a:r>
            <a:r>
              <a:rPr lang="zh-CN" altLang="en-US" dirty="0"/>
              <a:t>参数对象（</a:t>
            </a:r>
            <a:r>
              <a:rPr lang="en-US" altLang="zh-CN" dirty="0"/>
              <a:t>Introduce Parameter Object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b="1" dirty="0"/>
              <a:t>动机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endParaRPr lang="zh-CN" altLang="en-US" b="1" dirty="0"/>
          </a:p>
          <a:p>
            <a:r>
              <a:rPr lang="zh-CN" altLang="en-US" dirty="0" smtClean="0"/>
              <a:t>    通过</a:t>
            </a:r>
            <a:r>
              <a:rPr lang="zh-CN" altLang="en-US" dirty="0"/>
              <a:t>对象封装参数，简化接口。</a:t>
            </a:r>
          </a:p>
        </p:txBody>
      </p:sp>
    </p:spTree>
    <p:extLst>
      <p:ext uri="{BB962C8B-B14F-4D97-AF65-F5344CB8AC3E}">
        <p14:creationId xmlns:p14="http://schemas.microsoft.com/office/powerpoint/2010/main" val="191881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5508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过长的参数列表（</a:t>
            </a:r>
            <a:r>
              <a:rPr lang="en-US" altLang="zh-CN" dirty="0"/>
              <a:t>Long Parameter List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4" descr="https://upload-images.jianshu.io/upload_images/9659657-b361f210ed8596ae.jpe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-1692696" y="76470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496" y="874455"/>
            <a:ext cx="4536504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void </a:t>
            </a:r>
            <a:r>
              <a:rPr lang="en-US" altLang="zh-CN" sz="1600" dirty="0" err="1">
                <a:solidFill>
                  <a:schemeClr val="bg1"/>
                </a:solidFill>
              </a:rPr>
              <a:t>createOrder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</a:t>
            </a:r>
            <a:r>
              <a:rPr lang="en-US" altLang="zh-CN" sz="1600" dirty="0" err="1">
                <a:solidFill>
                  <a:schemeClr val="bg1"/>
                </a:solidFill>
              </a:rPr>
              <a:t>customerName</a:t>
            </a:r>
            <a:r>
              <a:rPr lang="en-US" altLang="zh-CN" sz="16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                               </a:t>
            </a:r>
            <a:r>
              <a:rPr lang="en-US" altLang="zh-CN" sz="1600" dirty="0" err="1">
                <a:solidFill>
                  <a:schemeClr val="bg1"/>
                </a:solidFill>
              </a:rPr>
              <a:t>int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productId</a:t>
            </a:r>
            <a:r>
              <a:rPr lang="en-US" altLang="zh-CN" sz="1600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                               </a:t>
            </a:r>
            <a:r>
              <a:rPr lang="en-US" altLang="zh-CN" sz="1600" dirty="0" err="1">
                <a:solidFill>
                  <a:schemeClr val="bg1"/>
                </a:solidFill>
              </a:rPr>
              <a:t>int</a:t>
            </a:r>
            <a:r>
              <a:rPr lang="en-US" altLang="zh-CN" sz="1600" dirty="0">
                <a:solidFill>
                  <a:schemeClr val="bg1"/>
                </a:solidFill>
              </a:rPr>
              <a:t> quantity, 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                               double </a:t>
            </a:r>
            <a:r>
              <a:rPr lang="en-US" altLang="zh-CN" sz="1600" dirty="0">
                <a:solidFill>
                  <a:schemeClr val="bg1"/>
                </a:solidFill>
              </a:rPr>
              <a:t>price)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// </a:t>
            </a:r>
            <a:r>
              <a:rPr lang="zh-CN" altLang="en-US" sz="1600" dirty="0">
                <a:solidFill>
                  <a:schemeClr val="bg1"/>
                </a:solidFill>
              </a:rPr>
              <a:t>处理订单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05868" y="874455"/>
            <a:ext cx="4499992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</a:rPr>
              <a:t>struct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OrderDetails</a:t>
            </a:r>
            <a:r>
              <a:rPr lang="en-US" altLang="zh-CN" sz="16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</a:t>
            </a:r>
            <a:r>
              <a:rPr lang="en-US" altLang="zh-CN" sz="1600" dirty="0" err="1">
                <a:solidFill>
                  <a:schemeClr val="bg1"/>
                </a:solidFill>
              </a:rPr>
              <a:t>customerName</a:t>
            </a:r>
            <a:r>
              <a:rPr lang="en-US" altLang="zh-CN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int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productId</a:t>
            </a:r>
            <a:r>
              <a:rPr lang="en-US" altLang="zh-CN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int</a:t>
            </a:r>
            <a:r>
              <a:rPr lang="en-US" altLang="zh-CN" sz="1600" dirty="0">
                <a:solidFill>
                  <a:schemeClr val="bg1"/>
                </a:solidFill>
              </a:rPr>
              <a:t> quantity;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double price;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void </a:t>
            </a:r>
            <a:r>
              <a:rPr lang="en-US" altLang="zh-CN" sz="1600" dirty="0" err="1">
                <a:solidFill>
                  <a:schemeClr val="bg1"/>
                </a:solidFill>
              </a:rPr>
              <a:t>createOrder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</a:rPr>
              <a:t>const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OrderDetails</a:t>
            </a:r>
            <a:r>
              <a:rPr lang="en-US" altLang="zh-CN" sz="1600" dirty="0">
                <a:solidFill>
                  <a:schemeClr val="bg1"/>
                </a:solidFill>
              </a:rPr>
              <a:t>&amp; details)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// </a:t>
            </a:r>
            <a:r>
              <a:rPr lang="zh-CN" altLang="en-US" sz="1600" dirty="0">
                <a:solidFill>
                  <a:schemeClr val="bg1"/>
                </a:solidFill>
              </a:rPr>
              <a:t>处理订单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4" name="矩形 13"/>
          <p:cNvSpPr/>
          <p:nvPr/>
        </p:nvSpPr>
        <p:spPr>
          <a:xfrm>
            <a:off x="68583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重构前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4638339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重构后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1589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4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发散式变化（</a:t>
            </a:r>
            <a:r>
              <a:rPr lang="en-US" altLang="zh-CN" dirty="0"/>
              <a:t>Divergent Change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4" descr="https://upload-images.jianshu.io/upload_images/9659657-b361f210ed8596ae.jpe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-1692696" y="76470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5496" y="750475"/>
            <a:ext cx="8208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坏味道描述：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一</a:t>
            </a:r>
            <a:r>
              <a:rPr lang="zh-CN" altLang="en-US" dirty="0"/>
              <a:t>个类经常因为不同的原因而需要修改。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重构</a:t>
            </a:r>
            <a:r>
              <a:rPr lang="zh-CN" altLang="en-US" b="1" dirty="0"/>
              <a:t>方法：</a:t>
            </a:r>
          </a:p>
          <a:p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提炼</a:t>
            </a:r>
            <a:r>
              <a:rPr lang="zh-CN" altLang="en-US" dirty="0"/>
              <a:t>类（</a:t>
            </a:r>
            <a:r>
              <a:rPr lang="en-US" altLang="zh-CN" dirty="0"/>
              <a:t>Extract Class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 smtClean="0"/>
              <a:t>    搬移</a:t>
            </a:r>
            <a:r>
              <a:rPr lang="zh-CN" altLang="en-US" dirty="0"/>
              <a:t>函数（</a:t>
            </a:r>
            <a:r>
              <a:rPr lang="en-US" altLang="zh-CN" dirty="0"/>
              <a:t>Move Function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b="1" dirty="0" smtClean="0"/>
          </a:p>
          <a:p>
            <a:r>
              <a:rPr lang="zh-CN" altLang="en-US" b="1" dirty="0" smtClean="0"/>
              <a:t>动机</a:t>
            </a:r>
            <a:r>
              <a:rPr lang="zh-CN" altLang="en-US" b="1" dirty="0"/>
              <a:t>：</a:t>
            </a:r>
          </a:p>
          <a:p>
            <a:r>
              <a:rPr lang="zh-CN" altLang="en-US" dirty="0" smtClean="0"/>
              <a:t>    将</a:t>
            </a:r>
            <a:r>
              <a:rPr lang="zh-CN" altLang="en-US" dirty="0"/>
              <a:t>不同原因的变化分散到不同的类中。</a:t>
            </a:r>
          </a:p>
        </p:txBody>
      </p:sp>
    </p:spTree>
    <p:extLst>
      <p:ext uri="{BB962C8B-B14F-4D97-AF65-F5344CB8AC3E}">
        <p14:creationId xmlns:p14="http://schemas.microsoft.com/office/powerpoint/2010/main" val="124222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4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发散式变化（</a:t>
            </a:r>
            <a:r>
              <a:rPr lang="en-US" altLang="zh-CN" dirty="0"/>
              <a:t>Divergent Change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4" descr="https://upload-images.jianshu.io/upload_images/9659657-b361f210ed8596ae.jpe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-1692696" y="76470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496" y="890711"/>
            <a:ext cx="4536504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class Report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void </a:t>
            </a:r>
            <a:r>
              <a:rPr lang="en-US" altLang="zh-CN" sz="1600" dirty="0" err="1">
                <a:solidFill>
                  <a:schemeClr val="bg1"/>
                </a:solidFill>
              </a:rPr>
              <a:t>calculateStatistics</a:t>
            </a:r>
            <a:r>
              <a:rPr lang="en-US" altLang="zh-CN" sz="16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void </a:t>
            </a:r>
            <a:r>
              <a:rPr lang="en-US" altLang="zh-CN" sz="1600" dirty="0" err="1">
                <a:solidFill>
                  <a:schemeClr val="bg1"/>
                </a:solidFill>
              </a:rPr>
              <a:t>formatReport</a:t>
            </a:r>
            <a:r>
              <a:rPr lang="en-US" altLang="zh-CN" sz="16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05868" y="890711"/>
            <a:ext cx="4499992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class Statistics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void calculate();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</a:rPr>
              <a:t>ReportFormatter</a:t>
            </a:r>
            <a:r>
              <a:rPr lang="en-US" altLang="zh-CN" sz="16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void format();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8" name="矩形 7"/>
          <p:cNvSpPr/>
          <p:nvPr/>
        </p:nvSpPr>
        <p:spPr>
          <a:xfrm>
            <a:off x="68583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重构前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4638339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重构后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0355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4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</a:t>
            </a:r>
            <a:r>
              <a:rPr lang="zh-CN" altLang="en-US" dirty="0"/>
              <a:t>霰弹式修改（</a:t>
            </a:r>
            <a:r>
              <a:rPr lang="en-US" altLang="zh-CN" dirty="0"/>
              <a:t>Shotgun Surgery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4" descr="https://upload-images.jianshu.io/upload_images/9659657-b361f210ed8596ae.jpe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-1692696" y="76470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5496" y="750475"/>
            <a:ext cx="8208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坏味道描述：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    为了</a:t>
            </a:r>
            <a:r>
              <a:rPr lang="zh-CN" altLang="en-US" dirty="0"/>
              <a:t>实现一个简单</a:t>
            </a:r>
            <a:r>
              <a:rPr lang="zh-CN" altLang="en-US" dirty="0" smtClean="0"/>
              <a:t>的同类型变更</a:t>
            </a:r>
            <a:r>
              <a:rPr lang="zh-CN" altLang="en-US" dirty="0"/>
              <a:t>，需要在多个类中进行修改。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重构</a:t>
            </a:r>
            <a:r>
              <a:rPr lang="zh-CN" altLang="en-US" b="1" dirty="0"/>
              <a:t>方法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endParaRPr lang="zh-CN" altLang="en-US" b="1" dirty="0"/>
          </a:p>
          <a:p>
            <a:r>
              <a:rPr lang="zh-CN" altLang="en-US" dirty="0" smtClean="0"/>
              <a:t>    搬移</a:t>
            </a:r>
            <a:r>
              <a:rPr lang="zh-CN" altLang="en-US" dirty="0"/>
              <a:t>函数（</a:t>
            </a:r>
            <a:r>
              <a:rPr lang="en-US" altLang="zh-CN" dirty="0"/>
              <a:t>Move Function</a:t>
            </a:r>
            <a:r>
              <a:rPr lang="zh-CN" altLang="en-US" dirty="0"/>
              <a:t>）</a:t>
            </a:r>
          </a:p>
          <a:p>
            <a:r>
              <a:rPr lang="zh-CN" altLang="en-US" dirty="0" smtClean="0"/>
              <a:t>    隐藏</a:t>
            </a:r>
            <a:r>
              <a:rPr lang="zh-CN" altLang="en-US" dirty="0"/>
              <a:t>委托关系（</a:t>
            </a:r>
            <a:r>
              <a:rPr lang="en-US" altLang="zh-CN" dirty="0"/>
              <a:t>Hide Delegate</a:t>
            </a:r>
            <a:r>
              <a:rPr lang="zh-CN" altLang="en-US" dirty="0"/>
              <a:t>）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动机</a:t>
            </a:r>
            <a:r>
              <a:rPr lang="zh-CN" altLang="en-US" b="1" dirty="0"/>
              <a:t>：</a:t>
            </a:r>
          </a:p>
          <a:p>
            <a:r>
              <a:rPr lang="zh-CN" altLang="en-US" dirty="0" smtClean="0"/>
              <a:t>    通过</a:t>
            </a:r>
            <a:r>
              <a:rPr lang="zh-CN" altLang="en-US" dirty="0"/>
              <a:t>集中职责，减少改动的扩散。</a:t>
            </a:r>
          </a:p>
        </p:txBody>
      </p:sp>
    </p:spTree>
    <p:extLst>
      <p:ext uri="{BB962C8B-B14F-4D97-AF65-F5344CB8AC3E}">
        <p14:creationId xmlns:p14="http://schemas.microsoft.com/office/powerpoint/2010/main" val="39290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4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</a:t>
            </a:r>
            <a:r>
              <a:rPr lang="zh-CN" altLang="en-US" dirty="0"/>
              <a:t>霰弹式修改（</a:t>
            </a:r>
            <a:r>
              <a:rPr lang="en-US" altLang="zh-CN" dirty="0"/>
              <a:t>Shotgun Surgery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4" descr="https://upload-images.jianshu.io/upload_images/9659657-b361f210ed8596ae.jpe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-1692696" y="76470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496" y="890711"/>
            <a:ext cx="4536504" cy="609397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solidFill>
                  <a:schemeClr val="bg1"/>
                </a:solidFill>
              </a:rPr>
              <a:t>class Customer {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    </a:t>
            </a:r>
            <a:r>
              <a:rPr lang="en-US" altLang="zh-CN" sz="1500" dirty="0" err="1">
                <a:solidFill>
                  <a:schemeClr val="bg1"/>
                </a:solidFill>
              </a:rPr>
              <a:t>std</a:t>
            </a:r>
            <a:r>
              <a:rPr lang="en-US" altLang="zh-CN" sz="1500" dirty="0">
                <a:solidFill>
                  <a:schemeClr val="bg1"/>
                </a:solidFill>
              </a:rPr>
              <a:t>::string </a:t>
            </a:r>
            <a:r>
              <a:rPr lang="en-US" altLang="zh-CN" sz="1500" dirty="0" err="1">
                <a:solidFill>
                  <a:schemeClr val="bg1"/>
                </a:solidFill>
              </a:rPr>
              <a:t>getName</a:t>
            </a:r>
            <a:r>
              <a:rPr lang="en-US" altLang="zh-CN" sz="1500" dirty="0">
                <a:solidFill>
                  <a:schemeClr val="bg1"/>
                </a:solidFill>
              </a:rPr>
              <a:t>() </a:t>
            </a:r>
            <a:r>
              <a:rPr lang="en-US" altLang="zh-CN" sz="1500" dirty="0" err="1">
                <a:solidFill>
                  <a:schemeClr val="bg1"/>
                </a:solidFill>
              </a:rPr>
              <a:t>const</a:t>
            </a:r>
            <a:r>
              <a:rPr lang="en-US" altLang="zh-CN" sz="1500" dirty="0">
                <a:solidFill>
                  <a:schemeClr val="bg1"/>
                </a:solidFill>
              </a:rPr>
              <a:t> { return name; }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    </a:t>
            </a:r>
            <a:r>
              <a:rPr lang="en-US" altLang="zh-CN" sz="1500" dirty="0" err="1">
                <a:solidFill>
                  <a:schemeClr val="bg1"/>
                </a:solidFill>
              </a:rPr>
              <a:t>std</a:t>
            </a:r>
            <a:r>
              <a:rPr lang="en-US" altLang="zh-CN" sz="1500" dirty="0">
                <a:solidFill>
                  <a:schemeClr val="bg1"/>
                </a:solidFill>
              </a:rPr>
              <a:t>::string </a:t>
            </a:r>
            <a:r>
              <a:rPr lang="en-US" altLang="zh-CN" sz="1500" dirty="0" err="1">
                <a:solidFill>
                  <a:schemeClr val="bg1"/>
                </a:solidFill>
              </a:rPr>
              <a:t>getEmail</a:t>
            </a:r>
            <a:r>
              <a:rPr lang="en-US" altLang="zh-CN" sz="1500" dirty="0">
                <a:solidFill>
                  <a:schemeClr val="bg1"/>
                </a:solidFill>
              </a:rPr>
              <a:t>() </a:t>
            </a:r>
            <a:r>
              <a:rPr lang="en-US" altLang="zh-CN" sz="1500" dirty="0" err="1">
                <a:solidFill>
                  <a:schemeClr val="bg1"/>
                </a:solidFill>
              </a:rPr>
              <a:t>const</a:t>
            </a:r>
            <a:r>
              <a:rPr lang="en-US" altLang="zh-CN" sz="1500" dirty="0">
                <a:solidFill>
                  <a:schemeClr val="bg1"/>
                </a:solidFill>
              </a:rPr>
              <a:t> { return email; }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private: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    </a:t>
            </a:r>
            <a:r>
              <a:rPr lang="en-US" altLang="zh-CN" sz="1500" dirty="0" err="1">
                <a:solidFill>
                  <a:schemeClr val="bg1"/>
                </a:solidFill>
              </a:rPr>
              <a:t>std</a:t>
            </a:r>
            <a:r>
              <a:rPr lang="en-US" altLang="zh-CN" sz="1500" dirty="0">
                <a:solidFill>
                  <a:schemeClr val="bg1"/>
                </a:solidFill>
              </a:rPr>
              <a:t>::string name;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    </a:t>
            </a:r>
            <a:r>
              <a:rPr lang="en-US" altLang="zh-CN" sz="1500" dirty="0" err="1">
                <a:solidFill>
                  <a:schemeClr val="bg1"/>
                </a:solidFill>
              </a:rPr>
              <a:t>std</a:t>
            </a:r>
            <a:r>
              <a:rPr lang="en-US" altLang="zh-CN" sz="1500" dirty="0">
                <a:solidFill>
                  <a:schemeClr val="bg1"/>
                </a:solidFill>
              </a:rPr>
              <a:t>::string email;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};</a:t>
            </a:r>
          </a:p>
          <a:p>
            <a:endParaRPr lang="en-US" altLang="zh-CN" sz="1500" dirty="0">
              <a:solidFill>
                <a:schemeClr val="bg1"/>
              </a:solidFill>
            </a:endParaRPr>
          </a:p>
          <a:p>
            <a:r>
              <a:rPr lang="en-US" altLang="zh-CN" sz="1500" dirty="0">
                <a:solidFill>
                  <a:schemeClr val="bg1"/>
                </a:solidFill>
              </a:rPr>
              <a:t>class Order {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    void </a:t>
            </a:r>
            <a:r>
              <a:rPr lang="en-US" altLang="zh-CN" sz="1500" dirty="0" err="1">
                <a:solidFill>
                  <a:schemeClr val="bg1"/>
                </a:solidFill>
              </a:rPr>
              <a:t>notifyCustomer</a:t>
            </a:r>
            <a:r>
              <a:rPr lang="en-US" altLang="zh-CN" sz="1500" dirty="0">
                <a:solidFill>
                  <a:schemeClr val="bg1"/>
                </a:solidFill>
              </a:rPr>
              <a:t>(</a:t>
            </a:r>
            <a:r>
              <a:rPr lang="en-US" altLang="zh-CN" sz="1500" dirty="0" err="1">
                <a:solidFill>
                  <a:schemeClr val="bg1"/>
                </a:solidFill>
              </a:rPr>
              <a:t>const</a:t>
            </a:r>
            <a:r>
              <a:rPr lang="en-US" altLang="zh-CN" sz="1500" dirty="0">
                <a:solidFill>
                  <a:schemeClr val="bg1"/>
                </a:solidFill>
              </a:rPr>
              <a:t> Customer&amp; customer) {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        </a:t>
            </a:r>
            <a:r>
              <a:rPr lang="en-US" altLang="zh-CN" sz="1500" dirty="0" err="1">
                <a:solidFill>
                  <a:schemeClr val="bg1"/>
                </a:solidFill>
              </a:rPr>
              <a:t>std</a:t>
            </a:r>
            <a:r>
              <a:rPr lang="en-US" altLang="zh-CN" sz="1500" dirty="0">
                <a:solidFill>
                  <a:schemeClr val="bg1"/>
                </a:solidFill>
              </a:rPr>
              <a:t>::</a:t>
            </a:r>
            <a:r>
              <a:rPr lang="en-US" altLang="zh-CN" sz="1500" dirty="0" err="1">
                <a:solidFill>
                  <a:schemeClr val="bg1"/>
                </a:solidFill>
              </a:rPr>
              <a:t>cout</a:t>
            </a:r>
            <a:r>
              <a:rPr lang="en-US" altLang="zh-CN" sz="1500" dirty="0">
                <a:solidFill>
                  <a:schemeClr val="bg1"/>
                </a:solidFill>
              </a:rPr>
              <a:t> &lt;&lt; "Sending email to " &lt;&lt; </a:t>
            </a:r>
            <a:r>
              <a:rPr lang="en-US" altLang="zh-CN" sz="1500" dirty="0" err="1">
                <a:solidFill>
                  <a:schemeClr val="bg1"/>
                </a:solidFill>
              </a:rPr>
              <a:t>customer.getEmail</a:t>
            </a:r>
            <a:r>
              <a:rPr lang="en-US" altLang="zh-CN" sz="15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                  &lt;&lt; " about order updates.\n";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};</a:t>
            </a:r>
          </a:p>
          <a:p>
            <a:endParaRPr lang="en-US" altLang="zh-CN" sz="1500" dirty="0">
              <a:solidFill>
                <a:schemeClr val="bg1"/>
              </a:solidFill>
            </a:endParaRPr>
          </a:p>
          <a:p>
            <a:r>
              <a:rPr lang="en-US" altLang="zh-CN" sz="1500" dirty="0">
                <a:solidFill>
                  <a:schemeClr val="bg1"/>
                </a:solidFill>
              </a:rPr>
              <a:t>class Shipping {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    void </a:t>
            </a:r>
            <a:r>
              <a:rPr lang="en-US" altLang="zh-CN" sz="1500" dirty="0" err="1">
                <a:solidFill>
                  <a:schemeClr val="bg1"/>
                </a:solidFill>
              </a:rPr>
              <a:t>notifyCustomer</a:t>
            </a:r>
            <a:r>
              <a:rPr lang="en-US" altLang="zh-CN" sz="1500" dirty="0">
                <a:solidFill>
                  <a:schemeClr val="bg1"/>
                </a:solidFill>
              </a:rPr>
              <a:t>(</a:t>
            </a:r>
            <a:r>
              <a:rPr lang="en-US" altLang="zh-CN" sz="1500" dirty="0" err="1">
                <a:solidFill>
                  <a:schemeClr val="bg1"/>
                </a:solidFill>
              </a:rPr>
              <a:t>const</a:t>
            </a:r>
            <a:r>
              <a:rPr lang="en-US" altLang="zh-CN" sz="1500" dirty="0">
                <a:solidFill>
                  <a:schemeClr val="bg1"/>
                </a:solidFill>
              </a:rPr>
              <a:t> Customer&amp; customer) {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        </a:t>
            </a:r>
            <a:r>
              <a:rPr lang="en-US" altLang="zh-CN" sz="1500" dirty="0" err="1">
                <a:solidFill>
                  <a:schemeClr val="bg1"/>
                </a:solidFill>
              </a:rPr>
              <a:t>std</a:t>
            </a:r>
            <a:r>
              <a:rPr lang="en-US" altLang="zh-CN" sz="1500" dirty="0">
                <a:solidFill>
                  <a:schemeClr val="bg1"/>
                </a:solidFill>
              </a:rPr>
              <a:t>::</a:t>
            </a:r>
            <a:r>
              <a:rPr lang="en-US" altLang="zh-CN" sz="1500" dirty="0" err="1">
                <a:solidFill>
                  <a:schemeClr val="bg1"/>
                </a:solidFill>
              </a:rPr>
              <a:t>cout</a:t>
            </a:r>
            <a:r>
              <a:rPr lang="en-US" altLang="zh-CN" sz="1500" dirty="0">
                <a:solidFill>
                  <a:schemeClr val="bg1"/>
                </a:solidFill>
              </a:rPr>
              <a:t> &lt;&lt; "Sending email to " &lt;&lt; </a:t>
            </a:r>
            <a:r>
              <a:rPr lang="en-US" altLang="zh-CN" sz="1500" dirty="0" err="1">
                <a:solidFill>
                  <a:schemeClr val="bg1"/>
                </a:solidFill>
              </a:rPr>
              <a:t>customer.getEmail</a:t>
            </a:r>
            <a:r>
              <a:rPr lang="en-US" altLang="zh-CN" sz="15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                  &lt;&lt; " about shipping status.\n";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05868" y="890711"/>
            <a:ext cx="4499992" cy="609397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solidFill>
                  <a:schemeClr val="bg1"/>
                </a:solidFill>
              </a:rPr>
              <a:t>class </a:t>
            </a:r>
            <a:r>
              <a:rPr lang="en-US" altLang="zh-CN" sz="1500" dirty="0" err="1">
                <a:solidFill>
                  <a:schemeClr val="bg1"/>
                </a:solidFill>
              </a:rPr>
              <a:t>NotificationService</a:t>
            </a:r>
            <a:r>
              <a:rPr lang="en-US" altLang="zh-CN" sz="15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    void </a:t>
            </a:r>
            <a:r>
              <a:rPr lang="en-US" altLang="zh-CN" sz="1500" dirty="0" err="1">
                <a:solidFill>
                  <a:schemeClr val="bg1"/>
                </a:solidFill>
              </a:rPr>
              <a:t>sendNotification</a:t>
            </a:r>
            <a:r>
              <a:rPr lang="en-US" altLang="zh-CN" sz="1500" dirty="0">
                <a:solidFill>
                  <a:schemeClr val="bg1"/>
                </a:solidFill>
              </a:rPr>
              <a:t>(</a:t>
            </a:r>
            <a:r>
              <a:rPr lang="en-US" altLang="zh-CN" sz="1500" dirty="0" err="1">
                <a:solidFill>
                  <a:schemeClr val="bg1"/>
                </a:solidFill>
              </a:rPr>
              <a:t>const</a:t>
            </a:r>
            <a:r>
              <a:rPr lang="en-US" altLang="zh-CN" sz="1500" dirty="0">
                <a:solidFill>
                  <a:schemeClr val="bg1"/>
                </a:solidFill>
              </a:rPr>
              <a:t> Customer&amp; customer, </a:t>
            </a:r>
            <a:r>
              <a:rPr lang="en-US" altLang="zh-CN" sz="1500" dirty="0" err="1">
                <a:solidFill>
                  <a:schemeClr val="bg1"/>
                </a:solidFill>
              </a:rPr>
              <a:t>const</a:t>
            </a:r>
            <a:r>
              <a:rPr lang="en-US" altLang="zh-CN" sz="1500" dirty="0">
                <a:solidFill>
                  <a:schemeClr val="bg1"/>
                </a:solidFill>
              </a:rPr>
              <a:t> </a:t>
            </a:r>
            <a:r>
              <a:rPr lang="en-US" altLang="zh-CN" sz="1500" dirty="0" err="1">
                <a:solidFill>
                  <a:schemeClr val="bg1"/>
                </a:solidFill>
              </a:rPr>
              <a:t>std</a:t>
            </a:r>
            <a:r>
              <a:rPr lang="en-US" altLang="zh-CN" sz="1500" dirty="0">
                <a:solidFill>
                  <a:schemeClr val="bg1"/>
                </a:solidFill>
              </a:rPr>
              <a:t>::string&amp; message) {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        </a:t>
            </a:r>
            <a:r>
              <a:rPr lang="en-US" altLang="zh-CN" sz="1500" dirty="0" err="1">
                <a:solidFill>
                  <a:schemeClr val="bg1"/>
                </a:solidFill>
              </a:rPr>
              <a:t>std</a:t>
            </a:r>
            <a:r>
              <a:rPr lang="en-US" altLang="zh-CN" sz="1500" dirty="0">
                <a:solidFill>
                  <a:schemeClr val="bg1"/>
                </a:solidFill>
              </a:rPr>
              <a:t>::</a:t>
            </a:r>
            <a:r>
              <a:rPr lang="en-US" altLang="zh-CN" sz="1500" dirty="0" err="1">
                <a:solidFill>
                  <a:schemeClr val="bg1"/>
                </a:solidFill>
              </a:rPr>
              <a:t>cout</a:t>
            </a:r>
            <a:r>
              <a:rPr lang="en-US" altLang="zh-CN" sz="1500" dirty="0">
                <a:solidFill>
                  <a:schemeClr val="bg1"/>
                </a:solidFill>
              </a:rPr>
              <a:t> &lt;&lt; "Sending email to " &lt;&lt; </a:t>
            </a:r>
            <a:r>
              <a:rPr lang="en-US" altLang="zh-CN" sz="1500" dirty="0" err="1">
                <a:solidFill>
                  <a:schemeClr val="bg1"/>
                </a:solidFill>
              </a:rPr>
              <a:t>customer.getEmail</a:t>
            </a:r>
            <a:r>
              <a:rPr lang="en-US" altLang="zh-CN" sz="1500" dirty="0">
                <a:solidFill>
                  <a:schemeClr val="bg1"/>
                </a:solidFill>
              </a:rPr>
              <a:t>() &lt;&lt; ": " &lt;&lt; message &lt;&lt; "\n";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};</a:t>
            </a:r>
          </a:p>
          <a:p>
            <a:endParaRPr lang="en-US" altLang="zh-CN" sz="1500" dirty="0">
              <a:solidFill>
                <a:schemeClr val="bg1"/>
              </a:solidFill>
            </a:endParaRPr>
          </a:p>
          <a:p>
            <a:r>
              <a:rPr lang="en-US" altLang="zh-CN" sz="1500" dirty="0">
                <a:solidFill>
                  <a:schemeClr val="bg1"/>
                </a:solidFill>
              </a:rPr>
              <a:t>class Order {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    void </a:t>
            </a:r>
            <a:r>
              <a:rPr lang="en-US" altLang="zh-CN" sz="1500" dirty="0" err="1">
                <a:solidFill>
                  <a:schemeClr val="bg1"/>
                </a:solidFill>
              </a:rPr>
              <a:t>notifyCustomer</a:t>
            </a:r>
            <a:r>
              <a:rPr lang="en-US" altLang="zh-CN" sz="1500" dirty="0">
                <a:solidFill>
                  <a:schemeClr val="bg1"/>
                </a:solidFill>
              </a:rPr>
              <a:t>(</a:t>
            </a:r>
            <a:r>
              <a:rPr lang="en-US" altLang="zh-CN" sz="1500" dirty="0" err="1">
                <a:solidFill>
                  <a:schemeClr val="bg1"/>
                </a:solidFill>
              </a:rPr>
              <a:t>const</a:t>
            </a:r>
            <a:r>
              <a:rPr lang="en-US" altLang="zh-CN" sz="1500" dirty="0">
                <a:solidFill>
                  <a:schemeClr val="bg1"/>
                </a:solidFill>
              </a:rPr>
              <a:t> Customer&amp; customer, </a:t>
            </a:r>
            <a:r>
              <a:rPr lang="en-US" altLang="zh-CN" sz="1500" dirty="0" err="1">
                <a:solidFill>
                  <a:schemeClr val="bg1"/>
                </a:solidFill>
              </a:rPr>
              <a:t>NotificationService</a:t>
            </a:r>
            <a:r>
              <a:rPr lang="en-US" altLang="zh-CN" sz="1500" dirty="0">
                <a:solidFill>
                  <a:schemeClr val="bg1"/>
                </a:solidFill>
              </a:rPr>
              <a:t>&amp; </a:t>
            </a:r>
            <a:r>
              <a:rPr lang="en-US" altLang="zh-CN" sz="1500" dirty="0" err="1">
                <a:solidFill>
                  <a:schemeClr val="bg1"/>
                </a:solidFill>
              </a:rPr>
              <a:t>notifier</a:t>
            </a:r>
            <a:r>
              <a:rPr lang="en-US" altLang="zh-CN" sz="1500" dirty="0">
                <a:solidFill>
                  <a:schemeClr val="bg1"/>
                </a:solidFill>
              </a:rPr>
              <a:t>) {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        </a:t>
            </a:r>
            <a:r>
              <a:rPr lang="en-US" altLang="zh-CN" sz="1500" dirty="0" err="1">
                <a:solidFill>
                  <a:schemeClr val="bg1"/>
                </a:solidFill>
              </a:rPr>
              <a:t>notifier.sendNotification</a:t>
            </a:r>
            <a:r>
              <a:rPr lang="en-US" altLang="zh-CN" sz="1500" dirty="0">
                <a:solidFill>
                  <a:schemeClr val="bg1"/>
                </a:solidFill>
              </a:rPr>
              <a:t>(customer, "Your order has been updated.");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};</a:t>
            </a:r>
          </a:p>
          <a:p>
            <a:endParaRPr lang="en-US" altLang="zh-CN" sz="1500" dirty="0">
              <a:solidFill>
                <a:schemeClr val="bg1"/>
              </a:solidFill>
            </a:endParaRPr>
          </a:p>
          <a:p>
            <a:r>
              <a:rPr lang="en-US" altLang="zh-CN" sz="1500" dirty="0">
                <a:solidFill>
                  <a:schemeClr val="bg1"/>
                </a:solidFill>
              </a:rPr>
              <a:t>class Shipping {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    void </a:t>
            </a:r>
            <a:r>
              <a:rPr lang="en-US" altLang="zh-CN" sz="1500" dirty="0" err="1">
                <a:solidFill>
                  <a:schemeClr val="bg1"/>
                </a:solidFill>
              </a:rPr>
              <a:t>notifyCustomer</a:t>
            </a:r>
            <a:r>
              <a:rPr lang="en-US" altLang="zh-CN" sz="1500" dirty="0">
                <a:solidFill>
                  <a:schemeClr val="bg1"/>
                </a:solidFill>
              </a:rPr>
              <a:t>(</a:t>
            </a:r>
            <a:r>
              <a:rPr lang="en-US" altLang="zh-CN" sz="1500" dirty="0" err="1">
                <a:solidFill>
                  <a:schemeClr val="bg1"/>
                </a:solidFill>
              </a:rPr>
              <a:t>const</a:t>
            </a:r>
            <a:r>
              <a:rPr lang="en-US" altLang="zh-CN" sz="1500" dirty="0">
                <a:solidFill>
                  <a:schemeClr val="bg1"/>
                </a:solidFill>
              </a:rPr>
              <a:t> Customer&amp; customer, </a:t>
            </a:r>
            <a:r>
              <a:rPr lang="en-US" altLang="zh-CN" sz="1500" dirty="0" err="1">
                <a:solidFill>
                  <a:schemeClr val="bg1"/>
                </a:solidFill>
              </a:rPr>
              <a:t>NotificationService</a:t>
            </a:r>
            <a:r>
              <a:rPr lang="en-US" altLang="zh-CN" sz="1500" dirty="0">
                <a:solidFill>
                  <a:schemeClr val="bg1"/>
                </a:solidFill>
              </a:rPr>
              <a:t>&amp; </a:t>
            </a:r>
            <a:r>
              <a:rPr lang="en-US" altLang="zh-CN" sz="1500" dirty="0" err="1">
                <a:solidFill>
                  <a:schemeClr val="bg1"/>
                </a:solidFill>
              </a:rPr>
              <a:t>notifier</a:t>
            </a:r>
            <a:r>
              <a:rPr lang="en-US" altLang="zh-CN" sz="1500" dirty="0">
                <a:solidFill>
                  <a:schemeClr val="bg1"/>
                </a:solidFill>
              </a:rPr>
              <a:t>) {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        </a:t>
            </a:r>
            <a:r>
              <a:rPr lang="en-US" altLang="zh-CN" sz="1500" dirty="0" err="1">
                <a:solidFill>
                  <a:schemeClr val="bg1"/>
                </a:solidFill>
              </a:rPr>
              <a:t>notifier.sendNotification</a:t>
            </a:r>
            <a:r>
              <a:rPr lang="en-US" altLang="zh-CN" sz="1500" dirty="0">
                <a:solidFill>
                  <a:schemeClr val="bg1"/>
                </a:solidFill>
              </a:rPr>
              <a:t>(customer, "Your order has been shipped.");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8" name="矩形 7"/>
          <p:cNvSpPr/>
          <p:nvPr/>
        </p:nvSpPr>
        <p:spPr>
          <a:xfrm>
            <a:off x="68583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重构前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4638339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重构后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2417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4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 </a:t>
            </a:r>
            <a:r>
              <a:rPr lang="zh-CN" altLang="en-US" dirty="0"/>
              <a:t>依恋情结（</a:t>
            </a:r>
            <a:r>
              <a:rPr lang="en-US" altLang="zh-CN" dirty="0"/>
              <a:t>Feature Envy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4" descr="https://upload-images.jianshu.io/upload_images/9659657-b361f210ed8596ae.jpe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-1692696" y="76470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5496" y="750475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坏味道描述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endParaRPr lang="zh-CN" altLang="en-US" b="1" dirty="0"/>
          </a:p>
          <a:p>
            <a:r>
              <a:rPr lang="zh-CN" altLang="en-US" dirty="0" smtClean="0"/>
              <a:t>    一</a:t>
            </a:r>
            <a:r>
              <a:rPr lang="zh-CN" altLang="en-US" dirty="0"/>
              <a:t>个方法过于依赖另一个类的细节（频繁访问其字段或方法）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b="1" dirty="0"/>
              <a:t>重构方法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endParaRPr lang="zh-CN" altLang="en-US" b="1" dirty="0"/>
          </a:p>
          <a:p>
            <a:r>
              <a:rPr lang="zh-CN" altLang="en-US" dirty="0" smtClean="0"/>
              <a:t>    搬移</a:t>
            </a:r>
            <a:r>
              <a:rPr lang="zh-CN" altLang="en-US" dirty="0"/>
              <a:t>函数（</a:t>
            </a:r>
            <a:r>
              <a:rPr lang="en-US" altLang="zh-CN" dirty="0"/>
              <a:t>Move Function</a:t>
            </a:r>
            <a:r>
              <a:rPr lang="zh-CN" altLang="en-US" dirty="0"/>
              <a:t>）</a:t>
            </a:r>
          </a:p>
          <a:p>
            <a:r>
              <a:rPr lang="zh-CN" altLang="en-US" dirty="0" smtClean="0"/>
              <a:t>    提炼</a:t>
            </a:r>
            <a:r>
              <a:rPr lang="zh-CN" altLang="en-US" dirty="0"/>
              <a:t>函数（</a:t>
            </a:r>
            <a:r>
              <a:rPr lang="en-US" altLang="zh-CN" dirty="0"/>
              <a:t>Extract Function</a:t>
            </a:r>
            <a:r>
              <a:rPr lang="zh-CN" altLang="en-US" dirty="0"/>
              <a:t>）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动机</a:t>
            </a:r>
            <a:r>
              <a:rPr lang="zh-CN" altLang="en-US" b="1" dirty="0"/>
              <a:t>：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让</a:t>
            </a:r>
            <a:r>
              <a:rPr lang="zh-CN" altLang="en-US" dirty="0"/>
              <a:t>行为靠近所使用的数据，减少类间的耦合。</a:t>
            </a:r>
          </a:p>
        </p:txBody>
      </p:sp>
    </p:spTree>
    <p:extLst>
      <p:ext uri="{BB962C8B-B14F-4D97-AF65-F5344CB8AC3E}">
        <p14:creationId xmlns:p14="http://schemas.microsoft.com/office/powerpoint/2010/main" val="10814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4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 </a:t>
            </a:r>
            <a:r>
              <a:rPr lang="zh-CN" altLang="en-US" dirty="0"/>
              <a:t>依恋情结（</a:t>
            </a:r>
            <a:r>
              <a:rPr lang="en-US" altLang="zh-CN" dirty="0"/>
              <a:t>Feature Envy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4" descr="https://upload-images.jianshu.io/upload_images/9659657-b361f210ed8596ae.jpe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-1692696" y="76470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496" y="890711"/>
            <a:ext cx="4536504" cy="32932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class Address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city;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street;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class Order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Address </a:t>
            </a:r>
            <a:r>
              <a:rPr lang="en-US" altLang="zh-CN" sz="1600" dirty="0" err="1">
                <a:solidFill>
                  <a:schemeClr val="bg1"/>
                </a:solidFill>
              </a:rPr>
              <a:t>address</a:t>
            </a:r>
            <a:r>
              <a:rPr lang="en-US" altLang="zh-CN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</a:t>
            </a:r>
            <a:r>
              <a:rPr lang="en-US" altLang="zh-CN" sz="1600" dirty="0" err="1">
                <a:solidFill>
                  <a:schemeClr val="bg1"/>
                </a:solidFill>
              </a:rPr>
              <a:t>getFullAddress</a:t>
            </a:r>
            <a:r>
              <a:rPr lang="en-US" altLang="zh-CN" sz="1600" dirty="0">
                <a:solidFill>
                  <a:schemeClr val="bg1"/>
                </a:solidFill>
              </a:rPr>
              <a:t>()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return </a:t>
            </a:r>
            <a:r>
              <a:rPr lang="en-US" altLang="zh-CN" sz="1600" dirty="0" err="1">
                <a:solidFill>
                  <a:schemeClr val="bg1"/>
                </a:solidFill>
              </a:rPr>
              <a:t>address.street</a:t>
            </a:r>
            <a:r>
              <a:rPr lang="en-US" altLang="zh-CN" sz="1600" dirty="0">
                <a:solidFill>
                  <a:schemeClr val="bg1"/>
                </a:solidFill>
              </a:rPr>
              <a:t> + ", " + </a:t>
            </a:r>
            <a:r>
              <a:rPr lang="en-US" altLang="zh-CN" sz="1600" dirty="0" err="1">
                <a:solidFill>
                  <a:schemeClr val="bg1"/>
                </a:solidFill>
              </a:rPr>
              <a:t>address.city</a:t>
            </a:r>
            <a:r>
              <a:rPr lang="en-US" altLang="zh-CN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05868" y="890711"/>
            <a:ext cx="4499992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class Address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</a:t>
            </a:r>
            <a:r>
              <a:rPr lang="en-US" altLang="zh-CN" sz="1600" dirty="0" err="1">
                <a:solidFill>
                  <a:schemeClr val="bg1"/>
                </a:solidFill>
              </a:rPr>
              <a:t>getFullAddress</a:t>
            </a:r>
            <a:r>
              <a:rPr lang="en-US" altLang="zh-CN" sz="1600" dirty="0">
                <a:solidFill>
                  <a:schemeClr val="bg1"/>
                </a:solidFill>
              </a:rPr>
              <a:t>()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return street + ", " + city;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private: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city;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street;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class Order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</a:t>
            </a:r>
            <a:r>
              <a:rPr lang="en-US" altLang="zh-CN" sz="1600" dirty="0" err="1">
                <a:solidFill>
                  <a:schemeClr val="bg1"/>
                </a:solidFill>
              </a:rPr>
              <a:t>getFullAddress</a:t>
            </a:r>
            <a:r>
              <a:rPr lang="en-US" altLang="zh-CN" sz="1600" dirty="0">
                <a:solidFill>
                  <a:schemeClr val="bg1"/>
                </a:solidFill>
              </a:rPr>
              <a:t>()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return </a:t>
            </a:r>
            <a:r>
              <a:rPr lang="en-US" altLang="zh-CN" sz="1600" dirty="0" err="1">
                <a:solidFill>
                  <a:schemeClr val="bg1"/>
                </a:solidFill>
              </a:rPr>
              <a:t>address.getFullAddress</a:t>
            </a:r>
            <a:r>
              <a:rPr lang="en-US" altLang="zh-CN" sz="16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private: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Address </a:t>
            </a:r>
            <a:r>
              <a:rPr lang="en-US" altLang="zh-CN" sz="1600" dirty="0" err="1">
                <a:solidFill>
                  <a:schemeClr val="bg1"/>
                </a:solidFill>
              </a:rPr>
              <a:t>address</a:t>
            </a:r>
            <a:r>
              <a:rPr lang="en-US" altLang="zh-CN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8" name="矩形 7"/>
          <p:cNvSpPr/>
          <p:nvPr/>
        </p:nvSpPr>
        <p:spPr>
          <a:xfrm>
            <a:off x="68583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重构前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4638339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重构后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3992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4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8. </a:t>
            </a:r>
            <a:r>
              <a:rPr lang="zh-CN" altLang="en-US" dirty="0"/>
              <a:t>数据泥团（</a:t>
            </a:r>
            <a:r>
              <a:rPr lang="en-US" altLang="zh-CN" dirty="0"/>
              <a:t>Data Clumps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4" descr="https://upload-images.jianshu.io/upload_images/9659657-b361f210ed8596ae.jpe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-1692696" y="76470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5496" y="750475"/>
            <a:ext cx="8208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坏味道描述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endParaRPr lang="zh-CN" altLang="en-US" b="1" dirty="0"/>
          </a:p>
          <a:p>
            <a:r>
              <a:rPr lang="zh-CN" altLang="en-US" dirty="0" smtClean="0"/>
              <a:t>    一</a:t>
            </a:r>
            <a:r>
              <a:rPr lang="zh-CN" altLang="en-US" dirty="0"/>
              <a:t>组变量总是一起出现，可能表明它们应该属于同一类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b="1" dirty="0" smtClean="0"/>
              <a:t>重构</a:t>
            </a:r>
            <a:r>
              <a:rPr lang="zh-CN" altLang="en-US" b="1" dirty="0"/>
              <a:t>方法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endParaRPr lang="zh-CN" altLang="en-US" b="1" dirty="0"/>
          </a:p>
          <a:p>
            <a:r>
              <a:rPr lang="zh-CN" altLang="en-US" dirty="0" smtClean="0"/>
              <a:t>    引入</a:t>
            </a:r>
            <a:r>
              <a:rPr lang="zh-CN" altLang="en-US" dirty="0"/>
              <a:t>参数对象（</a:t>
            </a:r>
            <a:r>
              <a:rPr lang="en-US" altLang="zh-CN" dirty="0"/>
              <a:t>Introduce Parameter Object</a:t>
            </a:r>
            <a:r>
              <a:rPr lang="zh-CN" altLang="en-US" dirty="0"/>
              <a:t>）</a:t>
            </a:r>
          </a:p>
          <a:p>
            <a:r>
              <a:rPr lang="zh-CN" altLang="en-US" dirty="0" smtClean="0"/>
              <a:t>    提炼</a:t>
            </a:r>
            <a:r>
              <a:rPr lang="zh-CN" altLang="en-US" dirty="0"/>
              <a:t>类（</a:t>
            </a:r>
            <a:r>
              <a:rPr lang="en-US" altLang="zh-CN" dirty="0"/>
              <a:t>Extract Class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b="1" dirty="0"/>
              <a:t>动机：</a:t>
            </a:r>
          </a:p>
          <a:p>
            <a:r>
              <a:rPr lang="zh-CN" altLang="en-US" dirty="0" smtClean="0"/>
              <a:t>    通过</a:t>
            </a:r>
            <a:r>
              <a:rPr lang="zh-CN" altLang="en-US" dirty="0"/>
              <a:t>封装数据提高可读性，并减少重复。</a:t>
            </a:r>
          </a:p>
        </p:txBody>
      </p:sp>
    </p:spTree>
    <p:extLst>
      <p:ext uri="{BB962C8B-B14F-4D97-AF65-F5344CB8AC3E}">
        <p14:creationId xmlns:p14="http://schemas.microsoft.com/office/powerpoint/2010/main" val="4556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868144" y="3064267"/>
            <a:ext cx="3600400" cy="479211"/>
          </a:xfrm>
          <a:prstGeom prst="rect">
            <a:avLst/>
          </a:prstGeom>
          <a:noFill/>
          <a:ln>
            <a:noFill/>
          </a:ln>
        </p:spPr>
        <p:txBody>
          <a:bodyPr wrap="square" lIns="108816" tIns="54408" rIns="108816" bIns="54408" rtlCol="0">
            <a:spAutoFit/>
          </a:bodyPr>
          <a:lstStyle/>
          <a:p>
            <a:r>
              <a:rPr lang="zh-CN" altLang="en-US" sz="24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未来规划与展望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8735" y="1867248"/>
            <a:ext cx="842013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1907704" y="902598"/>
            <a:ext cx="25605" cy="497467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317531"/>
            <a:ext cx="1648920" cy="20882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068" y="902598"/>
            <a:ext cx="6947681" cy="4608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4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8. </a:t>
            </a:r>
            <a:r>
              <a:rPr lang="zh-CN" altLang="en-US" dirty="0"/>
              <a:t>数据泥团（</a:t>
            </a:r>
            <a:r>
              <a:rPr lang="en-US" altLang="zh-CN" dirty="0"/>
              <a:t>Data Clumps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496" y="890711"/>
            <a:ext cx="4536504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</a:rPr>
              <a:t>PointOperations</a:t>
            </a:r>
            <a:r>
              <a:rPr lang="en-US" altLang="zh-CN" sz="16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void </a:t>
            </a:r>
            <a:r>
              <a:rPr lang="en-US" altLang="zh-CN" sz="1600" dirty="0" smtClean="0">
                <a:solidFill>
                  <a:schemeClr val="bg1"/>
                </a:solidFill>
              </a:rPr>
              <a:t>translate(double </a:t>
            </a:r>
            <a:r>
              <a:rPr lang="en-US" altLang="zh-CN" sz="1600" dirty="0">
                <a:solidFill>
                  <a:schemeClr val="bg1"/>
                </a:solidFill>
              </a:rPr>
              <a:t>x, </a:t>
            </a:r>
            <a:r>
              <a:rPr lang="en-US" altLang="zh-CN" sz="1600" dirty="0" smtClean="0">
                <a:solidFill>
                  <a:schemeClr val="bg1"/>
                </a:solidFill>
              </a:rPr>
              <a:t>double </a:t>
            </a:r>
            <a:r>
              <a:rPr lang="en-US" altLang="zh-CN" sz="1600" dirty="0">
                <a:solidFill>
                  <a:schemeClr val="bg1"/>
                </a:solidFill>
              </a:rPr>
              <a:t>y, </a:t>
            </a:r>
            <a:r>
              <a:rPr lang="en-US" altLang="zh-CN" sz="1600" dirty="0" smtClean="0">
                <a:solidFill>
                  <a:schemeClr val="bg1"/>
                </a:solidFill>
              </a:rPr>
              <a:t>double </a:t>
            </a:r>
            <a:r>
              <a:rPr lang="en-US" altLang="zh-CN" sz="1600" dirty="0">
                <a:solidFill>
                  <a:schemeClr val="bg1"/>
                </a:solidFill>
              </a:rPr>
              <a:t>z, 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	</a:t>
            </a:r>
            <a:r>
              <a:rPr lang="en-US" altLang="zh-CN" sz="1600" dirty="0" smtClean="0">
                <a:solidFill>
                  <a:schemeClr val="bg1"/>
                </a:solidFill>
              </a:rPr>
              <a:t>double </a:t>
            </a:r>
            <a:r>
              <a:rPr lang="en-US" altLang="zh-CN" sz="1600" dirty="0">
                <a:solidFill>
                  <a:schemeClr val="bg1"/>
                </a:solidFill>
              </a:rPr>
              <a:t>dx</a:t>
            </a:r>
            <a:r>
              <a:rPr lang="en-US" altLang="zh-CN" sz="1600" dirty="0" smtClean="0">
                <a:solidFill>
                  <a:schemeClr val="bg1"/>
                </a:solidFill>
              </a:rPr>
              <a:t>,  double </a:t>
            </a:r>
            <a:r>
              <a:rPr lang="en-US" altLang="zh-CN" sz="1600" dirty="0" err="1">
                <a:solidFill>
                  <a:schemeClr val="bg1"/>
                </a:solidFill>
              </a:rPr>
              <a:t>dy</a:t>
            </a:r>
            <a:r>
              <a:rPr lang="en-US" altLang="zh-CN" sz="1600" dirty="0" smtClean="0">
                <a:solidFill>
                  <a:schemeClr val="bg1"/>
                </a:solidFill>
              </a:rPr>
              <a:t>, double </a:t>
            </a:r>
            <a:r>
              <a:rPr lang="en-US" altLang="zh-CN" sz="1600" dirty="0" err="1">
                <a:solidFill>
                  <a:schemeClr val="bg1"/>
                </a:solidFill>
              </a:rPr>
              <a:t>dz</a:t>
            </a:r>
            <a:r>
              <a:rPr lang="en-US" altLang="zh-CN" sz="1600" dirty="0">
                <a:solidFill>
                  <a:schemeClr val="bg1"/>
                </a:solidFill>
              </a:rPr>
              <a:t>)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x += dx;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y += </a:t>
            </a:r>
            <a:r>
              <a:rPr lang="en-US" altLang="zh-CN" sz="1600" dirty="0" err="1">
                <a:solidFill>
                  <a:schemeClr val="bg1"/>
                </a:solidFill>
              </a:rPr>
              <a:t>dy</a:t>
            </a:r>
            <a:r>
              <a:rPr lang="en-US" altLang="zh-CN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z += </a:t>
            </a:r>
            <a:r>
              <a:rPr lang="en-US" altLang="zh-CN" sz="1600" dirty="0" err="1">
                <a:solidFill>
                  <a:schemeClr val="bg1"/>
                </a:solidFill>
              </a:rPr>
              <a:t>dz</a:t>
            </a:r>
            <a:r>
              <a:rPr lang="en-US" altLang="zh-CN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</a:rPr>
              <a:t>cout</a:t>
            </a:r>
            <a:r>
              <a:rPr lang="en-US" altLang="zh-CN" sz="1600" dirty="0">
                <a:solidFill>
                  <a:schemeClr val="bg1"/>
                </a:solidFill>
              </a:rPr>
              <a:t> &lt;&lt; "Translated to: (" &lt;&lt; x &lt;&lt; ", " &lt;&lt; y &lt;&lt; ", " &lt;&lt; z &lt;&lt; ")\n";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}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   double distance(double x1, double y1, double z1, </a:t>
            </a:r>
            <a:r>
              <a:rPr lang="en-US" altLang="zh-CN" sz="1600" dirty="0" smtClean="0">
                <a:solidFill>
                  <a:schemeClr val="bg1"/>
                </a:solidFill>
              </a:rPr>
              <a:t>	double </a:t>
            </a:r>
            <a:r>
              <a:rPr lang="en-US" altLang="zh-CN" sz="1600" dirty="0">
                <a:solidFill>
                  <a:schemeClr val="bg1"/>
                </a:solidFill>
              </a:rPr>
              <a:t>x2, double y2, double z2)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return </a:t>
            </a:r>
            <a:r>
              <a:rPr lang="en-US" altLang="zh-CN" sz="1600" dirty="0" err="1">
                <a:solidFill>
                  <a:schemeClr val="bg1"/>
                </a:solidFill>
              </a:rPr>
              <a:t>sqrt</a:t>
            </a:r>
            <a:r>
              <a:rPr lang="en-US" altLang="zh-CN" sz="1600" dirty="0">
                <a:solidFill>
                  <a:schemeClr val="bg1"/>
                </a:solidFill>
              </a:rPr>
              <a:t>(pow(x2 - x1, 2) + pow(y2 - y1, 2) + pow(z2 - z1, 2));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05868" y="890711"/>
            <a:ext cx="4499992" cy="54014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solidFill>
                  <a:schemeClr val="bg1"/>
                </a:solidFill>
              </a:rPr>
              <a:t>class Point {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    Point(double x, double y, double z) : x(x), y(y), z(z) {}</a:t>
            </a:r>
          </a:p>
          <a:p>
            <a:endParaRPr lang="en-US" altLang="zh-CN" sz="1500" dirty="0">
              <a:solidFill>
                <a:schemeClr val="bg1"/>
              </a:solidFill>
            </a:endParaRPr>
          </a:p>
          <a:p>
            <a:r>
              <a:rPr lang="en-US" altLang="zh-CN" sz="1500" dirty="0">
                <a:solidFill>
                  <a:schemeClr val="bg1"/>
                </a:solidFill>
              </a:rPr>
              <a:t>    void translate(double dx, double </a:t>
            </a:r>
            <a:r>
              <a:rPr lang="en-US" altLang="zh-CN" sz="1500" dirty="0" err="1">
                <a:solidFill>
                  <a:schemeClr val="bg1"/>
                </a:solidFill>
              </a:rPr>
              <a:t>dy</a:t>
            </a:r>
            <a:r>
              <a:rPr lang="en-US" altLang="zh-CN" sz="1500" dirty="0">
                <a:solidFill>
                  <a:schemeClr val="bg1"/>
                </a:solidFill>
              </a:rPr>
              <a:t>, double </a:t>
            </a:r>
            <a:r>
              <a:rPr lang="en-US" altLang="zh-CN" sz="1500" dirty="0" err="1">
                <a:solidFill>
                  <a:schemeClr val="bg1"/>
                </a:solidFill>
              </a:rPr>
              <a:t>dz</a:t>
            </a:r>
            <a:r>
              <a:rPr lang="en-US" altLang="zh-CN" sz="1500" dirty="0">
                <a:solidFill>
                  <a:schemeClr val="bg1"/>
                </a:solidFill>
              </a:rPr>
              <a:t>) {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        x += dx;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        y += </a:t>
            </a:r>
            <a:r>
              <a:rPr lang="en-US" altLang="zh-CN" sz="1500" dirty="0" err="1">
                <a:solidFill>
                  <a:schemeClr val="bg1"/>
                </a:solidFill>
              </a:rPr>
              <a:t>dy</a:t>
            </a:r>
            <a:r>
              <a:rPr lang="en-US" altLang="zh-CN" sz="15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        z += </a:t>
            </a:r>
            <a:r>
              <a:rPr lang="en-US" altLang="zh-CN" sz="1500" dirty="0" err="1">
                <a:solidFill>
                  <a:schemeClr val="bg1"/>
                </a:solidFill>
              </a:rPr>
              <a:t>dz</a:t>
            </a:r>
            <a:r>
              <a:rPr lang="en-US" altLang="zh-CN" sz="15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    }</a:t>
            </a:r>
          </a:p>
          <a:p>
            <a:endParaRPr lang="en-US" altLang="zh-CN" sz="1500" dirty="0">
              <a:solidFill>
                <a:schemeClr val="bg1"/>
              </a:solidFill>
            </a:endParaRPr>
          </a:p>
          <a:p>
            <a:r>
              <a:rPr lang="en-US" altLang="zh-CN" sz="1500" dirty="0">
                <a:solidFill>
                  <a:schemeClr val="bg1"/>
                </a:solidFill>
              </a:rPr>
              <a:t>    double </a:t>
            </a:r>
            <a:r>
              <a:rPr lang="en-US" altLang="zh-CN" sz="1500" dirty="0" err="1">
                <a:solidFill>
                  <a:schemeClr val="bg1"/>
                </a:solidFill>
              </a:rPr>
              <a:t>distanceTo</a:t>
            </a:r>
            <a:r>
              <a:rPr lang="en-US" altLang="zh-CN" sz="1500" dirty="0">
                <a:solidFill>
                  <a:schemeClr val="bg1"/>
                </a:solidFill>
              </a:rPr>
              <a:t>(</a:t>
            </a:r>
            <a:r>
              <a:rPr lang="en-US" altLang="zh-CN" sz="1500" dirty="0" err="1">
                <a:solidFill>
                  <a:schemeClr val="bg1"/>
                </a:solidFill>
              </a:rPr>
              <a:t>const</a:t>
            </a:r>
            <a:r>
              <a:rPr lang="en-US" altLang="zh-CN" sz="1500" dirty="0">
                <a:solidFill>
                  <a:schemeClr val="bg1"/>
                </a:solidFill>
              </a:rPr>
              <a:t> Point&amp; other) </a:t>
            </a:r>
            <a:r>
              <a:rPr lang="en-US" altLang="zh-CN" sz="1500" dirty="0" err="1">
                <a:solidFill>
                  <a:schemeClr val="bg1"/>
                </a:solidFill>
              </a:rPr>
              <a:t>const</a:t>
            </a:r>
            <a:r>
              <a:rPr lang="en-US" altLang="zh-CN" sz="15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        return </a:t>
            </a:r>
            <a:r>
              <a:rPr lang="en-US" altLang="zh-CN" sz="1500" dirty="0" err="1">
                <a:solidFill>
                  <a:schemeClr val="bg1"/>
                </a:solidFill>
              </a:rPr>
              <a:t>sqrt</a:t>
            </a:r>
            <a:r>
              <a:rPr lang="en-US" altLang="zh-CN" sz="1500" dirty="0">
                <a:solidFill>
                  <a:schemeClr val="bg1"/>
                </a:solidFill>
              </a:rPr>
              <a:t>(pow(</a:t>
            </a:r>
            <a:r>
              <a:rPr lang="en-US" altLang="zh-CN" sz="1500" dirty="0" err="1">
                <a:solidFill>
                  <a:schemeClr val="bg1"/>
                </a:solidFill>
              </a:rPr>
              <a:t>other.x</a:t>
            </a:r>
            <a:r>
              <a:rPr lang="en-US" altLang="zh-CN" sz="1500" dirty="0">
                <a:solidFill>
                  <a:schemeClr val="bg1"/>
                </a:solidFill>
              </a:rPr>
              <a:t> - x, 2) + pow(</a:t>
            </a:r>
            <a:r>
              <a:rPr lang="en-US" altLang="zh-CN" sz="1500" dirty="0" err="1">
                <a:solidFill>
                  <a:schemeClr val="bg1"/>
                </a:solidFill>
              </a:rPr>
              <a:t>other.y</a:t>
            </a:r>
            <a:r>
              <a:rPr lang="en-US" altLang="zh-CN" sz="1500" dirty="0">
                <a:solidFill>
                  <a:schemeClr val="bg1"/>
                </a:solidFill>
              </a:rPr>
              <a:t> - y, 2) + pow(</a:t>
            </a:r>
            <a:r>
              <a:rPr lang="en-US" altLang="zh-CN" sz="1500" dirty="0" err="1">
                <a:solidFill>
                  <a:schemeClr val="bg1"/>
                </a:solidFill>
              </a:rPr>
              <a:t>other.z</a:t>
            </a:r>
            <a:r>
              <a:rPr lang="en-US" altLang="zh-CN" sz="1500" dirty="0">
                <a:solidFill>
                  <a:schemeClr val="bg1"/>
                </a:solidFill>
              </a:rPr>
              <a:t> - z, 2));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    }</a:t>
            </a:r>
          </a:p>
          <a:p>
            <a:endParaRPr lang="en-US" altLang="zh-CN" sz="1500" dirty="0">
              <a:solidFill>
                <a:schemeClr val="bg1"/>
              </a:solidFill>
            </a:endParaRPr>
          </a:p>
          <a:p>
            <a:r>
              <a:rPr lang="en-US" altLang="zh-CN" sz="1500" dirty="0">
                <a:solidFill>
                  <a:schemeClr val="bg1"/>
                </a:solidFill>
              </a:rPr>
              <a:t>    void print() </a:t>
            </a:r>
            <a:r>
              <a:rPr lang="en-US" altLang="zh-CN" sz="1500" dirty="0" err="1">
                <a:solidFill>
                  <a:schemeClr val="bg1"/>
                </a:solidFill>
              </a:rPr>
              <a:t>const</a:t>
            </a:r>
            <a:r>
              <a:rPr lang="en-US" altLang="zh-CN" sz="15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        </a:t>
            </a:r>
            <a:r>
              <a:rPr lang="en-US" altLang="zh-CN" sz="1500" dirty="0" err="1">
                <a:solidFill>
                  <a:schemeClr val="bg1"/>
                </a:solidFill>
              </a:rPr>
              <a:t>std</a:t>
            </a:r>
            <a:r>
              <a:rPr lang="en-US" altLang="zh-CN" sz="1500" dirty="0">
                <a:solidFill>
                  <a:schemeClr val="bg1"/>
                </a:solidFill>
              </a:rPr>
              <a:t>::</a:t>
            </a:r>
            <a:r>
              <a:rPr lang="en-US" altLang="zh-CN" sz="1500" dirty="0" err="1">
                <a:solidFill>
                  <a:schemeClr val="bg1"/>
                </a:solidFill>
              </a:rPr>
              <a:t>cout</a:t>
            </a:r>
            <a:r>
              <a:rPr lang="en-US" altLang="zh-CN" sz="1500" dirty="0">
                <a:solidFill>
                  <a:schemeClr val="bg1"/>
                </a:solidFill>
              </a:rPr>
              <a:t> &lt;&lt; "Point(" &lt;&lt; x &lt;&lt; ", " &lt;&lt; y &lt;&lt; ", " &lt;&lt; z &lt;&lt; ")\n";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    }</a:t>
            </a:r>
          </a:p>
          <a:p>
            <a:endParaRPr lang="en-US" altLang="zh-CN" sz="1500" dirty="0">
              <a:solidFill>
                <a:schemeClr val="bg1"/>
              </a:solidFill>
            </a:endParaRPr>
          </a:p>
          <a:p>
            <a:r>
              <a:rPr lang="en-US" altLang="zh-CN" sz="1500" dirty="0">
                <a:solidFill>
                  <a:schemeClr val="bg1"/>
                </a:solidFill>
              </a:rPr>
              <a:t>private: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    double x, y, z;</a:t>
            </a:r>
          </a:p>
          <a:p>
            <a:r>
              <a:rPr lang="en-US" altLang="zh-CN" sz="15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8" name="矩形 7"/>
          <p:cNvSpPr/>
          <p:nvPr/>
        </p:nvSpPr>
        <p:spPr>
          <a:xfrm>
            <a:off x="68583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重构前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4638339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重构后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6657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449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9. </a:t>
            </a:r>
            <a:r>
              <a:rPr lang="zh-CN" altLang="en-US" dirty="0"/>
              <a:t>基本类型偏执（</a:t>
            </a:r>
            <a:r>
              <a:rPr lang="en-US" altLang="zh-CN" dirty="0"/>
              <a:t>Primitive Obsession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496" y="750475"/>
            <a:ext cx="8208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坏味道描述：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过度</a:t>
            </a:r>
            <a:r>
              <a:rPr lang="zh-CN" altLang="en-US" dirty="0"/>
              <a:t>使用基本数据类型，而不是创建适当的类。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重构</a:t>
            </a:r>
            <a:r>
              <a:rPr lang="zh-CN" altLang="en-US" b="1" dirty="0"/>
              <a:t>方法：</a:t>
            </a:r>
          </a:p>
          <a:p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用</a:t>
            </a:r>
            <a:r>
              <a:rPr lang="zh-CN" altLang="en-US" dirty="0"/>
              <a:t>对象替换数据值（</a:t>
            </a:r>
            <a:r>
              <a:rPr lang="en-US" altLang="zh-CN" dirty="0"/>
              <a:t>Replace Data Value with Object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 smtClean="0"/>
              <a:t>    引入</a:t>
            </a:r>
            <a:r>
              <a:rPr lang="zh-CN" altLang="en-US" dirty="0"/>
              <a:t>特定类（</a:t>
            </a:r>
            <a:r>
              <a:rPr lang="en-US" altLang="zh-CN" dirty="0"/>
              <a:t>Introduce Specialized Class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b="1" dirty="0" smtClean="0"/>
          </a:p>
          <a:p>
            <a:r>
              <a:rPr lang="zh-CN" altLang="en-US" b="1" dirty="0" smtClean="0"/>
              <a:t>动机</a:t>
            </a:r>
            <a:r>
              <a:rPr lang="zh-CN" altLang="en-US" b="1" dirty="0"/>
              <a:t>：</a:t>
            </a:r>
          </a:p>
          <a:p>
            <a:r>
              <a:rPr lang="zh-CN" altLang="en-US" dirty="0" smtClean="0"/>
              <a:t>    通过</a:t>
            </a:r>
            <a:r>
              <a:rPr lang="zh-CN" altLang="en-US" dirty="0"/>
              <a:t>封装行为和数据，使代码更有表现力。</a:t>
            </a:r>
          </a:p>
        </p:txBody>
      </p:sp>
    </p:spTree>
    <p:extLst>
      <p:ext uri="{BB962C8B-B14F-4D97-AF65-F5344CB8AC3E}">
        <p14:creationId xmlns:p14="http://schemas.microsoft.com/office/powerpoint/2010/main" val="360243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421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9. </a:t>
            </a:r>
            <a:r>
              <a:rPr lang="zh-CN" altLang="en-US" dirty="0"/>
              <a:t>基本类型偏执（</a:t>
            </a:r>
            <a:r>
              <a:rPr lang="en-US" altLang="zh-CN" dirty="0"/>
              <a:t>Primitive Obsession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496" y="890711"/>
            <a:ext cx="4536504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class Contact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smtClean="0">
                <a:solidFill>
                  <a:schemeClr val="bg1"/>
                </a:solidFill>
              </a:rPr>
              <a:t>Contact(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phone,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email)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: </a:t>
            </a:r>
            <a:r>
              <a:rPr lang="en-US" altLang="zh-CN" sz="1600" dirty="0" smtClean="0">
                <a:solidFill>
                  <a:schemeClr val="bg1"/>
                </a:solidFill>
              </a:rPr>
              <a:t>phone_(phone</a:t>
            </a:r>
            <a:r>
              <a:rPr lang="en-US" altLang="zh-CN" sz="1600" dirty="0">
                <a:solidFill>
                  <a:schemeClr val="bg1"/>
                </a:solidFill>
              </a:rPr>
              <a:t>), </a:t>
            </a:r>
            <a:r>
              <a:rPr lang="en-US" altLang="zh-CN" sz="1600" dirty="0" smtClean="0">
                <a:solidFill>
                  <a:schemeClr val="bg1"/>
                </a:solidFill>
              </a:rPr>
              <a:t>email</a:t>
            </a:r>
            <a:r>
              <a:rPr lang="en-US" altLang="zh-CN" sz="1600" dirty="0">
                <a:solidFill>
                  <a:schemeClr val="bg1"/>
                </a:solidFill>
              </a:rPr>
              <a:t>_ 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en-US" altLang="zh-CN" sz="1600" dirty="0">
                <a:solidFill>
                  <a:schemeClr val="bg1"/>
                </a:solidFill>
              </a:rPr>
              <a:t>email) {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}</a:t>
            </a:r>
            <a:endParaRPr lang="en-US" altLang="zh-CN" sz="1600" dirty="0">
              <a:solidFill>
                <a:schemeClr val="bg1"/>
              </a:solidFill>
            </a:endParaRPr>
          </a:p>
          <a:p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</a:t>
            </a:r>
            <a:r>
              <a:rPr lang="en-US" altLang="zh-CN" sz="1600" dirty="0" err="1">
                <a:solidFill>
                  <a:schemeClr val="bg1"/>
                </a:solidFill>
              </a:rPr>
              <a:t>getPhone</a:t>
            </a:r>
            <a:r>
              <a:rPr lang="en-US" altLang="zh-CN" sz="1600" dirty="0">
                <a:solidFill>
                  <a:schemeClr val="bg1"/>
                </a:solidFill>
              </a:rPr>
              <a:t>() </a:t>
            </a:r>
            <a:r>
              <a:rPr lang="en-US" altLang="zh-CN" sz="1600" dirty="0" err="1">
                <a:solidFill>
                  <a:schemeClr val="bg1"/>
                </a:solidFill>
              </a:rPr>
              <a:t>const</a:t>
            </a:r>
            <a:r>
              <a:rPr lang="en-US" altLang="zh-CN" sz="16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return </a:t>
            </a:r>
            <a:r>
              <a:rPr lang="en-US" altLang="zh-CN" sz="1600" dirty="0" smtClean="0">
                <a:solidFill>
                  <a:schemeClr val="bg1"/>
                </a:solidFill>
              </a:rPr>
              <a:t>phone</a:t>
            </a:r>
            <a:r>
              <a:rPr lang="en-US" altLang="zh-CN" sz="1600" dirty="0">
                <a:solidFill>
                  <a:schemeClr val="bg1"/>
                </a:solidFill>
              </a:rPr>
              <a:t>_</a:t>
            </a:r>
            <a:r>
              <a:rPr lang="en-US" altLang="zh-CN" sz="1600" dirty="0" smtClean="0">
                <a:solidFill>
                  <a:schemeClr val="bg1"/>
                </a:solidFill>
              </a:rPr>
              <a:t>;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   }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</a:t>
            </a:r>
            <a:r>
              <a:rPr lang="en-US" altLang="zh-CN" sz="1600" dirty="0" err="1">
                <a:solidFill>
                  <a:schemeClr val="bg1"/>
                </a:solidFill>
              </a:rPr>
              <a:t>getEmail</a:t>
            </a:r>
            <a:r>
              <a:rPr lang="en-US" altLang="zh-CN" sz="1600" dirty="0">
                <a:solidFill>
                  <a:schemeClr val="bg1"/>
                </a:solidFill>
              </a:rPr>
              <a:t>() </a:t>
            </a:r>
            <a:r>
              <a:rPr lang="en-US" altLang="zh-CN" sz="1600" dirty="0" err="1">
                <a:solidFill>
                  <a:schemeClr val="bg1"/>
                </a:solidFill>
              </a:rPr>
              <a:t>const</a:t>
            </a:r>
            <a:r>
              <a:rPr lang="en-US" altLang="zh-CN" sz="16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return </a:t>
            </a:r>
            <a:r>
              <a:rPr lang="en-US" altLang="zh-CN" sz="1600" dirty="0" smtClean="0">
                <a:solidFill>
                  <a:schemeClr val="bg1"/>
                </a:solidFill>
              </a:rPr>
              <a:t>email</a:t>
            </a:r>
            <a:r>
              <a:rPr lang="en-US" altLang="zh-CN" sz="1600" dirty="0">
                <a:solidFill>
                  <a:schemeClr val="bg1"/>
                </a:solidFill>
              </a:rPr>
              <a:t>_</a:t>
            </a:r>
            <a:r>
              <a:rPr lang="en-US" altLang="zh-CN" sz="1600" dirty="0" smtClean="0">
                <a:solidFill>
                  <a:schemeClr val="bg1"/>
                </a:solidFill>
              </a:rPr>
              <a:t>;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   }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private: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std</a:t>
            </a:r>
            <a:r>
              <a:rPr lang="en-US" altLang="zh-CN" sz="1600" dirty="0" smtClean="0">
                <a:solidFill>
                  <a:schemeClr val="bg1"/>
                </a:solidFill>
              </a:rPr>
              <a:t>::string phone</a:t>
            </a:r>
            <a:r>
              <a:rPr lang="en-US" altLang="zh-CN" sz="1600" dirty="0">
                <a:solidFill>
                  <a:schemeClr val="bg1"/>
                </a:solidFill>
              </a:rPr>
              <a:t>_</a:t>
            </a:r>
            <a:r>
              <a:rPr lang="en-US" altLang="zh-CN" sz="16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</a:t>
            </a:r>
            <a:r>
              <a:rPr lang="en-US" altLang="zh-CN" sz="1600" dirty="0" smtClean="0">
                <a:solidFill>
                  <a:schemeClr val="bg1"/>
                </a:solidFill>
              </a:rPr>
              <a:t>email</a:t>
            </a:r>
            <a:r>
              <a:rPr lang="en-US" altLang="zh-CN" sz="1600" dirty="0">
                <a:solidFill>
                  <a:schemeClr val="bg1"/>
                </a:solidFill>
              </a:rPr>
              <a:t>_</a:t>
            </a:r>
            <a:r>
              <a:rPr lang="en-US" altLang="zh-CN" sz="1600" dirty="0" smtClean="0">
                <a:solidFill>
                  <a:schemeClr val="bg1"/>
                </a:solidFill>
              </a:rPr>
              <a:t>;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05868" y="890711"/>
            <a:ext cx="4499992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</a:rPr>
              <a:t>PhoneNumber</a:t>
            </a:r>
            <a:r>
              <a:rPr lang="en-US" altLang="zh-CN" sz="16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explicit </a:t>
            </a:r>
            <a:r>
              <a:rPr lang="en-US" altLang="zh-CN" sz="1600" dirty="0" err="1">
                <a:solidFill>
                  <a:schemeClr val="bg1"/>
                </a:solidFill>
              </a:rPr>
              <a:t>PhoneNumber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</a:rPr>
              <a:t>const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::string&amp; </a:t>
            </a:r>
            <a:r>
              <a:rPr lang="en-US" altLang="zh-CN" sz="1600" dirty="0" smtClean="0">
                <a:solidFill>
                  <a:schemeClr val="bg1"/>
                </a:solidFill>
              </a:rPr>
              <a:t>phone) </a:t>
            </a:r>
            <a:r>
              <a:rPr lang="en-US" altLang="zh-CN" sz="1600" dirty="0">
                <a:solidFill>
                  <a:schemeClr val="bg1"/>
                </a:solidFill>
              </a:rPr>
              <a:t>: </a:t>
            </a:r>
            <a:r>
              <a:rPr lang="en-US" altLang="zh-CN" sz="1600" dirty="0" smtClean="0">
                <a:solidFill>
                  <a:schemeClr val="bg1"/>
                </a:solidFill>
              </a:rPr>
              <a:t>phone_(</a:t>
            </a:r>
            <a:r>
              <a:rPr lang="en-US" altLang="zh-CN" sz="1600" dirty="0">
                <a:solidFill>
                  <a:schemeClr val="bg1"/>
                </a:solidFill>
              </a:rPr>
              <a:t>phone)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validate(phone);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}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</a:t>
            </a:r>
            <a:r>
              <a:rPr lang="en-US" altLang="zh-CN" sz="1600" dirty="0" err="1">
                <a:solidFill>
                  <a:schemeClr val="bg1"/>
                </a:solidFill>
              </a:rPr>
              <a:t>getPhone</a:t>
            </a:r>
            <a:r>
              <a:rPr lang="en-US" altLang="zh-CN" sz="1600" dirty="0">
                <a:solidFill>
                  <a:schemeClr val="bg1"/>
                </a:solidFill>
              </a:rPr>
              <a:t>() </a:t>
            </a:r>
            <a:r>
              <a:rPr lang="en-US" altLang="zh-CN" sz="1600" dirty="0" err="1">
                <a:solidFill>
                  <a:schemeClr val="bg1"/>
                </a:solidFill>
              </a:rPr>
              <a:t>const</a:t>
            </a:r>
            <a:r>
              <a:rPr lang="en-US" altLang="zh-CN" sz="16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return </a:t>
            </a:r>
            <a:r>
              <a:rPr lang="en-US" altLang="zh-CN" sz="1600" dirty="0" smtClean="0">
                <a:solidFill>
                  <a:schemeClr val="bg1"/>
                </a:solidFill>
              </a:rPr>
              <a:t>phone_;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   }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private: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</a:t>
            </a:r>
            <a:r>
              <a:rPr lang="en-US" altLang="zh-CN" sz="1600" dirty="0" smtClean="0">
                <a:solidFill>
                  <a:schemeClr val="bg1"/>
                </a:solidFill>
              </a:rPr>
              <a:t>phone_;</a:t>
            </a:r>
            <a:endParaRPr lang="en-US" altLang="zh-CN" sz="1600" dirty="0">
              <a:solidFill>
                <a:schemeClr val="bg1"/>
              </a:solidFill>
            </a:endParaRP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   void validate(</a:t>
            </a:r>
            <a:r>
              <a:rPr lang="en-US" altLang="zh-CN" sz="1600" dirty="0" err="1">
                <a:solidFill>
                  <a:schemeClr val="bg1"/>
                </a:solidFill>
              </a:rPr>
              <a:t>const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::string&amp; phone)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if (</a:t>
            </a:r>
            <a:r>
              <a:rPr lang="en-US" altLang="zh-CN" sz="1600" dirty="0" err="1">
                <a:solidFill>
                  <a:schemeClr val="bg1"/>
                </a:solidFill>
              </a:rPr>
              <a:t>phone.empty</a:t>
            </a:r>
            <a:r>
              <a:rPr lang="en-US" altLang="zh-CN" sz="1600" dirty="0">
                <a:solidFill>
                  <a:schemeClr val="bg1"/>
                </a:solidFill>
              </a:rPr>
              <a:t>() || </a:t>
            </a:r>
            <a:r>
              <a:rPr lang="en-US" altLang="zh-CN" sz="1600" dirty="0" err="1">
                <a:solidFill>
                  <a:schemeClr val="bg1"/>
                </a:solidFill>
              </a:rPr>
              <a:t>phone.length</a:t>
            </a:r>
            <a:r>
              <a:rPr lang="en-US" altLang="zh-CN" sz="1600" dirty="0">
                <a:solidFill>
                  <a:schemeClr val="bg1"/>
                </a:solidFill>
              </a:rPr>
              <a:t>() &lt; 10)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    throw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</a:rPr>
              <a:t>invalid_argument</a:t>
            </a:r>
            <a:r>
              <a:rPr lang="en-US" altLang="zh-CN" sz="1600" dirty="0">
                <a:solidFill>
                  <a:schemeClr val="bg1"/>
                </a:solidFill>
              </a:rPr>
              <a:t>("Phone number must be at least 10 characters long.");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8" name="矩形 7"/>
          <p:cNvSpPr/>
          <p:nvPr/>
        </p:nvSpPr>
        <p:spPr>
          <a:xfrm>
            <a:off x="68583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重构前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4638339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重构后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1456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435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 switch </a:t>
            </a:r>
            <a:r>
              <a:rPr lang="zh-CN" altLang="en-US" dirty="0"/>
              <a:t>语句泛滥（</a:t>
            </a:r>
            <a:r>
              <a:rPr lang="en-US" altLang="zh-CN" dirty="0"/>
              <a:t>Switch Statements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496" y="750475"/>
            <a:ext cx="8208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坏味道描述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endParaRPr lang="zh-CN" altLang="en-US" b="1" dirty="0"/>
          </a:p>
          <a:p>
            <a:r>
              <a:rPr lang="zh-CN" altLang="en-US" b="1" dirty="0" smtClean="0"/>
              <a:t>    </a:t>
            </a:r>
            <a:r>
              <a:rPr lang="zh-CN" altLang="en-US" dirty="0" smtClean="0"/>
              <a:t>过多</a:t>
            </a:r>
            <a:r>
              <a:rPr lang="zh-CN" altLang="en-US" dirty="0"/>
              <a:t>的 </a:t>
            </a:r>
            <a:r>
              <a:rPr lang="en-US" altLang="zh-CN" dirty="0"/>
              <a:t>switch </a:t>
            </a:r>
            <a:r>
              <a:rPr lang="zh-CN" altLang="en-US" dirty="0"/>
              <a:t>语句，通常可以通过多态重构。</a:t>
            </a:r>
          </a:p>
          <a:p>
            <a:endParaRPr lang="zh-CN" altLang="en-US" b="1" dirty="0"/>
          </a:p>
          <a:p>
            <a:r>
              <a:rPr lang="zh-CN" altLang="en-US" b="1" dirty="0"/>
              <a:t>重构方法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endParaRPr lang="zh-CN" altLang="en-US" b="1" dirty="0"/>
          </a:p>
          <a:p>
            <a:r>
              <a:rPr lang="zh-CN" altLang="en-US" b="1" dirty="0" smtClean="0"/>
              <a:t>    </a:t>
            </a:r>
            <a:r>
              <a:rPr lang="zh-CN" altLang="en-US" dirty="0" smtClean="0"/>
              <a:t>以</a:t>
            </a:r>
            <a:r>
              <a:rPr lang="zh-CN" altLang="en-US" dirty="0"/>
              <a:t>多态取代条件（</a:t>
            </a:r>
            <a:r>
              <a:rPr lang="en-US" altLang="zh-CN" dirty="0"/>
              <a:t>Replace Conditional with Polymorphism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b="1" dirty="0"/>
          </a:p>
          <a:p>
            <a:r>
              <a:rPr lang="zh-CN" altLang="en-US" b="1" dirty="0"/>
              <a:t>动机：</a:t>
            </a:r>
          </a:p>
          <a:p>
            <a:endParaRPr lang="en-US" altLang="zh-CN" b="1" dirty="0" smtClean="0"/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r>
              <a:rPr lang="zh-CN" altLang="en-US" dirty="0" smtClean="0"/>
              <a:t>使用</a:t>
            </a:r>
            <a:r>
              <a:rPr lang="zh-CN" altLang="en-US" dirty="0"/>
              <a:t>多态减少代码分支，提高可扩展性。</a:t>
            </a:r>
          </a:p>
        </p:txBody>
      </p:sp>
    </p:spTree>
    <p:extLst>
      <p:ext uri="{BB962C8B-B14F-4D97-AF65-F5344CB8AC3E}">
        <p14:creationId xmlns:p14="http://schemas.microsoft.com/office/powerpoint/2010/main" val="127248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50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10. switch </a:t>
            </a:r>
            <a:r>
              <a:rPr lang="zh-CN" altLang="en-US" dirty="0"/>
              <a:t>语句泛滥（</a:t>
            </a:r>
            <a:r>
              <a:rPr lang="en-US" altLang="zh-CN" dirty="0"/>
              <a:t>Switch Statements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496" y="890711"/>
            <a:ext cx="4536504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class Shape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double </a:t>
            </a:r>
            <a:r>
              <a:rPr lang="en-US" altLang="zh-CN" sz="1600" dirty="0" err="1">
                <a:solidFill>
                  <a:schemeClr val="bg1"/>
                </a:solidFill>
              </a:rPr>
              <a:t>calculateArea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</a:rPr>
              <a:t>int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shapeType</a:t>
            </a:r>
            <a:r>
              <a:rPr lang="en-US" altLang="zh-CN" sz="1600" dirty="0">
                <a:solidFill>
                  <a:schemeClr val="bg1"/>
                </a:solidFill>
              </a:rPr>
              <a:t>)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switch (</a:t>
            </a:r>
            <a:r>
              <a:rPr lang="en-US" altLang="zh-CN" sz="1600" dirty="0" err="1">
                <a:solidFill>
                  <a:schemeClr val="bg1"/>
                </a:solidFill>
              </a:rPr>
              <a:t>shapeType</a:t>
            </a:r>
            <a:r>
              <a:rPr lang="en-US" altLang="zh-CN" sz="1600" dirty="0">
                <a:solidFill>
                  <a:schemeClr val="bg1"/>
                </a:solidFill>
              </a:rPr>
              <a:t>)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    case 1: return width * height; // Rectangle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    case 2: return 3.14 * radius * radius; // Circle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    default: return 0;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private: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double width, height, radius;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05868" y="890711"/>
            <a:ext cx="4499992" cy="50167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class Shape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virtual double </a:t>
            </a:r>
            <a:r>
              <a:rPr lang="en-US" altLang="zh-CN" sz="1600" dirty="0" err="1">
                <a:solidFill>
                  <a:schemeClr val="bg1"/>
                </a:solidFill>
              </a:rPr>
              <a:t>calculateArea</a:t>
            </a:r>
            <a:r>
              <a:rPr lang="en-US" altLang="zh-CN" sz="1600" dirty="0">
                <a:solidFill>
                  <a:schemeClr val="bg1"/>
                </a:solidFill>
              </a:rPr>
              <a:t>() </a:t>
            </a:r>
            <a:r>
              <a:rPr lang="en-US" altLang="zh-CN" sz="1600" dirty="0" err="1">
                <a:solidFill>
                  <a:schemeClr val="bg1"/>
                </a:solidFill>
              </a:rPr>
              <a:t>const</a:t>
            </a:r>
            <a:r>
              <a:rPr lang="en-US" altLang="zh-CN" sz="1600" dirty="0">
                <a:solidFill>
                  <a:schemeClr val="bg1"/>
                </a:solidFill>
              </a:rPr>
              <a:t> = 0;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class Rectangle : public Shape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double </a:t>
            </a:r>
            <a:r>
              <a:rPr lang="en-US" altLang="zh-CN" sz="1600" dirty="0" err="1">
                <a:solidFill>
                  <a:schemeClr val="bg1"/>
                </a:solidFill>
              </a:rPr>
              <a:t>calculateArea</a:t>
            </a:r>
            <a:r>
              <a:rPr lang="en-US" altLang="zh-CN" sz="1600" dirty="0">
                <a:solidFill>
                  <a:schemeClr val="bg1"/>
                </a:solidFill>
              </a:rPr>
              <a:t>() </a:t>
            </a:r>
            <a:r>
              <a:rPr lang="en-US" altLang="zh-CN" sz="1600" dirty="0" err="1">
                <a:solidFill>
                  <a:schemeClr val="bg1"/>
                </a:solidFill>
              </a:rPr>
              <a:t>const</a:t>
            </a:r>
            <a:r>
              <a:rPr lang="en-US" altLang="zh-CN" sz="1600" dirty="0">
                <a:solidFill>
                  <a:schemeClr val="bg1"/>
                </a:solidFill>
              </a:rPr>
              <a:t> override { </a:t>
            </a:r>
            <a:r>
              <a:rPr lang="en-US" altLang="zh-CN" sz="1600" dirty="0" smtClean="0">
                <a:solidFill>
                  <a:schemeClr val="bg1"/>
                </a:solidFill>
              </a:rPr>
              <a:t>return </a:t>
            </a:r>
            <a:r>
              <a:rPr lang="en-US" altLang="zh-CN" sz="1600" dirty="0">
                <a:solidFill>
                  <a:schemeClr val="bg1"/>
                </a:solidFill>
              </a:rPr>
              <a:t>width * height; 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private: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double width, height;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class Circle : public Shape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double </a:t>
            </a:r>
            <a:r>
              <a:rPr lang="en-US" altLang="zh-CN" sz="1600" dirty="0" err="1">
                <a:solidFill>
                  <a:schemeClr val="bg1"/>
                </a:solidFill>
              </a:rPr>
              <a:t>calculateArea</a:t>
            </a:r>
            <a:r>
              <a:rPr lang="en-US" altLang="zh-CN" sz="1600" dirty="0">
                <a:solidFill>
                  <a:schemeClr val="bg1"/>
                </a:solidFill>
              </a:rPr>
              <a:t>() </a:t>
            </a:r>
            <a:r>
              <a:rPr lang="en-US" altLang="zh-CN" sz="1600" dirty="0" err="1">
                <a:solidFill>
                  <a:schemeClr val="bg1"/>
                </a:solidFill>
              </a:rPr>
              <a:t>const</a:t>
            </a:r>
            <a:r>
              <a:rPr lang="en-US" altLang="zh-CN" sz="1600" dirty="0">
                <a:solidFill>
                  <a:schemeClr val="bg1"/>
                </a:solidFill>
              </a:rPr>
              <a:t> override { return 3.14 * radius * radius; 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private: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double radius;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8" name="矩形 7"/>
          <p:cNvSpPr/>
          <p:nvPr/>
        </p:nvSpPr>
        <p:spPr>
          <a:xfrm>
            <a:off x="68583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重构前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4638339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重构后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1661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536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11. </a:t>
            </a:r>
            <a:r>
              <a:rPr lang="zh-CN" altLang="en-US" dirty="0"/>
              <a:t>平行继承层次（</a:t>
            </a:r>
            <a:r>
              <a:rPr lang="en-US" altLang="zh-CN" dirty="0"/>
              <a:t>Parallel Inheritance Hierarchies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496" y="750475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坏味道描述：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每次</a:t>
            </a:r>
            <a:r>
              <a:rPr lang="zh-CN" altLang="en-US" dirty="0"/>
              <a:t>创建一个类的子类时，都需要在另一个类中创建对应的子类。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重构</a:t>
            </a:r>
            <a:r>
              <a:rPr lang="zh-CN" altLang="en-US" b="1" dirty="0"/>
              <a:t>方法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endParaRPr lang="zh-CN" altLang="en-US" b="1" dirty="0"/>
          </a:p>
          <a:p>
            <a:r>
              <a:rPr lang="zh-CN" altLang="en-US" dirty="0" smtClean="0"/>
              <a:t>    折叠</a:t>
            </a:r>
            <a:r>
              <a:rPr lang="zh-CN" altLang="en-US" dirty="0"/>
              <a:t>继承层次（</a:t>
            </a:r>
            <a:r>
              <a:rPr lang="en-US" altLang="zh-CN" dirty="0"/>
              <a:t>Collapse Hierarchy</a:t>
            </a:r>
            <a:r>
              <a:rPr lang="zh-CN" altLang="en-US" dirty="0"/>
              <a:t>）</a:t>
            </a:r>
          </a:p>
          <a:p>
            <a:r>
              <a:rPr lang="zh-CN" altLang="en-US" dirty="0" smtClean="0"/>
              <a:t>    提炼</a:t>
            </a:r>
            <a:r>
              <a:rPr lang="zh-CN" altLang="en-US" dirty="0"/>
              <a:t>接口（</a:t>
            </a:r>
            <a:r>
              <a:rPr lang="en-US" altLang="zh-CN" dirty="0"/>
              <a:t>Extract Interface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b="1" dirty="0"/>
              <a:t>动机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endParaRPr lang="zh-CN" altLang="en-US" b="1" dirty="0"/>
          </a:p>
          <a:p>
            <a:r>
              <a:rPr lang="zh-CN" altLang="en-US" dirty="0" smtClean="0"/>
              <a:t>    消除</a:t>
            </a:r>
            <a:r>
              <a:rPr lang="zh-CN" altLang="en-US" dirty="0"/>
              <a:t>冗余层次结构，减少重复。</a:t>
            </a:r>
          </a:p>
        </p:txBody>
      </p:sp>
    </p:spTree>
    <p:extLst>
      <p:ext uri="{BB962C8B-B14F-4D97-AF65-F5344CB8AC3E}">
        <p14:creationId xmlns:p14="http://schemas.microsoft.com/office/powerpoint/2010/main" val="264460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601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11. </a:t>
            </a:r>
            <a:r>
              <a:rPr lang="zh-CN" altLang="en-US" dirty="0"/>
              <a:t>平行继承层次（</a:t>
            </a:r>
            <a:r>
              <a:rPr lang="en-US" altLang="zh-CN" dirty="0"/>
              <a:t>Parallel Inheritance Hierarchies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496" y="890711"/>
            <a:ext cx="4536504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class Manager { /*...*/ };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</a:rPr>
              <a:t>ManagerReport</a:t>
            </a:r>
            <a:r>
              <a:rPr lang="en-US" altLang="zh-CN" sz="1600" dirty="0">
                <a:solidFill>
                  <a:schemeClr val="bg1"/>
                </a:solidFill>
              </a:rPr>
              <a:t> { /*...*/ };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class Engineer { /*...*/ };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</a:rPr>
              <a:t>EngineerReport</a:t>
            </a:r>
            <a:r>
              <a:rPr lang="en-US" altLang="zh-CN" sz="1600" dirty="0">
                <a:solidFill>
                  <a:schemeClr val="bg1"/>
                </a:solidFill>
              </a:rPr>
              <a:t> { /*...*/ };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05868" y="890711"/>
            <a:ext cx="4499992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class Employee { /*...*/ };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class Report { /*...*/ };</a:t>
            </a:r>
          </a:p>
        </p:txBody>
      </p:sp>
      <p:sp>
        <p:nvSpPr>
          <p:cNvPr id="8" name="矩形 7"/>
          <p:cNvSpPr/>
          <p:nvPr/>
        </p:nvSpPr>
        <p:spPr>
          <a:xfrm>
            <a:off x="68583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重构前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4638339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重构后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4221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4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12. </a:t>
            </a:r>
            <a:r>
              <a:rPr lang="zh-CN" altLang="en-US" dirty="0"/>
              <a:t>多余的委托（</a:t>
            </a:r>
            <a:r>
              <a:rPr lang="en-US" altLang="zh-CN" dirty="0"/>
              <a:t>Lazy Class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496" y="750475"/>
            <a:ext cx="8208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坏味道描述：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    类</a:t>
            </a:r>
            <a:r>
              <a:rPr lang="zh-CN" altLang="en-US" dirty="0"/>
              <a:t>中几乎没有行为，或者行为很少被使用。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重构</a:t>
            </a:r>
            <a:r>
              <a:rPr lang="zh-CN" altLang="en-US" b="1" dirty="0"/>
              <a:t>方法：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    </a:t>
            </a:r>
            <a:r>
              <a:rPr lang="zh-CN" altLang="en-US" dirty="0" smtClean="0"/>
              <a:t>内</a:t>
            </a:r>
            <a:r>
              <a:rPr lang="zh-CN" altLang="en-US" dirty="0"/>
              <a:t>联类（</a:t>
            </a:r>
            <a:r>
              <a:rPr lang="en-US" altLang="zh-CN" dirty="0"/>
              <a:t>Inline Class</a:t>
            </a:r>
            <a:r>
              <a:rPr lang="zh-CN" altLang="en-US" dirty="0"/>
              <a:t>）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动机</a:t>
            </a:r>
            <a:r>
              <a:rPr lang="zh-CN" altLang="en-US" b="1" dirty="0"/>
              <a:t>：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    减少</a:t>
            </a:r>
            <a:r>
              <a:rPr lang="zh-CN" altLang="en-US" dirty="0"/>
              <a:t>类的数量，简化代码结构。</a:t>
            </a:r>
          </a:p>
        </p:txBody>
      </p:sp>
    </p:spTree>
    <p:extLst>
      <p:ext uri="{BB962C8B-B14F-4D97-AF65-F5344CB8AC3E}">
        <p14:creationId xmlns:p14="http://schemas.microsoft.com/office/powerpoint/2010/main" val="187911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4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12. </a:t>
            </a:r>
            <a:r>
              <a:rPr lang="zh-CN" altLang="en-US" dirty="0"/>
              <a:t>多余的委托（</a:t>
            </a:r>
            <a:r>
              <a:rPr lang="en-US" altLang="zh-CN" dirty="0"/>
              <a:t>Lazy Class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496" y="890711"/>
            <a:ext cx="4536504" cy="55092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class Address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</a:t>
            </a:r>
            <a:r>
              <a:rPr lang="en-US" altLang="zh-CN" sz="1600" dirty="0">
                <a:solidFill>
                  <a:schemeClr val="bg1"/>
                </a:solidFill>
              </a:rPr>
              <a:t> // </a:t>
            </a:r>
            <a:r>
              <a:rPr lang="en-US" altLang="zh-CN" sz="1600" dirty="0" smtClean="0">
                <a:solidFill>
                  <a:schemeClr val="bg1"/>
                </a:solidFill>
              </a:rPr>
              <a:t>Construct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</a:t>
            </a:r>
            <a:r>
              <a:rPr lang="en-US" altLang="zh-CN" sz="1600" dirty="0" err="1">
                <a:solidFill>
                  <a:schemeClr val="bg1"/>
                </a:solidFill>
              </a:rPr>
              <a:t>getCity</a:t>
            </a:r>
            <a:r>
              <a:rPr lang="en-US" altLang="zh-CN" sz="1600" dirty="0">
                <a:solidFill>
                  <a:schemeClr val="bg1"/>
                </a:solidFill>
              </a:rPr>
              <a:t>() </a:t>
            </a:r>
            <a:r>
              <a:rPr lang="en-US" altLang="zh-CN" sz="1600" dirty="0" err="1">
                <a:solidFill>
                  <a:schemeClr val="bg1"/>
                </a:solidFill>
              </a:rPr>
              <a:t>const</a:t>
            </a:r>
            <a:r>
              <a:rPr lang="en-US" altLang="zh-CN" sz="1600" dirty="0">
                <a:solidFill>
                  <a:schemeClr val="bg1"/>
                </a:solidFill>
              </a:rPr>
              <a:t> { return city; 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</a:t>
            </a:r>
            <a:r>
              <a:rPr lang="en-US" altLang="zh-CN" sz="1600" dirty="0" err="1">
                <a:solidFill>
                  <a:schemeClr val="bg1"/>
                </a:solidFill>
              </a:rPr>
              <a:t>getStreet</a:t>
            </a:r>
            <a:r>
              <a:rPr lang="en-US" altLang="zh-CN" sz="1600" dirty="0">
                <a:solidFill>
                  <a:schemeClr val="bg1"/>
                </a:solidFill>
              </a:rPr>
              <a:t>() </a:t>
            </a:r>
            <a:r>
              <a:rPr lang="en-US" altLang="zh-CN" sz="1600" dirty="0" err="1">
                <a:solidFill>
                  <a:schemeClr val="bg1"/>
                </a:solidFill>
              </a:rPr>
              <a:t>const</a:t>
            </a:r>
            <a:r>
              <a:rPr lang="en-US" altLang="zh-CN" sz="1600" dirty="0">
                <a:solidFill>
                  <a:schemeClr val="bg1"/>
                </a:solidFill>
              </a:rPr>
              <a:t> { return street; }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private</a:t>
            </a:r>
            <a:r>
              <a:rPr lang="en-US" altLang="zh-CN" sz="1600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city;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street;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class Person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public</a:t>
            </a:r>
            <a:r>
              <a:rPr lang="en-US" altLang="zh-CN" sz="16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   // Construct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</a:t>
            </a:r>
            <a:r>
              <a:rPr lang="en-US" altLang="zh-CN" sz="1600" dirty="0" err="1">
                <a:solidFill>
                  <a:schemeClr val="bg1"/>
                </a:solidFill>
              </a:rPr>
              <a:t>getCity</a:t>
            </a:r>
            <a:r>
              <a:rPr lang="en-US" altLang="zh-CN" sz="1600" dirty="0">
                <a:solidFill>
                  <a:schemeClr val="bg1"/>
                </a:solidFill>
              </a:rPr>
              <a:t>() </a:t>
            </a:r>
            <a:r>
              <a:rPr lang="en-US" altLang="zh-CN" sz="1600" dirty="0" err="1">
                <a:solidFill>
                  <a:schemeClr val="bg1"/>
                </a:solidFill>
              </a:rPr>
              <a:t>const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{ return </a:t>
            </a:r>
            <a:r>
              <a:rPr lang="en-US" altLang="zh-CN" sz="1600" dirty="0" err="1">
                <a:solidFill>
                  <a:schemeClr val="bg1"/>
                </a:solidFill>
              </a:rPr>
              <a:t>address.getCity</a:t>
            </a:r>
            <a:r>
              <a:rPr lang="en-US" altLang="zh-CN" sz="1600" dirty="0">
                <a:solidFill>
                  <a:schemeClr val="bg1"/>
                </a:solidFill>
              </a:rPr>
              <a:t>(); </a:t>
            </a:r>
            <a:r>
              <a:rPr lang="en-US" altLang="zh-CN" sz="1600" dirty="0" smtClean="0">
                <a:solidFill>
                  <a:schemeClr val="bg1"/>
                </a:solidFill>
              </a:rPr>
              <a:t>}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</a:t>
            </a:r>
            <a:r>
              <a:rPr lang="en-US" altLang="zh-CN" sz="1600" dirty="0" err="1">
                <a:solidFill>
                  <a:schemeClr val="bg1"/>
                </a:solidFill>
              </a:rPr>
              <a:t>getStreet</a:t>
            </a:r>
            <a:r>
              <a:rPr lang="en-US" altLang="zh-CN" sz="1600" dirty="0">
                <a:solidFill>
                  <a:schemeClr val="bg1"/>
                </a:solidFill>
              </a:rPr>
              <a:t>() </a:t>
            </a:r>
            <a:r>
              <a:rPr lang="en-US" altLang="zh-CN" sz="1600" dirty="0" err="1">
                <a:solidFill>
                  <a:schemeClr val="bg1"/>
                </a:solidFill>
              </a:rPr>
              <a:t>const</a:t>
            </a:r>
            <a:r>
              <a:rPr lang="en-US" altLang="zh-CN" sz="1600" dirty="0">
                <a:solidFill>
                  <a:schemeClr val="bg1"/>
                </a:solidFill>
              </a:rPr>
              <a:t> { </a:t>
            </a:r>
            <a:r>
              <a:rPr lang="en-US" altLang="zh-CN" sz="1600" dirty="0" smtClean="0">
                <a:solidFill>
                  <a:schemeClr val="bg1"/>
                </a:solidFill>
              </a:rPr>
              <a:t>return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address.getStreet</a:t>
            </a:r>
            <a:r>
              <a:rPr lang="en-US" altLang="zh-CN" sz="1600" dirty="0">
                <a:solidFill>
                  <a:schemeClr val="bg1"/>
                </a:solidFill>
              </a:rPr>
              <a:t>(); }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std</a:t>
            </a:r>
            <a:r>
              <a:rPr lang="en-US" altLang="zh-CN" sz="1600" dirty="0" smtClean="0">
                <a:solidFill>
                  <a:schemeClr val="bg1"/>
                </a:solidFill>
              </a:rPr>
              <a:t>::string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getName</a:t>
            </a:r>
            <a:r>
              <a:rPr lang="en-US" altLang="zh-CN" sz="1600" dirty="0" smtClean="0">
                <a:solidFill>
                  <a:schemeClr val="bg1"/>
                </a:solidFill>
              </a:rPr>
              <a:t>()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const</a:t>
            </a:r>
            <a:r>
              <a:rPr lang="en-US" altLang="zh-CN" sz="1600" dirty="0" smtClean="0">
                <a:solidFill>
                  <a:schemeClr val="bg1"/>
                </a:solidFill>
              </a:rPr>
              <a:t> { return name; }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private</a:t>
            </a:r>
            <a:r>
              <a:rPr lang="en-US" altLang="zh-CN" sz="1600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name;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Address </a:t>
            </a:r>
            <a:r>
              <a:rPr lang="en-US" altLang="zh-CN" sz="1600" dirty="0" err="1">
                <a:solidFill>
                  <a:schemeClr val="bg1"/>
                </a:solidFill>
              </a:rPr>
              <a:t>address</a:t>
            </a:r>
            <a:r>
              <a:rPr lang="en-US" altLang="zh-CN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05868" y="890711"/>
            <a:ext cx="4499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class </a:t>
            </a:r>
            <a:r>
              <a:rPr lang="en-US" altLang="zh-CN" sz="1600" dirty="0">
                <a:solidFill>
                  <a:schemeClr val="bg1"/>
                </a:solidFill>
              </a:rPr>
              <a:t>Person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</a:t>
            </a:r>
            <a:r>
              <a:rPr lang="en-US" altLang="zh-CN" sz="1600" dirty="0">
                <a:solidFill>
                  <a:schemeClr val="bg1"/>
                </a:solidFill>
              </a:rPr>
              <a:t>// Construct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</a:t>
            </a:r>
            <a:r>
              <a:rPr lang="en-US" altLang="zh-CN" sz="1600" dirty="0" err="1">
                <a:solidFill>
                  <a:schemeClr val="bg1"/>
                </a:solidFill>
              </a:rPr>
              <a:t>getName</a:t>
            </a:r>
            <a:r>
              <a:rPr lang="en-US" altLang="zh-CN" sz="1600" dirty="0">
                <a:solidFill>
                  <a:schemeClr val="bg1"/>
                </a:solidFill>
              </a:rPr>
              <a:t>() </a:t>
            </a:r>
            <a:r>
              <a:rPr lang="en-US" altLang="zh-CN" sz="1600" dirty="0" err="1">
                <a:solidFill>
                  <a:schemeClr val="bg1"/>
                </a:solidFill>
              </a:rPr>
              <a:t>const</a:t>
            </a:r>
            <a:r>
              <a:rPr lang="en-US" altLang="zh-CN" sz="1600" dirty="0">
                <a:solidFill>
                  <a:schemeClr val="bg1"/>
                </a:solidFill>
              </a:rPr>
              <a:t> { return name; 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  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</a:t>
            </a:r>
            <a:r>
              <a:rPr lang="en-US" altLang="zh-CN" sz="1600" dirty="0" err="1">
                <a:solidFill>
                  <a:schemeClr val="bg1"/>
                </a:solidFill>
              </a:rPr>
              <a:t>getCity</a:t>
            </a:r>
            <a:r>
              <a:rPr lang="en-US" altLang="zh-CN" sz="1600" dirty="0">
                <a:solidFill>
                  <a:schemeClr val="bg1"/>
                </a:solidFill>
              </a:rPr>
              <a:t>() </a:t>
            </a:r>
            <a:r>
              <a:rPr lang="en-US" altLang="zh-CN" sz="1600" dirty="0" err="1">
                <a:solidFill>
                  <a:schemeClr val="bg1"/>
                </a:solidFill>
              </a:rPr>
              <a:t>const</a:t>
            </a:r>
            <a:r>
              <a:rPr lang="en-US" altLang="zh-CN" sz="1600" dirty="0">
                <a:solidFill>
                  <a:schemeClr val="bg1"/>
                </a:solidFill>
              </a:rPr>
              <a:t> { return </a:t>
            </a:r>
            <a:r>
              <a:rPr lang="en-US" altLang="zh-CN" sz="1600" dirty="0" smtClean="0">
                <a:solidFill>
                  <a:schemeClr val="bg1"/>
                </a:solidFill>
              </a:rPr>
              <a:t>city;}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</a:t>
            </a:r>
            <a:r>
              <a:rPr lang="en-US" altLang="zh-CN" sz="1600" dirty="0" err="1">
                <a:solidFill>
                  <a:schemeClr val="bg1"/>
                </a:solidFill>
              </a:rPr>
              <a:t>getStreet</a:t>
            </a:r>
            <a:r>
              <a:rPr lang="en-US" altLang="zh-CN" sz="1600" dirty="0">
                <a:solidFill>
                  <a:schemeClr val="bg1"/>
                </a:solidFill>
              </a:rPr>
              <a:t>() </a:t>
            </a:r>
            <a:r>
              <a:rPr lang="en-US" altLang="zh-CN" sz="1600" dirty="0" err="1">
                <a:solidFill>
                  <a:schemeClr val="bg1"/>
                </a:solidFill>
              </a:rPr>
              <a:t>const</a:t>
            </a:r>
            <a:r>
              <a:rPr lang="en-US" altLang="zh-CN" sz="1600" dirty="0">
                <a:solidFill>
                  <a:schemeClr val="bg1"/>
                </a:solidFill>
              </a:rPr>
              <a:t> { return </a:t>
            </a:r>
            <a:r>
              <a:rPr lang="en-US" altLang="zh-CN" sz="1600" dirty="0" smtClean="0">
                <a:solidFill>
                  <a:schemeClr val="bg1"/>
                </a:solidFill>
              </a:rPr>
              <a:t>street;}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private: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name;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city;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street</a:t>
            </a:r>
            <a:r>
              <a:rPr lang="en-US" altLang="zh-CN" sz="1600" dirty="0" smtClean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};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583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重构前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4638339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重构后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8345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514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13. </a:t>
            </a:r>
            <a:r>
              <a:rPr lang="zh-CN" altLang="en-US" dirty="0"/>
              <a:t>过早优化（</a:t>
            </a:r>
            <a:r>
              <a:rPr lang="en-US" altLang="zh-CN" dirty="0"/>
              <a:t>Speculative Generality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496" y="750475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坏味道描述：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    为</a:t>
            </a:r>
            <a:r>
              <a:rPr lang="zh-CN" altLang="en-US" dirty="0"/>
              <a:t>将来可能的需求添加了不必要的复杂设计，但这些需求可能永远不会实现。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重构</a:t>
            </a:r>
            <a:r>
              <a:rPr lang="zh-CN" altLang="en-US" b="1" dirty="0"/>
              <a:t>方法：</a:t>
            </a:r>
          </a:p>
          <a:p>
            <a:endParaRPr lang="en-US" altLang="zh-CN" b="1" dirty="0" smtClean="0"/>
          </a:p>
          <a:p>
            <a:r>
              <a:rPr lang="zh-CN" altLang="en-US" dirty="0" smtClean="0"/>
              <a:t>    移</a:t>
            </a:r>
            <a:r>
              <a:rPr lang="zh-CN" altLang="en-US" dirty="0"/>
              <a:t>除死代码（</a:t>
            </a:r>
            <a:r>
              <a:rPr lang="en-US" altLang="zh-CN" dirty="0"/>
              <a:t>Remove Dead Code</a:t>
            </a:r>
            <a:r>
              <a:rPr lang="zh-CN" altLang="en-US" dirty="0"/>
              <a:t>）</a:t>
            </a:r>
          </a:p>
          <a:p>
            <a:r>
              <a:rPr lang="zh-CN" altLang="en-US" dirty="0" smtClean="0"/>
              <a:t>    折叠</a:t>
            </a:r>
            <a:r>
              <a:rPr lang="zh-CN" altLang="en-US" dirty="0"/>
              <a:t>继承层次（</a:t>
            </a:r>
            <a:r>
              <a:rPr lang="en-US" altLang="zh-CN" dirty="0"/>
              <a:t>Collapse Hierarchy</a:t>
            </a:r>
            <a:r>
              <a:rPr lang="zh-CN" altLang="en-US" dirty="0"/>
              <a:t>）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动机</a:t>
            </a:r>
            <a:r>
              <a:rPr lang="zh-CN" altLang="en-US" b="1" dirty="0"/>
              <a:t>：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减少</a:t>
            </a:r>
            <a:r>
              <a:rPr lang="zh-CN" altLang="en-US" dirty="0"/>
              <a:t>不必要的复杂性，专注于当前需求。</a:t>
            </a:r>
          </a:p>
        </p:txBody>
      </p:sp>
    </p:spTree>
    <p:extLst>
      <p:ext uri="{BB962C8B-B14F-4D97-AF65-F5344CB8AC3E}">
        <p14:creationId xmlns:p14="http://schemas.microsoft.com/office/powerpoint/2010/main" val="421527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4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什么是重构</a:t>
            </a:r>
          </a:p>
        </p:txBody>
      </p:sp>
      <p:sp>
        <p:nvSpPr>
          <p:cNvPr id="5" name="AutoShape 4" descr="https://upload-images.jianshu.io/upload_images/9659657-b361f210ed8596ae.jpe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-1692696" y="76470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rcRect t="20395" b="20395"/>
          <a:stretch/>
        </p:blipFill>
        <p:spPr>
          <a:xfrm>
            <a:off x="571500" y="2181225"/>
            <a:ext cx="2413000" cy="14287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66750" y="3800475"/>
            <a:ext cx="222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650"/>
              </a:lnSpc>
            </a:pPr>
            <a:r>
              <a:rPr lang="en-US" altLang="zh-CN" sz="1200" b="1" dirty="0" err="1">
                <a:solidFill>
                  <a:srgbClr val="333333"/>
                </a:solidFill>
                <a:latin typeface="+mn-ea"/>
                <a:cs typeface="Microsoft YaHei" pitchFamily="34" charset="-120"/>
              </a:rPr>
              <a:t>定义</a:t>
            </a:r>
            <a:endParaRPr lang="en-US" sz="12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rcRect t="20395" b="20395"/>
          <a:stretch/>
        </p:blipFill>
        <p:spPr>
          <a:xfrm>
            <a:off x="3365500" y="2181225"/>
            <a:ext cx="2413000" cy="14287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3460750" y="3800475"/>
            <a:ext cx="222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650"/>
              </a:lnSpc>
            </a:pPr>
            <a:r>
              <a:rPr lang="en-US" altLang="zh-CN" sz="1200" b="1" dirty="0" err="1">
                <a:solidFill>
                  <a:srgbClr val="333333"/>
                </a:solidFill>
                <a:latin typeface="+mn-ea"/>
                <a:cs typeface="Microsoft YaHei" pitchFamily="34" charset="-120"/>
              </a:rPr>
              <a:t>目的</a:t>
            </a: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3460750" y="4048125"/>
            <a:ext cx="2222500" cy="1109066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150"/>
              </a:lnSpc>
            </a:pPr>
            <a:endParaRPr lang="en-US" altLang="zh-CN" sz="1050" dirty="0">
              <a:solidFill>
                <a:srgbClr val="333333"/>
              </a:solidFill>
              <a:latin typeface="+mn-ea"/>
              <a:cs typeface="Microsoft YaHei" pitchFamily="34" charset="-120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rcRect t="20395" b="20395"/>
          <a:stretch/>
        </p:blipFill>
        <p:spPr>
          <a:xfrm>
            <a:off x="6159500" y="2181225"/>
            <a:ext cx="2413000" cy="142875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254750" y="3800475"/>
            <a:ext cx="222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650"/>
              </a:lnSpc>
            </a:pPr>
            <a:r>
              <a:rPr lang="zh-CN" altLang="en-US" sz="1200" b="1" dirty="0">
                <a:solidFill>
                  <a:srgbClr val="333333"/>
                </a:solidFill>
                <a:latin typeface="+mn-ea"/>
                <a:cs typeface="Microsoft YaHei" pitchFamily="34" charset="-120"/>
              </a:rPr>
              <a:t>时机</a:t>
            </a:r>
            <a:endParaRPr lang="en-US" sz="1200" dirty="0">
              <a:latin typeface="+mn-ea"/>
            </a:endParaRPr>
          </a:p>
        </p:txBody>
      </p:sp>
      <p:sp>
        <p:nvSpPr>
          <p:cNvPr id="14" name="Text 8"/>
          <p:cNvSpPr/>
          <p:nvPr/>
        </p:nvSpPr>
        <p:spPr>
          <a:xfrm>
            <a:off x="6254750" y="4288332"/>
            <a:ext cx="22225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650"/>
              </a:lnSpc>
            </a:pPr>
            <a:r>
              <a:rPr lang="zh-CN" altLang="en-US" sz="1050" dirty="0">
                <a:solidFill>
                  <a:srgbClr val="666666"/>
                </a:solidFill>
                <a:latin typeface="+mn-ea"/>
                <a:cs typeface="Microsoft YaHei" pitchFamily="34" charset="-120"/>
              </a:rPr>
              <a:t>日常开发中发现代码不易理解、增加功能、修改</a:t>
            </a:r>
            <a:r>
              <a:rPr lang="en-US" altLang="zh-CN" sz="1050" dirty="0">
                <a:solidFill>
                  <a:srgbClr val="666666"/>
                </a:solidFill>
                <a:latin typeface="+mn-ea"/>
                <a:cs typeface="Microsoft YaHei" pitchFamily="34" charset="-120"/>
              </a:rPr>
              <a:t>Bug</a:t>
            </a:r>
            <a:r>
              <a:rPr lang="zh-CN" altLang="en-US" sz="1050" dirty="0">
                <a:solidFill>
                  <a:srgbClr val="666666"/>
                </a:solidFill>
                <a:latin typeface="+mn-ea"/>
                <a:cs typeface="Microsoft YaHei" pitchFamily="34" charset="-120"/>
              </a:rPr>
              <a:t>时。</a:t>
            </a:r>
            <a:endParaRPr lang="zh-CN" altLang="en-US" sz="1050" dirty="0">
              <a:solidFill>
                <a:srgbClr val="666666"/>
              </a:solidFill>
              <a:latin typeface="+mn-ea"/>
              <a:cs typeface="Microsoft YaHei" pitchFamily="34" charset="-120"/>
            </a:endParaRPr>
          </a:p>
        </p:txBody>
      </p:sp>
      <p:sp>
        <p:nvSpPr>
          <p:cNvPr id="15" name="Text 8"/>
          <p:cNvSpPr/>
          <p:nvPr/>
        </p:nvSpPr>
        <p:spPr>
          <a:xfrm>
            <a:off x="3460750" y="4288332"/>
            <a:ext cx="22225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650"/>
              </a:lnSpc>
            </a:pPr>
            <a:r>
              <a:rPr lang="zh-CN" altLang="en-US" sz="1050" dirty="0">
                <a:solidFill>
                  <a:srgbClr val="666666"/>
                </a:solidFill>
                <a:latin typeface="+mn-ea"/>
                <a:cs typeface="Microsoft YaHei" pitchFamily="34" charset="-120"/>
              </a:rPr>
              <a:t>使代码更易于理解、修改和扩展，从而提升开发效率和软件质量。</a:t>
            </a:r>
          </a:p>
        </p:txBody>
      </p:sp>
      <p:sp>
        <p:nvSpPr>
          <p:cNvPr id="16" name="Text 8"/>
          <p:cNvSpPr/>
          <p:nvPr/>
        </p:nvSpPr>
        <p:spPr>
          <a:xfrm>
            <a:off x="666750" y="4292329"/>
            <a:ext cx="22225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650"/>
              </a:lnSpc>
            </a:pPr>
            <a:r>
              <a:rPr lang="zh-CN" altLang="en-US" sz="1050" dirty="0">
                <a:solidFill>
                  <a:srgbClr val="666666"/>
                </a:solidFill>
                <a:latin typeface="+mn-ea"/>
                <a:cs typeface="Microsoft YaHei" pitchFamily="34" charset="-120"/>
              </a:rPr>
              <a:t>在不改变软件外部行为的前提下，对软件内部结构进行调整以提高其可读性和可维护性的过程。</a:t>
            </a:r>
          </a:p>
        </p:txBody>
      </p:sp>
    </p:spTree>
    <p:extLst>
      <p:ext uri="{BB962C8B-B14F-4D97-AF65-F5344CB8AC3E}">
        <p14:creationId xmlns:p14="http://schemas.microsoft.com/office/powerpoint/2010/main" val="276831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52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13. </a:t>
            </a:r>
            <a:r>
              <a:rPr lang="zh-CN" altLang="en-US" dirty="0"/>
              <a:t>过早优化（</a:t>
            </a:r>
            <a:r>
              <a:rPr lang="en-US" altLang="zh-CN" dirty="0"/>
              <a:t>Speculative Generality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496" y="890711"/>
            <a:ext cx="4536504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class Shape </a:t>
            </a:r>
            <a:r>
              <a:rPr lang="en-US" altLang="zh-CN" sz="16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// </a:t>
            </a:r>
            <a:r>
              <a:rPr lang="zh-CN" altLang="en-US" sz="1600" dirty="0">
                <a:solidFill>
                  <a:schemeClr val="bg1"/>
                </a:solidFill>
              </a:rPr>
              <a:t>目前没有用到，但为将来扩展预留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   virtual void draw() = 0; </a:t>
            </a:r>
            <a:endParaRPr lang="zh-CN" altLang="en-US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class Circle : public Shape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void draw() override { /*...*/ 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class Square : public Shape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void draw() override { /*...*/ 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05868" y="890711"/>
            <a:ext cx="4499992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// </a:t>
            </a:r>
            <a:r>
              <a:rPr lang="zh-CN" altLang="en-US" sz="1600" dirty="0">
                <a:solidFill>
                  <a:schemeClr val="bg1"/>
                </a:solidFill>
              </a:rPr>
              <a:t>如果目前只需要 </a:t>
            </a:r>
            <a:r>
              <a:rPr lang="en-US" altLang="zh-CN" sz="1600" dirty="0">
                <a:solidFill>
                  <a:schemeClr val="bg1"/>
                </a:solidFill>
              </a:rPr>
              <a:t>Circle</a:t>
            </a:r>
            <a:r>
              <a:rPr lang="zh-CN" altLang="en-US" sz="1600" dirty="0">
                <a:solidFill>
                  <a:schemeClr val="bg1"/>
                </a:solidFill>
              </a:rPr>
              <a:t>，可以暂时删除未使用的多态层次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class Circle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void draw() { /*...*/ 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8" name="矩形 7"/>
          <p:cNvSpPr/>
          <p:nvPr/>
        </p:nvSpPr>
        <p:spPr>
          <a:xfrm>
            <a:off x="68583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重构前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4638339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重构后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1262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4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14. </a:t>
            </a:r>
            <a:r>
              <a:rPr lang="zh-CN" altLang="en-US" dirty="0"/>
              <a:t>临时字段（</a:t>
            </a:r>
            <a:r>
              <a:rPr lang="en-US" altLang="zh-CN" dirty="0"/>
              <a:t>Temporary Field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496" y="750475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坏味道描述：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类</a:t>
            </a:r>
            <a:r>
              <a:rPr lang="zh-CN" altLang="en-US" dirty="0"/>
              <a:t>中的某些字段仅在特定情况下使用，使代码变得复杂。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重构</a:t>
            </a:r>
            <a:r>
              <a:rPr lang="zh-CN" altLang="en-US" b="1" dirty="0"/>
              <a:t>方法：</a:t>
            </a:r>
          </a:p>
          <a:p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引入</a:t>
            </a:r>
            <a:r>
              <a:rPr lang="zh-CN" altLang="en-US" dirty="0"/>
              <a:t>特定类（</a:t>
            </a:r>
            <a:r>
              <a:rPr lang="en-US" altLang="zh-CN" dirty="0"/>
              <a:t>Introduce Specialized Class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 smtClean="0"/>
              <a:t>    提炼</a:t>
            </a:r>
            <a:r>
              <a:rPr lang="zh-CN" altLang="en-US" dirty="0"/>
              <a:t>类（</a:t>
            </a:r>
            <a:r>
              <a:rPr lang="en-US" altLang="zh-CN" dirty="0"/>
              <a:t>Extract Class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b="1" dirty="0" smtClean="0"/>
          </a:p>
          <a:p>
            <a:r>
              <a:rPr lang="zh-CN" altLang="en-US" b="1" dirty="0" smtClean="0"/>
              <a:t>动机：</a:t>
            </a:r>
            <a:endParaRPr lang="en-US" altLang="zh-CN" b="1" dirty="0" smtClean="0"/>
          </a:p>
          <a:p>
            <a:endParaRPr lang="zh-CN" altLang="en-US" b="1" dirty="0"/>
          </a:p>
          <a:p>
            <a:r>
              <a:rPr lang="zh-CN" altLang="en-US" dirty="0" smtClean="0"/>
              <a:t>    将</a:t>
            </a:r>
            <a:r>
              <a:rPr lang="zh-CN" altLang="en-US" dirty="0"/>
              <a:t>与特定情境相关的字段或行为封装到单独的类中，减少混淆。</a:t>
            </a:r>
          </a:p>
        </p:txBody>
      </p:sp>
    </p:spTree>
    <p:extLst>
      <p:ext uri="{BB962C8B-B14F-4D97-AF65-F5344CB8AC3E}">
        <p14:creationId xmlns:p14="http://schemas.microsoft.com/office/powerpoint/2010/main" val="341546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4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14. </a:t>
            </a:r>
            <a:r>
              <a:rPr lang="zh-CN" altLang="en-US" dirty="0"/>
              <a:t>临时字段（</a:t>
            </a:r>
            <a:r>
              <a:rPr lang="en-US" altLang="zh-CN" dirty="0"/>
              <a:t>Temporary Field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496" y="890711"/>
            <a:ext cx="4536504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class Order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</a:t>
            </a:r>
            <a:r>
              <a:rPr lang="en-US" altLang="zh-CN" sz="1600" dirty="0" err="1">
                <a:solidFill>
                  <a:schemeClr val="bg1"/>
                </a:solidFill>
              </a:rPr>
              <a:t>discountCode</a:t>
            </a:r>
            <a:r>
              <a:rPr lang="en-US" altLang="zh-CN" sz="1600" dirty="0">
                <a:solidFill>
                  <a:schemeClr val="bg1"/>
                </a:solidFill>
              </a:rPr>
              <a:t>; // </a:t>
            </a:r>
            <a:r>
              <a:rPr lang="zh-CN" altLang="en-US" sz="1600" dirty="0">
                <a:solidFill>
                  <a:schemeClr val="bg1"/>
                </a:solidFill>
              </a:rPr>
              <a:t>仅在有折扣时使用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>
                <a:solidFill>
                  <a:schemeClr val="bg1"/>
                </a:solidFill>
              </a:rPr>
              <a:t>double </a:t>
            </a:r>
            <a:r>
              <a:rPr lang="en-US" altLang="zh-CN" sz="1600" dirty="0" err="1">
                <a:solidFill>
                  <a:schemeClr val="bg1"/>
                </a:solidFill>
              </a:rPr>
              <a:t>discountAmount</a:t>
            </a:r>
            <a:r>
              <a:rPr lang="en-US" altLang="zh-CN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05868" y="890711"/>
            <a:ext cx="4499992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class Discount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code;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double amount;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class Order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Discount* discount; // </a:t>
            </a:r>
            <a:r>
              <a:rPr lang="zh-CN" altLang="en-US" sz="1600" dirty="0">
                <a:solidFill>
                  <a:schemeClr val="bg1"/>
                </a:solidFill>
              </a:rPr>
              <a:t>指向一个可选的折扣对象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8" name="矩形 7"/>
          <p:cNvSpPr/>
          <p:nvPr/>
        </p:nvSpPr>
        <p:spPr>
          <a:xfrm>
            <a:off x="68583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重构前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4638339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重构后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123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558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15. </a:t>
            </a:r>
            <a:r>
              <a:rPr lang="zh-CN" altLang="en-US" dirty="0"/>
              <a:t>过度耦合的消息链（</a:t>
            </a:r>
            <a:r>
              <a:rPr lang="en-US" altLang="zh-CN" dirty="0"/>
              <a:t>Message Chains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496" y="750475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坏味道描述：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调用</a:t>
            </a:r>
            <a:r>
              <a:rPr lang="zh-CN" altLang="en-US" dirty="0"/>
              <a:t>一连串方法来访问最终的数据，暴露了内部结构。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重构</a:t>
            </a:r>
            <a:r>
              <a:rPr lang="zh-CN" altLang="en-US" b="1" dirty="0"/>
              <a:t>方法：</a:t>
            </a:r>
          </a:p>
          <a:p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隐藏</a:t>
            </a:r>
            <a:r>
              <a:rPr lang="zh-CN" altLang="en-US" dirty="0"/>
              <a:t>委托关系（</a:t>
            </a:r>
            <a:r>
              <a:rPr lang="en-US" altLang="zh-CN" dirty="0"/>
              <a:t>Hide Delegate</a:t>
            </a:r>
            <a:r>
              <a:rPr lang="zh-CN" altLang="en-US" dirty="0"/>
              <a:t>）</a:t>
            </a:r>
          </a:p>
          <a:p>
            <a:r>
              <a:rPr lang="zh-CN" altLang="en-US" dirty="0" smtClean="0"/>
              <a:t>    搬移</a:t>
            </a:r>
            <a:r>
              <a:rPr lang="zh-CN" altLang="en-US" dirty="0"/>
              <a:t>函数（</a:t>
            </a:r>
            <a:r>
              <a:rPr lang="en-US" altLang="zh-CN" dirty="0"/>
              <a:t>Move Function</a:t>
            </a:r>
            <a:r>
              <a:rPr lang="zh-CN" altLang="en-US" dirty="0"/>
              <a:t>）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动机</a:t>
            </a:r>
            <a:r>
              <a:rPr lang="zh-CN" altLang="en-US" b="1" dirty="0"/>
              <a:t>：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避免</a:t>
            </a:r>
            <a:r>
              <a:rPr lang="zh-CN" altLang="en-US" dirty="0"/>
              <a:t>暴露内部实现细节，降低耦合。</a:t>
            </a:r>
          </a:p>
        </p:txBody>
      </p:sp>
    </p:spTree>
    <p:extLst>
      <p:ext uri="{BB962C8B-B14F-4D97-AF65-F5344CB8AC3E}">
        <p14:creationId xmlns:p14="http://schemas.microsoft.com/office/powerpoint/2010/main" val="262668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514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15. </a:t>
            </a:r>
            <a:r>
              <a:rPr lang="zh-CN" altLang="en-US" dirty="0"/>
              <a:t>过度耦合的消息链（</a:t>
            </a:r>
            <a:r>
              <a:rPr lang="en-US" altLang="zh-CN" dirty="0"/>
              <a:t>Message Chains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496" y="890711"/>
            <a:ext cx="4536504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class Address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</a:t>
            </a:r>
            <a:r>
              <a:rPr lang="en-US" altLang="zh-CN" sz="1600" dirty="0" err="1">
                <a:solidFill>
                  <a:schemeClr val="bg1"/>
                </a:solidFill>
              </a:rPr>
              <a:t>getCity</a:t>
            </a:r>
            <a:r>
              <a:rPr lang="en-US" altLang="zh-CN" sz="1600" dirty="0">
                <a:solidFill>
                  <a:schemeClr val="bg1"/>
                </a:solidFill>
              </a:rPr>
              <a:t>() </a:t>
            </a:r>
            <a:r>
              <a:rPr lang="en-US" altLang="zh-CN" sz="1600" dirty="0" err="1">
                <a:solidFill>
                  <a:schemeClr val="bg1"/>
                </a:solidFill>
              </a:rPr>
              <a:t>const</a:t>
            </a:r>
            <a:r>
              <a:rPr lang="en-US" altLang="zh-CN" sz="1600" dirty="0">
                <a:solidFill>
                  <a:schemeClr val="bg1"/>
                </a:solidFill>
              </a:rPr>
              <a:t> { return city; 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private: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city;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class Customer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Address* </a:t>
            </a:r>
            <a:r>
              <a:rPr lang="en-US" altLang="zh-CN" sz="1600" dirty="0" err="1">
                <a:solidFill>
                  <a:schemeClr val="bg1"/>
                </a:solidFill>
              </a:rPr>
              <a:t>getAddress</a:t>
            </a:r>
            <a:r>
              <a:rPr lang="en-US" altLang="zh-CN" sz="1600" dirty="0">
                <a:solidFill>
                  <a:schemeClr val="bg1"/>
                </a:solidFill>
              </a:rPr>
              <a:t>() </a:t>
            </a:r>
            <a:r>
              <a:rPr lang="en-US" altLang="zh-CN" sz="1600" dirty="0" err="1">
                <a:solidFill>
                  <a:schemeClr val="bg1"/>
                </a:solidFill>
              </a:rPr>
              <a:t>const</a:t>
            </a:r>
            <a:r>
              <a:rPr lang="en-US" altLang="zh-CN" sz="1600" dirty="0">
                <a:solidFill>
                  <a:schemeClr val="bg1"/>
                </a:solidFill>
              </a:rPr>
              <a:t> { return address; 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private: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Address* address;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void </a:t>
            </a:r>
            <a:r>
              <a:rPr lang="en-US" altLang="zh-CN" sz="1600" dirty="0" err="1">
                <a:solidFill>
                  <a:schemeClr val="bg1"/>
                </a:solidFill>
              </a:rPr>
              <a:t>printCity</a:t>
            </a:r>
            <a:r>
              <a:rPr lang="en-US" altLang="zh-CN" sz="1600" dirty="0">
                <a:solidFill>
                  <a:schemeClr val="bg1"/>
                </a:solidFill>
              </a:rPr>
              <a:t>(Customer* customer)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</a:rPr>
              <a:t>cout</a:t>
            </a:r>
            <a:r>
              <a:rPr lang="en-US" altLang="zh-CN" sz="1600" dirty="0">
                <a:solidFill>
                  <a:schemeClr val="bg1"/>
                </a:solidFill>
              </a:rPr>
              <a:t> &lt;&lt; customer-&gt;</a:t>
            </a:r>
            <a:r>
              <a:rPr lang="en-US" altLang="zh-CN" sz="1600" dirty="0" err="1">
                <a:solidFill>
                  <a:schemeClr val="bg1"/>
                </a:solidFill>
              </a:rPr>
              <a:t>getAddress</a:t>
            </a:r>
            <a:r>
              <a:rPr lang="en-US" altLang="zh-CN" sz="1600" dirty="0">
                <a:solidFill>
                  <a:schemeClr val="bg1"/>
                </a:solidFill>
              </a:rPr>
              <a:t>()-&gt;</a:t>
            </a:r>
            <a:r>
              <a:rPr lang="en-US" altLang="zh-CN" sz="1600" dirty="0" err="1">
                <a:solidFill>
                  <a:schemeClr val="bg1"/>
                </a:solidFill>
              </a:rPr>
              <a:t>getCity</a:t>
            </a:r>
            <a:r>
              <a:rPr lang="en-US" altLang="zh-CN" sz="16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05868" y="890711"/>
            <a:ext cx="4499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class Customer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</a:t>
            </a:r>
            <a:r>
              <a:rPr lang="en-US" altLang="zh-CN" sz="1600" dirty="0" err="1">
                <a:solidFill>
                  <a:schemeClr val="bg1"/>
                </a:solidFill>
              </a:rPr>
              <a:t>getCity</a:t>
            </a:r>
            <a:r>
              <a:rPr lang="en-US" altLang="zh-CN" sz="1600" dirty="0">
                <a:solidFill>
                  <a:schemeClr val="bg1"/>
                </a:solidFill>
              </a:rPr>
              <a:t>() </a:t>
            </a:r>
            <a:r>
              <a:rPr lang="en-US" altLang="zh-CN" sz="1600" dirty="0" err="1">
                <a:solidFill>
                  <a:schemeClr val="bg1"/>
                </a:solidFill>
              </a:rPr>
              <a:t>const</a:t>
            </a:r>
            <a:r>
              <a:rPr lang="en-US" altLang="zh-CN" sz="1600" dirty="0">
                <a:solidFill>
                  <a:schemeClr val="bg1"/>
                </a:solidFill>
              </a:rPr>
              <a:t> { return address-&gt;</a:t>
            </a:r>
            <a:r>
              <a:rPr lang="en-US" altLang="zh-CN" sz="1600" dirty="0" err="1">
                <a:solidFill>
                  <a:schemeClr val="bg1"/>
                </a:solidFill>
              </a:rPr>
              <a:t>getCity</a:t>
            </a:r>
            <a:r>
              <a:rPr lang="en-US" altLang="zh-CN" sz="1600" dirty="0">
                <a:solidFill>
                  <a:schemeClr val="bg1"/>
                </a:solidFill>
              </a:rPr>
              <a:t>(); 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private: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Address* address;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void </a:t>
            </a:r>
            <a:r>
              <a:rPr lang="en-US" altLang="zh-CN" sz="1600" dirty="0" err="1">
                <a:solidFill>
                  <a:schemeClr val="bg1"/>
                </a:solidFill>
              </a:rPr>
              <a:t>printCity</a:t>
            </a:r>
            <a:r>
              <a:rPr lang="en-US" altLang="zh-CN" sz="1600" dirty="0">
                <a:solidFill>
                  <a:schemeClr val="bg1"/>
                </a:solidFill>
              </a:rPr>
              <a:t>(Customer* customer)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</a:rPr>
              <a:t>cout</a:t>
            </a:r>
            <a:r>
              <a:rPr lang="en-US" altLang="zh-CN" sz="1600" dirty="0">
                <a:solidFill>
                  <a:schemeClr val="bg1"/>
                </a:solidFill>
              </a:rPr>
              <a:t> &lt;&lt; customer-&gt;</a:t>
            </a:r>
            <a:r>
              <a:rPr lang="en-US" altLang="zh-CN" sz="1600" dirty="0" err="1">
                <a:solidFill>
                  <a:schemeClr val="bg1"/>
                </a:solidFill>
              </a:rPr>
              <a:t>getCity</a:t>
            </a:r>
            <a:r>
              <a:rPr lang="en-US" altLang="zh-CN" sz="16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68583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重构前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4638339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重构后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525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4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16. </a:t>
            </a:r>
            <a:r>
              <a:rPr lang="zh-CN" altLang="en-US" dirty="0"/>
              <a:t>中间人（</a:t>
            </a:r>
            <a:r>
              <a:rPr lang="en-US" altLang="zh-CN" dirty="0"/>
              <a:t>Middle Man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496" y="750475"/>
            <a:ext cx="8208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坏味道描述：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    类</a:t>
            </a:r>
            <a:r>
              <a:rPr lang="zh-CN" altLang="en-US" dirty="0"/>
              <a:t>中包含了许多仅简单转发的函数，显得多余。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重构</a:t>
            </a:r>
            <a:r>
              <a:rPr lang="zh-CN" altLang="en-US" b="1" dirty="0"/>
              <a:t>方法：</a:t>
            </a:r>
          </a:p>
          <a:p>
            <a:endParaRPr lang="en-US" altLang="zh-CN" b="1" dirty="0" smtClean="0"/>
          </a:p>
          <a:p>
            <a:r>
              <a:rPr lang="zh-CN" altLang="en-US" dirty="0" smtClean="0"/>
              <a:t>    移</a:t>
            </a:r>
            <a:r>
              <a:rPr lang="zh-CN" altLang="en-US" dirty="0"/>
              <a:t>除中间人（</a:t>
            </a:r>
            <a:r>
              <a:rPr lang="en-US" altLang="zh-CN" dirty="0"/>
              <a:t>Remove Middle Man</a:t>
            </a:r>
            <a:r>
              <a:rPr lang="zh-CN" altLang="en-US" dirty="0"/>
              <a:t>）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动机</a:t>
            </a:r>
            <a:r>
              <a:rPr lang="zh-CN" altLang="en-US" b="1" dirty="0"/>
              <a:t>：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    直接</a:t>
            </a:r>
            <a:r>
              <a:rPr lang="zh-CN" altLang="en-US" dirty="0"/>
              <a:t>访问必要的类或方法，减少不必要的间接调用。</a:t>
            </a:r>
          </a:p>
        </p:txBody>
      </p:sp>
    </p:spTree>
    <p:extLst>
      <p:ext uri="{BB962C8B-B14F-4D97-AF65-F5344CB8AC3E}">
        <p14:creationId xmlns:p14="http://schemas.microsoft.com/office/powerpoint/2010/main" val="272240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4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16. </a:t>
            </a:r>
            <a:r>
              <a:rPr lang="zh-CN" altLang="en-US" dirty="0"/>
              <a:t>中间人（</a:t>
            </a:r>
            <a:r>
              <a:rPr lang="en-US" altLang="zh-CN" dirty="0"/>
              <a:t>Middle Man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496" y="890711"/>
            <a:ext cx="4536504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class Department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Employee* </a:t>
            </a:r>
            <a:r>
              <a:rPr lang="en-US" altLang="zh-CN" sz="1600" dirty="0" err="1">
                <a:solidFill>
                  <a:schemeClr val="bg1"/>
                </a:solidFill>
              </a:rPr>
              <a:t>getManager</a:t>
            </a:r>
            <a:r>
              <a:rPr lang="en-US" altLang="zh-CN" sz="1600" dirty="0">
                <a:solidFill>
                  <a:schemeClr val="bg1"/>
                </a:solidFill>
              </a:rPr>
              <a:t>() { return manager; 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private: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Employee* manager;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class Person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Employee* </a:t>
            </a:r>
            <a:r>
              <a:rPr lang="en-US" altLang="zh-CN" sz="1600" dirty="0" err="1">
                <a:solidFill>
                  <a:schemeClr val="bg1"/>
                </a:solidFill>
              </a:rPr>
              <a:t>getManager</a:t>
            </a:r>
            <a:r>
              <a:rPr lang="en-US" altLang="zh-CN" sz="1600" dirty="0">
                <a:solidFill>
                  <a:schemeClr val="bg1"/>
                </a:solidFill>
              </a:rPr>
              <a:t>() { return department-&gt;</a:t>
            </a:r>
            <a:r>
              <a:rPr lang="en-US" altLang="zh-CN" sz="1600" dirty="0" err="1">
                <a:solidFill>
                  <a:schemeClr val="bg1"/>
                </a:solidFill>
              </a:rPr>
              <a:t>getManager</a:t>
            </a:r>
            <a:r>
              <a:rPr lang="en-US" altLang="zh-CN" sz="1600" dirty="0">
                <a:solidFill>
                  <a:schemeClr val="bg1"/>
                </a:solidFill>
              </a:rPr>
              <a:t>(); 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private: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Department* department;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05868" y="890711"/>
            <a:ext cx="4499992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class Department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Employee* </a:t>
            </a:r>
            <a:r>
              <a:rPr lang="en-US" altLang="zh-CN" sz="1600" dirty="0" err="1">
                <a:solidFill>
                  <a:schemeClr val="bg1"/>
                </a:solidFill>
              </a:rPr>
              <a:t>getManager</a:t>
            </a:r>
            <a:r>
              <a:rPr lang="en-US" altLang="zh-CN" sz="1600" dirty="0">
                <a:solidFill>
                  <a:schemeClr val="bg1"/>
                </a:solidFill>
              </a:rPr>
              <a:t>() { return manager; 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private: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Employee* manager;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// </a:t>
            </a:r>
            <a:r>
              <a:rPr lang="zh-CN" altLang="en-US" sz="1600" dirty="0">
                <a:solidFill>
                  <a:schemeClr val="bg1"/>
                </a:solidFill>
              </a:rPr>
              <a:t>调用者直接访问 </a:t>
            </a:r>
            <a:r>
              <a:rPr lang="en-US" altLang="zh-CN" sz="1600" dirty="0">
                <a:solidFill>
                  <a:schemeClr val="bg1"/>
                </a:solidFill>
              </a:rPr>
              <a:t>Department</a:t>
            </a:r>
            <a:r>
              <a:rPr lang="zh-CN" altLang="en-US" sz="1600" dirty="0">
                <a:solidFill>
                  <a:schemeClr val="bg1"/>
                </a:solidFill>
              </a:rPr>
              <a:t>，而不是通过 </a:t>
            </a:r>
            <a:r>
              <a:rPr lang="en-US" altLang="zh-CN" sz="1600" dirty="0">
                <a:solidFill>
                  <a:schemeClr val="bg1"/>
                </a:solidFill>
              </a:rPr>
              <a:t>Person</a:t>
            </a:r>
          </a:p>
        </p:txBody>
      </p:sp>
      <p:sp>
        <p:nvSpPr>
          <p:cNvPr id="8" name="矩形 7"/>
          <p:cNvSpPr/>
          <p:nvPr/>
        </p:nvSpPr>
        <p:spPr>
          <a:xfrm>
            <a:off x="68583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重构前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4638339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重构后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9327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543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17. </a:t>
            </a:r>
            <a:r>
              <a:rPr lang="zh-CN" altLang="en-US" dirty="0"/>
              <a:t>内幕交易（</a:t>
            </a:r>
            <a:r>
              <a:rPr lang="en-US" altLang="zh-CN" dirty="0"/>
              <a:t>Inappropriate Intimacy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496" y="750475"/>
            <a:ext cx="8208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坏味道描述：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    类</a:t>
            </a:r>
            <a:r>
              <a:rPr lang="zh-CN" altLang="en-US" dirty="0"/>
              <a:t>之间过多地访问彼此的私有字段或方法，耦合过紧。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重构</a:t>
            </a:r>
            <a:r>
              <a:rPr lang="zh-CN" altLang="en-US" b="1" dirty="0"/>
              <a:t>方法：</a:t>
            </a:r>
          </a:p>
          <a:p>
            <a:endParaRPr lang="en-US" altLang="zh-CN" b="1" dirty="0" smtClean="0"/>
          </a:p>
          <a:p>
            <a:r>
              <a:rPr lang="zh-CN" altLang="en-US" dirty="0" smtClean="0"/>
              <a:t>    搬移</a:t>
            </a:r>
            <a:r>
              <a:rPr lang="zh-CN" altLang="en-US" dirty="0"/>
              <a:t>函数（</a:t>
            </a:r>
            <a:r>
              <a:rPr lang="en-US" altLang="zh-CN" dirty="0"/>
              <a:t>Move Function</a:t>
            </a:r>
            <a:r>
              <a:rPr lang="zh-CN" altLang="en-US" dirty="0"/>
              <a:t>）</a:t>
            </a:r>
          </a:p>
          <a:p>
            <a:r>
              <a:rPr lang="zh-CN" altLang="en-US" dirty="0" smtClean="0"/>
              <a:t>    提炼</a:t>
            </a:r>
            <a:r>
              <a:rPr lang="zh-CN" altLang="en-US" dirty="0"/>
              <a:t>类（</a:t>
            </a:r>
            <a:r>
              <a:rPr lang="en-US" altLang="zh-CN" dirty="0"/>
              <a:t>Extract Class</a:t>
            </a:r>
            <a:r>
              <a:rPr lang="zh-CN" altLang="en-US" dirty="0"/>
              <a:t>）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动机</a:t>
            </a:r>
            <a:r>
              <a:rPr lang="zh-CN" altLang="en-US" b="1" dirty="0"/>
              <a:t>：</a:t>
            </a:r>
          </a:p>
          <a:p>
            <a:r>
              <a:rPr lang="zh-CN" altLang="en-US" dirty="0" smtClean="0"/>
              <a:t>    通过</a:t>
            </a:r>
            <a:r>
              <a:rPr lang="zh-CN" altLang="en-US" dirty="0"/>
              <a:t>明确的接口减少类间的不必要依赖。</a:t>
            </a:r>
          </a:p>
        </p:txBody>
      </p:sp>
    </p:spTree>
    <p:extLst>
      <p:ext uri="{BB962C8B-B14F-4D97-AF65-F5344CB8AC3E}">
        <p14:creationId xmlns:p14="http://schemas.microsoft.com/office/powerpoint/2010/main" val="2095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50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17. </a:t>
            </a:r>
            <a:r>
              <a:rPr lang="zh-CN" altLang="en-US" dirty="0"/>
              <a:t>内幕交易（</a:t>
            </a:r>
            <a:r>
              <a:rPr lang="en-US" altLang="zh-CN" dirty="0"/>
              <a:t>Inappropriate Intimacy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496" y="890711"/>
            <a:ext cx="4536504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class Order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friend class Customer;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private: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double amount;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class Customer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void </a:t>
            </a:r>
            <a:r>
              <a:rPr lang="en-US" altLang="zh-CN" sz="1600" dirty="0" err="1">
                <a:solidFill>
                  <a:schemeClr val="bg1"/>
                </a:solidFill>
              </a:rPr>
              <a:t>printOrderAmount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</a:rPr>
              <a:t>const</a:t>
            </a:r>
            <a:r>
              <a:rPr lang="en-US" altLang="zh-CN" sz="1600" dirty="0">
                <a:solidFill>
                  <a:schemeClr val="bg1"/>
                </a:solidFill>
              </a:rPr>
              <a:t> Order&amp; order)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</a:rPr>
              <a:t>cout</a:t>
            </a:r>
            <a:r>
              <a:rPr lang="en-US" altLang="zh-CN" sz="1600" dirty="0">
                <a:solidFill>
                  <a:schemeClr val="bg1"/>
                </a:solidFill>
              </a:rPr>
              <a:t> &lt;&lt; </a:t>
            </a:r>
            <a:r>
              <a:rPr lang="en-US" altLang="zh-CN" sz="1600" dirty="0" err="1">
                <a:solidFill>
                  <a:schemeClr val="bg1"/>
                </a:solidFill>
              </a:rPr>
              <a:t>order.amount</a:t>
            </a:r>
            <a:r>
              <a:rPr lang="en-US" altLang="zh-CN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05868" y="890711"/>
            <a:ext cx="4499992" cy="32932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class Order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double </a:t>
            </a:r>
            <a:r>
              <a:rPr lang="en-US" altLang="zh-CN" sz="1600" dirty="0" err="1">
                <a:solidFill>
                  <a:schemeClr val="bg1"/>
                </a:solidFill>
              </a:rPr>
              <a:t>getAmount</a:t>
            </a:r>
            <a:r>
              <a:rPr lang="en-US" altLang="zh-CN" sz="1600" dirty="0">
                <a:solidFill>
                  <a:schemeClr val="bg1"/>
                </a:solidFill>
              </a:rPr>
              <a:t>() </a:t>
            </a:r>
            <a:r>
              <a:rPr lang="en-US" altLang="zh-CN" sz="1600" dirty="0" err="1">
                <a:solidFill>
                  <a:schemeClr val="bg1"/>
                </a:solidFill>
              </a:rPr>
              <a:t>const</a:t>
            </a:r>
            <a:r>
              <a:rPr lang="en-US" altLang="zh-CN" sz="1600" dirty="0">
                <a:solidFill>
                  <a:schemeClr val="bg1"/>
                </a:solidFill>
              </a:rPr>
              <a:t> { return amount; 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private: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double amount;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class Customer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void </a:t>
            </a:r>
            <a:r>
              <a:rPr lang="en-US" altLang="zh-CN" sz="1600" dirty="0" err="1">
                <a:solidFill>
                  <a:schemeClr val="bg1"/>
                </a:solidFill>
              </a:rPr>
              <a:t>printOrderAmount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</a:rPr>
              <a:t>const</a:t>
            </a:r>
            <a:r>
              <a:rPr lang="en-US" altLang="zh-CN" sz="1600" dirty="0">
                <a:solidFill>
                  <a:schemeClr val="bg1"/>
                </a:solidFill>
              </a:rPr>
              <a:t> Order&amp; order)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</a:rPr>
              <a:t>cout</a:t>
            </a:r>
            <a:r>
              <a:rPr lang="en-US" altLang="zh-CN" sz="1600" dirty="0">
                <a:solidFill>
                  <a:schemeClr val="bg1"/>
                </a:solidFill>
              </a:rPr>
              <a:t> &lt;&lt; </a:t>
            </a:r>
            <a:r>
              <a:rPr lang="en-US" altLang="zh-CN" sz="1600" dirty="0" err="1">
                <a:solidFill>
                  <a:schemeClr val="bg1"/>
                </a:solidFill>
              </a:rPr>
              <a:t>order.getAmount</a:t>
            </a:r>
            <a:r>
              <a:rPr lang="en-US" altLang="zh-CN" sz="16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8" name="矩形 7"/>
          <p:cNvSpPr/>
          <p:nvPr/>
        </p:nvSpPr>
        <p:spPr>
          <a:xfrm>
            <a:off x="68583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重构前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4638339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重构后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8132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738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18. </a:t>
            </a:r>
            <a:r>
              <a:rPr lang="zh-CN" altLang="en-US" dirty="0"/>
              <a:t>异曲同工（</a:t>
            </a:r>
            <a:r>
              <a:rPr lang="en-US" altLang="zh-CN" dirty="0"/>
              <a:t>Alternative Classes with Different Interfaces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496" y="750475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坏味道描述：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    不同</a:t>
            </a:r>
            <a:r>
              <a:rPr lang="zh-CN" altLang="en-US" dirty="0"/>
              <a:t>的类提供类似的功能，但接口不一致。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重构</a:t>
            </a:r>
            <a:r>
              <a:rPr lang="zh-CN" altLang="en-US" b="1" dirty="0"/>
              <a:t>方法：</a:t>
            </a:r>
          </a:p>
          <a:p>
            <a:endParaRPr lang="en-US" altLang="zh-CN" b="1" dirty="0" smtClean="0"/>
          </a:p>
          <a:p>
            <a:r>
              <a:rPr lang="zh-CN" altLang="en-US" dirty="0" smtClean="0"/>
              <a:t>    统一</a:t>
            </a:r>
            <a:r>
              <a:rPr lang="zh-CN" altLang="en-US" dirty="0"/>
              <a:t>接口（</a:t>
            </a:r>
            <a:r>
              <a:rPr lang="en-US" altLang="zh-CN" dirty="0"/>
              <a:t>Unify Interfaces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 smtClean="0"/>
              <a:t>    引入</a:t>
            </a:r>
            <a:r>
              <a:rPr lang="zh-CN" altLang="en-US" dirty="0"/>
              <a:t>接口（</a:t>
            </a:r>
            <a:r>
              <a:rPr lang="en-US" altLang="zh-CN" dirty="0"/>
              <a:t>Introduce Interface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b="1" dirty="0" smtClean="0"/>
          </a:p>
          <a:p>
            <a:r>
              <a:rPr lang="zh-CN" altLang="en-US" b="1" dirty="0" smtClean="0"/>
              <a:t>动机</a:t>
            </a:r>
            <a:r>
              <a:rPr lang="zh-CN" altLang="en-US" b="1" dirty="0"/>
              <a:t>：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    为</a:t>
            </a:r>
            <a:r>
              <a:rPr lang="zh-CN" altLang="en-US" dirty="0"/>
              <a:t>相似的功能提供一致的接口，提升可替换性。</a:t>
            </a:r>
          </a:p>
        </p:txBody>
      </p:sp>
    </p:spTree>
    <p:extLst>
      <p:ext uri="{BB962C8B-B14F-4D97-AF65-F5344CB8AC3E}">
        <p14:creationId xmlns:p14="http://schemas.microsoft.com/office/powerpoint/2010/main" val="15577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4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重构的重要性</a:t>
            </a:r>
          </a:p>
        </p:txBody>
      </p:sp>
      <p:sp>
        <p:nvSpPr>
          <p:cNvPr id="5" name="AutoShape 4" descr="https://upload-images.jianshu.io/upload_images/9659657-b361f210ed8596ae.jpe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-1692696" y="76470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rcRect t="8333" b="8333"/>
          <a:stretch/>
        </p:blipFill>
        <p:spPr>
          <a:xfrm>
            <a:off x="571500" y="2181225"/>
            <a:ext cx="1714500" cy="1428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571500" y="3800475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650"/>
              </a:lnSpc>
            </a:pPr>
            <a:r>
              <a:rPr lang="zh-CN" alt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提高代码质量</a:t>
            </a:r>
            <a:endParaRPr lang="en-US" sz="1200" dirty="0"/>
          </a:p>
        </p:txBody>
      </p:sp>
      <p:sp>
        <p:nvSpPr>
          <p:cNvPr id="8" name="Text 3"/>
          <p:cNvSpPr/>
          <p:nvPr/>
        </p:nvSpPr>
        <p:spPr>
          <a:xfrm>
            <a:off x="571500" y="4048125"/>
            <a:ext cx="17145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650"/>
              </a:lnSpc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通过消除冗余、简化复杂度，使代码更加健壮</a:t>
            </a:r>
            <a:endParaRPr lang="en-US" sz="10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rcRect t="8333" b="8333"/>
          <a:stretch/>
        </p:blipFill>
        <p:spPr>
          <a:xfrm>
            <a:off x="2667000" y="2181225"/>
            <a:ext cx="1714500" cy="142875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667000" y="3800475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650"/>
              </a:lnSpc>
            </a:pPr>
            <a:r>
              <a:rPr lang="zh-CN" alt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增强可维护性</a:t>
            </a:r>
            <a:endParaRPr lang="en-US" sz="1200" dirty="0"/>
          </a:p>
        </p:txBody>
      </p:sp>
      <p:sp>
        <p:nvSpPr>
          <p:cNvPr id="11" name="Text 5"/>
          <p:cNvSpPr/>
          <p:nvPr/>
        </p:nvSpPr>
        <p:spPr>
          <a:xfrm>
            <a:off x="2673148" y="4202084"/>
            <a:ext cx="1714500" cy="4191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650"/>
              </a:lnSpc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良好的代码结构减少了未来的维护成本。</a:t>
            </a:r>
            <a:endParaRPr lang="zh-CN" altLang="en-US" sz="1050" dirty="0">
              <a:solidFill>
                <a:srgbClr val="666666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rcRect t="8333" b="8333"/>
          <a:stretch/>
        </p:blipFill>
        <p:spPr>
          <a:xfrm>
            <a:off x="4762500" y="2181225"/>
            <a:ext cx="1714500" cy="1428750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4762500" y="3800475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650"/>
              </a:lnSpc>
            </a:pPr>
            <a:r>
              <a:rPr lang="zh-CN" alt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适应</a:t>
            </a:r>
            <a:r>
              <a:rPr lang="zh-CN" altLang="en-US" sz="1200" b="1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变化</a:t>
            </a:r>
            <a:endParaRPr lang="zh-CN" altLang="en-US" sz="1200" b="1" dirty="0">
              <a:solidFill>
                <a:srgbClr val="333333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14" name="Text 7"/>
          <p:cNvSpPr/>
          <p:nvPr/>
        </p:nvSpPr>
        <p:spPr>
          <a:xfrm>
            <a:off x="4762500" y="4048125"/>
            <a:ext cx="17145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650"/>
              </a:lnSpc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灵活的架构能更快响应需求变更，良好的代码基础使得添加新特性更加容易。</a:t>
            </a:r>
            <a:endParaRPr lang="zh-CN" altLang="en-US" sz="1050" dirty="0">
              <a:solidFill>
                <a:srgbClr val="666666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6"/>
          <a:srcRect t="8333" b="8333"/>
          <a:stretch/>
        </p:blipFill>
        <p:spPr>
          <a:xfrm>
            <a:off x="6858000" y="2181225"/>
            <a:ext cx="1714500" cy="1428750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6858000" y="3800475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650"/>
              </a:lnSpc>
            </a:pPr>
            <a:r>
              <a:rPr lang="zh-CN" alt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促进团队合作</a:t>
            </a:r>
            <a:endParaRPr lang="en-US" sz="1200" dirty="0"/>
          </a:p>
        </p:txBody>
      </p:sp>
      <p:sp>
        <p:nvSpPr>
          <p:cNvPr id="17" name="Text 9"/>
          <p:cNvSpPr/>
          <p:nvPr/>
        </p:nvSpPr>
        <p:spPr>
          <a:xfrm>
            <a:off x="6858000" y="4048125"/>
            <a:ext cx="1714500" cy="887384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650"/>
              </a:lnSpc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清晰的代码逻辑有助于团队成员之间的交流与合作</a:t>
            </a:r>
            <a:r>
              <a:rPr lang="zh-CN" altLang="en-US" sz="1050" dirty="0" smtClean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。新</a:t>
            </a: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成员也能迅速上手，降低培训成本</a:t>
            </a:r>
            <a:r>
              <a:rPr lang="zh-CN" altLang="en-US" sz="1050" dirty="0" smtClean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1905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666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18. </a:t>
            </a:r>
            <a:r>
              <a:rPr lang="zh-CN" altLang="en-US" dirty="0"/>
              <a:t>异曲同工（</a:t>
            </a:r>
            <a:r>
              <a:rPr lang="en-US" altLang="zh-CN" dirty="0"/>
              <a:t>Alternative Classes with Different Interfaces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496" y="890711"/>
            <a:ext cx="4536504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</a:rPr>
              <a:t>CSVParser</a:t>
            </a:r>
            <a:r>
              <a:rPr lang="en-US" altLang="zh-CN" sz="16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void </a:t>
            </a:r>
            <a:r>
              <a:rPr lang="en-US" altLang="zh-CN" sz="1600" dirty="0" err="1">
                <a:solidFill>
                  <a:schemeClr val="bg1"/>
                </a:solidFill>
              </a:rPr>
              <a:t>parseCSV</a:t>
            </a:r>
            <a:r>
              <a:rPr lang="en-US" altLang="zh-CN" sz="1600" dirty="0">
                <a:solidFill>
                  <a:schemeClr val="bg1"/>
                </a:solidFill>
              </a:rPr>
              <a:t>() { /*...*/ 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</a:rPr>
              <a:t>JSONParser</a:t>
            </a:r>
            <a:r>
              <a:rPr lang="en-US" altLang="zh-CN" sz="16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void </a:t>
            </a:r>
            <a:r>
              <a:rPr lang="en-US" altLang="zh-CN" sz="1600" dirty="0" err="1">
                <a:solidFill>
                  <a:schemeClr val="bg1"/>
                </a:solidFill>
              </a:rPr>
              <a:t>parseJSON</a:t>
            </a:r>
            <a:r>
              <a:rPr lang="en-US" altLang="zh-CN" sz="1600" dirty="0">
                <a:solidFill>
                  <a:schemeClr val="bg1"/>
                </a:solidFill>
              </a:rPr>
              <a:t>() { /*...*/ 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05868" y="890711"/>
            <a:ext cx="4499992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class Parser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virtual void parse() = 0;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</a:rPr>
              <a:t>CSVParser</a:t>
            </a:r>
            <a:r>
              <a:rPr lang="en-US" altLang="zh-CN" sz="1600" dirty="0">
                <a:solidFill>
                  <a:schemeClr val="bg1"/>
                </a:solidFill>
              </a:rPr>
              <a:t> : public Parser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void parse() override { </a:t>
            </a:r>
            <a:r>
              <a:rPr lang="en-US" altLang="zh-CN" sz="1600" dirty="0" err="1">
                <a:solidFill>
                  <a:schemeClr val="bg1"/>
                </a:solidFill>
              </a:rPr>
              <a:t>parseCSV</a:t>
            </a:r>
            <a:r>
              <a:rPr lang="en-US" altLang="zh-CN" sz="1600" dirty="0">
                <a:solidFill>
                  <a:schemeClr val="bg1"/>
                </a:solidFill>
              </a:rPr>
              <a:t>(); 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private: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void </a:t>
            </a:r>
            <a:r>
              <a:rPr lang="en-US" altLang="zh-CN" sz="1600" dirty="0" err="1">
                <a:solidFill>
                  <a:schemeClr val="bg1"/>
                </a:solidFill>
              </a:rPr>
              <a:t>parseCSV</a:t>
            </a:r>
            <a:r>
              <a:rPr lang="en-US" altLang="zh-CN" sz="1600" dirty="0">
                <a:solidFill>
                  <a:schemeClr val="bg1"/>
                </a:solidFill>
              </a:rPr>
              <a:t>() { /*...*/ 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</a:rPr>
              <a:t>JSONParser</a:t>
            </a:r>
            <a:r>
              <a:rPr lang="en-US" altLang="zh-CN" sz="1600" dirty="0">
                <a:solidFill>
                  <a:schemeClr val="bg1"/>
                </a:solidFill>
              </a:rPr>
              <a:t> : public Parser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void parse() override { </a:t>
            </a:r>
            <a:r>
              <a:rPr lang="en-US" altLang="zh-CN" sz="1600" dirty="0" err="1">
                <a:solidFill>
                  <a:schemeClr val="bg1"/>
                </a:solidFill>
              </a:rPr>
              <a:t>parseJSON</a:t>
            </a:r>
            <a:r>
              <a:rPr lang="en-US" altLang="zh-CN" sz="1600" dirty="0">
                <a:solidFill>
                  <a:schemeClr val="bg1"/>
                </a:solidFill>
              </a:rPr>
              <a:t>(); 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private: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void </a:t>
            </a:r>
            <a:r>
              <a:rPr lang="en-US" altLang="zh-CN" sz="1600" dirty="0" err="1">
                <a:solidFill>
                  <a:schemeClr val="bg1"/>
                </a:solidFill>
              </a:rPr>
              <a:t>parseJSON</a:t>
            </a:r>
            <a:r>
              <a:rPr lang="en-US" altLang="zh-CN" sz="1600" dirty="0">
                <a:solidFill>
                  <a:schemeClr val="bg1"/>
                </a:solidFill>
              </a:rPr>
              <a:t>() { /*...*/ 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8" name="矩形 7"/>
          <p:cNvSpPr/>
          <p:nvPr/>
        </p:nvSpPr>
        <p:spPr>
          <a:xfrm>
            <a:off x="68583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重构前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4638339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重构后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8428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543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19. </a:t>
            </a:r>
            <a:r>
              <a:rPr lang="zh-CN" altLang="en-US" dirty="0"/>
              <a:t>不完美的库类（</a:t>
            </a:r>
            <a:r>
              <a:rPr lang="en-US" altLang="zh-CN" dirty="0"/>
              <a:t>Incomplete Library Class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496" y="750475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坏味道描述：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第三</a:t>
            </a:r>
            <a:r>
              <a:rPr lang="zh-CN" altLang="en-US" dirty="0"/>
              <a:t>方库或已有类缺少必要功能。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重构</a:t>
            </a:r>
            <a:r>
              <a:rPr lang="zh-CN" altLang="en-US" b="1" dirty="0"/>
              <a:t>方法：</a:t>
            </a:r>
          </a:p>
          <a:p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封装</a:t>
            </a:r>
            <a:r>
              <a:rPr lang="zh-CN" altLang="en-US" dirty="0"/>
              <a:t>库类（</a:t>
            </a:r>
            <a:r>
              <a:rPr lang="en-US" altLang="zh-CN" dirty="0"/>
              <a:t>Encapsulate Library Class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 smtClean="0"/>
              <a:t>    引入</a:t>
            </a:r>
            <a:r>
              <a:rPr lang="zh-CN" altLang="en-US" dirty="0"/>
              <a:t>适配器（</a:t>
            </a:r>
            <a:r>
              <a:rPr lang="en-US" altLang="zh-CN" dirty="0"/>
              <a:t>Introduce Adapter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b="1" dirty="0" smtClean="0"/>
          </a:p>
          <a:p>
            <a:r>
              <a:rPr lang="zh-CN" altLang="en-US" b="1" dirty="0" smtClean="0"/>
              <a:t>动机</a:t>
            </a:r>
            <a:r>
              <a:rPr lang="zh-CN" altLang="en-US" b="1" dirty="0"/>
              <a:t>：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通过</a:t>
            </a:r>
            <a:r>
              <a:rPr lang="zh-CN" altLang="en-US" dirty="0"/>
              <a:t>封装或扩展满足需求，而不直接修改库。</a:t>
            </a:r>
          </a:p>
        </p:txBody>
      </p:sp>
    </p:spTree>
    <p:extLst>
      <p:ext uri="{BB962C8B-B14F-4D97-AF65-F5344CB8AC3E}">
        <p14:creationId xmlns:p14="http://schemas.microsoft.com/office/powerpoint/2010/main" val="23581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50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19. </a:t>
            </a:r>
            <a:r>
              <a:rPr lang="zh-CN" altLang="en-US" dirty="0"/>
              <a:t>不完美的库类（</a:t>
            </a:r>
            <a:r>
              <a:rPr lang="en-US" altLang="zh-CN" dirty="0"/>
              <a:t>Incomplete Library Class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496" y="890711"/>
            <a:ext cx="4536504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result = </a:t>
            </a:r>
            <a:r>
              <a:rPr lang="en-US" altLang="zh-CN" sz="1600" dirty="0" err="1">
                <a:solidFill>
                  <a:schemeClr val="bg1"/>
                </a:solidFill>
              </a:rPr>
              <a:t>thirdPartyLibrary.processData</a:t>
            </a:r>
            <a:r>
              <a:rPr lang="en-US" altLang="zh-CN" sz="16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result = result + " Extra Info";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05868" y="890711"/>
            <a:ext cx="4499992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</a:rPr>
              <a:t>LibraryWrapper</a:t>
            </a:r>
            <a:r>
              <a:rPr lang="en-US" altLang="zh-CN" sz="16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</a:t>
            </a:r>
            <a:r>
              <a:rPr lang="en-US" altLang="zh-CN" sz="1600" dirty="0" err="1">
                <a:solidFill>
                  <a:schemeClr val="bg1"/>
                </a:solidFill>
              </a:rPr>
              <a:t>processData</a:t>
            </a:r>
            <a:r>
              <a:rPr lang="en-US" altLang="zh-CN" sz="1600" dirty="0">
                <a:solidFill>
                  <a:schemeClr val="bg1"/>
                </a:solidFill>
              </a:rPr>
              <a:t>()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result = </a:t>
            </a:r>
            <a:r>
              <a:rPr lang="en-US" altLang="zh-CN" sz="1600" dirty="0" err="1">
                <a:solidFill>
                  <a:schemeClr val="bg1"/>
                </a:solidFill>
              </a:rPr>
              <a:t>library.processData</a:t>
            </a:r>
            <a:r>
              <a:rPr lang="en-US" altLang="zh-CN" sz="16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return result + " Extra Info";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private: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ThirdPartyLibrary</a:t>
            </a:r>
            <a:r>
              <a:rPr lang="en-US" altLang="zh-CN" sz="1600" dirty="0">
                <a:solidFill>
                  <a:schemeClr val="bg1"/>
                </a:solidFill>
              </a:rPr>
              <a:t> library;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8" name="矩形 7"/>
          <p:cNvSpPr/>
          <p:nvPr/>
        </p:nvSpPr>
        <p:spPr>
          <a:xfrm>
            <a:off x="68583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重构前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4638339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重构后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5358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543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20. </a:t>
            </a:r>
            <a:r>
              <a:rPr lang="zh-CN" altLang="en-US" dirty="0"/>
              <a:t>数据类（</a:t>
            </a:r>
            <a:r>
              <a:rPr lang="en-US" altLang="zh-CN" dirty="0"/>
              <a:t>Data Class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496" y="750475"/>
            <a:ext cx="82089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坏味道描述：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    类</a:t>
            </a:r>
            <a:r>
              <a:rPr lang="zh-CN" altLang="en-US" dirty="0"/>
              <a:t>中只有字段（数据），没有行为，像一个结构体。这种类通常缺乏对数据的保护或操作。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重构</a:t>
            </a:r>
            <a:r>
              <a:rPr lang="zh-CN" altLang="en-US" b="1" dirty="0"/>
              <a:t>方法：</a:t>
            </a:r>
          </a:p>
          <a:p>
            <a:endParaRPr lang="en-US" altLang="zh-CN" b="1" dirty="0" smtClean="0"/>
          </a:p>
          <a:p>
            <a:r>
              <a:rPr lang="zh-CN" altLang="en-US" dirty="0" smtClean="0"/>
              <a:t>    封装</a:t>
            </a:r>
            <a:r>
              <a:rPr lang="zh-CN" altLang="en-US" dirty="0"/>
              <a:t>字段（</a:t>
            </a:r>
            <a:r>
              <a:rPr lang="en-US" altLang="zh-CN" dirty="0"/>
              <a:t>Encapsulate Field</a:t>
            </a:r>
            <a:r>
              <a:rPr lang="zh-CN" altLang="en-US" dirty="0"/>
              <a:t>）</a:t>
            </a:r>
          </a:p>
          <a:p>
            <a:r>
              <a:rPr lang="zh-CN" altLang="en-US" dirty="0" smtClean="0"/>
              <a:t>    移入</a:t>
            </a:r>
            <a:r>
              <a:rPr lang="zh-CN" altLang="en-US" dirty="0"/>
              <a:t>函数（</a:t>
            </a:r>
            <a:r>
              <a:rPr lang="en-US" altLang="zh-CN" dirty="0"/>
              <a:t>Move Function</a:t>
            </a:r>
            <a:r>
              <a:rPr lang="zh-CN" altLang="en-US" dirty="0"/>
              <a:t>）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动机</a:t>
            </a:r>
            <a:r>
              <a:rPr lang="zh-CN" altLang="en-US" b="1" dirty="0"/>
              <a:t>：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    将</a:t>
            </a:r>
            <a:r>
              <a:rPr lang="zh-CN" altLang="en-US" dirty="0"/>
              <a:t>与数据相关的行为封装到类中，提高类的内聚性。</a:t>
            </a:r>
          </a:p>
        </p:txBody>
      </p:sp>
    </p:spTree>
    <p:extLst>
      <p:ext uri="{BB962C8B-B14F-4D97-AF65-F5344CB8AC3E}">
        <p14:creationId xmlns:p14="http://schemas.microsoft.com/office/powerpoint/2010/main" val="62368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50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20. </a:t>
            </a:r>
            <a:r>
              <a:rPr lang="zh-CN" altLang="en-US" dirty="0"/>
              <a:t>数据类（</a:t>
            </a:r>
            <a:r>
              <a:rPr lang="en-US" altLang="zh-CN" dirty="0"/>
              <a:t>Data Class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496" y="890711"/>
            <a:ext cx="4536504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class </a:t>
            </a:r>
            <a:r>
              <a:rPr lang="en-US" altLang="zh-CN" sz="1600" dirty="0" err="1">
                <a:solidFill>
                  <a:schemeClr val="bg1"/>
                </a:solidFill>
              </a:rPr>
              <a:t>DataClass</a:t>
            </a:r>
            <a:r>
              <a:rPr lang="en-US" altLang="zh-CN" sz="16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name;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int</a:t>
            </a:r>
            <a:r>
              <a:rPr lang="en-US" altLang="zh-CN" sz="1600" dirty="0">
                <a:solidFill>
                  <a:schemeClr val="bg1"/>
                </a:solidFill>
              </a:rPr>
              <a:t> age;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05868" y="890711"/>
            <a:ext cx="4499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class Person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void </a:t>
            </a:r>
            <a:r>
              <a:rPr lang="en-US" altLang="zh-CN" sz="1600" dirty="0" err="1">
                <a:solidFill>
                  <a:schemeClr val="bg1"/>
                </a:solidFill>
              </a:rPr>
              <a:t>setName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</a:rPr>
              <a:t>const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::string&amp; </a:t>
            </a:r>
            <a:r>
              <a:rPr lang="en-US" altLang="zh-CN" sz="1600" dirty="0" err="1">
                <a:solidFill>
                  <a:schemeClr val="bg1"/>
                </a:solidFill>
              </a:rPr>
              <a:t>newName</a:t>
            </a:r>
            <a:r>
              <a:rPr lang="en-US" altLang="zh-CN" sz="1600" dirty="0">
                <a:solidFill>
                  <a:schemeClr val="bg1"/>
                </a:solidFill>
              </a:rPr>
              <a:t>) { 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name </a:t>
            </a:r>
            <a:r>
              <a:rPr lang="en-US" altLang="zh-CN" sz="1600" dirty="0">
                <a:solidFill>
                  <a:schemeClr val="bg1"/>
                </a:solidFill>
              </a:rPr>
              <a:t>= </a:t>
            </a:r>
            <a:r>
              <a:rPr lang="en-US" altLang="zh-CN" sz="1600" dirty="0" err="1">
                <a:solidFill>
                  <a:schemeClr val="bg1"/>
                </a:solidFill>
              </a:rPr>
              <a:t>newName</a:t>
            </a:r>
            <a:r>
              <a:rPr lang="en-US" altLang="zh-CN" sz="1600" dirty="0">
                <a:solidFill>
                  <a:schemeClr val="bg1"/>
                </a:solidFill>
              </a:rPr>
              <a:t>; </a:t>
            </a:r>
            <a:r>
              <a:rPr lang="en-US" altLang="zh-CN" sz="1600" dirty="0" smtClean="0">
                <a:solidFill>
                  <a:schemeClr val="bg1"/>
                </a:solidFill>
              </a:rPr>
              <a:t>}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</a:t>
            </a:r>
            <a:r>
              <a:rPr lang="en-US" altLang="zh-CN" sz="1600" dirty="0" err="1">
                <a:solidFill>
                  <a:schemeClr val="bg1"/>
                </a:solidFill>
              </a:rPr>
              <a:t>getName</a:t>
            </a:r>
            <a:r>
              <a:rPr lang="en-US" altLang="zh-CN" sz="1600" dirty="0">
                <a:solidFill>
                  <a:schemeClr val="bg1"/>
                </a:solidFill>
              </a:rPr>
              <a:t>() </a:t>
            </a:r>
            <a:r>
              <a:rPr lang="en-US" altLang="zh-CN" sz="1600" dirty="0" err="1">
                <a:solidFill>
                  <a:schemeClr val="bg1"/>
                </a:solidFill>
              </a:rPr>
              <a:t>const</a:t>
            </a:r>
            <a:r>
              <a:rPr lang="en-US" altLang="zh-CN" sz="1600" dirty="0">
                <a:solidFill>
                  <a:schemeClr val="bg1"/>
                </a:solidFill>
              </a:rPr>
              <a:t> { return name; 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void </a:t>
            </a:r>
            <a:r>
              <a:rPr lang="en-US" altLang="zh-CN" sz="1600" dirty="0" err="1">
                <a:solidFill>
                  <a:schemeClr val="bg1"/>
                </a:solidFill>
              </a:rPr>
              <a:t>setAge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</a:rPr>
              <a:t>int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newAge</a:t>
            </a:r>
            <a:r>
              <a:rPr lang="en-US" altLang="zh-CN" sz="1600" dirty="0">
                <a:solidFill>
                  <a:schemeClr val="bg1"/>
                </a:solidFill>
              </a:rPr>
              <a:t>) { age = </a:t>
            </a:r>
            <a:r>
              <a:rPr lang="en-US" altLang="zh-CN" sz="1600" dirty="0" err="1">
                <a:solidFill>
                  <a:schemeClr val="bg1"/>
                </a:solidFill>
              </a:rPr>
              <a:t>newAge</a:t>
            </a:r>
            <a:r>
              <a:rPr lang="en-US" altLang="zh-CN" sz="1600" dirty="0">
                <a:solidFill>
                  <a:schemeClr val="bg1"/>
                </a:solidFill>
              </a:rPr>
              <a:t>; 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int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getAge</a:t>
            </a:r>
            <a:r>
              <a:rPr lang="en-US" altLang="zh-CN" sz="1600" dirty="0">
                <a:solidFill>
                  <a:schemeClr val="bg1"/>
                </a:solidFill>
              </a:rPr>
              <a:t>() </a:t>
            </a:r>
            <a:r>
              <a:rPr lang="en-US" altLang="zh-CN" sz="1600" dirty="0" err="1">
                <a:solidFill>
                  <a:schemeClr val="bg1"/>
                </a:solidFill>
              </a:rPr>
              <a:t>const</a:t>
            </a:r>
            <a:r>
              <a:rPr lang="en-US" altLang="zh-CN" sz="1600" dirty="0">
                <a:solidFill>
                  <a:schemeClr val="bg1"/>
                </a:solidFill>
              </a:rPr>
              <a:t> { return age; 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private: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 name;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int</a:t>
            </a:r>
            <a:r>
              <a:rPr lang="en-US" altLang="zh-CN" sz="1600" dirty="0">
                <a:solidFill>
                  <a:schemeClr val="bg1"/>
                </a:solidFill>
              </a:rPr>
              <a:t> age;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8" name="矩形 7"/>
          <p:cNvSpPr/>
          <p:nvPr/>
        </p:nvSpPr>
        <p:spPr>
          <a:xfrm>
            <a:off x="68583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重构前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4638339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重构后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7225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543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21. </a:t>
            </a:r>
            <a:r>
              <a:rPr lang="zh-CN" altLang="en-US" dirty="0"/>
              <a:t>被拒绝的遗赠（</a:t>
            </a:r>
            <a:r>
              <a:rPr lang="en-US" altLang="zh-CN" dirty="0"/>
              <a:t>Refused Bequest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496" y="750475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坏味道描述：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    子</a:t>
            </a:r>
            <a:r>
              <a:rPr lang="zh-CN" altLang="en-US" dirty="0"/>
              <a:t>类继承了父类的字段和方法，但并没有使用它们，或试图掩盖它们的存在。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重构</a:t>
            </a:r>
            <a:r>
              <a:rPr lang="zh-CN" altLang="en-US" b="1" dirty="0"/>
              <a:t>方法：</a:t>
            </a:r>
          </a:p>
          <a:p>
            <a:endParaRPr lang="en-US" altLang="zh-CN" b="1" dirty="0" smtClean="0"/>
          </a:p>
          <a:p>
            <a:r>
              <a:rPr lang="zh-CN" altLang="en-US" dirty="0" smtClean="0"/>
              <a:t>    提炼</a:t>
            </a:r>
            <a:r>
              <a:rPr lang="zh-CN" altLang="en-US" dirty="0"/>
              <a:t>超类（</a:t>
            </a:r>
            <a:r>
              <a:rPr lang="en-US" altLang="zh-CN" dirty="0"/>
              <a:t>Extract Superclass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 smtClean="0"/>
              <a:t>    替换</a:t>
            </a:r>
            <a:r>
              <a:rPr lang="zh-CN" altLang="en-US" dirty="0"/>
              <a:t>继承为组合（</a:t>
            </a:r>
            <a:r>
              <a:rPr lang="en-US" altLang="zh-CN" dirty="0"/>
              <a:t>Replace Inheritance with Composition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b="1" dirty="0" smtClean="0"/>
          </a:p>
          <a:p>
            <a:r>
              <a:rPr lang="zh-CN" altLang="en-US" b="1" dirty="0" smtClean="0"/>
              <a:t>动机</a:t>
            </a:r>
            <a:r>
              <a:rPr lang="zh-CN" altLang="en-US" b="1" dirty="0"/>
              <a:t>：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    避免</a:t>
            </a:r>
            <a:r>
              <a:rPr lang="zh-CN" altLang="en-US" dirty="0"/>
              <a:t>不适合的继承关系，提升代码的灵活性和清晰度。</a:t>
            </a:r>
          </a:p>
        </p:txBody>
      </p:sp>
    </p:spTree>
    <p:extLst>
      <p:ext uri="{BB962C8B-B14F-4D97-AF65-F5344CB8AC3E}">
        <p14:creationId xmlns:p14="http://schemas.microsoft.com/office/powerpoint/2010/main" val="350423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50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21. </a:t>
            </a:r>
            <a:r>
              <a:rPr lang="zh-CN" altLang="en-US" dirty="0"/>
              <a:t>被拒绝的遗赠（</a:t>
            </a:r>
            <a:r>
              <a:rPr lang="en-US" altLang="zh-CN" dirty="0"/>
              <a:t>Refused Bequest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496" y="890711"/>
            <a:ext cx="4536504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class Animal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virtual void fly() {} // </a:t>
            </a:r>
            <a:r>
              <a:rPr lang="zh-CN" altLang="en-US" sz="1600" dirty="0">
                <a:solidFill>
                  <a:schemeClr val="bg1"/>
                </a:solidFill>
              </a:rPr>
              <a:t>对某些动物不适用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>
                <a:solidFill>
                  <a:schemeClr val="bg1"/>
                </a:solidFill>
              </a:rPr>
              <a:t>virtual void run() {}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class Fish : public Animal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void fly() override {} // </a:t>
            </a:r>
            <a:r>
              <a:rPr lang="zh-CN" altLang="en-US" sz="1600" dirty="0">
                <a:solidFill>
                  <a:schemeClr val="bg1"/>
                </a:solidFill>
              </a:rPr>
              <a:t>空实现，不适用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>
                <a:solidFill>
                  <a:schemeClr val="bg1"/>
                </a:solidFill>
              </a:rPr>
              <a:t>void run() override {} // </a:t>
            </a:r>
            <a:r>
              <a:rPr lang="zh-CN" altLang="en-US" sz="1600" dirty="0">
                <a:solidFill>
                  <a:schemeClr val="bg1"/>
                </a:solidFill>
              </a:rPr>
              <a:t>空实现，不适用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05868" y="890711"/>
            <a:ext cx="4499992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class Animal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virtual void move() = 0;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class Fish : public Animal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void move() override { /* Fish swims */ 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class Bird : public Animal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public: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void move() override { /* Bird flies */ 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8" name="矩形 7"/>
          <p:cNvSpPr/>
          <p:nvPr/>
        </p:nvSpPr>
        <p:spPr>
          <a:xfrm>
            <a:off x="68583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重构前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4638339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重构后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4289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543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22. </a:t>
            </a:r>
            <a:r>
              <a:rPr lang="zh-CN" altLang="en-US" dirty="0"/>
              <a:t>注释（</a:t>
            </a:r>
            <a:r>
              <a:rPr lang="en-US" altLang="zh-CN" dirty="0"/>
              <a:t>Comments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496" y="750475"/>
            <a:ext cx="82089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坏味道描述：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    注释</a:t>
            </a:r>
            <a:r>
              <a:rPr lang="zh-CN" altLang="en-US" dirty="0"/>
              <a:t>的过多使用可能是代码不清晰的表现</a:t>
            </a:r>
            <a:r>
              <a:rPr lang="zh-CN" altLang="en-US" dirty="0" smtClean="0"/>
              <a:t>。代码</a:t>
            </a:r>
            <a:r>
              <a:rPr lang="zh-CN" altLang="en-US" dirty="0"/>
              <a:t>应该通过自身表达意图，减少对注释的依赖</a:t>
            </a:r>
            <a:r>
              <a:rPr lang="zh-CN" altLang="en-US" dirty="0" smtClean="0"/>
              <a:t>。</a:t>
            </a:r>
            <a:r>
              <a:rPr lang="zh-CN" altLang="en-US" dirty="0">
                <a:solidFill>
                  <a:srgbClr val="FF0000"/>
                </a:solidFill>
              </a:rPr>
              <a:t>注释不是掩盖坏味道的除臭剂。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重构</a:t>
            </a:r>
            <a:r>
              <a:rPr lang="zh-CN" altLang="en-US" b="1" dirty="0"/>
              <a:t>方法：</a:t>
            </a:r>
          </a:p>
          <a:p>
            <a:endParaRPr lang="en-US" altLang="zh-CN" b="1" dirty="0" smtClean="0"/>
          </a:p>
          <a:p>
            <a:r>
              <a:rPr lang="zh-CN" altLang="en-US" dirty="0" smtClean="0"/>
              <a:t>    提炼</a:t>
            </a:r>
            <a:r>
              <a:rPr lang="zh-CN" altLang="en-US" dirty="0"/>
              <a:t>函数（</a:t>
            </a:r>
            <a:r>
              <a:rPr lang="en-US" altLang="zh-CN" dirty="0"/>
              <a:t>Extract Function</a:t>
            </a:r>
            <a:r>
              <a:rPr lang="zh-CN" altLang="en-US" dirty="0"/>
              <a:t>）</a:t>
            </a:r>
          </a:p>
          <a:p>
            <a:r>
              <a:rPr lang="zh-CN" altLang="en-US" dirty="0" smtClean="0"/>
              <a:t>    重命名</a:t>
            </a:r>
            <a:r>
              <a:rPr lang="zh-CN" altLang="en-US" dirty="0"/>
              <a:t>变量（</a:t>
            </a:r>
            <a:r>
              <a:rPr lang="en-US" altLang="zh-CN" dirty="0"/>
              <a:t>Rename Variable</a:t>
            </a:r>
            <a:r>
              <a:rPr lang="zh-CN" altLang="en-US" dirty="0"/>
              <a:t>）</a:t>
            </a:r>
          </a:p>
          <a:p>
            <a:r>
              <a:rPr lang="zh-CN" altLang="en-US" dirty="0" smtClean="0"/>
              <a:t>    引入</a:t>
            </a:r>
            <a:r>
              <a:rPr lang="zh-CN" altLang="en-US" dirty="0"/>
              <a:t>解释性变量（</a:t>
            </a:r>
            <a:r>
              <a:rPr lang="en-US" altLang="zh-CN" dirty="0"/>
              <a:t>Introduce Explaining Variable</a:t>
            </a:r>
            <a:r>
              <a:rPr lang="zh-CN" altLang="en-US" dirty="0"/>
              <a:t>）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动机</a:t>
            </a:r>
            <a:r>
              <a:rPr lang="zh-CN" altLang="en-US" b="1" dirty="0"/>
              <a:t>：</a:t>
            </a:r>
          </a:p>
          <a:p>
            <a:r>
              <a:rPr lang="zh-CN" altLang="en-US" dirty="0" smtClean="0"/>
              <a:t>    通过</a:t>
            </a:r>
            <a:r>
              <a:rPr lang="zh-CN" altLang="en-US" dirty="0"/>
              <a:t>改进代码的可读性，减少注释的需求，让</a:t>
            </a:r>
            <a:r>
              <a:rPr lang="zh-CN" altLang="en-US" dirty="0">
                <a:solidFill>
                  <a:srgbClr val="FF0000"/>
                </a:solidFill>
              </a:rPr>
              <a:t>代码自解释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1391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500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22. </a:t>
            </a:r>
            <a:r>
              <a:rPr lang="zh-CN" altLang="en-US" dirty="0"/>
              <a:t>注释（</a:t>
            </a:r>
            <a:r>
              <a:rPr lang="en-US" altLang="zh-CN" dirty="0"/>
              <a:t>Comments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496" y="890711"/>
            <a:ext cx="4536504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// </a:t>
            </a:r>
            <a:r>
              <a:rPr lang="zh-CN" altLang="en-US" sz="1600" dirty="0">
                <a:solidFill>
                  <a:schemeClr val="bg1"/>
                </a:solidFill>
              </a:rPr>
              <a:t>计算圆的面积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double </a:t>
            </a:r>
            <a:r>
              <a:rPr lang="en-US" altLang="zh-CN" sz="1600" dirty="0" err="1">
                <a:solidFill>
                  <a:schemeClr val="bg1"/>
                </a:solidFill>
              </a:rPr>
              <a:t>calculateCircleArea</a:t>
            </a:r>
            <a:r>
              <a:rPr lang="en-US" altLang="zh-CN" sz="1600" dirty="0">
                <a:solidFill>
                  <a:schemeClr val="bg1"/>
                </a:solidFill>
              </a:rPr>
              <a:t>(double radius)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return 3.14159 * radius * radius; // </a:t>
            </a:r>
            <a:r>
              <a:rPr lang="el-GR" altLang="zh-CN" sz="1600" dirty="0">
                <a:solidFill>
                  <a:schemeClr val="bg1"/>
                </a:solidFill>
              </a:rPr>
              <a:t>π</a:t>
            </a:r>
            <a:r>
              <a:rPr lang="en-US" altLang="zh-CN" sz="1600" dirty="0">
                <a:solidFill>
                  <a:schemeClr val="bg1"/>
                </a:solidFill>
              </a:rPr>
              <a:t>r²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}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// </a:t>
            </a:r>
            <a:r>
              <a:rPr lang="zh-CN" altLang="en-US" sz="1600" dirty="0">
                <a:solidFill>
                  <a:schemeClr val="bg1"/>
                </a:solidFill>
              </a:rPr>
              <a:t>计算矩形的面积</a:t>
            </a:r>
          </a:p>
          <a:p>
            <a:r>
              <a:rPr lang="en-US" altLang="zh-CN" sz="1600" dirty="0" err="1">
                <a:solidFill>
                  <a:schemeClr val="bg1"/>
                </a:solidFill>
              </a:rPr>
              <a:t>int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calculateRectangleArea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</a:rPr>
              <a:t>int</a:t>
            </a:r>
            <a:r>
              <a:rPr lang="en-US" altLang="zh-CN" sz="1600" dirty="0">
                <a:solidFill>
                  <a:schemeClr val="bg1"/>
                </a:solidFill>
              </a:rPr>
              <a:t> width, </a:t>
            </a:r>
            <a:r>
              <a:rPr lang="en-US" altLang="zh-CN" sz="1600" dirty="0" err="1">
                <a:solidFill>
                  <a:schemeClr val="bg1"/>
                </a:solidFill>
              </a:rPr>
              <a:t>int</a:t>
            </a:r>
            <a:r>
              <a:rPr lang="en-US" altLang="zh-CN" sz="1600" dirty="0">
                <a:solidFill>
                  <a:schemeClr val="bg1"/>
                </a:solidFill>
              </a:rPr>
              <a:t> height)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// </a:t>
            </a:r>
            <a:r>
              <a:rPr lang="zh-CN" altLang="en-US" sz="1600" dirty="0">
                <a:solidFill>
                  <a:schemeClr val="bg1"/>
                </a:solidFill>
              </a:rPr>
              <a:t>检查宽度是否为正数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>
                <a:solidFill>
                  <a:schemeClr val="bg1"/>
                </a:solidFill>
              </a:rPr>
              <a:t>if (width &lt;= 0)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throw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</a:rPr>
              <a:t>invalid_argument</a:t>
            </a:r>
            <a:r>
              <a:rPr lang="en-US" altLang="zh-CN" sz="1600" dirty="0">
                <a:solidFill>
                  <a:schemeClr val="bg1"/>
                </a:solidFill>
              </a:rPr>
              <a:t>("Width must be positive.");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// </a:t>
            </a:r>
            <a:r>
              <a:rPr lang="zh-CN" altLang="en-US" sz="1600" dirty="0">
                <a:solidFill>
                  <a:schemeClr val="bg1"/>
                </a:solidFill>
              </a:rPr>
              <a:t>检查高度是否为正数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>
                <a:solidFill>
                  <a:schemeClr val="bg1"/>
                </a:solidFill>
              </a:rPr>
              <a:t>if (height &lt;= 0)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throw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</a:rPr>
              <a:t>invalid_argument</a:t>
            </a:r>
            <a:r>
              <a:rPr lang="en-US" altLang="zh-CN" sz="1600" dirty="0">
                <a:solidFill>
                  <a:schemeClr val="bg1"/>
                </a:solidFill>
              </a:rPr>
              <a:t>("Height must be positive.");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// </a:t>
            </a:r>
            <a:r>
              <a:rPr lang="zh-CN" altLang="en-US" sz="1600" dirty="0">
                <a:solidFill>
                  <a:schemeClr val="bg1"/>
                </a:solidFill>
              </a:rPr>
              <a:t>计算面积</a:t>
            </a:r>
          </a:p>
          <a:p>
            <a:r>
              <a:rPr lang="zh-CN" altLang="en-US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int</a:t>
            </a:r>
            <a:r>
              <a:rPr lang="en-US" altLang="zh-CN" sz="1600" dirty="0">
                <a:solidFill>
                  <a:schemeClr val="bg1"/>
                </a:solidFill>
              </a:rPr>
              <a:t> area = width * height;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return area;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05868" y="890711"/>
            <a:ext cx="4499992" cy="57554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chemeClr val="bg1"/>
                </a:solidFill>
              </a:rPr>
              <a:t>constexpr</a:t>
            </a:r>
            <a:r>
              <a:rPr lang="en-US" altLang="zh-CN" sz="1600" dirty="0">
                <a:solidFill>
                  <a:schemeClr val="bg1"/>
                </a:solidFill>
              </a:rPr>
              <a:t> double </a:t>
            </a:r>
            <a:r>
              <a:rPr lang="en-US" altLang="zh-CN" sz="1600" dirty="0">
                <a:solidFill>
                  <a:srgbClr val="FF0000"/>
                </a:solidFill>
              </a:rPr>
              <a:t>PI</a:t>
            </a:r>
            <a:r>
              <a:rPr lang="en-US" altLang="zh-CN" sz="1600" dirty="0">
                <a:solidFill>
                  <a:schemeClr val="bg1"/>
                </a:solidFill>
              </a:rPr>
              <a:t> = 3.14159;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double </a:t>
            </a:r>
            <a:r>
              <a:rPr lang="en-US" altLang="zh-CN" sz="1600" dirty="0" err="1">
                <a:solidFill>
                  <a:schemeClr val="bg1"/>
                </a:solidFill>
              </a:rPr>
              <a:t>calculateCircleArea</a:t>
            </a:r>
            <a:r>
              <a:rPr lang="en-US" altLang="zh-CN" sz="1600" dirty="0">
                <a:solidFill>
                  <a:schemeClr val="bg1"/>
                </a:solidFill>
              </a:rPr>
              <a:t>(double radius)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return </a:t>
            </a:r>
            <a:r>
              <a:rPr lang="en-US" altLang="zh-CN" sz="1600" dirty="0">
                <a:solidFill>
                  <a:srgbClr val="FF0000"/>
                </a:solidFill>
              </a:rPr>
              <a:t>PI</a:t>
            </a:r>
            <a:r>
              <a:rPr lang="en-US" altLang="zh-CN" sz="1600" dirty="0">
                <a:solidFill>
                  <a:schemeClr val="bg1"/>
                </a:solidFill>
              </a:rPr>
              <a:t> * radius * radius;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}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bool </a:t>
            </a:r>
            <a:r>
              <a:rPr lang="en-US" altLang="zh-CN" sz="1600" dirty="0" err="1">
                <a:solidFill>
                  <a:schemeClr val="bg1"/>
                </a:solidFill>
              </a:rPr>
              <a:t>isPositive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</a:rPr>
              <a:t>int</a:t>
            </a:r>
            <a:r>
              <a:rPr lang="en-US" altLang="zh-CN" sz="1600" dirty="0">
                <a:solidFill>
                  <a:schemeClr val="bg1"/>
                </a:solidFill>
              </a:rPr>
              <a:t> value)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return value &gt; 0;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void </a:t>
            </a:r>
            <a:r>
              <a:rPr lang="en-US" altLang="zh-CN" sz="1600" dirty="0" err="1">
                <a:solidFill>
                  <a:schemeClr val="bg1"/>
                </a:solidFill>
              </a:rPr>
              <a:t>validateDimension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</a:rPr>
              <a:t>int</a:t>
            </a:r>
            <a:r>
              <a:rPr lang="en-US" altLang="zh-CN" sz="1600" dirty="0">
                <a:solidFill>
                  <a:schemeClr val="bg1"/>
                </a:solidFill>
              </a:rPr>
              <a:t> dimension, </a:t>
            </a:r>
            <a:r>
              <a:rPr lang="en-US" altLang="zh-CN" sz="1600" dirty="0" err="1">
                <a:solidFill>
                  <a:schemeClr val="bg1"/>
                </a:solidFill>
              </a:rPr>
              <a:t>const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::string&amp; name)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if (!</a:t>
            </a:r>
            <a:r>
              <a:rPr lang="en-US" altLang="zh-CN" sz="1600" dirty="0" err="1">
                <a:solidFill>
                  <a:schemeClr val="bg1"/>
                </a:solidFill>
              </a:rPr>
              <a:t>isPositive</a:t>
            </a:r>
            <a:r>
              <a:rPr lang="en-US" altLang="zh-CN" sz="1600" dirty="0">
                <a:solidFill>
                  <a:schemeClr val="bg1"/>
                </a:solidFill>
              </a:rPr>
              <a:t>(dimension))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throw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</a:rPr>
              <a:t>invalid_argument</a:t>
            </a:r>
            <a:r>
              <a:rPr lang="en-US" altLang="zh-CN" sz="1600" dirty="0">
                <a:solidFill>
                  <a:schemeClr val="bg1"/>
                </a:solidFill>
              </a:rPr>
              <a:t>(name + " must be positive.");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 err="1">
                <a:solidFill>
                  <a:schemeClr val="bg1"/>
                </a:solidFill>
              </a:rPr>
              <a:t>int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</a:rPr>
              <a:t>calculateRectangleArea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</a:rPr>
              <a:t>int</a:t>
            </a:r>
            <a:r>
              <a:rPr lang="en-US" altLang="zh-CN" sz="1600" dirty="0">
                <a:solidFill>
                  <a:schemeClr val="bg1"/>
                </a:solidFill>
              </a:rPr>
              <a:t> width, </a:t>
            </a:r>
            <a:r>
              <a:rPr lang="en-US" altLang="zh-CN" sz="1600" dirty="0" err="1">
                <a:solidFill>
                  <a:schemeClr val="bg1"/>
                </a:solidFill>
              </a:rPr>
              <a:t>int</a:t>
            </a:r>
            <a:r>
              <a:rPr lang="en-US" altLang="zh-CN" sz="1600" dirty="0">
                <a:solidFill>
                  <a:schemeClr val="bg1"/>
                </a:solidFill>
              </a:rPr>
              <a:t> height)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</a:rPr>
              <a:t>validateDimension</a:t>
            </a:r>
            <a:r>
              <a:rPr lang="en-US" altLang="zh-CN" sz="1600" dirty="0">
                <a:solidFill>
                  <a:schemeClr val="bg1"/>
                </a:solidFill>
              </a:rPr>
              <a:t>(width, "Width");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validateDimension</a:t>
            </a:r>
            <a:r>
              <a:rPr lang="en-US" altLang="zh-CN" sz="1600" dirty="0">
                <a:solidFill>
                  <a:schemeClr val="bg1"/>
                </a:solidFill>
              </a:rPr>
              <a:t>(height, "Height");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return width * height;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}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583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重构前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4638339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重构后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704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543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最佳实践</a:t>
            </a: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rcRect t="20395" b="20395"/>
          <a:stretch/>
        </p:blipFill>
        <p:spPr>
          <a:xfrm>
            <a:off x="571500" y="1952625"/>
            <a:ext cx="2413000" cy="1428750"/>
          </a:xfrm>
          <a:prstGeom prst="rect">
            <a:avLst/>
          </a:prstGeom>
        </p:spPr>
      </p:pic>
      <p:sp>
        <p:nvSpPr>
          <p:cNvPr id="5" name="Text 3"/>
          <p:cNvSpPr/>
          <p:nvPr/>
        </p:nvSpPr>
        <p:spPr>
          <a:xfrm>
            <a:off x="666750" y="3571875"/>
            <a:ext cx="222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>
              <a:lnSpc>
                <a:spcPts val="1650"/>
              </a:lnSpc>
            </a:pPr>
            <a:r>
              <a:rPr lang="zh-CN" alt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小步快走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666750" y="3819525"/>
            <a:ext cx="22225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>
              <a:lnSpc>
                <a:spcPts val="1650"/>
              </a:lnSpc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每次只做少量的改动，逐步实现整体优化，避免大范围的修改带来风险。</a:t>
            </a:r>
            <a:endParaRPr lang="zh-CN" altLang="en-US" sz="1050" dirty="0">
              <a:solidFill>
                <a:srgbClr val="666666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rcRect t="20395" b="20395"/>
          <a:stretch/>
        </p:blipFill>
        <p:spPr>
          <a:xfrm>
            <a:off x="3365500" y="1952625"/>
            <a:ext cx="2413000" cy="1428750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3460750" y="3571875"/>
            <a:ext cx="222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>
              <a:lnSpc>
                <a:spcPts val="1650"/>
              </a:lnSpc>
            </a:pPr>
            <a:r>
              <a:rPr lang="zh-CN" alt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测试先行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3460750" y="3819525"/>
            <a:ext cx="22225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>
              <a:lnSpc>
                <a:spcPts val="1650"/>
              </a:lnSpc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在开始重构前先编写或确认已有足够的测试覆盖，确保重构不会引入新的错误。</a:t>
            </a:r>
            <a:endParaRPr lang="en-US" sz="10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rcRect t="20395" b="20395"/>
          <a:stretch/>
        </p:blipFill>
        <p:spPr>
          <a:xfrm>
            <a:off x="6159500" y="1952625"/>
            <a:ext cx="2413000" cy="1428750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6254750" y="3571875"/>
            <a:ext cx="222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>
              <a:lnSpc>
                <a:spcPts val="1650"/>
              </a:lnSpc>
            </a:pPr>
            <a:r>
              <a:rPr lang="zh-CN" alt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随时回滚</a:t>
            </a:r>
            <a:endParaRPr lang="en-US" sz="1200" dirty="0"/>
          </a:p>
        </p:txBody>
      </p:sp>
      <p:sp>
        <p:nvSpPr>
          <p:cNvPr id="12" name="Text 8"/>
          <p:cNvSpPr/>
          <p:nvPr/>
        </p:nvSpPr>
        <p:spPr>
          <a:xfrm>
            <a:off x="6254750" y="3819525"/>
            <a:ext cx="22225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>
              <a:lnSpc>
                <a:spcPts val="1650"/>
              </a:lnSpc>
            </a:pP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如果某次重构失败，可以通过版本控制工具回到上一个状态。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0423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4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重复代码（</a:t>
            </a:r>
            <a:r>
              <a:rPr lang="en-US" altLang="zh-CN" dirty="0"/>
              <a:t>Duplicated Code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4" descr="https://upload-images.jianshu.io/upload_images/9659657-b361f210ed8596ae.jpe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-1692696" y="76470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5496" y="750475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坏味道描述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endParaRPr lang="zh-CN" altLang="en-US" b="1" dirty="0"/>
          </a:p>
          <a:p>
            <a:r>
              <a:rPr lang="zh-CN" altLang="en-US" dirty="0" smtClean="0"/>
              <a:t>    同样</a:t>
            </a:r>
            <a:r>
              <a:rPr lang="zh-CN" altLang="en-US" dirty="0"/>
              <a:t>的代码出现在多个地方，增加了维护的难度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b="1" dirty="0"/>
              <a:t>重构方法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endParaRPr lang="zh-CN" altLang="en-US" b="1" dirty="0"/>
          </a:p>
          <a:p>
            <a:r>
              <a:rPr lang="zh-CN" altLang="en-US" dirty="0" smtClean="0"/>
              <a:t>    提炼</a:t>
            </a:r>
            <a:r>
              <a:rPr lang="zh-CN" altLang="en-US" dirty="0"/>
              <a:t>函数（</a:t>
            </a:r>
            <a:r>
              <a:rPr lang="en-US" altLang="zh-CN" dirty="0"/>
              <a:t>Extract Function</a:t>
            </a:r>
            <a:r>
              <a:rPr lang="zh-CN" altLang="en-US" dirty="0"/>
              <a:t>）</a:t>
            </a:r>
          </a:p>
          <a:p>
            <a:r>
              <a:rPr lang="zh-CN" altLang="en-US" dirty="0" smtClean="0"/>
              <a:t>    移动</a:t>
            </a:r>
            <a:r>
              <a:rPr lang="zh-CN" altLang="en-US" dirty="0"/>
              <a:t>函数（</a:t>
            </a:r>
            <a:r>
              <a:rPr lang="en-US" altLang="zh-CN" dirty="0"/>
              <a:t>Move Function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b="1" dirty="0"/>
              <a:t>动机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endParaRPr lang="zh-CN" altLang="en-US" b="1" dirty="0"/>
          </a:p>
          <a:p>
            <a:r>
              <a:rPr lang="zh-CN" altLang="en-US" dirty="0" smtClean="0"/>
              <a:t>    减少</a:t>
            </a:r>
            <a:r>
              <a:rPr lang="zh-CN" altLang="en-US" dirty="0"/>
              <a:t>重复代码，提升代码复用性和可维护性。</a:t>
            </a:r>
          </a:p>
        </p:txBody>
      </p:sp>
    </p:spTree>
    <p:extLst>
      <p:ext uri="{BB962C8B-B14F-4D97-AF65-F5344CB8AC3E}">
        <p14:creationId xmlns:p14="http://schemas.microsoft.com/office/powerpoint/2010/main" val="380808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6"/>
          <p:cNvSpPr txBox="1"/>
          <p:nvPr/>
        </p:nvSpPr>
        <p:spPr>
          <a:xfrm>
            <a:off x="2411760" y="2392432"/>
            <a:ext cx="5112568" cy="89255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sym typeface="Arial" panose="020B0604020202020204" pitchFamily="34" charset="0"/>
              </a:rPr>
              <a:t>感谢聆听 批评指导</a:t>
            </a:r>
            <a:endParaRPr lang="en-US" sz="40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-7938" y="2295525"/>
            <a:ext cx="9156701" cy="128905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</p:spPr>
        <p:txBody>
          <a:bodyPr lIns="121920" tIns="60960" rIns="121920" bIns="60960"/>
          <a:lstStyle/>
          <a:p>
            <a:endParaRPr lang="zh-CN" altLang="en-US" sz="2400" dirty="0">
              <a:solidFill>
                <a:srgbClr val="0070C0"/>
              </a:solidFill>
              <a:latin typeface="Copperplate Gothic Bold" panose="020E07050202060204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/>
        </p:nvSpPr>
        <p:spPr bwMode="auto">
          <a:xfrm>
            <a:off x="3275856" y="2522795"/>
            <a:ext cx="5644852" cy="631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50181" tIns="75091" rIns="150181" bIns="75091"/>
          <a:lstStyle/>
          <a:p>
            <a:pPr defTabSz="882650">
              <a:spcBef>
                <a:spcPct val="20000"/>
              </a:spcBef>
            </a:pPr>
            <a:r>
              <a:rPr lang="zh-CN" altLang="en-US" sz="4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谢谢</a:t>
            </a:r>
            <a:r>
              <a:rPr lang="zh-CN" altLang="en-US" sz="4000" dirty="0">
                <a:solidFill>
                  <a:schemeClr val="bg1"/>
                </a:solidFill>
                <a:latin typeface="Calibri" panose="020F0502020204030204" pitchFamily="34" charset="0"/>
              </a:rPr>
              <a:t>大家</a:t>
            </a:r>
          </a:p>
        </p:txBody>
      </p:sp>
      <p:grpSp>
        <p:nvGrpSpPr>
          <p:cNvPr id="9" name="组合 2"/>
          <p:cNvGrpSpPr/>
          <p:nvPr/>
        </p:nvGrpSpPr>
        <p:grpSpPr bwMode="auto">
          <a:xfrm>
            <a:off x="-7938" y="2154238"/>
            <a:ext cx="9150351" cy="107950"/>
            <a:chOff x="0" y="4795475"/>
            <a:chExt cx="4320000" cy="145246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0" y="4795475"/>
              <a:ext cx="4320000" cy="12816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0" y="4861689"/>
              <a:ext cx="4320000" cy="12816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4927905"/>
              <a:ext cx="4320000" cy="12816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4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重复代码（</a:t>
            </a:r>
            <a:r>
              <a:rPr lang="en-US" altLang="zh-CN" dirty="0"/>
              <a:t>Duplicated Code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4" descr="https://upload-images.jianshu.io/upload_images/9659657-b361f210ed8596ae.jpe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-1692696" y="76470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8583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重构前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4638339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重构后</a:t>
            </a:r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38140" y="853549"/>
            <a:ext cx="4536504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void </a:t>
            </a:r>
            <a:r>
              <a:rPr lang="en-US" altLang="zh-CN" sz="1600" dirty="0" err="1">
                <a:solidFill>
                  <a:schemeClr val="bg1"/>
                </a:solidFill>
              </a:rPr>
              <a:t>printReport</a:t>
            </a:r>
            <a:r>
              <a:rPr lang="en-US" altLang="zh-CN" sz="1600" dirty="0">
                <a:solidFill>
                  <a:schemeClr val="bg1"/>
                </a:solidFill>
              </a:rPr>
              <a:t>()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</a:rPr>
              <a:t>cout</a:t>
            </a:r>
            <a:r>
              <a:rPr lang="en-US" altLang="zh-CN" sz="1600" dirty="0">
                <a:solidFill>
                  <a:schemeClr val="bg1"/>
                </a:solidFill>
              </a:rPr>
              <a:t> &lt;&lt; "Header" &lt;&lt;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</a:rPr>
              <a:t>endl</a:t>
            </a:r>
            <a:r>
              <a:rPr lang="en-US" altLang="zh-CN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</a:rPr>
              <a:t>cout</a:t>
            </a:r>
            <a:r>
              <a:rPr lang="en-US" altLang="zh-CN" sz="1600" dirty="0">
                <a:solidFill>
                  <a:schemeClr val="bg1"/>
                </a:solidFill>
              </a:rPr>
              <a:t> &lt;&lt; "Details" &lt;&lt;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</a:rPr>
              <a:t>endl</a:t>
            </a:r>
            <a:r>
              <a:rPr lang="en-US" altLang="zh-CN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</a:rPr>
              <a:t>cout</a:t>
            </a:r>
            <a:r>
              <a:rPr lang="en-US" altLang="zh-CN" sz="1600" dirty="0">
                <a:solidFill>
                  <a:schemeClr val="bg1"/>
                </a:solidFill>
              </a:rPr>
              <a:t> &lt;&lt; "Footer" &lt;&lt;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</a:rPr>
              <a:t>endl</a:t>
            </a:r>
            <a:r>
              <a:rPr lang="en-US" altLang="zh-CN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void </a:t>
            </a:r>
            <a:r>
              <a:rPr lang="en-US" altLang="zh-CN" sz="1600" dirty="0" err="1">
                <a:solidFill>
                  <a:schemeClr val="bg1"/>
                </a:solidFill>
              </a:rPr>
              <a:t>printInvoice</a:t>
            </a:r>
            <a:r>
              <a:rPr lang="en-US" altLang="zh-CN" sz="1600" dirty="0">
                <a:solidFill>
                  <a:schemeClr val="bg1"/>
                </a:solidFill>
              </a:rPr>
              <a:t>()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</a:rPr>
              <a:t>cout</a:t>
            </a:r>
            <a:r>
              <a:rPr lang="en-US" altLang="zh-CN" sz="1600" dirty="0">
                <a:solidFill>
                  <a:schemeClr val="bg1"/>
                </a:solidFill>
              </a:rPr>
              <a:t> &lt;&lt; "Header" &lt;&lt;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</a:rPr>
              <a:t>endl</a:t>
            </a:r>
            <a:r>
              <a:rPr lang="en-US" altLang="zh-CN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</a:rPr>
              <a:t>cout</a:t>
            </a:r>
            <a:r>
              <a:rPr lang="en-US" altLang="zh-CN" sz="1600" dirty="0">
                <a:solidFill>
                  <a:schemeClr val="bg1"/>
                </a:solidFill>
              </a:rPr>
              <a:t> &lt;&lt; "Invoice Details" &lt;&lt;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</a:rPr>
              <a:t>endl</a:t>
            </a:r>
            <a:r>
              <a:rPr lang="en-US" altLang="zh-CN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</a:rPr>
              <a:t>cout</a:t>
            </a:r>
            <a:r>
              <a:rPr lang="en-US" altLang="zh-CN" sz="1600" dirty="0">
                <a:solidFill>
                  <a:schemeClr val="bg1"/>
                </a:solidFill>
              </a:rPr>
              <a:t> &lt;&lt; "Footer" &lt;&lt;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</a:rPr>
              <a:t>endl</a:t>
            </a:r>
            <a:r>
              <a:rPr lang="en-US" altLang="zh-CN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08512" y="854317"/>
            <a:ext cx="4499992" cy="477053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void </a:t>
            </a:r>
            <a:r>
              <a:rPr lang="en-US" altLang="zh-CN" sz="1600" dirty="0" err="1">
                <a:solidFill>
                  <a:schemeClr val="bg1"/>
                </a:solidFill>
              </a:rPr>
              <a:t>printHeader</a:t>
            </a:r>
            <a:r>
              <a:rPr lang="en-US" altLang="zh-CN" sz="1600" dirty="0">
                <a:solidFill>
                  <a:schemeClr val="bg1"/>
                </a:solidFill>
              </a:rPr>
              <a:t>()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</a:rPr>
              <a:t>cout</a:t>
            </a:r>
            <a:r>
              <a:rPr lang="en-US" altLang="zh-CN" sz="1600" dirty="0">
                <a:solidFill>
                  <a:schemeClr val="bg1"/>
                </a:solidFill>
              </a:rPr>
              <a:t> &lt;&lt; "Header" &lt;&lt;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</a:rPr>
              <a:t>endl</a:t>
            </a:r>
            <a:r>
              <a:rPr lang="en-US" altLang="zh-CN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void </a:t>
            </a:r>
            <a:r>
              <a:rPr lang="en-US" altLang="zh-CN" sz="1600" dirty="0" err="1">
                <a:solidFill>
                  <a:schemeClr val="bg1"/>
                </a:solidFill>
              </a:rPr>
              <a:t>printFooter</a:t>
            </a:r>
            <a:r>
              <a:rPr lang="en-US" altLang="zh-CN" sz="1600" dirty="0">
                <a:solidFill>
                  <a:schemeClr val="bg1"/>
                </a:solidFill>
              </a:rPr>
              <a:t>()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</a:rPr>
              <a:t>cout</a:t>
            </a:r>
            <a:r>
              <a:rPr lang="en-US" altLang="zh-CN" sz="1600" dirty="0">
                <a:solidFill>
                  <a:schemeClr val="bg1"/>
                </a:solidFill>
              </a:rPr>
              <a:t> &lt;&lt; "Footer" &lt;&lt;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</a:rPr>
              <a:t>endl</a:t>
            </a:r>
            <a:r>
              <a:rPr lang="en-US" altLang="zh-CN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void </a:t>
            </a:r>
            <a:r>
              <a:rPr lang="en-US" altLang="zh-CN" sz="1600" dirty="0" err="1">
                <a:solidFill>
                  <a:schemeClr val="bg1"/>
                </a:solidFill>
              </a:rPr>
              <a:t>printReport</a:t>
            </a:r>
            <a:r>
              <a:rPr lang="en-US" altLang="zh-CN" sz="1600" dirty="0">
                <a:solidFill>
                  <a:schemeClr val="bg1"/>
                </a:solidFill>
              </a:rPr>
              <a:t>()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printHeader</a:t>
            </a:r>
            <a:r>
              <a:rPr lang="en-US" altLang="zh-CN" sz="16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</a:rPr>
              <a:t>cout</a:t>
            </a:r>
            <a:r>
              <a:rPr lang="en-US" altLang="zh-CN" sz="1600" dirty="0">
                <a:solidFill>
                  <a:schemeClr val="bg1"/>
                </a:solidFill>
              </a:rPr>
              <a:t> &lt;&lt; "Details" &lt;&lt;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</a:rPr>
              <a:t>endl</a:t>
            </a:r>
            <a:r>
              <a:rPr lang="en-US" altLang="zh-CN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printFooter</a:t>
            </a:r>
            <a:r>
              <a:rPr lang="en-US" altLang="zh-CN" sz="16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void </a:t>
            </a:r>
            <a:r>
              <a:rPr lang="en-US" altLang="zh-CN" sz="1600" dirty="0" err="1">
                <a:solidFill>
                  <a:schemeClr val="bg1"/>
                </a:solidFill>
              </a:rPr>
              <a:t>printInvoice</a:t>
            </a:r>
            <a:r>
              <a:rPr lang="en-US" altLang="zh-CN" sz="1600" dirty="0">
                <a:solidFill>
                  <a:schemeClr val="bg1"/>
                </a:solidFill>
              </a:rPr>
              <a:t>()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printHeader</a:t>
            </a:r>
            <a:r>
              <a:rPr lang="en-US" altLang="zh-CN" sz="16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</a:rPr>
              <a:t>cout</a:t>
            </a:r>
            <a:r>
              <a:rPr lang="en-US" altLang="zh-CN" sz="1600" dirty="0">
                <a:solidFill>
                  <a:schemeClr val="bg1"/>
                </a:solidFill>
              </a:rPr>
              <a:t> &lt;&lt; "Invoice Details" &lt;&lt; </a:t>
            </a:r>
            <a:r>
              <a:rPr lang="en-US" altLang="zh-CN" sz="1600" dirty="0" err="1">
                <a:solidFill>
                  <a:schemeClr val="bg1"/>
                </a:solidFill>
              </a:rPr>
              <a:t>std</a:t>
            </a:r>
            <a:r>
              <a:rPr lang="en-US" altLang="zh-CN" sz="1600" dirty="0">
                <a:solidFill>
                  <a:schemeClr val="bg1"/>
                </a:solidFill>
              </a:rPr>
              <a:t>::</a:t>
            </a:r>
            <a:r>
              <a:rPr lang="en-US" altLang="zh-CN" sz="1600" dirty="0" err="1">
                <a:solidFill>
                  <a:schemeClr val="bg1"/>
                </a:solidFill>
              </a:rPr>
              <a:t>endl</a:t>
            </a:r>
            <a:r>
              <a:rPr lang="en-US" altLang="zh-CN" sz="16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</a:rPr>
              <a:t>printFooter</a:t>
            </a:r>
            <a:r>
              <a:rPr lang="en-US" altLang="zh-CN" sz="16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35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4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过长的方法（</a:t>
            </a:r>
            <a:r>
              <a:rPr lang="en-US" altLang="zh-CN" dirty="0"/>
              <a:t>Long Method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4" descr="https://upload-images.jianshu.io/upload_images/9659657-b361f210ed8596ae.jpe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-1692696" y="76470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5496" y="750475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坏味道描述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endParaRPr lang="zh-CN" altLang="en-US" b="1" dirty="0"/>
          </a:p>
          <a:p>
            <a:r>
              <a:rPr lang="zh-CN" altLang="en-US" dirty="0" smtClean="0"/>
              <a:t>    一</a:t>
            </a:r>
            <a:r>
              <a:rPr lang="zh-CN" altLang="en-US" dirty="0"/>
              <a:t>个方法过于冗长，难以阅读和理解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b="1" dirty="0"/>
              <a:t>重构方法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endParaRPr lang="zh-CN" altLang="en-US" b="1" dirty="0"/>
          </a:p>
          <a:p>
            <a:r>
              <a:rPr lang="zh-CN" altLang="en-US" dirty="0" smtClean="0"/>
              <a:t>    提炼</a:t>
            </a:r>
            <a:r>
              <a:rPr lang="zh-CN" altLang="en-US" dirty="0"/>
              <a:t>函数（</a:t>
            </a:r>
            <a:r>
              <a:rPr lang="en-US" altLang="zh-CN" dirty="0"/>
              <a:t>Extract Function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 smtClean="0"/>
              <a:t>    分解</a:t>
            </a:r>
            <a:r>
              <a:rPr lang="zh-CN" altLang="en-US" dirty="0"/>
              <a:t>条件表达式（</a:t>
            </a:r>
            <a:r>
              <a:rPr lang="en-US" altLang="zh-CN" dirty="0"/>
              <a:t>Decompose Conditional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b="1" dirty="0"/>
              <a:t>动机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endParaRPr lang="zh-CN" altLang="en-US" b="1" dirty="0"/>
          </a:p>
          <a:p>
            <a:r>
              <a:rPr lang="zh-CN" altLang="en-US" dirty="0" smtClean="0"/>
              <a:t>    通过</a:t>
            </a:r>
            <a:r>
              <a:rPr lang="zh-CN" altLang="en-US" dirty="0"/>
              <a:t>拆分方法提升可读性，减少复杂性。</a:t>
            </a:r>
          </a:p>
        </p:txBody>
      </p:sp>
    </p:spTree>
    <p:extLst>
      <p:ext uri="{BB962C8B-B14F-4D97-AF65-F5344CB8AC3E}">
        <p14:creationId xmlns:p14="http://schemas.microsoft.com/office/powerpoint/2010/main" val="48649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4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过长的方法（</a:t>
            </a:r>
            <a:r>
              <a:rPr lang="en-US" altLang="zh-CN" dirty="0"/>
              <a:t>Long Method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4" descr="https://upload-images.jianshu.io/upload_images/9659657-b361f210ed8596ae.jpe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-1692696" y="76470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496" y="867484"/>
            <a:ext cx="4536504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void </a:t>
            </a:r>
            <a:r>
              <a:rPr lang="en-US" altLang="zh-CN" sz="1600" dirty="0" err="1">
                <a:solidFill>
                  <a:schemeClr val="bg1"/>
                </a:solidFill>
              </a:rPr>
              <a:t>processOrder</a:t>
            </a:r>
            <a:r>
              <a:rPr lang="en-US" altLang="zh-CN" sz="1600" dirty="0">
                <a:solidFill>
                  <a:schemeClr val="bg1"/>
                </a:solidFill>
              </a:rPr>
              <a:t>(Order order)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if (</a:t>
            </a:r>
            <a:r>
              <a:rPr lang="en-US" altLang="zh-CN" sz="1600" dirty="0" err="1">
                <a:solidFill>
                  <a:schemeClr val="bg1"/>
                </a:solidFill>
              </a:rPr>
              <a:t>order.type</a:t>
            </a:r>
            <a:r>
              <a:rPr lang="en-US" altLang="zh-CN" sz="1600" dirty="0">
                <a:solidFill>
                  <a:schemeClr val="bg1"/>
                </a:solidFill>
              </a:rPr>
              <a:t> == "online")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// Online processing </a:t>
            </a:r>
            <a:r>
              <a:rPr lang="en-US" altLang="zh-CN" sz="1600" dirty="0" smtClean="0">
                <a:solidFill>
                  <a:schemeClr val="bg1"/>
                </a:solidFill>
              </a:rPr>
              <a:t>logic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    } else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// Offline processing </a:t>
            </a:r>
            <a:r>
              <a:rPr lang="en-US" altLang="zh-CN" sz="1600" dirty="0" smtClean="0">
                <a:solidFill>
                  <a:schemeClr val="bg1"/>
                </a:solidFill>
              </a:rPr>
              <a:t>logic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</a:t>
            </a:r>
            <a:r>
              <a:rPr lang="en-US" altLang="zh-CN" sz="16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05868" y="867484"/>
            <a:ext cx="4499992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void </a:t>
            </a:r>
            <a:r>
              <a:rPr lang="en-US" altLang="zh-CN" sz="1600" dirty="0" err="1">
                <a:solidFill>
                  <a:schemeClr val="bg1"/>
                </a:solidFill>
              </a:rPr>
              <a:t>processOnlineOrder</a:t>
            </a:r>
            <a:r>
              <a:rPr lang="en-US" altLang="zh-CN" sz="1600" dirty="0">
                <a:solidFill>
                  <a:schemeClr val="bg1"/>
                </a:solidFill>
              </a:rPr>
              <a:t>(Order order)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// Online processing logic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void </a:t>
            </a:r>
            <a:r>
              <a:rPr lang="en-US" altLang="zh-CN" sz="1600" dirty="0" err="1">
                <a:solidFill>
                  <a:schemeClr val="bg1"/>
                </a:solidFill>
              </a:rPr>
              <a:t>processOfflineOrder</a:t>
            </a:r>
            <a:r>
              <a:rPr lang="en-US" altLang="zh-CN" sz="1600" dirty="0">
                <a:solidFill>
                  <a:schemeClr val="bg1"/>
                </a:solidFill>
              </a:rPr>
              <a:t>(Order order)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// Offline processing logic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</a:t>
            </a:r>
          </a:p>
          <a:p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void </a:t>
            </a:r>
            <a:r>
              <a:rPr lang="en-US" altLang="zh-CN" sz="1600" dirty="0" err="1">
                <a:solidFill>
                  <a:schemeClr val="bg1"/>
                </a:solidFill>
              </a:rPr>
              <a:t>processOrder</a:t>
            </a:r>
            <a:r>
              <a:rPr lang="en-US" altLang="zh-CN" sz="1600" dirty="0">
                <a:solidFill>
                  <a:schemeClr val="bg1"/>
                </a:solidFill>
              </a:rPr>
              <a:t>(Order order)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if (</a:t>
            </a:r>
            <a:r>
              <a:rPr lang="en-US" altLang="zh-CN" sz="1600" dirty="0" err="1">
                <a:solidFill>
                  <a:schemeClr val="bg1"/>
                </a:solidFill>
              </a:rPr>
              <a:t>order.type</a:t>
            </a:r>
            <a:r>
              <a:rPr lang="en-US" altLang="zh-CN" sz="1600" dirty="0">
                <a:solidFill>
                  <a:schemeClr val="bg1"/>
                </a:solidFill>
              </a:rPr>
              <a:t> == "online")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</a:t>
            </a:r>
            <a:r>
              <a:rPr lang="en-US" altLang="zh-CN" sz="1600" dirty="0" err="1">
                <a:solidFill>
                  <a:schemeClr val="bg1"/>
                </a:solidFill>
              </a:rPr>
              <a:t>processOnlineOrder</a:t>
            </a:r>
            <a:r>
              <a:rPr lang="en-US" altLang="zh-CN" sz="1600" dirty="0">
                <a:solidFill>
                  <a:schemeClr val="bg1"/>
                </a:solidFill>
              </a:rPr>
              <a:t>(order);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} else {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    </a:t>
            </a:r>
            <a:r>
              <a:rPr lang="en-US" altLang="zh-CN" sz="1600" dirty="0" err="1">
                <a:solidFill>
                  <a:schemeClr val="bg1"/>
                </a:solidFill>
              </a:rPr>
              <a:t>processOfflineOrder</a:t>
            </a:r>
            <a:r>
              <a:rPr lang="en-US" altLang="zh-CN" sz="1600" dirty="0">
                <a:solidFill>
                  <a:schemeClr val="bg1"/>
                </a:solidFill>
              </a:rPr>
              <a:t>(order);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    }</a:t>
            </a:r>
          </a:p>
          <a:p>
            <a:r>
              <a:rPr lang="en-US" altLang="zh-CN" sz="16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1" name="矩形 10"/>
          <p:cNvSpPr/>
          <p:nvPr/>
        </p:nvSpPr>
        <p:spPr>
          <a:xfrm>
            <a:off x="68583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重构前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4638339" y="437916"/>
            <a:ext cx="10081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/>
              <a:t>重构后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5630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0"/>
            <a:ext cx="34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过大的类（</a:t>
            </a:r>
            <a:r>
              <a:rPr lang="en-US" altLang="zh-CN" dirty="0"/>
              <a:t>Large Class</a:t>
            </a:r>
            <a:r>
              <a:rPr lang="zh-CN" altLang="en-US" dirty="0"/>
              <a:t>）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4" descr="https://upload-images.jianshu.io/upload_images/9659657-b361f210ed8596ae.jpe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-1692696" y="76470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5496" y="750475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坏味道描述：</a:t>
            </a:r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一</a:t>
            </a:r>
            <a:r>
              <a:rPr lang="zh-CN" altLang="en-US" dirty="0"/>
              <a:t>个类承担了过多的职责，导致代码复杂且难以维护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b="1" dirty="0"/>
              <a:t>重构方法：</a:t>
            </a:r>
          </a:p>
          <a:p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提炼</a:t>
            </a:r>
            <a:r>
              <a:rPr lang="zh-CN" altLang="en-US" dirty="0"/>
              <a:t>类（</a:t>
            </a:r>
            <a:r>
              <a:rPr lang="en-US" altLang="zh-CN" dirty="0"/>
              <a:t>Extract Class</a:t>
            </a:r>
            <a:r>
              <a:rPr lang="zh-CN" altLang="en-US" dirty="0"/>
              <a:t>）</a:t>
            </a:r>
          </a:p>
          <a:p>
            <a:r>
              <a:rPr lang="zh-CN" altLang="en-US" dirty="0" smtClean="0"/>
              <a:t>    提炼</a:t>
            </a:r>
            <a:r>
              <a:rPr lang="zh-CN" altLang="en-US" dirty="0"/>
              <a:t>子类（</a:t>
            </a:r>
            <a:r>
              <a:rPr lang="en-US" altLang="zh-CN" dirty="0"/>
              <a:t>Extract Subclass</a:t>
            </a:r>
            <a:r>
              <a:rPr lang="zh-CN" altLang="en-US" dirty="0"/>
              <a:t>）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动机：</a:t>
            </a:r>
            <a:endParaRPr lang="en-US" altLang="zh-CN" b="1" dirty="0" smtClean="0"/>
          </a:p>
          <a:p>
            <a:endParaRPr lang="zh-CN" altLang="en-US" b="1" dirty="0"/>
          </a:p>
          <a:p>
            <a:r>
              <a:rPr lang="zh-CN" altLang="en-US" dirty="0" smtClean="0"/>
              <a:t>    分离</a:t>
            </a:r>
            <a:r>
              <a:rPr lang="zh-CN" altLang="en-US" dirty="0"/>
              <a:t>职责，提升代码的模块化程度。</a:t>
            </a:r>
          </a:p>
        </p:txBody>
      </p:sp>
    </p:spTree>
    <p:extLst>
      <p:ext uri="{BB962C8B-B14F-4D97-AF65-F5344CB8AC3E}">
        <p14:creationId xmlns:p14="http://schemas.microsoft.com/office/powerpoint/2010/main" val="249397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fdd26696-2bdd-490e-b19e-7f0818734e18"/>
  <p:tag name="COMMONDATA" val="eyJoZGlkIjoiY2VhOTM4YmE0OWU3MWFiOWUyZDkwZmQxZWM0ZDYxN2YifQ=="/>
</p:tagLst>
</file>

<file path=ppt/theme/theme1.xml><?xml version="1.0" encoding="utf-8"?>
<a:theme xmlns:a="http://schemas.openxmlformats.org/drawingml/2006/main" name="扬州航盛PPT标准化模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扬州航盛PPT标准化模版</Template>
  <TotalTime>6420</TotalTime>
  <Words>4428</Words>
  <Application>Microsoft Office PowerPoint</Application>
  <PresentationFormat>全屏显示(4:3)</PresentationFormat>
  <Paragraphs>958</Paragraphs>
  <Slides>50</Slides>
  <Notes>49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方正正准黑简体</vt:lpstr>
      <vt:lpstr>黑体</vt:lpstr>
      <vt:lpstr>宋体</vt:lpstr>
      <vt:lpstr>微软雅黑</vt:lpstr>
      <vt:lpstr>微软雅黑</vt:lpstr>
      <vt:lpstr>Arial</vt:lpstr>
      <vt:lpstr>Calibri</vt:lpstr>
      <vt:lpstr>Copperplate Gothic Bold</vt:lpstr>
      <vt:lpstr>扬州航盛PPT标准化模版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liqinwen</dc:creator>
  <cp:lastModifiedBy>Microsoft 帐户</cp:lastModifiedBy>
  <cp:revision>1010</cp:revision>
  <dcterms:created xsi:type="dcterms:W3CDTF">2016-10-24T03:51:00Z</dcterms:created>
  <dcterms:modified xsi:type="dcterms:W3CDTF">2024-11-19T10:14:16Z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988AFF4B3A94447EB99DD844881706E9_12</vt:lpwstr>
  </property>
</Properties>
</file>