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5" r:id="rId10"/>
    <p:sldId id="266" r:id="rId11"/>
    <p:sldId id="269" r:id="rId12"/>
    <p:sldId id="274" r:id="rId13"/>
    <p:sldId id="277" r:id="rId14"/>
    <p:sldId id="275" r:id="rId15"/>
    <p:sldId id="276" r:id="rId16"/>
    <p:sldId id="280" r:id="rId17"/>
    <p:sldId id="270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962" autoAdjust="0"/>
  </p:normalViewPr>
  <p:slideViewPr>
    <p:cSldViewPr snapToGrid="0" snapToObjects="1">
      <p:cViewPr varScale="1">
        <p:scale>
          <a:sx n="142" d="100"/>
          <a:sy n="142" d="100"/>
        </p:scale>
        <p:origin x="5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6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问一下大家遇到内存泄漏的时候，都有哪些手段定位？</a:t>
            </a:r>
            <a:r>
              <a:rPr lang="en-US" altLang="zh-CN" dirty="0" err="1" smtClean="0"/>
              <a:t>Cppcheck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valgrind</a:t>
            </a:r>
            <a:r>
              <a:rPr lang="zh-CN" altLang="en-US" dirty="0" smtClean="0"/>
              <a:t>，问一下有多少人听过</a:t>
            </a:r>
            <a:r>
              <a:rPr lang="en-US" altLang="zh-CN" dirty="0" smtClean="0"/>
              <a:t>ASAN</a:t>
            </a:r>
            <a:r>
              <a:rPr lang="zh-CN" altLang="en-US" dirty="0" smtClean="0"/>
              <a:t>？各自优缺点。</a:t>
            </a:r>
            <a:r>
              <a:rPr lang="en-US" altLang="zh-CN" dirty="0" err="1" smtClean="0"/>
              <a:t>Cppchek</a:t>
            </a:r>
            <a:r>
              <a:rPr lang="zh-CN" altLang="en-US" dirty="0" smtClean="0"/>
              <a:t>不准确，</a:t>
            </a:r>
            <a:r>
              <a:rPr lang="en-US" altLang="zh-CN" dirty="0" err="1" smtClean="0"/>
              <a:t>valgrind</a:t>
            </a:r>
            <a:r>
              <a:rPr lang="zh-CN" altLang="en-US" dirty="0" smtClean="0"/>
              <a:t>不用重编，慢</a:t>
            </a:r>
            <a:r>
              <a:rPr lang="en-US" altLang="zh-CN" dirty="0" smtClean="0"/>
              <a:t>10-30</a:t>
            </a:r>
            <a:r>
              <a:rPr lang="zh-CN" altLang="en-US" dirty="0" smtClean="0"/>
              <a:t>倍。</a:t>
            </a:r>
            <a:r>
              <a:rPr lang="en-US" altLang="zh-CN" dirty="0" smtClean="0"/>
              <a:t>ASAN</a:t>
            </a:r>
            <a:r>
              <a:rPr lang="zh-CN" altLang="en-US" dirty="0" smtClean="0"/>
              <a:t>重编，慢</a:t>
            </a:r>
            <a:r>
              <a:rPr lang="en-US" altLang="zh-CN" dirty="0" smtClean="0"/>
              <a:t>1.5-3</a:t>
            </a:r>
            <a:r>
              <a:rPr lang="zh-CN" altLang="en-US" dirty="0" smtClean="0"/>
              <a:t>倍。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是编译器的选项，</a:t>
            </a:r>
            <a:r>
              <a:rPr lang="en-US" altLang="zh-CN" dirty="0" smtClean="0"/>
              <a:t>2014</a:t>
            </a:r>
            <a:r>
              <a:rPr lang="zh-CN" altLang="en-US" dirty="0" smtClean="0"/>
              <a:t>年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4.9</a:t>
            </a:r>
            <a:r>
              <a:rPr lang="zh-CN" altLang="en-US" dirty="0" smtClean="0"/>
              <a:t>开始支持，</a:t>
            </a:r>
            <a:r>
              <a:rPr lang="en-US" altLang="zh-CN" dirty="0" smtClean="0"/>
              <a:t>Android10</a:t>
            </a:r>
            <a:r>
              <a:rPr lang="zh-CN" altLang="en-US" dirty="0" smtClean="0"/>
              <a:t>开始支持。我是怎么接触到</a:t>
            </a:r>
            <a:r>
              <a:rPr lang="en-US" altLang="zh-CN" dirty="0" smtClean="0"/>
              <a:t>ASAN</a:t>
            </a:r>
            <a:r>
              <a:rPr lang="zh-CN" altLang="en-US" dirty="0" smtClean="0"/>
              <a:t>的？讲个自己如何接触</a:t>
            </a:r>
            <a:r>
              <a:rPr lang="en-US" altLang="zh-CN" dirty="0" smtClean="0"/>
              <a:t>ASAN</a:t>
            </a:r>
            <a:r>
              <a:rPr lang="zh-CN" altLang="en-US" dirty="0" smtClean="0"/>
              <a:t>的小故事。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9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栅栏技术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3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5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2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HOOK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25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C++</a:t>
            </a:r>
            <a:r>
              <a:rPr lang="zh-CN" altLang="en-US" dirty="0" smtClean="0"/>
              <a:t>使用智能指针</a:t>
            </a:r>
            <a:r>
              <a:rPr lang="zh-CN" altLang="en-US" dirty="0" smtClean="0"/>
              <a:t>，平时</a:t>
            </a:r>
            <a:r>
              <a:rPr lang="zh-CN" altLang="en-US" dirty="0" smtClean="0"/>
              <a:t>编程从来不考虑内存释放问题，都是用智能指针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Hook</a:t>
            </a:r>
            <a:r>
              <a:rPr lang="zh-CN" altLang="en-US" dirty="0" smtClean="0"/>
              <a:t>函数。先调用它的</a:t>
            </a:r>
            <a:r>
              <a:rPr lang="en-US" altLang="zh-CN" dirty="0" smtClean="0"/>
              <a:t>hook</a:t>
            </a:r>
            <a:r>
              <a:rPr lang="zh-CN" altLang="en-US" dirty="0" smtClean="0"/>
              <a:t>函数，它在调用系统函数比如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。</a:t>
            </a:r>
            <a:r>
              <a:rPr lang="en-US" altLang="zh-CN" dirty="0" smtClean="0"/>
              <a:t>LD_PRELOAD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LD_LIBRRARY_PATH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栅栏技术。在用户分配的内存两遍加一块栅栏。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2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FA2CDB0-4078-41AB-8EFA-BFDC1A50CBDE}" type="datetimeFigureOut">
              <a:rPr lang="zh-CN" altLang="en-US" smtClean="0"/>
              <a:t>2024.11.18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0D24BBD-254D-4ECB-A0CF-E962C9F02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5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59522" y="741997"/>
            <a:ext cx="3101971" cy="3462337"/>
          </a:xfrm>
          <a:prstGeom prst="roundRect">
            <a:avLst>
              <a:gd name="adj" fmla="val 3415"/>
            </a:avLst>
          </a:prstGeom>
        </p:spPr>
      </p:pic>
      <p:sp>
        <p:nvSpPr>
          <p:cNvPr id="4" name="Text 1"/>
          <p:cNvSpPr/>
          <p:nvPr/>
        </p:nvSpPr>
        <p:spPr>
          <a:xfrm>
            <a:off x="476249" y="1443038"/>
            <a:ext cx="5400767" cy="1333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Android</a:t>
            </a:r>
            <a:r>
              <a:rPr lang="zh-CN" altLang="en-US" sz="3750" b="1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</a:t>
            </a:r>
            <a:r>
              <a:rPr lang="en-US" sz="3750" b="1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：</a:t>
            </a:r>
          </a:p>
          <a:p>
            <a:pPr marL="0" indent="0" algn="l">
              <a:lnSpc>
                <a:spcPts val="5250"/>
              </a:lnSpc>
              <a:buNone/>
            </a:pPr>
            <a:r>
              <a:rPr lang="en-US" sz="3750" b="1" dirty="0" err="1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</a:t>
            </a:r>
            <a:r>
              <a:rPr lang="en-US" sz="3750" b="1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ASAN检测内存泄漏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476250" y="2833688"/>
            <a:ext cx="4010025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476250" y="4271963"/>
            <a:ext cx="3924300" cy="4763"/>
          </a:xfrm>
          <a:prstGeom prst="rect">
            <a:avLst/>
          </a:prstGeom>
          <a:solidFill>
            <a:srgbClr val="262C5B"/>
          </a:solidFill>
          <a:ln/>
        </p:spPr>
      </p:sp>
      <p:sp>
        <p:nvSpPr>
          <p:cNvPr id="7" name="Text 4"/>
          <p:cNvSpPr/>
          <p:nvPr/>
        </p:nvSpPr>
        <p:spPr>
          <a:xfrm>
            <a:off x="476250" y="4410075"/>
            <a:ext cx="3924300" cy="348356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275"/>
              </a:lnSpc>
              <a:buNone/>
            </a:pPr>
            <a:r>
              <a:rPr lang="en-US" sz="11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徐磊</a:t>
            </a:r>
          </a:p>
          <a:p>
            <a:pPr marL="0" indent="0" algn="l">
              <a:lnSpc>
                <a:spcPts val="1275"/>
              </a:lnSpc>
              <a:buNone/>
            </a:pPr>
            <a:r>
              <a:rPr lang="en-US" sz="11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</a:rPr>
              <a:t>2024</a:t>
            </a:r>
            <a:r>
              <a:rPr lang="zh-CN" altLang="en-US" sz="11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</a:rPr>
              <a:t>年</a:t>
            </a:r>
            <a:r>
              <a:rPr lang="en-US" altLang="zh-CN" sz="11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</a:rPr>
              <a:t>11</a:t>
            </a:r>
            <a:r>
              <a:rPr lang="zh-CN" altLang="en-US" sz="11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</a:rPr>
              <a:t>月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476249" y="190500"/>
            <a:ext cx="8086725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</a:t>
            </a:r>
            <a:r>
              <a:rPr lang="zh-CN" altLang="en-US" sz="2250" b="1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使用步骤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476250" y="933450"/>
            <a:ext cx="8086725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rcRect l="14714" r="14714"/>
          <a:stretch/>
        </p:blipFill>
        <p:spPr>
          <a:xfrm>
            <a:off x="476250" y="1581150"/>
            <a:ext cx="2581275" cy="3657600"/>
          </a:xfrm>
          <a:prstGeom prst="roundRect">
            <a:avLst>
              <a:gd name="adj" fmla="val 5535"/>
            </a:avLst>
          </a:prstGeom>
        </p:spPr>
      </p:pic>
      <p:sp>
        <p:nvSpPr>
          <p:cNvPr id="6" name="Shape 3"/>
          <p:cNvSpPr/>
          <p:nvPr/>
        </p:nvSpPr>
        <p:spPr>
          <a:xfrm>
            <a:off x="571500" y="3257550"/>
            <a:ext cx="2390775" cy="1866900"/>
          </a:xfrm>
          <a:prstGeom prst="roundRect">
            <a:avLst>
              <a:gd name="adj" fmla="val 6120"/>
            </a:avLst>
          </a:prstGeom>
          <a:solidFill>
            <a:srgbClr val="FFFFFF"/>
          </a:solidFill>
          <a:ln/>
        </p:spPr>
      </p:sp>
      <p:sp>
        <p:nvSpPr>
          <p:cNvPr id="7" name="Text 4"/>
          <p:cNvSpPr/>
          <p:nvPr/>
        </p:nvSpPr>
        <p:spPr>
          <a:xfrm>
            <a:off x="790574" y="1233487"/>
            <a:ext cx="1952625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zh-CN" altLang="en-US" sz="1350" b="1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编译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762000" y="3343275"/>
            <a:ext cx="1952625" cy="16192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500"/>
              </a:lnSpc>
            </a:pPr>
            <a:r>
              <a:rPr lang="en-US" altLang="zh-CN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Android.mk文件中添加-fsanitize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=</a:t>
            </a:r>
            <a:r>
              <a:rPr lang="en-US" altLang="zh-CN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address选项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</a:p>
          <a:p>
            <a:pPr>
              <a:lnSpc>
                <a:spcPts val="1500"/>
              </a:lnSpc>
            </a:pPr>
            <a:r>
              <a:rPr lang="en-US" altLang="zh-CN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Android.bp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文件里通过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sanitize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字段启用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endParaRPr lang="en-US" altLang="zh-CN" sz="900" dirty="0">
              <a:solidFill>
                <a:srgbClr val="262C5B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>
              <a:lnSpc>
                <a:spcPts val="1500"/>
              </a:lnSpc>
            </a:pPr>
            <a:r>
              <a:rPr lang="en-US" altLang="zh-CN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并确保链接器支持ASAN库，通过编译后即可在调试模式下启用ASAN检测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.</a:t>
            </a:r>
            <a:endParaRPr lang="en-US" altLang="zh-CN" sz="9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14714" r="14714"/>
          <a:stretch/>
        </p:blipFill>
        <p:spPr>
          <a:xfrm>
            <a:off x="3281362" y="1581150"/>
            <a:ext cx="2581275" cy="3657600"/>
          </a:xfrm>
          <a:prstGeom prst="roundRect">
            <a:avLst>
              <a:gd name="adj" fmla="val 5535"/>
            </a:avLst>
          </a:prstGeom>
        </p:spPr>
      </p:pic>
      <p:sp>
        <p:nvSpPr>
          <p:cNvPr id="10" name="Shape 6"/>
          <p:cNvSpPr/>
          <p:nvPr/>
        </p:nvSpPr>
        <p:spPr>
          <a:xfrm>
            <a:off x="3376613" y="3257550"/>
            <a:ext cx="2390775" cy="1866900"/>
          </a:xfrm>
          <a:prstGeom prst="roundRect">
            <a:avLst>
              <a:gd name="adj" fmla="val 6120"/>
            </a:avLst>
          </a:prstGeom>
          <a:solidFill>
            <a:srgbClr val="FFFFFF"/>
          </a:solidFill>
          <a:ln/>
        </p:spPr>
      </p:sp>
      <p:sp>
        <p:nvSpPr>
          <p:cNvPr id="11" name="Text 7"/>
          <p:cNvSpPr/>
          <p:nvPr/>
        </p:nvSpPr>
        <p:spPr>
          <a:xfrm>
            <a:off x="3471862" y="1271587"/>
            <a:ext cx="1952625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zh-CN" altLang="en-US" sz="1350" b="1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运行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3595686" y="3606613"/>
            <a:ext cx="1952625" cy="10892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500"/>
              </a:lnSpc>
            </a:pP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用包含</a:t>
            </a:r>
            <a:r>
              <a:rPr lang="en-US" altLang="zh-CN" sz="900" dirty="0" err="1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</a:t>
            </a: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选项的程序替换原来的程序，根据需要设置</a:t>
            </a:r>
            <a:r>
              <a:rPr lang="en-US" altLang="zh-CN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ASAN_OPTIONS</a:t>
            </a: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环境变量，开机启动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的服务修改</a:t>
            </a: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对应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</a:t>
            </a: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</a:t>
            </a:r>
            <a:r>
              <a:rPr lang="en-US" altLang="zh-CN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init.rc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,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加上</a:t>
            </a:r>
            <a:r>
              <a:rPr lang="en-US" altLang="zh-CN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setenv</a:t>
            </a:r>
            <a:endParaRPr lang="en-US" sz="9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rcRect l="14714" r="14714"/>
          <a:stretch/>
        </p:blipFill>
        <p:spPr>
          <a:xfrm>
            <a:off x="6086475" y="1581150"/>
            <a:ext cx="2581275" cy="3657600"/>
          </a:xfrm>
          <a:prstGeom prst="roundRect">
            <a:avLst>
              <a:gd name="adj" fmla="val 5535"/>
            </a:avLst>
          </a:prstGeom>
        </p:spPr>
      </p:pic>
      <p:sp>
        <p:nvSpPr>
          <p:cNvPr id="14" name="Shape 9"/>
          <p:cNvSpPr/>
          <p:nvPr/>
        </p:nvSpPr>
        <p:spPr>
          <a:xfrm>
            <a:off x="6181725" y="3257550"/>
            <a:ext cx="2390775" cy="1866900"/>
          </a:xfrm>
          <a:prstGeom prst="roundRect">
            <a:avLst>
              <a:gd name="adj" fmla="val 6120"/>
            </a:avLst>
          </a:prstGeom>
          <a:solidFill>
            <a:srgbClr val="FFFFFF"/>
          </a:solidFill>
          <a:ln/>
        </p:spPr>
      </p:sp>
      <p:sp>
        <p:nvSpPr>
          <p:cNvPr id="15" name="Text 10"/>
          <p:cNvSpPr/>
          <p:nvPr/>
        </p:nvSpPr>
        <p:spPr>
          <a:xfrm>
            <a:off x="6372225" y="1271586"/>
            <a:ext cx="1952625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 err="1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调试</a:t>
            </a:r>
            <a:endParaRPr lang="en-US" sz="1350" dirty="0"/>
          </a:p>
        </p:txBody>
      </p:sp>
      <p:sp>
        <p:nvSpPr>
          <p:cNvPr id="16" name="Text 11"/>
          <p:cNvSpPr/>
          <p:nvPr/>
        </p:nvSpPr>
        <p:spPr>
          <a:xfrm>
            <a:off x="6400799" y="3335890"/>
            <a:ext cx="1952625" cy="169307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500"/>
              </a:lnSpc>
            </a:pP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在发现有违规内存操作的时候，就会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ABORT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该进程，并产生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tombstone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main log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打印异常栈。在如踩内存发生的时候就会打印，而不会等到被踩内存时候发生</a:t>
            </a: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altLang="zh-CN" sz="900" dirty="0" smtClean="0">
              <a:solidFill>
                <a:srgbClr val="262C5B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>
              <a:lnSpc>
                <a:spcPts val="1500"/>
              </a:lnSpc>
            </a:pPr>
            <a:endParaRPr lang="en-US" altLang="zh-CN" sz="900" dirty="0">
              <a:solidFill>
                <a:srgbClr val="262C5B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>
              <a:lnSpc>
                <a:spcPts val="1500"/>
              </a:lnSpc>
            </a:pP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根据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提示内容，以及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addr2line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，分别找到触发</a:t>
            </a:r>
            <a:r>
              <a:rPr lang="en-US" altLang="zh-CN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的地方、被监控内存申请的地方、被监测线程创建的地方。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4714875" y="476250"/>
            <a:ext cx="3952875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ASAN的最佳实践与注意事项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4714875" y="933450"/>
            <a:ext cx="3952875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rcRect l="7143" r="7143"/>
          <a:stretch/>
        </p:blipFill>
        <p:spPr>
          <a:xfrm>
            <a:off x="238125" y="238125"/>
            <a:ext cx="4000500" cy="4667250"/>
          </a:xfrm>
          <a:prstGeom prst="roundRect">
            <a:avLst>
              <a:gd name="adj" fmla="val 3570"/>
            </a:avLst>
          </a:prstGeom>
        </p:spPr>
      </p:pic>
      <p:sp>
        <p:nvSpPr>
          <p:cNvPr id="6" name="Shape 3"/>
          <p:cNvSpPr/>
          <p:nvPr/>
        </p:nvSpPr>
        <p:spPr>
          <a:xfrm>
            <a:off x="4714875" y="3524250"/>
            <a:ext cx="3952875" cy="4763"/>
          </a:xfrm>
          <a:prstGeom prst="rect">
            <a:avLst/>
          </a:prstGeom>
          <a:solidFill>
            <a:srgbClr val="262C5B"/>
          </a:solidFill>
          <a:ln/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714875" y="933450"/>
            <a:ext cx="3952875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7" name="矩形 6"/>
          <p:cNvSpPr/>
          <p:nvPr/>
        </p:nvSpPr>
        <p:spPr>
          <a:xfrm>
            <a:off x="773206" y="483684"/>
            <a:ext cx="45720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zh-CN" altLang="en-US" dirty="0"/>
              <a:t>sanitize: {</a:t>
            </a:r>
          </a:p>
          <a:p>
            <a:r>
              <a:rPr lang="zh-CN" altLang="en-US" dirty="0"/>
              <a:t>    address: true,</a:t>
            </a:r>
          </a:p>
          <a:p>
            <a:r>
              <a:rPr lang="zh-CN" altLang="en-US" dirty="0"/>
              <a:t>},</a:t>
            </a:r>
          </a:p>
        </p:txBody>
      </p:sp>
      <p:sp>
        <p:nvSpPr>
          <p:cNvPr id="8" name="矩形 7"/>
          <p:cNvSpPr/>
          <p:nvPr/>
        </p:nvSpPr>
        <p:spPr>
          <a:xfrm>
            <a:off x="166559" y="112983"/>
            <a:ext cx="1697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Android.bp</a:t>
            </a:r>
            <a:r>
              <a:rPr lang="zh-CN" altLang="en-US" dirty="0"/>
              <a:t>文件</a:t>
            </a:r>
          </a:p>
        </p:txBody>
      </p:sp>
      <p:sp>
        <p:nvSpPr>
          <p:cNvPr id="9" name="矩形 8"/>
          <p:cNvSpPr/>
          <p:nvPr/>
        </p:nvSpPr>
        <p:spPr>
          <a:xfrm>
            <a:off x="166559" y="1607155"/>
            <a:ext cx="175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CMake</a:t>
            </a:r>
            <a:r>
              <a:rPr lang="zh-CN" altLang="en-US" dirty="0" smtClean="0"/>
              <a:t>构建系统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73206" y="2065716"/>
            <a:ext cx="692523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set(CMAKE_C_FLAGS "${CMAKE_C_FLAGS} -fsanitize=address")</a:t>
            </a:r>
          </a:p>
          <a:p>
            <a:r>
              <a:rPr lang="zh-CN" altLang="en-US" dirty="0"/>
              <a:t>set(CMAKE_CXX_FLAGS "${CMAKE_CXX_FLAGS} -fsanitize=address")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05619"/>
              </p:ext>
            </p:extLst>
          </p:nvPr>
        </p:nvGraphicFramePr>
        <p:xfrm>
          <a:off x="773206" y="3818933"/>
          <a:ext cx="9985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包装程序外壳对象" showAsIcon="1" r:id="rId4" imgW="997920" imgH="552600" progId="Package">
                  <p:embed/>
                </p:oleObj>
              </mc:Choice>
              <mc:Fallback>
                <p:oleObj name="包装程序外壳对象" showAsIcon="1" r:id="rId4" imgW="997920" imgH="5526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3206" y="3818933"/>
                        <a:ext cx="998537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66559" y="3083373"/>
            <a:ext cx="116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ASAN</a:t>
            </a:r>
            <a:r>
              <a:rPr lang="zh-CN" altLang="en-US" dirty="0" smtClean="0"/>
              <a:t>日志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87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9116978" cy="49053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74912" y="94129"/>
            <a:ext cx="2662517" cy="221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0735" y="517712"/>
            <a:ext cx="584947" cy="275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437120" y="333046"/>
            <a:ext cx="156966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栈缓冲区</a:t>
            </a:r>
            <a:r>
              <a:rPr lang="zh-CN" altLang="en-US" dirty="0"/>
              <a:t>溢出</a:t>
            </a:r>
          </a:p>
        </p:txBody>
      </p:sp>
    </p:spTree>
    <p:extLst>
      <p:ext uri="{BB962C8B-B14F-4D97-AF65-F5344CB8AC3E}">
        <p14:creationId xmlns:p14="http://schemas.microsoft.com/office/powerpoint/2010/main" val="117524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99"/>
            <a:ext cx="9095874" cy="72874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54749"/>
            <a:ext cx="6143625" cy="1343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24775"/>
            <a:ext cx="6429375" cy="221932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06924" y="1532965"/>
            <a:ext cx="1203511" cy="168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675965" y="1701053"/>
            <a:ext cx="1748117" cy="2568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0512" y="702617"/>
            <a:ext cx="3119717" cy="125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28601" y="827748"/>
            <a:ext cx="907675" cy="3441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01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873" y="1"/>
            <a:ext cx="6781992" cy="201705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" y="1237797"/>
            <a:ext cx="5035924" cy="395783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43100" y="3287806"/>
            <a:ext cx="813547" cy="168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85797" y="1651747"/>
            <a:ext cx="1173256" cy="168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810435" y="1819835"/>
            <a:ext cx="4484594" cy="1400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721" y="2392455"/>
            <a:ext cx="3514725" cy="127635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>
            <a:off x="6614160" y="1819835"/>
            <a:ext cx="121920" cy="1153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95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7861"/>
            <a:ext cx="8232830" cy="27256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8440"/>
            <a:ext cx="9144000" cy="3394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6782278" cy="207844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35040" y="312420"/>
            <a:ext cx="586740" cy="14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621780" y="502351"/>
            <a:ext cx="2118360" cy="1509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05100" y="2273081"/>
            <a:ext cx="586740" cy="144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03860" y="2417861"/>
            <a:ext cx="2209800" cy="1362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932420" y="51554"/>
            <a:ext cx="1107996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内存泄漏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73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24400" y="238125"/>
            <a:ext cx="4181475" cy="4667250"/>
          </a:xfrm>
          <a:prstGeom prst="roundRect">
            <a:avLst>
              <a:gd name="adj" fmla="val 3415"/>
            </a:avLst>
          </a:prstGeom>
        </p:spPr>
      </p:pic>
      <p:sp>
        <p:nvSpPr>
          <p:cNvPr id="4" name="Text 1"/>
          <p:cNvSpPr/>
          <p:nvPr/>
        </p:nvSpPr>
        <p:spPr>
          <a:xfrm>
            <a:off x="476250" y="1914525"/>
            <a:ext cx="401002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476250" y="2390775"/>
            <a:ext cx="4010025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161686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16883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引言：内存管理的重要性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93595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224551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231695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ASAN简介：内存安全的守护者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25646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287416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9456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实践指南：有效利用ASAN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319325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125" y="238125"/>
            <a:ext cx="8667750" cy="4667250"/>
          </a:xfrm>
          <a:prstGeom prst="roundRect">
            <a:avLst>
              <a:gd name="adj" fmla="val 3060"/>
            </a:avLst>
          </a:prstGeom>
        </p:spPr>
      </p:pic>
      <p:sp>
        <p:nvSpPr>
          <p:cNvPr id="4" name="Shape 1"/>
          <p:cNvSpPr/>
          <p:nvPr/>
        </p:nvSpPr>
        <p:spPr>
          <a:xfrm>
            <a:off x="476250" y="3162300"/>
            <a:ext cx="5238750" cy="1504950"/>
          </a:xfrm>
          <a:prstGeom prst="roundRect">
            <a:avLst>
              <a:gd name="adj" fmla="val 9495"/>
            </a:avLst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1543050" y="3543300"/>
            <a:ext cx="3790950" cy="4381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475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引言：内存管理的重要性</a:t>
            </a:r>
            <a:endParaRPr lang="en-US" sz="2475" dirty="0"/>
          </a:p>
        </p:txBody>
      </p:sp>
      <p:sp>
        <p:nvSpPr>
          <p:cNvPr id="6" name="Text 3"/>
          <p:cNvSpPr/>
          <p:nvPr/>
        </p:nvSpPr>
        <p:spPr>
          <a:xfrm>
            <a:off x="857250" y="4095750"/>
            <a:ext cx="447675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857250" y="3543300"/>
            <a:ext cx="685800" cy="4381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47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 /</a:t>
            </a:r>
            <a:endParaRPr lang="en-US" sz="24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3673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476250" y="476250"/>
            <a:ext cx="2571750" cy="12001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为什么内存泄漏是Android应用的大敌？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476250" y="1733550"/>
            <a:ext cx="2571750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rcRect t="38496" b="38496"/>
          <a:stretch/>
        </p:blipFill>
        <p:spPr>
          <a:xfrm>
            <a:off x="3286125" y="476250"/>
            <a:ext cx="5381625" cy="1238250"/>
          </a:xfrm>
          <a:prstGeom prst="roundRect">
            <a:avLst>
              <a:gd name="adj" fmla="val 11540"/>
            </a:avLst>
          </a:prstGeom>
        </p:spPr>
      </p:pic>
      <p:sp>
        <p:nvSpPr>
          <p:cNvPr id="6" name="Shape 3"/>
          <p:cNvSpPr/>
          <p:nvPr/>
        </p:nvSpPr>
        <p:spPr>
          <a:xfrm>
            <a:off x="476250" y="2238375"/>
            <a:ext cx="2571750" cy="2652713"/>
          </a:xfrm>
          <a:prstGeom prst="roundRect">
            <a:avLst>
              <a:gd name="adj" fmla="val 4445"/>
            </a:avLst>
          </a:prstGeom>
          <a:solidFill>
            <a:srgbClr val="EFF4F7"/>
          </a:solidFill>
          <a:ln/>
        </p:spPr>
      </p:sp>
      <p:sp>
        <p:nvSpPr>
          <p:cNvPr id="7" name="Shape 4"/>
          <p:cNvSpPr/>
          <p:nvPr/>
        </p:nvSpPr>
        <p:spPr>
          <a:xfrm>
            <a:off x="714375" y="2476500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5813" y="2547938"/>
            <a:ext cx="190500" cy="1905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14375" y="3762375"/>
            <a:ext cx="209550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性能下降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714375" y="4076700"/>
            <a:ext cx="2095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内存泄漏导致应用占用内存持续增加，影响运行速度，用户体验变差，严重时甚至导致应用崩溃.</a:t>
            </a:r>
            <a:endParaRPr lang="en-US" sz="900" dirty="0"/>
          </a:p>
        </p:txBody>
      </p:sp>
      <p:sp>
        <p:nvSpPr>
          <p:cNvPr id="11" name="Shape 7"/>
          <p:cNvSpPr/>
          <p:nvPr/>
        </p:nvSpPr>
        <p:spPr>
          <a:xfrm>
            <a:off x="3286125" y="2238375"/>
            <a:ext cx="2571750" cy="2652713"/>
          </a:xfrm>
          <a:prstGeom prst="roundRect">
            <a:avLst>
              <a:gd name="adj" fmla="val 4445"/>
            </a:avLst>
          </a:prstGeom>
          <a:solidFill>
            <a:srgbClr val="EFF4F7"/>
          </a:solidFill>
          <a:ln/>
        </p:spPr>
      </p:sp>
      <p:sp>
        <p:nvSpPr>
          <p:cNvPr id="12" name="Shape 8"/>
          <p:cNvSpPr/>
          <p:nvPr/>
        </p:nvSpPr>
        <p:spPr>
          <a:xfrm>
            <a:off x="3524250" y="2476500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95688" y="2547938"/>
            <a:ext cx="190500" cy="19050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524250" y="3762375"/>
            <a:ext cx="209550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资源浪费</a:t>
            </a:r>
            <a:endParaRPr lang="en-US" sz="1350" dirty="0"/>
          </a:p>
        </p:txBody>
      </p:sp>
      <p:sp>
        <p:nvSpPr>
          <p:cNvPr id="15" name="Text 10"/>
          <p:cNvSpPr/>
          <p:nvPr/>
        </p:nvSpPr>
        <p:spPr>
          <a:xfrm>
            <a:off x="3524250" y="4076700"/>
            <a:ext cx="2095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泄漏的内存无法被回收，造成系统资源浪费，特别是在资源有限的移动设备上，问题更为突出.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6096000" y="2238375"/>
            <a:ext cx="2571750" cy="2652713"/>
          </a:xfrm>
          <a:prstGeom prst="roundRect">
            <a:avLst>
              <a:gd name="adj" fmla="val 4445"/>
            </a:avLst>
          </a:prstGeom>
          <a:solidFill>
            <a:srgbClr val="EFF4F7"/>
          </a:solidFill>
          <a:ln/>
        </p:spPr>
      </p:sp>
      <p:sp>
        <p:nvSpPr>
          <p:cNvPr id="17" name="Shape 12"/>
          <p:cNvSpPr/>
          <p:nvPr/>
        </p:nvSpPr>
        <p:spPr>
          <a:xfrm>
            <a:off x="6334125" y="2476500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05563" y="2547938"/>
            <a:ext cx="190500" cy="1905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6334125" y="3762375"/>
            <a:ext cx="209550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调试困难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6334125" y="4076700"/>
            <a:ext cx="2095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内存泄漏不易察觉，定位和修复难度大，可能需要消耗大量时间和精力，影响开发效率.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4714875" y="476250"/>
            <a:ext cx="3952875" cy="800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err="1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内存泄漏如何</a:t>
            </a:r>
            <a:r>
              <a:rPr lang="zh-CN" altLang="en-US" sz="2250" b="1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产生？如何避免？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4714875" y="1333500"/>
            <a:ext cx="3952875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rcRect l="7143" r="7143"/>
          <a:stretch/>
        </p:blipFill>
        <p:spPr>
          <a:xfrm>
            <a:off x="238125" y="238125"/>
            <a:ext cx="4000500" cy="4667250"/>
          </a:xfrm>
          <a:prstGeom prst="roundRect">
            <a:avLst>
              <a:gd name="adj" fmla="val 3570"/>
            </a:avLst>
          </a:prstGeom>
        </p:spPr>
      </p:pic>
      <p:sp>
        <p:nvSpPr>
          <p:cNvPr id="6" name="Shape 3"/>
          <p:cNvSpPr/>
          <p:nvPr/>
        </p:nvSpPr>
        <p:spPr>
          <a:xfrm>
            <a:off x="4714875" y="3524250"/>
            <a:ext cx="3952875" cy="4763"/>
          </a:xfrm>
          <a:prstGeom prst="rect">
            <a:avLst/>
          </a:prstGeom>
          <a:solidFill>
            <a:srgbClr val="262C5B"/>
          </a:solidFill>
          <a:ln/>
        </p:spPr>
      </p:sp>
      <p:sp>
        <p:nvSpPr>
          <p:cNvPr id="9" name="椭圆 8"/>
          <p:cNvSpPr/>
          <p:nvPr/>
        </p:nvSpPr>
        <p:spPr>
          <a:xfrm>
            <a:off x="4837609" y="1375048"/>
            <a:ext cx="2808312" cy="13681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天灾 </a:t>
            </a:r>
            <a:r>
              <a:rPr lang="en-US" altLang="zh-CN" dirty="0" smtClean="0"/>
              <a:t>or </a:t>
            </a:r>
            <a:r>
              <a:rPr lang="zh-CN" altLang="en-US" dirty="0" smtClean="0"/>
              <a:t>人祸？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324711" y="2268674"/>
            <a:ext cx="2808312" cy="13681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是人都会犯错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56721" y="3152378"/>
            <a:ext cx="2808312" cy="136815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如何避免犯错？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125" y="238125"/>
            <a:ext cx="8667750" cy="4667250"/>
          </a:xfrm>
          <a:prstGeom prst="roundRect">
            <a:avLst>
              <a:gd name="adj" fmla="val 3060"/>
            </a:avLst>
          </a:prstGeom>
        </p:spPr>
      </p:pic>
      <p:sp>
        <p:nvSpPr>
          <p:cNvPr id="4" name="Shape 1"/>
          <p:cNvSpPr/>
          <p:nvPr/>
        </p:nvSpPr>
        <p:spPr>
          <a:xfrm>
            <a:off x="476250" y="2724150"/>
            <a:ext cx="5238750" cy="1943100"/>
          </a:xfrm>
          <a:prstGeom prst="roundRect">
            <a:avLst>
              <a:gd name="adj" fmla="val 7355"/>
            </a:avLst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1543050" y="3105150"/>
            <a:ext cx="3790950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475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ASAN简介：内存安全的守护者</a:t>
            </a:r>
            <a:endParaRPr lang="en-US" sz="2475" dirty="0"/>
          </a:p>
        </p:txBody>
      </p:sp>
      <p:sp>
        <p:nvSpPr>
          <p:cNvPr id="6" name="Text 3"/>
          <p:cNvSpPr/>
          <p:nvPr/>
        </p:nvSpPr>
        <p:spPr>
          <a:xfrm>
            <a:off x="857250" y="4095750"/>
            <a:ext cx="447675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857250" y="3105150"/>
            <a:ext cx="685800" cy="4381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47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 /</a:t>
            </a:r>
            <a:endParaRPr lang="en-US" sz="24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476250" y="476250"/>
            <a:ext cx="3952875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ASAN是什么？它如何工作？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476250" y="933450"/>
            <a:ext cx="3952875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rcRect l="7143" r="7143"/>
          <a:stretch/>
        </p:blipFill>
        <p:spPr>
          <a:xfrm>
            <a:off x="4905375" y="238125"/>
            <a:ext cx="4000500" cy="4667250"/>
          </a:xfrm>
          <a:prstGeom prst="roundRect">
            <a:avLst>
              <a:gd name="adj" fmla="val 3570"/>
            </a:avLst>
          </a:prstGeom>
        </p:spPr>
      </p:pic>
      <p:sp>
        <p:nvSpPr>
          <p:cNvPr id="6" name="Shape 3"/>
          <p:cNvSpPr/>
          <p:nvPr/>
        </p:nvSpPr>
        <p:spPr>
          <a:xfrm>
            <a:off x="476250" y="3524250"/>
            <a:ext cx="3952875" cy="4763"/>
          </a:xfrm>
          <a:prstGeom prst="rect">
            <a:avLst/>
          </a:prstGeom>
          <a:solidFill>
            <a:srgbClr val="262C5B"/>
          </a:solidFill>
          <a:ln/>
        </p:spPr>
      </p:sp>
      <p:sp>
        <p:nvSpPr>
          <p:cNvPr id="7" name="Text 4"/>
          <p:cNvSpPr/>
          <p:nvPr/>
        </p:nvSpPr>
        <p:spPr>
          <a:xfrm>
            <a:off x="476250" y="3719512"/>
            <a:ext cx="3952875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ASAN是AddressSanitizer的简称，是Google开发的一款内存错误检测工具，能实时检测程序中的内存错误，如越界访问、使用未初始化的内存等，是开发者调试内存问题的利器.</a:t>
            </a:r>
            <a:endParaRPr lang="en-US" sz="900" dirty="0"/>
          </a:p>
        </p:txBody>
      </p:sp>
      <p:sp>
        <p:nvSpPr>
          <p:cNvPr id="8" name="椭圆 7"/>
          <p:cNvSpPr/>
          <p:nvPr/>
        </p:nvSpPr>
        <p:spPr>
          <a:xfrm>
            <a:off x="685801" y="4081462"/>
            <a:ext cx="733424" cy="2857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76250" y="933450"/>
            <a:ext cx="3952875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30" name="Text 2"/>
          <p:cNvSpPr/>
          <p:nvPr/>
        </p:nvSpPr>
        <p:spPr>
          <a:xfrm>
            <a:off x="533400" y="1133475"/>
            <a:ext cx="3952875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sp>
        <p:nvSpPr>
          <p:cNvPr id="31" name="Shape 3"/>
          <p:cNvSpPr/>
          <p:nvPr/>
        </p:nvSpPr>
        <p:spPr>
          <a:xfrm>
            <a:off x="171450" y="292893"/>
            <a:ext cx="4191000" cy="2214563"/>
          </a:xfrm>
          <a:prstGeom prst="roundRect">
            <a:avLst>
              <a:gd name="adj" fmla="val 5160"/>
            </a:avLst>
          </a:prstGeom>
          <a:solidFill>
            <a:srgbClr val="EFF4F7"/>
          </a:solidFill>
          <a:ln/>
        </p:spPr>
      </p:sp>
      <p:sp>
        <p:nvSpPr>
          <p:cNvPr id="32" name="Shape 4"/>
          <p:cNvSpPr/>
          <p:nvPr/>
        </p:nvSpPr>
        <p:spPr>
          <a:xfrm>
            <a:off x="409575" y="531018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33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1013" y="602456"/>
            <a:ext cx="190500" cy="190500"/>
          </a:xfrm>
          <a:prstGeom prst="rect">
            <a:avLst/>
          </a:prstGeom>
        </p:spPr>
      </p:pic>
      <p:sp>
        <p:nvSpPr>
          <p:cNvPr id="34" name="Text 5"/>
          <p:cNvSpPr/>
          <p:nvPr/>
        </p:nvSpPr>
        <p:spPr>
          <a:xfrm>
            <a:off x="409575" y="1016793"/>
            <a:ext cx="371475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ASAN作用</a:t>
            </a:r>
            <a:endParaRPr lang="en-US" sz="1350" dirty="0"/>
          </a:p>
        </p:txBody>
      </p:sp>
      <p:sp>
        <p:nvSpPr>
          <p:cNvPr id="35" name="Text 6"/>
          <p:cNvSpPr/>
          <p:nvPr/>
        </p:nvSpPr>
        <p:spPr>
          <a:xfrm>
            <a:off x="409575" y="1331118"/>
            <a:ext cx="371475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ASAN（AddressSanitizer）是Google开发的内存错误检测工具，能在运行时快速检测出程序中的内存泄漏和使用错误，有效提升Android应用的稳定性.</a:t>
            </a:r>
            <a:endParaRPr lang="en-US" sz="900" dirty="0"/>
          </a:p>
        </p:txBody>
      </p:sp>
      <p:sp>
        <p:nvSpPr>
          <p:cNvPr id="36" name="Shape 7"/>
          <p:cNvSpPr/>
          <p:nvPr/>
        </p:nvSpPr>
        <p:spPr>
          <a:xfrm>
            <a:off x="4772025" y="292893"/>
            <a:ext cx="4191000" cy="2214563"/>
          </a:xfrm>
          <a:prstGeom prst="roundRect">
            <a:avLst>
              <a:gd name="adj" fmla="val 5160"/>
            </a:avLst>
          </a:prstGeom>
          <a:solidFill>
            <a:srgbClr val="EFF4F7"/>
          </a:solidFill>
          <a:ln/>
        </p:spPr>
      </p:sp>
      <p:sp>
        <p:nvSpPr>
          <p:cNvPr id="37" name="Shape 8"/>
          <p:cNvSpPr/>
          <p:nvPr/>
        </p:nvSpPr>
        <p:spPr>
          <a:xfrm>
            <a:off x="5010150" y="531018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38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81588" y="602455"/>
            <a:ext cx="190500" cy="190500"/>
          </a:xfrm>
          <a:prstGeom prst="rect">
            <a:avLst/>
          </a:prstGeom>
        </p:spPr>
      </p:pic>
      <p:sp>
        <p:nvSpPr>
          <p:cNvPr id="39" name="Text 9"/>
          <p:cNvSpPr/>
          <p:nvPr/>
        </p:nvSpPr>
        <p:spPr>
          <a:xfrm>
            <a:off x="5010150" y="1016793"/>
            <a:ext cx="371475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内存泄漏危害</a:t>
            </a:r>
            <a:endParaRPr lang="en-US" sz="1350" dirty="0"/>
          </a:p>
        </p:txBody>
      </p:sp>
      <p:sp>
        <p:nvSpPr>
          <p:cNvPr id="40" name="Text 10"/>
          <p:cNvSpPr/>
          <p:nvPr/>
        </p:nvSpPr>
        <p:spPr>
          <a:xfrm>
            <a:off x="5010150" y="1331118"/>
            <a:ext cx="371475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内存泄漏会导致应用占用内存持续增加，影响系统性能，严重时甚至造成应用崩溃或设备卡顿，用户体验急剧下降.</a:t>
            </a:r>
            <a:endParaRPr lang="en-US" sz="900" dirty="0"/>
          </a:p>
        </p:txBody>
      </p:sp>
      <p:sp>
        <p:nvSpPr>
          <p:cNvPr id="41" name="Shape 11"/>
          <p:cNvSpPr/>
          <p:nvPr/>
        </p:nvSpPr>
        <p:spPr>
          <a:xfrm>
            <a:off x="171450" y="2627708"/>
            <a:ext cx="4191000" cy="2214563"/>
          </a:xfrm>
          <a:prstGeom prst="roundRect">
            <a:avLst>
              <a:gd name="adj" fmla="val 5160"/>
            </a:avLst>
          </a:prstGeom>
          <a:solidFill>
            <a:srgbClr val="EFF4F7"/>
          </a:solidFill>
          <a:ln/>
        </p:spPr>
      </p:sp>
      <p:sp>
        <p:nvSpPr>
          <p:cNvPr id="42" name="Shape 12"/>
          <p:cNvSpPr/>
          <p:nvPr/>
        </p:nvSpPr>
        <p:spPr>
          <a:xfrm>
            <a:off x="409575" y="2865833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43" name="Image 4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1013" y="2937271"/>
            <a:ext cx="190500" cy="190500"/>
          </a:xfrm>
          <a:prstGeom prst="rect">
            <a:avLst/>
          </a:prstGeom>
        </p:spPr>
      </p:pic>
      <p:sp>
        <p:nvSpPr>
          <p:cNvPr id="44" name="Text 13"/>
          <p:cNvSpPr/>
          <p:nvPr/>
        </p:nvSpPr>
        <p:spPr>
          <a:xfrm>
            <a:off x="409575" y="3351608"/>
            <a:ext cx="371475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ASAN集成步骤</a:t>
            </a:r>
            <a:endParaRPr lang="en-US" sz="1350" dirty="0"/>
          </a:p>
        </p:txBody>
      </p:sp>
      <p:sp>
        <p:nvSpPr>
          <p:cNvPr id="45" name="Text 14"/>
          <p:cNvSpPr/>
          <p:nvPr/>
        </p:nvSpPr>
        <p:spPr>
          <a:xfrm>
            <a:off x="409575" y="3665933"/>
            <a:ext cx="3714750" cy="99179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>
              <a:lnSpc>
                <a:spcPts val="1500"/>
              </a:lnSpc>
            </a:pPr>
            <a:r>
              <a:rPr lang="en-US" sz="900" dirty="0" err="1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开发者需在</a:t>
            </a:r>
            <a:endParaRPr lang="en-US" sz="900" dirty="0" smtClean="0">
              <a:solidFill>
                <a:srgbClr val="262C5B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>
              <a:lnSpc>
                <a:spcPts val="1500"/>
              </a:lnSpc>
            </a:pPr>
            <a:r>
              <a:rPr lang="en-US" sz="900" dirty="0" err="1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Android.mk</a:t>
            </a:r>
            <a:r>
              <a:rPr lang="en-US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文件中添加-fsanitize</a:t>
            </a: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=</a:t>
            </a:r>
            <a:r>
              <a:rPr lang="en-US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address选项</a:t>
            </a:r>
            <a:r>
              <a:rPr 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</a:p>
          <a:p>
            <a:pPr>
              <a:lnSpc>
                <a:spcPts val="1500"/>
              </a:lnSpc>
            </a:pPr>
            <a:r>
              <a:rPr lang="en-US" sz="900" dirty="0" err="1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Android.bp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文件</a:t>
            </a: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里通过</a:t>
            </a: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sanitize</a:t>
            </a:r>
            <a:r>
              <a:rPr lang="zh-CN" alt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字段启用</a:t>
            </a:r>
            <a:r>
              <a:rPr 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</a:t>
            </a: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endParaRPr lang="en-US" altLang="zh-CN" sz="900" dirty="0" smtClean="0">
              <a:solidFill>
                <a:srgbClr val="262C5B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>
              <a:lnSpc>
                <a:spcPts val="1500"/>
              </a:lnSpc>
            </a:pPr>
            <a:r>
              <a:rPr lang="en-US" sz="900" dirty="0" err="1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并确保链接器支持</a:t>
            </a:r>
            <a:r>
              <a:rPr lang="en-US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ASAN库，通过编译后即可在调试模式下启用ASAN检测</a:t>
            </a: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.</a:t>
            </a:r>
            <a:endParaRPr lang="en-US" sz="900" dirty="0"/>
          </a:p>
        </p:txBody>
      </p:sp>
      <p:sp>
        <p:nvSpPr>
          <p:cNvPr id="46" name="Shape 15"/>
          <p:cNvSpPr/>
          <p:nvPr/>
        </p:nvSpPr>
        <p:spPr>
          <a:xfrm>
            <a:off x="4772025" y="2659856"/>
            <a:ext cx="4191000" cy="2214563"/>
          </a:xfrm>
          <a:prstGeom prst="roundRect">
            <a:avLst>
              <a:gd name="adj" fmla="val 5160"/>
            </a:avLst>
          </a:prstGeom>
          <a:solidFill>
            <a:srgbClr val="EFF4F7"/>
          </a:solidFill>
          <a:ln/>
        </p:spPr>
      </p:sp>
      <p:sp>
        <p:nvSpPr>
          <p:cNvPr id="47" name="Shape 16"/>
          <p:cNvSpPr/>
          <p:nvPr/>
        </p:nvSpPr>
        <p:spPr>
          <a:xfrm>
            <a:off x="5010150" y="2897981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48" name="Image 5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081588" y="2969418"/>
            <a:ext cx="190500" cy="190500"/>
          </a:xfrm>
          <a:prstGeom prst="rect">
            <a:avLst/>
          </a:prstGeom>
        </p:spPr>
      </p:pic>
      <p:sp>
        <p:nvSpPr>
          <p:cNvPr id="49" name="Text 17"/>
          <p:cNvSpPr/>
          <p:nvPr/>
        </p:nvSpPr>
        <p:spPr>
          <a:xfrm>
            <a:off x="5010150" y="3383756"/>
            <a:ext cx="371475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优化建议</a:t>
            </a:r>
            <a:endParaRPr lang="en-US" sz="1350" dirty="0"/>
          </a:p>
        </p:txBody>
      </p:sp>
      <p:sp>
        <p:nvSpPr>
          <p:cNvPr id="50" name="Text 18"/>
          <p:cNvSpPr/>
          <p:nvPr/>
        </p:nvSpPr>
        <p:spPr>
          <a:xfrm>
            <a:off x="5010150" y="3698081"/>
            <a:ext cx="3714750" cy="74057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利用ASAN定位到内存泄漏的具体位置后，开发者应检查对象生命周期管理，避免无效引用和循环引用，</a:t>
            </a:r>
            <a:r>
              <a:rPr lang="en-US" sz="900" dirty="0" err="1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及时释放不再使用的资源</a:t>
            </a:r>
            <a:r>
              <a:rPr 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.</a:t>
            </a:r>
          </a:p>
          <a:p>
            <a:pPr marL="0" indent="0" algn="l">
              <a:lnSpc>
                <a:spcPts val="1500"/>
              </a:lnSpc>
              <a:buNone/>
            </a:pPr>
            <a:endParaRPr lang="en-US" sz="900" dirty="0">
              <a:solidFill>
                <a:srgbClr val="262C5B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0" indent="0" algn="l">
              <a:lnSpc>
                <a:spcPts val="1500"/>
              </a:lnSpc>
              <a:buNone/>
            </a:pPr>
            <a:r>
              <a:rPr lang="zh-CN" altLang="en-US" sz="900" dirty="0" smtClean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</a:rPr>
              <a:t>智能指针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88351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125" y="238125"/>
            <a:ext cx="8667750" cy="4667250"/>
          </a:xfrm>
          <a:prstGeom prst="roundRect">
            <a:avLst>
              <a:gd name="adj" fmla="val 3060"/>
            </a:avLst>
          </a:prstGeom>
        </p:spPr>
      </p:pic>
      <p:sp>
        <p:nvSpPr>
          <p:cNvPr id="4" name="Shape 1"/>
          <p:cNvSpPr/>
          <p:nvPr/>
        </p:nvSpPr>
        <p:spPr>
          <a:xfrm>
            <a:off x="476250" y="3162300"/>
            <a:ext cx="5238750" cy="1504950"/>
          </a:xfrm>
          <a:prstGeom prst="roundRect">
            <a:avLst>
              <a:gd name="adj" fmla="val 9495"/>
            </a:avLst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1543050" y="3543300"/>
            <a:ext cx="3790950" cy="4381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475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实践指南：有效利用ASAN</a:t>
            </a:r>
            <a:endParaRPr lang="en-US" sz="2475" dirty="0"/>
          </a:p>
        </p:txBody>
      </p:sp>
      <p:sp>
        <p:nvSpPr>
          <p:cNvPr id="6" name="Text 3"/>
          <p:cNvSpPr/>
          <p:nvPr/>
        </p:nvSpPr>
        <p:spPr>
          <a:xfrm>
            <a:off x="857250" y="4095750"/>
            <a:ext cx="447675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857250" y="3543300"/>
            <a:ext cx="685800" cy="4381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47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 /</a:t>
            </a:r>
            <a:endParaRPr lang="en-US" sz="24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534</Words>
  <Application>Microsoft Office PowerPoint</Application>
  <PresentationFormat>全屏显示(16:9)</PresentationFormat>
  <Paragraphs>90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宋体</vt:lpstr>
      <vt:lpstr>Microsoft YaHei</vt:lpstr>
      <vt:lpstr>Arial</vt:lpstr>
      <vt:lpstr>Calibri</vt:lpstr>
      <vt:lpstr>Calibri Light</vt:lpstr>
      <vt:lpstr>Office Theme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帐户</cp:lastModifiedBy>
  <cp:revision>76</cp:revision>
  <dcterms:created xsi:type="dcterms:W3CDTF">2024-11-13T07:46:15Z</dcterms:created>
  <dcterms:modified xsi:type="dcterms:W3CDTF">2024-11-18T02:26:09Z</dcterms:modified>
</cp:coreProperties>
</file>