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0"/>
  </p:notesMasterIdLst>
  <p:sldIdLst>
    <p:sldId id="256"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272" r:id="rId19"/>
  </p:sldIdLst>
  <p:sldSz cx="9144000" cy="6858000" type="screen4x3"/>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武龙" initials="徐武龙"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A1BFE"/>
    <a:srgbClr val="696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2826" autoAdjust="0"/>
  </p:normalViewPr>
  <p:slideViewPr>
    <p:cSldViewPr showGuides="1">
      <p:cViewPr varScale="1">
        <p:scale>
          <a:sx n="113" d="100"/>
          <a:sy n="113" d="100"/>
        </p:scale>
        <p:origin x="678"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49F0E-5FC9-4776-8E1A-89FF7E51029B}" type="datetimeFigureOut">
              <a:rPr lang="zh-CN" altLang="en-US" smtClean="0"/>
              <a:t>2024.3.15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0BE65-9758-4DE9-9F00-F2710704B02F}" type="slidenum">
              <a:rPr lang="zh-CN" altLang="en-US" smtClean="0"/>
              <a:t>‹#›</a:t>
            </a:fld>
            <a:endParaRPr lang="zh-CN" altLang="en-US"/>
          </a:p>
        </p:txBody>
      </p:sp>
    </p:spTree>
    <p:extLst>
      <p:ext uri="{BB962C8B-B14F-4D97-AF65-F5344CB8AC3E}">
        <p14:creationId xmlns:p14="http://schemas.microsoft.com/office/powerpoint/2010/main" val="85258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不可能</a:t>
            </a:r>
            <a:r>
              <a:rPr lang="en-US" altLang="zh-CN" dirty="0" smtClean="0"/>
              <a:t>review</a:t>
            </a:r>
            <a:r>
              <a:rPr lang="zh-CN" altLang="en-US" dirty="0" smtClean="0"/>
              <a:t>测试</a:t>
            </a:r>
            <a:r>
              <a:rPr lang="en-US" altLang="zh-CN" dirty="0" smtClean="0"/>
              <a:t>case</a:t>
            </a:r>
            <a:r>
              <a:rPr lang="zh-CN" altLang="en-US" dirty="0" smtClean="0"/>
              <a:t>，只能展示一下</a:t>
            </a:r>
            <a:r>
              <a:rPr lang="en-US" altLang="zh-CN" dirty="0" err="1" smtClean="0"/>
              <a:t>SecurityChip</a:t>
            </a:r>
            <a:r>
              <a:rPr lang="zh-CN" altLang="en-US" dirty="0" smtClean="0"/>
              <a:t>的测试结果</a:t>
            </a:r>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2</a:t>
            </a:fld>
            <a:endParaRPr lang="zh-CN" altLang="en-US"/>
          </a:p>
        </p:txBody>
      </p:sp>
    </p:spTree>
    <p:extLst>
      <p:ext uri="{BB962C8B-B14F-4D97-AF65-F5344CB8AC3E}">
        <p14:creationId xmlns:p14="http://schemas.microsoft.com/office/powerpoint/2010/main" val="192723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11</a:t>
            </a:fld>
            <a:endParaRPr lang="zh-CN" altLang="en-US"/>
          </a:p>
        </p:txBody>
      </p:sp>
    </p:spTree>
    <p:extLst>
      <p:ext uri="{BB962C8B-B14F-4D97-AF65-F5344CB8AC3E}">
        <p14:creationId xmlns:p14="http://schemas.microsoft.com/office/powerpoint/2010/main" val="409474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12</a:t>
            </a:fld>
            <a:endParaRPr lang="zh-CN" altLang="en-US"/>
          </a:p>
        </p:txBody>
      </p:sp>
    </p:spTree>
    <p:extLst>
      <p:ext uri="{BB962C8B-B14F-4D97-AF65-F5344CB8AC3E}">
        <p14:creationId xmlns:p14="http://schemas.microsoft.com/office/powerpoint/2010/main" val="401363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13</a:t>
            </a:fld>
            <a:endParaRPr lang="zh-CN" altLang="en-US"/>
          </a:p>
        </p:txBody>
      </p:sp>
    </p:spTree>
    <p:extLst>
      <p:ext uri="{BB962C8B-B14F-4D97-AF65-F5344CB8AC3E}">
        <p14:creationId xmlns:p14="http://schemas.microsoft.com/office/powerpoint/2010/main" val="3764931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14</a:t>
            </a:fld>
            <a:endParaRPr lang="zh-CN" altLang="en-US"/>
          </a:p>
        </p:txBody>
      </p:sp>
    </p:spTree>
    <p:extLst>
      <p:ext uri="{BB962C8B-B14F-4D97-AF65-F5344CB8AC3E}">
        <p14:creationId xmlns:p14="http://schemas.microsoft.com/office/powerpoint/2010/main" val="3313735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15</a:t>
            </a:fld>
            <a:endParaRPr lang="zh-CN" altLang="en-US"/>
          </a:p>
        </p:txBody>
      </p:sp>
    </p:spTree>
    <p:extLst>
      <p:ext uri="{BB962C8B-B14F-4D97-AF65-F5344CB8AC3E}">
        <p14:creationId xmlns:p14="http://schemas.microsoft.com/office/powerpoint/2010/main" val="2163388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16</a:t>
            </a:fld>
            <a:endParaRPr lang="zh-CN" altLang="en-US"/>
          </a:p>
        </p:txBody>
      </p:sp>
    </p:spTree>
    <p:extLst>
      <p:ext uri="{BB962C8B-B14F-4D97-AF65-F5344CB8AC3E}">
        <p14:creationId xmlns:p14="http://schemas.microsoft.com/office/powerpoint/2010/main" val="479242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17</a:t>
            </a:fld>
            <a:endParaRPr lang="zh-CN" altLang="en-US"/>
          </a:p>
        </p:txBody>
      </p:sp>
    </p:spTree>
    <p:extLst>
      <p:ext uri="{BB962C8B-B14F-4D97-AF65-F5344CB8AC3E}">
        <p14:creationId xmlns:p14="http://schemas.microsoft.com/office/powerpoint/2010/main" val="41618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3</a:t>
            </a:fld>
            <a:endParaRPr lang="zh-CN" altLang="en-US"/>
          </a:p>
        </p:txBody>
      </p:sp>
    </p:spTree>
    <p:extLst>
      <p:ext uri="{BB962C8B-B14F-4D97-AF65-F5344CB8AC3E}">
        <p14:creationId xmlns:p14="http://schemas.microsoft.com/office/powerpoint/2010/main" val="82795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4</a:t>
            </a:fld>
            <a:endParaRPr lang="zh-CN" altLang="en-US"/>
          </a:p>
        </p:txBody>
      </p:sp>
    </p:spTree>
    <p:extLst>
      <p:ext uri="{BB962C8B-B14F-4D97-AF65-F5344CB8AC3E}">
        <p14:creationId xmlns:p14="http://schemas.microsoft.com/office/powerpoint/2010/main" val="2635276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5</a:t>
            </a:fld>
            <a:endParaRPr lang="zh-CN" altLang="en-US"/>
          </a:p>
        </p:txBody>
      </p:sp>
    </p:spTree>
    <p:extLst>
      <p:ext uri="{BB962C8B-B14F-4D97-AF65-F5344CB8AC3E}">
        <p14:creationId xmlns:p14="http://schemas.microsoft.com/office/powerpoint/2010/main" val="362195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6</a:t>
            </a:fld>
            <a:endParaRPr lang="zh-CN" altLang="en-US"/>
          </a:p>
        </p:txBody>
      </p:sp>
    </p:spTree>
    <p:extLst>
      <p:ext uri="{BB962C8B-B14F-4D97-AF65-F5344CB8AC3E}">
        <p14:creationId xmlns:p14="http://schemas.microsoft.com/office/powerpoint/2010/main" val="3881962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7</a:t>
            </a:fld>
            <a:endParaRPr lang="zh-CN" altLang="en-US"/>
          </a:p>
        </p:txBody>
      </p:sp>
    </p:spTree>
    <p:extLst>
      <p:ext uri="{BB962C8B-B14F-4D97-AF65-F5344CB8AC3E}">
        <p14:creationId xmlns:p14="http://schemas.microsoft.com/office/powerpoint/2010/main" val="3455502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8</a:t>
            </a:fld>
            <a:endParaRPr lang="zh-CN" altLang="en-US"/>
          </a:p>
        </p:txBody>
      </p:sp>
    </p:spTree>
    <p:extLst>
      <p:ext uri="{BB962C8B-B14F-4D97-AF65-F5344CB8AC3E}">
        <p14:creationId xmlns:p14="http://schemas.microsoft.com/office/powerpoint/2010/main" val="3410673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9</a:t>
            </a:fld>
            <a:endParaRPr lang="zh-CN" altLang="en-US"/>
          </a:p>
        </p:txBody>
      </p:sp>
    </p:spTree>
    <p:extLst>
      <p:ext uri="{BB962C8B-B14F-4D97-AF65-F5344CB8AC3E}">
        <p14:creationId xmlns:p14="http://schemas.microsoft.com/office/powerpoint/2010/main" val="51629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10</a:t>
            </a:fld>
            <a:endParaRPr lang="zh-CN" altLang="en-US"/>
          </a:p>
        </p:txBody>
      </p:sp>
    </p:spTree>
    <p:extLst>
      <p:ext uri="{BB962C8B-B14F-4D97-AF65-F5344CB8AC3E}">
        <p14:creationId xmlns:p14="http://schemas.microsoft.com/office/powerpoint/2010/main" val="165541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15" name="矩形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7"/>
          <p:cNvSpPr/>
          <p:nvPr userDrawn="1"/>
        </p:nvSpPr>
        <p:spPr>
          <a:xfrm>
            <a:off x="6637336" y="3"/>
            <a:ext cx="1157991" cy="409039"/>
          </a:xfrm>
          <a:custGeom>
            <a:avLst/>
            <a:gdLst/>
            <a:ahLst/>
            <a:cxnLst/>
            <a:rect l="l" t="t" r="r" b="b"/>
            <a:pathLst>
              <a:path w="4724750" h="1668933">
                <a:moveTo>
                  <a:pt x="633670" y="0"/>
                </a:moveTo>
                <a:lnTo>
                  <a:pt x="4724750" y="0"/>
                </a:lnTo>
                <a:lnTo>
                  <a:pt x="4091079" y="1668933"/>
                </a:lnTo>
                <a:lnTo>
                  <a:pt x="0" y="1668933"/>
                </a:lnTo>
                <a:close/>
              </a:path>
            </a:pathLst>
          </a:cu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0"/>
          <p:cNvSpPr/>
          <p:nvPr userDrawn="1"/>
        </p:nvSpPr>
        <p:spPr>
          <a:xfrm>
            <a:off x="7666913" y="1"/>
            <a:ext cx="662532" cy="409040"/>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7"/>
          <p:cNvSpPr/>
          <p:nvPr userDrawn="1"/>
        </p:nvSpPr>
        <p:spPr>
          <a:xfrm>
            <a:off x="8191242" y="3"/>
            <a:ext cx="952758" cy="409039"/>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7"/>
          <p:cNvSpPr/>
          <p:nvPr userDrawn="1"/>
        </p:nvSpPr>
        <p:spPr>
          <a:xfrm>
            <a:off x="6" y="-1"/>
            <a:ext cx="6770939" cy="409040"/>
          </a:xfrm>
          <a:custGeom>
            <a:avLst/>
            <a:gdLst/>
            <a:ahLst/>
            <a:cxnLst/>
            <a:rect l="l" t="t" r="r" b="b"/>
            <a:pathLst>
              <a:path w="6770939" h="409040">
                <a:moveTo>
                  <a:pt x="0" y="0"/>
                </a:moveTo>
                <a:lnTo>
                  <a:pt x="5760043" y="0"/>
                </a:lnTo>
                <a:lnTo>
                  <a:pt x="5768255" y="0"/>
                </a:lnTo>
                <a:lnTo>
                  <a:pt x="5868144" y="0"/>
                </a:lnTo>
                <a:lnTo>
                  <a:pt x="6359516" y="0"/>
                </a:lnTo>
                <a:lnTo>
                  <a:pt x="6770939" y="0"/>
                </a:lnTo>
                <a:lnTo>
                  <a:pt x="6615633" y="409039"/>
                </a:lnTo>
                <a:lnTo>
                  <a:pt x="6204210" y="409039"/>
                </a:lnTo>
                <a:lnTo>
                  <a:pt x="5868144" y="409039"/>
                </a:lnTo>
                <a:lnTo>
                  <a:pt x="5868144" y="409040"/>
                </a:lnTo>
                <a:lnTo>
                  <a:pt x="0" y="409040"/>
                </a:lnTo>
                <a:close/>
              </a:path>
            </a:pathLst>
          </a:cu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灯片编号占位符 5"/>
          <p:cNvSpPr>
            <a:spLocks noGrp="1"/>
          </p:cNvSpPr>
          <p:nvPr>
            <p:ph type="sldNum" sz="quarter" idx="4"/>
          </p:nvPr>
        </p:nvSpPr>
        <p:spPr>
          <a:xfrm>
            <a:off x="6876256" y="6521639"/>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F3032B2-4DBE-4785-835A-DDEAC0612357}" type="slidenum">
              <a:rPr lang="zh-CN" altLang="en-US" smtClean="0"/>
              <a:t>‹#›</a:t>
            </a:fld>
            <a:endParaRPr lang="zh-CN" altLang="en-US" dirty="0"/>
          </a:p>
        </p:txBody>
      </p:sp>
      <p:sp>
        <p:nvSpPr>
          <p:cNvPr id="21" name="矩形 7"/>
          <p:cNvSpPr/>
          <p:nvPr userDrawn="1"/>
        </p:nvSpPr>
        <p:spPr>
          <a:xfrm>
            <a:off x="4427989" y="-1"/>
            <a:ext cx="2342955" cy="409040"/>
          </a:xfrm>
          <a:custGeom>
            <a:avLst/>
            <a:gdLst/>
            <a:ahLst/>
            <a:cxnLst/>
            <a:rect l="l" t="t" r="r" b="b"/>
            <a:pathLst>
              <a:path w="2342955" h="409040">
                <a:moveTo>
                  <a:pt x="902795" y="0"/>
                </a:moveTo>
                <a:lnTo>
                  <a:pt x="1332059" y="0"/>
                </a:lnTo>
                <a:lnTo>
                  <a:pt x="1340271" y="0"/>
                </a:lnTo>
                <a:lnTo>
                  <a:pt x="1440160" y="0"/>
                </a:lnTo>
                <a:lnTo>
                  <a:pt x="1931532" y="0"/>
                </a:lnTo>
                <a:lnTo>
                  <a:pt x="2342955" y="0"/>
                </a:lnTo>
                <a:lnTo>
                  <a:pt x="2187649" y="409039"/>
                </a:lnTo>
                <a:lnTo>
                  <a:pt x="1776226" y="409039"/>
                </a:lnTo>
                <a:lnTo>
                  <a:pt x="1440160" y="409039"/>
                </a:lnTo>
                <a:lnTo>
                  <a:pt x="1440160" y="409040"/>
                </a:lnTo>
                <a:lnTo>
                  <a:pt x="0" y="409040"/>
                </a:lnTo>
                <a:lnTo>
                  <a:pt x="0" y="409039"/>
                </a:lnTo>
                <a:lnTo>
                  <a:pt x="336066" y="409039"/>
                </a:lnTo>
                <a:lnTo>
                  <a:pt x="747489" y="409039"/>
                </a:lnTo>
                <a:close/>
              </a:path>
            </a:pathLst>
          </a:custGeom>
          <a:solidFill>
            <a:srgbClr val="558E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0" y="6525344"/>
            <a:ext cx="6912000" cy="1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userDrawn="1"/>
        </p:nvSpPr>
        <p:spPr>
          <a:xfrm>
            <a:off x="6948264" y="6525345"/>
            <a:ext cx="2195736" cy="18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2024.3.15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7" name="矩形 7"/>
          <p:cNvSpPr/>
          <p:nvPr/>
        </p:nvSpPr>
        <p:spPr>
          <a:xfrm>
            <a:off x="2343642" y="1804954"/>
            <a:ext cx="3215737" cy="1135901"/>
          </a:xfrm>
          <a:custGeom>
            <a:avLst/>
            <a:gdLst/>
            <a:ahLst/>
            <a:cxnLst/>
            <a:rect l="l" t="t" r="r" b="b"/>
            <a:pathLst>
              <a:path w="4724750" h="1668933">
                <a:moveTo>
                  <a:pt x="633670" y="0"/>
                </a:moveTo>
                <a:lnTo>
                  <a:pt x="4724750" y="0"/>
                </a:lnTo>
                <a:lnTo>
                  <a:pt x="4091079" y="1668933"/>
                </a:lnTo>
                <a:lnTo>
                  <a:pt x="0" y="1668933"/>
                </a:lnTo>
                <a:close/>
              </a:path>
            </a:pathLst>
          </a:custGeom>
          <a:blipFill dpi="0" rotWithShape="1">
            <a:blip r:embed="rId6"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0"/>
          <p:cNvSpPr/>
          <p:nvPr/>
        </p:nvSpPr>
        <p:spPr>
          <a:xfrm>
            <a:off x="5158815" y="1804954"/>
            <a:ext cx="1839848" cy="1135901"/>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7"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7"/>
          <p:cNvSpPr/>
          <p:nvPr/>
        </p:nvSpPr>
        <p:spPr>
          <a:xfrm>
            <a:off x="6162746" y="1660936"/>
            <a:ext cx="2981261" cy="1279917"/>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7"/>
          <p:cNvSpPr/>
          <p:nvPr/>
        </p:nvSpPr>
        <p:spPr>
          <a:xfrm>
            <a:off x="7" y="1804951"/>
            <a:ext cx="3203279" cy="1296144"/>
          </a:xfrm>
          <a:custGeom>
            <a:avLst/>
            <a:gdLst/>
            <a:ahLst/>
            <a:cxnLst/>
            <a:rect l="l" t="t" r="r" b="b"/>
            <a:pathLst>
              <a:path w="3063717" h="1239673">
                <a:moveTo>
                  <a:pt x="0" y="0"/>
                </a:moveTo>
                <a:lnTo>
                  <a:pt x="24887" y="0"/>
                </a:lnTo>
                <a:lnTo>
                  <a:pt x="1816819" y="0"/>
                </a:lnTo>
                <a:lnTo>
                  <a:pt x="3063717" y="0"/>
                </a:lnTo>
                <a:lnTo>
                  <a:pt x="2593030" y="1239673"/>
                </a:lnTo>
                <a:lnTo>
                  <a:pt x="1346133" y="1239673"/>
                </a:lnTo>
                <a:lnTo>
                  <a:pt x="0" y="1239673"/>
                </a:lnTo>
                <a:close/>
              </a:path>
            </a:pathLst>
          </a:cu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4" descr="F:\朱建华工作文档\公司餐椅\航盛LOGO.pn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contrast="2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491554" y="117766"/>
            <a:ext cx="2528596" cy="69600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7"/>
          <p:cNvSpPr/>
          <p:nvPr/>
        </p:nvSpPr>
        <p:spPr>
          <a:xfrm>
            <a:off x="3049247" y="0"/>
            <a:ext cx="3113499" cy="866630"/>
          </a:xfrm>
          <a:custGeom>
            <a:avLst/>
            <a:gdLst/>
            <a:ahLst/>
            <a:cxnLst/>
            <a:rect l="l" t="t" r="r" b="b"/>
            <a:pathLst>
              <a:path w="3113499" h="866630">
                <a:moveTo>
                  <a:pt x="329047" y="0"/>
                </a:moveTo>
                <a:lnTo>
                  <a:pt x="3113499" y="0"/>
                </a:lnTo>
                <a:lnTo>
                  <a:pt x="2784451" y="866630"/>
                </a:lnTo>
                <a:lnTo>
                  <a:pt x="0" y="866630"/>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7"/>
          <p:cNvSpPr/>
          <p:nvPr/>
        </p:nvSpPr>
        <p:spPr>
          <a:xfrm>
            <a:off x="971600" y="5717301"/>
            <a:ext cx="3215737" cy="1135901"/>
          </a:xfrm>
          <a:custGeom>
            <a:avLst/>
            <a:gdLst/>
            <a:ahLst/>
            <a:cxnLst/>
            <a:rect l="l" t="t" r="r" b="b"/>
            <a:pathLst>
              <a:path w="4724750" h="1668933">
                <a:moveTo>
                  <a:pt x="633670" y="0"/>
                </a:moveTo>
                <a:lnTo>
                  <a:pt x="4724750" y="0"/>
                </a:lnTo>
                <a:lnTo>
                  <a:pt x="4091079" y="1668933"/>
                </a:lnTo>
                <a:lnTo>
                  <a:pt x="0" y="1668933"/>
                </a:lnTo>
                <a:close/>
              </a:path>
            </a:pathLst>
          </a:cu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7"/>
          <p:cNvSpPr/>
          <p:nvPr/>
        </p:nvSpPr>
        <p:spPr>
          <a:xfrm>
            <a:off x="0" y="3284984"/>
            <a:ext cx="2343636" cy="1135901"/>
          </a:xfrm>
          <a:custGeom>
            <a:avLst/>
            <a:gdLst/>
            <a:ahLst/>
            <a:cxnLst/>
            <a:rect l="l" t="t" r="r" b="b"/>
            <a:pathLst>
              <a:path w="2343636" h="1135901">
                <a:moveTo>
                  <a:pt x="0" y="0"/>
                </a:moveTo>
                <a:lnTo>
                  <a:pt x="2343636" y="0"/>
                </a:lnTo>
                <a:lnTo>
                  <a:pt x="1912350" y="1135901"/>
                </a:lnTo>
                <a:lnTo>
                  <a:pt x="0" y="1135901"/>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RANGE!B7"/><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mailto:vendor.iauto.hardware.hsmmanager@1.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3190681" y="3212976"/>
            <a:ext cx="2749471" cy="400110"/>
          </a:xfrm>
          <a:prstGeom prst="rect">
            <a:avLst/>
          </a:prstGeom>
          <a:noFill/>
        </p:spPr>
        <p:txBody>
          <a:bodyPr wrap="none" rtlCol="0">
            <a:spAutoFit/>
          </a:bodyPr>
          <a:lstStyle/>
          <a:p>
            <a:r>
              <a:rPr lang="zh-CN" altLang="en-US" sz="2000" dirty="0">
                <a:solidFill>
                  <a:srgbClr val="0070C0">
                    <a:alpha val="70000"/>
                  </a:srgbClr>
                </a:solidFill>
                <a:latin typeface="黑体" panose="02010609060101010101" pitchFamily="49" charset="-122"/>
                <a:ea typeface="黑体" panose="02010609060101010101" pitchFamily="49" charset="-122"/>
              </a:rPr>
              <a:t>扬州航盛科技有限公司</a:t>
            </a:r>
            <a:endParaRPr lang="en-US" altLang="zh-CN" sz="2000" dirty="0">
              <a:solidFill>
                <a:srgbClr val="0070C0">
                  <a:alpha val="70000"/>
                </a:srgbClr>
              </a:solidFill>
              <a:latin typeface="黑体" panose="02010609060101010101" pitchFamily="49" charset="-122"/>
              <a:ea typeface="黑体" panose="02010609060101010101" pitchFamily="49" charset="-122"/>
            </a:endParaRPr>
          </a:p>
        </p:txBody>
      </p:sp>
      <p:sp>
        <p:nvSpPr>
          <p:cNvPr id="7" name="TextBox 6"/>
          <p:cNvSpPr txBox="1"/>
          <p:nvPr/>
        </p:nvSpPr>
        <p:spPr>
          <a:xfrm>
            <a:off x="1475656" y="4005064"/>
            <a:ext cx="6696744" cy="769441"/>
          </a:xfrm>
          <a:prstGeom prst="rect">
            <a:avLst/>
          </a:prstGeom>
          <a:noFill/>
        </p:spPr>
        <p:txBody>
          <a:bodyPr wrap="square" rtlCol="0">
            <a:spAutoFit/>
          </a:bodyPr>
          <a:lstStyle/>
          <a:p>
            <a:r>
              <a:rPr lang="en-US" altLang="zh-CN" sz="4400" dirty="0" err="1">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SecurityChip</a:t>
            </a:r>
            <a:r>
              <a:rPr lang="zh-CN" altLang="en-US" sz="44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自测总结</a:t>
            </a:r>
            <a:endParaRPr lang="en-US" altLang="zh-CN" sz="32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endParaRPr>
          </a:p>
        </p:txBody>
      </p:sp>
      <p:sp>
        <p:nvSpPr>
          <p:cNvPr id="8" name="矩形 7"/>
          <p:cNvSpPr/>
          <p:nvPr/>
        </p:nvSpPr>
        <p:spPr>
          <a:xfrm>
            <a:off x="4139952" y="5589240"/>
            <a:ext cx="4572000" cy="646331"/>
          </a:xfrm>
          <a:prstGeom prst="rect">
            <a:avLst/>
          </a:prstGeom>
        </p:spPr>
        <p:txBody>
          <a:bodyPr>
            <a:spAutoFit/>
          </a:bodyPr>
          <a:lstStyle/>
          <a:p>
            <a:pPr algn="r"/>
            <a:r>
              <a:rPr lang="zh-CN" altLang="en-US"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主持人</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徐磊</a:t>
            </a:r>
            <a:endParaRPr lang="en-US" altLang="zh-CN"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endParaRPr>
          </a:p>
          <a:p>
            <a:pPr algn="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2024</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年</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03</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月</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14</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日</a:t>
            </a:r>
            <a:endParaRPr lang="en-US" altLang="zh-CN"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4067944"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zh-CN" altLang="en-US" b="1" dirty="0" smtClean="0"/>
              <a:t>单元</a:t>
            </a:r>
            <a:r>
              <a:rPr lang="zh-CN" altLang="en-US" dirty="0" smtClean="0"/>
              <a:t>测试结果</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3203849" y="404664"/>
            <a:ext cx="3456383" cy="6052729"/>
          </a:xfrm>
          <a:prstGeom prst="rect">
            <a:avLst/>
          </a:prstGeom>
        </p:spPr>
      </p:pic>
      <p:pic>
        <p:nvPicPr>
          <p:cNvPr id="12" name="图片 11"/>
          <p:cNvPicPr>
            <a:picLocks noChangeAspect="1"/>
          </p:cNvPicPr>
          <p:nvPr/>
        </p:nvPicPr>
        <p:blipFill>
          <a:blip r:embed="rId4"/>
          <a:stretch>
            <a:fillRect/>
          </a:stretch>
        </p:blipFill>
        <p:spPr>
          <a:xfrm>
            <a:off x="6516216" y="466593"/>
            <a:ext cx="3024336" cy="3610479"/>
          </a:xfrm>
          <a:prstGeom prst="rect">
            <a:avLst/>
          </a:prstGeom>
        </p:spPr>
      </p:pic>
      <p:pic>
        <p:nvPicPr>
          <p:cNvPr id="13" name="图片 12"/>
          <p:cNvPicPr>
            <a:picLocks noChangeAspect="1"/>
          </p:cNvPicPr>
          <p:nvPr/>
        </p:nvPicPr>
        <p:blipFill>
          <a:blip r:embed="rId5"/>
          <a:stretch>
            <a:fillRect/>
          </a:stretch>
        </p:blipFill>
        <p:spPr>
          <a:xfrm>
            <a:off x="-47104" y="369332"/>
            <a:ext cx="3250952" cy="6156012"/>
          </a:xfrm>
          <a:prstGeom prst="rect">
            <a:avLst/>
          </a:prstGeom>
        </p:spPr>
      </p:pic>
    </p:spTree>
    <p:extLst>
      <p:ext uri="{BB962C8B-B14F-4D97-AF65-F5344CB8AC3E}">
        <p14:creationId xmlns:p14="http://schemas.microsoft.com/office/powerpoint/2010/main" val="708891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5292080"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:PKCS#11</a:t>
            </a:r>
            <a:r>
              <a:rPr lang="zh-CN" altLang="en-US" dirty="0" smtClean="0"/>
              <a:t>测试结果</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0" y="369332"/>
            <a:ext cx="4606787" cy="6156012"/>
          </a:xfrm>
          <a:prstGeom prst="rect">
            <a:avLst/>
          </a:prstGeom>
        </p:spPr>
      </p:pic>
      <p:pic>
        <p:nvPicPr>
          <p:cNvPr id="5" name="图片 4"/>
          <p:cNvPicPr>
            <a:picLocks noChangeAspect="1"/>
          </p:cNvPicPr>
          <p:nvPr/>
        </p:nvPicPr>
        <p:blipFill>
          <a:blip r:embed="rId4"/>
          <a:stretch>
            <a:fillRect/>
          </a:stretch>
        </p:blipFill>
        <p:spPr>
          <a:xfrm>
            <a:off x="4606787" y="394319"/>
            <a:ext cx="4803614" cy="5238918"/>
          </a:xfrm>
          <a:prstGeom prst="rect">
            <a:avLst/>
          </a:prstGeom>
        </p:spPr>
      </p:pic>
    </p:spTree>
    <p:extLst>
      <p:ext uri="{BB962C8B-B14F-4D97-AF65-F5344CB8AC3E}">
        <p14:creationId xmlns:p14="http://schemas.microsoft.com/office/powerpoint/2010/main" val="2637287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4499992"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en-US" altLang="zh-CN" dirty="0" smtClean="0"/>
              <a:t>HAL</a:t>
            </a:r>
            <a:r>
              <a:rPr lang="zh-CN" altLang="en-US" dirty="0" smtClean="0"/>
              <a:t>接口测试结果</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275" y="403860"/>
            <a:ext cx="9144000" cy="4813540"/>
          </a:xfrm>
          <a:prstGeom prst="rect">
            <a:avLst/>
          </a:prstGeom>
        </p:spPr>
      </p:pic>
    </p:spTree>
    <p:extLst>
      <p:ext uri="{BB962C8B-B14F-4D97-AF65-F5344CB8AC3E}">
        <p14:creationId xmlns:p14="http://schemas.microsoft.com/office/powerpoint/2010/main" val="2537788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6084168"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zh-CN" altLang="en-US" dirty="0"/>
              <a:t>示例</a:t>
            </a:r>
            <a:r>
              <a:rPr lang="zh-CN" altLang="en-US" dirty="0" smtClean="0"/>
              <a:t>：自测</a:t>
            </a:r>
            <a:r>
              <a:rPr lang="zh-CN" altLang="en-US" dirty="0"/>
              <a:t>思路</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35496" y="620688"/>
            <a:ext cx="7416824" cy="2585323"/>
          </a:xfrm>
          <a:prstGeom prst="rect">
            <a:avLst/>
          </a:prstGeom>
        </p:spPr>
        <p:txBody>
          <a:bodyPr wrap="square">
            <a:spAutoFit/>
          </a:bodyPr>
          <a:lstStyle/>
          <a:p>
            <a:r>
              <a:rPr lang="zh-CN" altLang="en-US" dirty="0" smtClean="0"/>
              <a:t>根据接口的用途测试的重点不同：</a:t>
            </a:r>
            <a:endParaRPr lang="en-US" altLang="zh-CN" dirty="0" smtClean="0"/>
          </a:p>
          <a:p>
            <a:endParaRPr lang="en-US" altLang="zh-CN" dirty="0" smtClean="0"/>
          </a:p>
          <a:p>
            <a:r>
              <a:rPr lang="zh-CN" altLang="en-US" dirty="0" smtClean="0"/>
              <a:t>1</a:t>
            </a:r>
            <a:r>
              <a:rPr lang="zh-CN" altLang="en-US" dirty="0"/>
              <a:t>. 并发</a:t>
            </a:r>
            <a:r>
              <a:rPr lang="zh-CN" altLang="en-US" dirty="0" smtClean="0"/>
              <a:t>调用：多</a:t>
            </a:r>
            <a:r>
              <a:rPr lang="zh-CN" altLang="en-US" dirty="0"/>
              <a:t>线程同时调用</a:t>
            </a:r>
          </a:p>
          <a:p>
            <a:r>
              <a:rPr lang="zh-CN" altLang="en-US" dirty="0"/>
              <a:t>2. 压力</a:t>
            </a:r>
            <a:r>
              <a:rPr lang="zh-CN" altLang="en-US" dirty="0" smtClean="0"/>
              <a:t>测试：多次</a:t>
            </a:r>
            <a:r>
              <a:rPr lang="zh-CN" altLang="en-US" dirty="0"/>
              <a:t>调用，长时间测试</a:t>
            </a:r>
          </a:p>
          <a:p>
            <a:r>
              <a:rPr lang="zh-CN" altLang="en-US" dirty="0"/>
              <a:t>3. 异常</a:t>
            </a:r>
            <a:r>
              <a:rPr lang="zh-CN" altLang="en-US" dirty="0" smtClean="0"/>
              <a:t>注入：构造异常数据</a:t>
            </a:r>
            <a:r>
              <a:rPr lang="zh-CN" altLang="en-US" dirty="0"/>
              <a:t>	</a:t>
            </a:r>
            <a:endParaRPr lang="en-US" altLang="zh-CN" dirty="0" smtClean="0"/>
          </a:p>
          <a:p>
            <a:r>
              <a:rPr lang="en-US" altLang="zh-CN" dirty="0" smtClean="0"/>
              <a:t>4. </a:t>
            </a:r>
            <a:r>
              <a:rPr lang="zh-CN" altLang="en-US" dirty="0" smtClean="0"/>
              <a:t>有时序要求的接口：上层不按时序调用</a:t>
            </a:r>
            <a:endParaRPr lang="en-US" altLang="zh-CN" dirty="0" smtClean="0"/>
          </a:p>
          <a:p>
            <a:endParaRPr lang="en-US" altLang="zh-CN" dirty="0" smtClean="0"/>
          </a:p>
          <a:p>
            <a:r>
              <a:rPr lang="zh-CN" altLang="en-US" dirty="0" smtClean="0"/>
              <a:t>普通业务接口：通常都要关注</a:t>
            </a:r>
            <a:endParaRPr lang="en-US" altLang="zh-CN" dirty="0" smtClean="0"/>
          </a:p>
          <a:p>
            <a:r>
              <a:rPr lang="zh-CN" altLang="en-US" dirty="0" smtClean="0"/>
              <a:t>升级接口：重点关注异常数据包，以及时序问题</a:t>
            </a:r>
            <a:endParaRPr lang="zh-CN" altLang="en-US" dirty="0"/>
          </a:p>
        </p:txBody>
      </p:sp>
    </p:spTree>
    <p:extLst>
      <p:ext uri="{BB962C8B-B14F-4D97-AF65-F5344CB8AC3E}">
        <p14:creationId xmlns:p14="http://schemas.microsoft.com/office/powerpoint/2010/main" val="3618230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6084168"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zh-CN" altLang="en-US" dirty="0"/>
              <a:t>示例</a:t>
            </a:r>
            <a:r>
              <a:rPr lang="zh-CN" altLang="en-US" dirty="0" smtClean="0"/>
              <a:t>：所有的输入都是有害的</a:t>
            </a:r>
            <a:endParaRPr lang="zh-CN" altLang="en-US"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07504" y="548680"/>
            <a:ext cx="6897063" cy="809738"/>
          </a:xfrm>
          <a:prstGeom prst="rect">
            <a:avLst/>
          </a:prstGeom>
        </p:spPr>
      </p:pic>
      <p:sp>
        <p:nvSpPr>
          <p:cNvPr id="2" name="文本框 1"/>
          <p:cNvSpPr txBox="1"/>
          <p:nvPr/>
        </p:nvSpPr>
        <p:spPr>
          <a:xfrm>
            <a:off x="170632" y="1628800"/>
            <a:ext cx="8649840" cy="3693319"/>
          </a:xfrm>
          <a:prstGeom prst="rect">
            <a:avLst/>
          </a:prstGeom>
          <a:noFill/>
        </p:spPr>
        <p:txBody>
          <a:bodyPr wrap="square" rtlCol="0">
            <a:spAutoFit/>
          </a:bodyPr>
          <a:lstStyle/>
          <a:p>
            <a:r>
              <a:rPr lang="zh-CN" altLang="en-US" dirty="0" smtClean="0"/>
              <a:t>根据函数的入参构造异常数据：</a:t>
            </a:r>
            <a:endParaRPr lang="en-US" altLang="zh-CN" dirty="0" smtClean="0"/>
          </a:p>
          <a:p>
            <a:endParaRPr lang="en-US" altLang="zh-CN" dirty="0" smtClean="0"/>
          </a:p>
          <a:p>
            <a:r>
              <a:rPr lang="en-US" altLang="zh-CN" dirty="0" err="1" smtClean="0"/>
              <a:t>Keyname</a:t>
            </a:r>
            <a:r>
              <a:rPr lang="en-US" altLang="zh-CN" dirty="0" smtClean="0"/>
              <a:t>:</a:t>
            </a:r>
          </a:p>
          <a:p>
            <a:r>
              <a:rPr lang="en-US" altLang="zh-CN" dirty="0" smtClean="0"/>
              <a:t>1.</a:t>
            </a:r>
            <a:r>
              <a:rPr lang="zh-CN" altLang="en-US" dirty="0">
                <a:latin typeface="+mn-ea"/>
              </a:rPr>
              <a:t>指定不存在的</a:t>
            </a:r>
            <a:r>
              <a:rPr lang="en-US" altLang="zh-CN" dirty="0" smtClean="0">
                <a:latin typeface="+mn-ea"/>
              </a:rPr>
              <a:t>KEY</a:t>
            </a:r>
            <a:r>
              <a:rPr lang="zh-CN" altLang="en-US" dirty="0" smtClean="0">
                <a:latin typeface="+mn-ea"/>
              </a:rPr>
              <a:t>（</a:t>
            </a:r>
            <a:r>
              <a:rPr lang="zh-CN" altLang="en-US" dirty="0">
                <a:latin typeface="+mn-ea"/>
              </a:rPr>
              <a:t>需求中不存在的密钥</a:t>
            </a:r>
            <a:r>
              <a:rPr lang="zh-CN" altLang="en-US" dirty="0" smtClean="0">
                <a:latin typeface="+mn-ea"/>
              </a:rPr>
              <a:t>名称）</a:t>
            </a:r>
            <a:r>
              <a:rPr lang="en-US" altLang="zh-CN" dirty="0">
                <a:latin typeface="+mn-ea"/>
              </a:rPr>
              <a:t/>
            </a:r>
            <a:br>
              <a:rPr lang="en-US" altLang="zh-CN" dirty="0">
                <a:latin typeface="+mn-ea"/>
              </a:rPr>
            </a:br>
            <a:r>
              <a:rPr lang="en-US" altLang="zh-CN" dirty="0" smtClean="0">
                <a:latin typeface="+mn-ea"/>
              </a:rPr>
              <a:t>2.</a:t>
            </a:r>
            <a:r>
              <a:rPr lang="zh-CN" altLang="en-US" dirty="0" smtClean="0">
                <a:latin typeface="+mn-ea"/>
              </a:rPr>
              <a:t>指定空字符串</a:t>
            </a:r>
            <a:endParaRPr lang="en-US" altLang="zh-CN" dirty="0" smtClean="0">
              <a:latin typeface="+mn-ea"/>
            </a:endParaRPr>
          </a:p>
          <a:p>
            <a:r>
              <a:rPr lang="en-US" altLang="zh-CN" dirty="0" smtClean="0">
                <a:latin typeface="+mn-ea"/>
              </a:rPr>
              <a:t>3.</a:t>
            </a:r>
            <a:r>
              <a:rPr lang="zh-CN" altLang="en-US" dirty="0">
                <a:latin typeface="+mn-ea"/>
              </a:rPr>
              <a:t>指定不属于该算法用途的</a:t>
            </a:r>
            <a:r>
              <a:rPr lang="en-US" altLang="zh-CN" dirty="0" smtClean="0">
                <a:latin typeface="+mn-ea"/>
              </a:rPr>
              <a:t>KEY</a:t>
            </a:r>
            <a:r>
              <a:rPr lang="zh-CN" altLang="en-US" dirty="0" smtClean="0">
                <a:latin typeface="+mn-ea"/>
              </a:rPr>
              <a:t>（</a:t>
            </a:r>
            <a:r>
              <a:rPr lang="zh-CN" altLang="en-US" dirty="0">
                <a:latin typeface="+mn-ea"/>
              </a:rPr>
              <a:t>对称加密算法</a:t>
            </a:r>
            <a:r>
              <a:rPr lang="en-US" altLang="zh-CN" dirty="0">
                <a:latin typeface="+mn-ea"/>
              </a:rPr>
              <a:t>AES</a:t>
            </a:r>
            <a:r>
              <a:rPr lang="zh-CN" altLang="en-US" dirty="0">
                <a:latin typeface="+mn-ea"/>
              </a:rPr>
              <a:t>，指定了非对称加密的</a:t>
            </a:r>
            <a:r>
              <a:rPr lang="en-US" altLang="zh-CN" dirty="0" smtClean="0">
                <a:latin typeface="+mn-ea"/>
              </a:rPr>
              <a:t>KEY</a:t>
            </a:r>
            <a:r>
              <a:rPr lang="zh-CN" altLang="en-US" dirty="0" smtClean="0">
                <a:latin typeface="+mn-ea"/>
              </a:rPr>
              <a:t>）</a:t>
            </a:r>
            <a:endParaRPr lang="en-US" altLang="zh-CN" dirty="0" smtClean="0">
              <a:latin typeface="+mn-ea"/>
            </a:endParaRPr>
          </a:p>
          <a:p>
            <a:endParaRPr lang="en-US" altLang="zh-CN" dirty="0">
              <a:latin typeface="+mn-ea"/>
            </a:endParaRPr>
          </a:p>
          <a:p>
            <a:r>
              <a:rPr lang="en-US" altLang="zh-CN" dirty="0" smtClean="0">
                <a:latin typeface="+mn-ea"/>
              </a:rPr>
              <a:t>Plaintext</a:t>
            </a:r>
            <a:r>
              <a:rPr lang="zh-CN" altLang="en-US" dirty="0" smtClean="0">
                <a:latin typeface="+mn-ea"/>
              </a:rPr>
              <a:t>：</a:t>
            </a:r>
            <a:endParaRPr lang="en-US" altLang="zh-CN" dirty="0" smtClean="0">
              <a:latin typeface="+mn-ea"/>
            </a:endParaRPr>
          </a:p>
          <a:p>
            <a:pPr marL="342900" indent="-342900">
              <a:buAutoNum type="arabicPeriod"/>
            </a:pPr>
            <a:r>
              <a:rPr lang="zh-CN" altLang="en-US" dirty="0" smtClean="0">
                <a:latin typeface="+mn-ea"/>
              </a:rPr>
              <a:t>全</a:t>
            </a:r>
            <a:r>
              <a:rPr lang="en-US" altLang="zh-CN" dirty="0" smtClean="0">
                <a:latin typeface="+mn-ea"/>
              </a:rPr>
              <a:t>0</a:t>
            </a:r>
            <a:r>
              <a:rPr lang="zh-CN" altLang="en-US" dirty="0" smtClean="0">
                <a:latin typeface="+mn-ea"/>
              </a:rPr>
              <a:t>，正常值</a:t>
            </a:r>
            <a:endParaRPr lang="en-US" altLang="zh-CN" dirty="0" smtClean="0">
              <a:latin typeface="+mn-ea"/>
            </a:endParaRPr>
          </a:p>
          <a:p>
            <a:pPr marL="342900" indent="-342900">
              <a:buAutoNum type="arabicPeriod"/>
            </a:pPr>
            <a:endParaRPr lang="en-US" altLang="zh-CN" dirty="0">
              <a:latin typeface="+mn-ea"/>
            </a:endParaRPr>
          </a:p>
          <a:p>
            <a:r>
              <a:rPr lang="en-US" altLang="zh-CN" dirty="0" err="1" smtClean="0">
                <a:latin typeface="+mn-ea"/>
              </a:rPr>
              <a:t>Ciphertext</a:t>
            </a:r>
            <a:r>
              <a:rPr lang="zh-CN" altLang="en-US" dirty="0" smtClean="0">
                <a:latin typeface="+mn-ea"/>
              </a:rPr>
              <a:t>：</a:t>
            </a:r>
            <a:endParaRPr lang="en-US" altLang="zh-CN" dirty="0" smtClean="0">
              <a:latin typeface="+mn-ea"/>
            </a:endParaRPr>
          </a:p>
          <a:p>
            <a:pPr marL="342900" indent="-342900">
              <a:buAutoNum type="arabicPeriod"/>
            </a:pPr>
            <a:r>
              <a:rPr lang="zh-CN" altLang="en-US" dirty="0" smtClean="0">
                <a:latin typeface="+mn-ea"/>
              </a:rPr>
              <a:t>修改密文的某个字节，看能否解密</a:t>
            </a:r>
            <a:endParaRPr lang="en-US" altLang="zh-CN" dirty="0" smtClean="0">
              <a:latin typeface="+mn-ea"/>
            </a:endParaRPr>
          </a:p>
          <a:p>
            <a:pPr marL="342900" indent="-342900">
              <a:buAutoNum type="arabicPeriod"/>
            </a:pPr>
            <a:r>
              <a:rPr lang="zh-CN" altLang="en-US" dirty="0" smtClean="0">
                <a:latin typeface="+mn-ea"/>
              </a:rPr>
              <a:t>换一个秘钥，看能否解密</a:t>
            </a:r>
            <a:endParaRPr lang="zh-CN" altLang="en-US" dirty="0"/>
          </a:p>
        </p:txBody>
      </p:sp>
      <p:sp>
        <p:nvSpPr>
          <p:cNvPr id="6" name="爆炸形 2 5"/>
          <p:cNvSpPr/>
          <p:nvPr/>
        </p:nvSpPr>
        <p:spPr>
          <a:xfrm>
            <a:off x="1835696" y="2060848"/>
            <a:ext cx="5904656" cy="302433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防御性</a:t>
            </a:r>
            <a:r>
              <a:rPr lang="zh-CN" altLang="en-US" dirty="0" smtClean="0"/>
              <a:t>编程</a:t>
            </a:r>
            <a:endParaRPr lang="en-US" altLang="zh-CN" dirty="0" smtClean="0"/>
          </a:p>
          <a:p>
            <a:pPr algn="ctr"/>
            <a:endParaRPr lang="en-US" altLang="zh-CN" dirty="0"/>
          </a:p>
          <a:p>
            <a:pPr algn="ctr"/>
            <a:r>
              <a:rPr lang="zh-CN" altLang="en-US" dirty="0">
                <a:solidFill>
                  <a:schemeClr val="bg1"/>
                </a:solidFill>
              </a:rPr>
              <a:t>所有的输入都是有害</a:t>
            </a:r>
            <a:r>
              <a:rPr lang="zh-CN" altLang="en-US" dirty="0" smtClean="0">
                <a:solidFill>
                  <a:schemeClr val="bg1"/>
                </a:solidFill>
              </a:rPr>
              <a:t>的</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235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6084168"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zh-CN" altLang="en-US" dirty="0"/>
              <a:t>示例</a:t>
            </a:r>
            <a:r>
              <a:rPr lang="zh-CN" altLang="en-US" dirty="0" smtClean="0"/>
              <a:t>：所有的输入都是有害的</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501628"/>
            <a:ext cx="8649840" cy="369332"/>
          </a:xfrm>
          <a:prstGeom prst="rect">
            <a:avLst/>
          </a:prstGeom>
          <a:noFill/>
        </p:spPr>
        <p:txBody>
          <a:bodyPr wrap="square" rtlCol="0">
            <a:spAutoFit/>
          </a:bodyPr>
          <a:lstStyle/>
          <a:p>
            <a:r>
              <a:rPr lang="zh-CN" altLang="en-US" dirty="0" smtClean="0"/>
              <a:t>主要关注升级包异常和时序</a:t>
            </a:r>
            <a:endParaRPr lang="zh-CN" altLang="en-US" dirty="0"/>
          </a:p>
        </p:txBody>
      </p:sp>
      <p:pic>
        <p:nvPicPr>
          <p:cNvPr id="5" name="图片 4"/>
          <p:cNvPicPr>
            <a:picLocks noChangeAspect="1"/>
          </p:cNvPicPr>
          <p:nvPr/>
        </p:nvPicPr>
        <p:blipFill>
          <a:blip r:embed="rId3"/>
          <a:stretch>
            <a:fillRect/>
          </a:stretch>
        </p:blipFill>
        <p:spPr>
          <a:xfrm>
            <a:off x="170632" y="613249"/>
            <a:ext cx="6887536" cy="771633"/>
          </a:xfrm>
          <a:prstGeom prst="rect">
            <a:avLst/>
          </a:prstGeom>
        </p:spPr>
      </p:pic>
      <p:pic>
        <p:nvPicPr>
          <p:cNvPr id="7" name="图片 6"/>
          <p:cNvPicPr>
            <a:picLocks noChangeAspect="1"/>
          </p:cNvPicPr>
          <p:nvPr/>
        </p:nvPicPr>
        <p:blipFill>
          <a:blip r:embed="rId4"/>
          <a:stretch>
            <a:fillRect/>
          </a:stretch>
        </p:blipFill>
        <p:spPr>
          <a:xfrm>
            <a:off x="107504" y="1870960"/>
            <a:ext cx="6660232" cy="4349539"/>
          </a:xfrm>
          <a:prstGeom prst="rect">
            <a:avLst/>
          </a:prstGeom>
        </p:spPr>
      </p:pic>
    </p:spTree>
    <p:extLst>
      <p:ext uri="{BB962C8B-B14F-4D97-AF65-F5344CB8AC3E}">
        <p14:creationId xmlns:p14="http://schemas.microsoft.com/office/powerpoint/2010/main" val="265695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6084168"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zh-CN" altLang="en-US" dirty="0"/>
              <a:t>示例</a:t>
            </a:r>
            <a:r>
              <a:rPr lang="zh-CN" altLang="en-US" dirty="0" smtClean="0"/>
              <a:t>：所有的输入都是有害的</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7504" y="1501628"/>
            <a:ext cx="8649840" cy="369332"/>
          </a:xfrm>
          <a:prstGeom prst="rect">
            <a:avLst/>
          </a:prstGeom>
          <a:noFill/>
        </p:spPr>
        <p:txBody>
          <a:bodyPr wrap="square" rtlCol="0">
            <a:spAutoFit/>
          </a:bodyPr>
          <a:lstStyle/>
          <a:p>
            <a:r>
              <a:rPr lang="zh-CN" altLang="en-US" dirty="0" smtClean="0"/>
              <a:t>主要关注升级包异常和时序</a:t>
            </a:r>
            <a:endParaRPr lang="zh-CN" altLang="en-US" dirty="0"/>
          </a:p>
        </p:txBody>
      </p:sp>
      <p:pic>
        <p:nvPicPr>
          <p:cNvPr id="5" name="图片 4"/>
          <p:cNvPicPr>
            <a:picLocks noChangeAspect="1"/>
          </p:cNvPicPr>
          <p:nvPr/>
        </p:nvPicPr>
        <p:blipFill>
          <a:blip r:embed="rId3"/>
          <a:stretch>
            <a:fillRect/>
          </a:stretch>
        </p:blipFill>
        <p:spPr>
          <a:xfrm>
            <a:off x="170632" y="613249"/>
            <a:ext cx="6887536" cy="771633"/>
          </a:xfrm>
          <a:prstGeom prst="rect">
            <a:avLst/>
          </a:prstGeom>
        </p:spPr>
      </p:pic>
      <p:pic>
        <p:nvPicPr>
          <p:cNvPr id="7" name="图片 6"/>
          <p:cNvPicPr>
            <a:picLocks noChangeAspect="1"/>
          </p:cNvPicPr>
          <p:nvPr/>
        </p:nvPicPr>
        <p:blipFill>
          <a:blip r:embed="rId4"/>
          <a:stretch>
            <a:fillRect/>
          </a:stretch>
        </p:blipFill>
        <p:spPr>
          <a:xfrm>
            <a:off x="107504" y="1870960"/>
            <a:ext cx="6660232" cy="4349539"/>
          </a:xfrm>
          <a:prstGeom prst="rect">
            <a:avLst/>
          </a:prstGeom>
        </p:spPr>
      </p:pic>
      <p:pic>
        <p:nvPicPr>
          <p:cNvPr id="4" name="图片 3"/>
          <p:cNvPicPr>
            <a:picLocks noChangeAspect="1"/>
          </p:cNvPicPr>
          <p:nvPr/>
        </p:nvPicPr>
        <p:blipFill>
          <a:blip r:embed="rId5"/>
          <a:stretch>
            <a:fillRect/>
          </a:stretch>
        </p:blipFill>
        <p:spPr>
          <a:xfrm>
            <a:off x="170632" y="3140968"/>
            <a:ext cx="6363588" cy="2753109"/>
          </a:xfrm>
          <a:prstGeom prst="rect">
            <a:avLst/>
          </a:prstGeom>
        </p:spPr>
      </p:pic>
      <p:sp>
        <p:nvSpPr>
          <p:cNvPr id="6" name="文本框 5"/>
          <p:cNvSpPr txBox="1"/>
          <p:nvPr/>
        </p:nvSpPr>
        <p:spPr>
          <a:xfrm>
            <a:off x="7020273" y="1988840"/>
            <a:ext cx="2016224" cy="3416320"/>
          </a:xfrm>
          <a:prstGeom prst="rect">
            <a:avLst/>
          </a:prstGeom>
          <a:noFill/>
        </p:spPr>
        <p:txBody>
          <a:bodyPr wrap="square" rtlCol="0">
            <a:spAutoFit/>
          </a:bodyPr>
          <a:lstStyle/>
          <a:p>
            <a:r>
              <a:rPr lang="zh-CN" altLang="en-US" dirty="0" smtClean="0"/>
              <a:t>升级包数据：</a:t>
            </a:r>
            <a:endParaRPr lang="en-US" altLang="zh-CN" dirty="0" smtClean="0"/>
          </a:p>
          <a:p>
            <a:pPr marL="342900" indent="-342900">
              <a:buAutoNum type="arabicPeriod"/>
            </a:pPr>
            <a:r>
              <a:rPr lang="zh-CN" altLang="en-US" dirty="0" smtClean="0"/>
              <a:t>修改</a:t>
            </a:r>
            <a:r>
              <a:rPr lang="en-US" altLang="zh-CN" dirty="0" smtClean="0"/>
              <a:t>key</a:t>
            </a:r>
            <a:r>
              <a:rPr lang="zh-CN" altLang="en-US" dirty="0" smtClean="0"/>
              <a:t>个数</a:t>
            </a:r>
            <a:endParaRPr lang="en-US" altLang="zh-CN" dirty="0" smtClean="0"/>
          </a:p>
          <a:p>
            <a:pPr marL="342900" indent="-342900">
              <a:buAutoNum type="arabicPeriod"/>
            </a:pPr>
            <a:r>
              <a:rPr lang="zh-CN" altLang="en-US" dirty="0" smtClean="0"/>
              <a:t>截断升级包</a:t>
            </a:r>
            <a:endParaRPr lang="en-US" altLang="zh-CN" dirty="0" smtClean="0"/>
          </a:p>
          <a:p>
            <a:pPr marL="342900" indent="-342900">
              <a:buAutoNum type="arabicPeriod"/>
            </a:pPr>
            <a:r>
              <a:rPr lang="zh-CN" altLang="en-US" dirty="0" smtClean="0"/>
              <a:t>修改</a:t>
            </a:r>
            <a:r>
              <a:rPr lang="en-US" altLang="zh-CN" dirty="0" smtClean="0"/>
              <a:t>element data</a:t>
            </a:r>
            <a:r>
              <a:rPr lang="zh-CN" altLang="en-US" dirty="0" smtClean="0"/>
              <a:t>中的字节让解密验签失效</a:t>
            </a:r>
            <a:endParaRPr lang="en-US" altLang="zh-CN" dirty="0" smtClean="0"/>
          </a:p>
          <a:p>
            <a:pPr marL="342900" indent="-342900">
              <a:buAutoNum type="arabicPeriod"/>
            </a:pPr>
            <a:endParaRPr lang="en-US" altLang="zh-CN" dirty="0"/>
          </a:p>
          <a:p>
            <a:r>
              <a:rPr lang="zh-CN" altLang="en-US" dirty="0" smtClean="0"/>
              <a:t>时序：</a:t>
            </a:r>
            <a:endParaRPr lang="en-US" altLang="zh-CN" dirty="0" smtClean="0"/>
          </a:p>
          <a:p>
            <a:r>
              <a:rPr lang="zh-CN" altLang="en-US" dirty="0"/>
              <a:t>不</a:t>
            </a:r>
            <a:r>
              <a:rPr lang="zh-CN" altLang="en-US" dirty="0" smtClean="0"/>
              <a:t>按正常时序调用，返回正确的</a:t>
            </a:r>
            <a:r>
              <a:rPr lang="en-US" altLang="zh-CN" dirty="0" smtClean="0"/>
              <a:t>error</a:t>
            </a:r>
            <a:r>
              <a:rPr lang="zh-CN" altLang="en-US" dirty="0" smtClean="0"/>
              <a:t>提示</a:t>
            </a:r>
            <a:endParaRPr lang="en-US" altLang="zh-CN" dirty="0" smtClean="0"/>
          </a:p>
        </p:txBody>
      </p:sp>
    </p:spTree>
    <p:extLst>
      <p:ext uri="{BB962C8B-B14F-4D97-AF65-F5344CB8AC3E}">
        <p14:creationId xmlns:p14="http://schemas.microsoft.com/office/powerpoint/2010/main" val="2005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6084168" cy="369332"/>
          </a:xfrm>
          <a:prstGeom prst="rect">
            <a:avLst/>
          </a:prstGeom>
          <a:noFill/>
        </p:spPr>
        <p:txBody>
          <a:bodyPr wrap="square" rtlCol="0">
            <a:spAutoFit/>
          </a:bodyPr>
          <a:lstStyle/>
          <a:p>
            <a:r>
              <a:rPr lang="zh-CN" altLang="en-US" b="1" dirty="0"/>
              <a:t>不足点</a:t>
            </a:r>
            <a:endParaRPr lang="zh-CN" altLang="en-US"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9592" y="1628800"/>
            <a:ext cx="7455887" cy="1200329"/>
          </a:xfrm>
          <a:prstGeom prst="rect">
            <a:avLst/>
          </a:prstGeom>
          <a:noFill/>
        </p:spPr>
        <p:txBody>
          <a:bodyPr wrap="none" rtlCol="0">
            <a:spAutoFit/>
          </a:bodyPr>
          <a:lstStyle/>
          <a:p>
            <a:pPr marL="342900" indent="-342900">
              <a:buAutoNum type="arabicPeriod"/>
            </a:pPr>
            <a:r>
              <a:rPr lang="zh-CN" altLang="en-US" dirty="0" smtClean="0"/>
              <a:t>单元测试</a:t>
            </a:r>
            <a:r>
              <a:rPr lang="zh-CN" altLang="en-US" dirty="0"/>
              <a:t>过度使用</a:t>
            </a:r>
            <a:r>
              <a:rPr lang="en-US" altLang="zh-CN" dirty="0" smtClean="0"/>
              <a:t>mock</a:t>
            </a:r>
          </a:p>
          <a:p>
            <a:pPr marL="342900" indent="-342900">
              <a:buAutoNum type="arabicPeriod"/>
            </a:pPr>
            <a:r>
              <a:rPr lang="zh-CN" altLang="en-US" dirty="0"/>
              <a:t>接口测试没有使用测试框架，没有自动化，有没有出错需要人工</a:t>
            </a:r>
            <a:r>
              <a:rPr lang="zh-CN" altLang="en-US" dirty="0" smtClean="0"/>
              <a:t>判断</a:t>
            </a:r>
            <a:endParaRPr lang="en-US" altLang="zh-CN" dirty="0" smtClean="0"/>
          </a:p>
          <a:p>
            <a:pPr marL="342900" indent="-342900">
              <a:buAutoNum type="arabicPeriod"/>
            </a:pPr>
            <a:r>
              <a:rPr lang="zh-CN" altLang="en-US" dirty="0" smtClean="0"/>
              <a:t>异常路径测试的比较少</a:t>
            </a:r>
            <a:endParaRPr lang="en-US" altLang="zh-CN" dirty="0" smtClean="0"/>
          </a:p>
          <a:p>
            <a:pPr marL="342900" indent="-342900">
              <a:buAutoNum type="arabicPeriod"/>
            </a:pPr>
            <a:r>
              <a:rPr lang="zh-CN" altLang="en-US" dirty="0" smtClean="0"/>
              <a:t>开发周期冲突，没有充足时间自测</a:t>
            </a:r>
            <a:endParaRPr lang="zh-CN" altLang="en-US" dirty="0"/>
          </a:p>
        </p:txBody>
      </p:sp>
    </p:spTree>
    <p:extLst>
      <p:ext uri="{BB962C8B-B14F-4D97-AF65-F5344CB8AC3E}">
        <p14:creationId xmlns:p14="http://schemas.microsoft.com/office/powerpoint/2010/main" val="1363178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6"/>
          <p:cNvSpPr txBox="1"/>
          <p:nvPr/>
        </p:nvSpPr>
        <p:spPr>
          <a:xfrm>
            <a:off x="2411760" y="2392432"/>
            <a:ext cx="5112568" cy="892552"/>
          </a:xfrm>
          <a:prstGeom prst="rect">
            <a:avLst/>
          </a:prstGeom>
          <a:noFill/>
          <a:effectLst/>
        </p:spPr>
        <p:txBody>
          <a:bodyPr wrap="square" rtlCol="0">
            <a:spAutoFit/>
          </a:bodyPr>
          <a:lstStyle/>
          <a:p>
            <a:pPr>
              <a:lnSpc>
                <a:spcPct val="130000"/>
              </a:lnSpc>
            </a:pPr>
            <a:r>
              <a:rPr lang="zh-CN" altLang="en-US" sz="4000" dirty="0">
                <a:solidFill>
                  <a:schemeClr val="bg1"/>
                </a:solidFill>
                <a:latin typeface="方正正准黑简体" panose="02000000000000000000" pitchFamily="2" charset="-122"/>
                <a:ea typeface="方正正准黑简体" panose="02000000000000000000" pitchFamily="2" charset="-122"/>
                <a:sym typeface="Arial" panose="020B0604020202020204" pitchFamily="34" charset="0"/>
              </a:rPr>
              <a:t>感谢聆听 批评指导</a:t>
            </a:r>
            <a:endParaRPr lang="en-US" sz="4000" dirty="0">
              <a:solidFill>
                <a:schemeClr val="bg1"/>
              </a:solidFill>
              <a:latin typeface="方正正准黑简体" panose="02000000000000000000" pitchFamily="2" charset="-122"/>
              <a:ea typeface="方正正准黑简体" panose="02000000000000000000" pitchFamily="2" charset="-122"/>
              <a:sym typeface="Arial" panose="020B0604020202020204" pitchFamily="34" charset="0"/>
            </a:endParaRPr>
          </a:p>
        </p:txBody>
      </p:sp>
      <p:sp>
        <p:nvSpPr>
          <p:cNvPr id="7" name="矩形 1"/>
          <p:cNvSpPr>
            <a:spLocks noChangeArrowheads="1"/>
          </p:cNvSpPr>
          <p:nvPr/>
        </p:nvSpPr>
        <p:spPr bwMode="auto">
          <a:xfrm>
            <a:off x="-7938" y="2295525"/>
            <a:ext cx="9156701" cy="1289050"/>
          </a:xfrm>
          <a:prstGeom prst="rect">
            <a:avLst/>
          </a:prstGeom>
          <a:solidFill>
            <a:srgbClr val="0070C0"/>
          </a:solidFill>
          <a:ln w="9525">
            <a:noFill/>
            <a:miter lim="800000"/>
          </a:ln>
        </p:spPr>
        <p:txBody>
          <a:bodyPr lIns="121920" tIns="60960" rIns="121920" bIns="60960"/>
          <a:lstStyle/>
          <a:p>
            <a:endParaRPr lang="zh-CN" altLang="en-US" sz="2400" dirty="0">
              <a:solidFill>
                <a:srgbClr val="0070C0"/>
              </a:solidFill>
              <a:latin typeface="Copperplate Gothic Bold" panose="020E0705020206020404" pitchFamily="34" charset="0"/>
              <a:ea typeface="微软雅黑" panose="020B0503020204020204" pitchFamily="34" charset="-122"/>
            </a:endParaRPr>
          </a:p>
        </p:txBody>
      </p:sp>
      <p:sp>
        <p:nvSpPr>
          <p:cNvPr id="8" name="Rectangle 3"/>
          <p:cNvSpPr>
            <a:spLocks noGrp="1" noChangeArrowheads="1"/>
          </p:cNvSpPr>
          <p:nvPr/>
        </p:nvSpPr>
        <p:spPr bwMode="auto">
          <a:xfrm>
            <a:off x="3275856" y="2522795"/>
            <a:ext cx="5644852" cy="631825"/>
          </a:xfrm>
          <a:prstGeom prst="rect">
            <a:avLst/>
          </a:prstGeom>
          <a:noFill/>
          <a:ln w="9525">
            <a:noFill/>
            <a:miter lim="800000"/>
          </a:ln>
        </p:spPr>
        <p:txBody>
          <a:bodyPr lIns="150181" tIns="75091" rIns="150181" bIns="75091"/>
          <a:lstStyle/>
          <a:p>
            <a:pPr defTabSz="882650">
              <a:spcBef>
                <a:spcPct val="20000"/>
              </a:spcBef>
            </a:pPr>
            <a:r>
              <a:rPr lang="zh-CN" altLang="en-US" sz="4000" dirty="0" smtClean="0">
                <a:solidFill>
                  <a:schemeClr val="bg1"/>
                </a:solidFill>
                <a:latin typeface="Calibri" panose="020F0502020204030204" pitchFamily="34" charset="0"/>
              </a:rPr>
              <a:t>谢谢</a:t>
            </a:r>
            <a:r>
              <a:rPr lang="zh-CN" altLang="en-US" sz="4000" dirty="0">
                <a:solidFill>
                  <a:schemeClr val="bg1"/>
                </a:solidFill>
                <a:latin typeface="Calibri" panose="020F0502020204030204" pitchFamily="34" charset="0"/>
              </a:rPr>
              <a:t>大家</a:t>
            </a:r>
          </a:p>
        </p:txBody>
      </p:sp>
      <p:grpSp>
        <p:nvGrpSpPr>
          <p:cNvPr id="9" name="组合 2"/>
          <p:cNvGrpSpPr/>
          <p:nvPr/>
        </p:nvGrpSpPr>
        <p:grpSpPr bwMode="auto">
          <a:xfrm>
            <a:off x="-7938" y="2154238"/>
            <a:ext cx="9150351" cy="107950"/>
            <a:chOff x="0" y="4795475"/>
            <a:chExt cx="4320000" cy="145246"/>
          </a:xfrm>
        </p:grpSpPr>
        <p:cxnSp>
          <p:nvCxnSpPr>
            <p:cNvPr id="10" name="直接连接符 9"/>
            <p:cNvCxnSpPr/>
            <p:nvPr/>
          </p:nvCxnSpPr>
          <p:spPr>
            <a:xfrm>
              <a:off x="0" y="4795475"/>
              <a:ext cx="4320000" cy="12816"/>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861689"/>
              <a:ext cx="4320000" cy="12816"/>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4927905"/>
              <a:ext cx="4320000" cy="12816"/>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698735" y="1867248"/>
            <a:ext cx="842013" cy="1569660"/>
          </a:xfrm>
          <a:prstGeom prst="rect">
            <a:avLst/>
          </a:prstGeom>
          <a:noFill/>
          <a:effectLst/>
        </p:spPr>
        <p:txBody>
          <a:bodyPr wrap="square"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rPr>
              <a:t>目</a:t>
            </a:r>
            <a:endParaRPr lang="en-US" altLang="zh-CN" sz="4800" b="1" dirty="0">
              <a:solidFill>
                <a:srgbClr val="0070C0"/>
              </a:solidFill>
              <a:latin typeface="微软雅黑" panose="020B0503020204020204" pitchFamily="34" charset="-122"/>
              <a:ea typeface="微软雅黑" panose="020B0503020204020204" pitchFamily="34" charset="-122"/>
            </a:endParaRPr>
          </a:p>
          <a:p>
            <a:r>
              <a:rPr lang="zh-CN" altLang="en-US" sz="4800" b="1" dirty="0">
                <a:solidFill>
                  <a:srgbClr val="0070C0"/>
                </a:solidFill>
                <a:latin typeface="微软雅黑" panose="020B0503020204020204" pitchFamily="34" charset="-122"/>
                <a:ea typeface="微软雅黑" panose="020B0503020204020204" pitchFamily="34" charset="-122"/>
              </a:rPr>
              <a:t>录</a:t>
            </a:r>
          </a:p>
        </p:txBody>
      </p:sp>
      <p:cxnSp>
        <p:nvCxnSpPr>
          <p:cNvPr id="41" name="直接连接符 40"/>
          <p:cNvCxnSpPr/>
          <p:nvPr/>
        </p:nvCxnSpPr>
        <p:spPr>
          <a:xfrm flipH="1">
            <a:off x="1907704" y="902598"/>
            <a:ext cx="25605" cy="497467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536" y="317531"/>
            <a:ext cx="1648920" cy="2088232"/>
          </a:xfrm>
          <a:prstGeom prst="rect">
            <a:avLst/>
          </a:prstGeom>
        </p:spPr>
      </p:pic>
      <p:pic>
        <p:nvPicPr>
          <p:cNvPr id="3" name="图片 2"/>
          <p:cNvPicPr>
            <a:picLocks noChangeAspect="1"/>
          </p:cNvPicPr>
          <p:nvPr/>
        </p:nvPicPr>
        <p:blipFill>
          <a:blip r:embed="rId4"/>
          <a:stretch>
            <a:fillRect/>
          </a:stretch>
        </p:blipFill>
        <p:spPr>
          <a:xfrm>
            <a:off x="2123728" y="2405763"/>
            <a:ext cx="6246883" cy="19030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strVal val="#ppt_w*0.70"/>
                                          </p:val>
                                        </p:tav>
                                        <p:tav tm="100000">
                                          <p:val>
                                            <p:strVal val="#ppt_w"/>
                                          </p:val>
                                        </p:tav>
                                      </p:tavLst>
                                    </p:anim>
                                    <p:anim calcmode="lin" valueType="num">
                                      <p:cBhvr>
                                        <p:cTn id="8" dur="500" fill="hold"/>
                                        <p:tgtEl>
                                          <p:spTgt spid="40"/>
                                        </p:tgtEl>
                                        <p:attrNameLst>
                                          <p:attrName>ppt_h</p:attrName>
                                        </p:attrNameLst>
                                      </p:cBhvr>
                                      <p:tavLst>
                                        <p:tav tm="0">
                                          <p:val>
                                            <p:strVal val="#ppt_h"/>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outHorizontal)">
                                      <p:cBhvr>
                                        <p:cTn id="13" dur="500"/>
                                        <p:tgtEl>
                                          <p:spTgt spid="41"/>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b="1" dirty="0"/>
              <a:t>如何编写测试用例</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7504" y="476672"/>
            <a:ext cx="8712968" cy="1323439"/>
          </a:xfrm>
          <a:prstGeom prst="rect">
            <a:avLst/>
          </a:prstGeom>
          <a:noFill/>
        </p:spPr>
        <p:txBody>
          <a:bodyPr wrap="square" numCol="1" rtlCol="0">
            <a:spAutoFit/>
          </a:bodyPr>
          <a:lstStyle/>
          <a:p>
            <a:r>
              <a:rPr lang="zh-CN" altLang="en-US" sz="1600" b="1" dirty="0"/>
              <a:t>什么是</a:t>
            </a:r>
            <a:r>
              <a:rPr lang="zh-CN" altLang="en-US" sz="1600" b="1" dirty="0" smtClean="0"/>
              <a:t>测试用例</a:t>
            </a:r>
            <a:r>
              <a:rPr lang="en-US" altLang="zh-CN" sz="1600" b="1" dirty="0" smtClean="0"/>
              <a:t>?</a:t>
            </a:r>
          </a:p>
          <a:p>
            <a:endParaRPr lang="en-US" altLang="zh-CN" sz="1600" dirty="0">
              <a:latin typeface="+mn-ea"/>
            </a:endParaRPr>
          </a:p>
          <a:p>
            <a:r>
              <a:rPr lang="zh-CN" altLang="en-US" sz="1600" dirty="0"/>
              <a:t>测试用例设计是确保软件系统各个组件之间正常交互的关键环节</a:t>
            </a:r>
            <a:r>
              <a:rPr lang="zh-CN" altLang="en-US" sz="1600" dirty="0" smtClean="0"/>
              <a:t>。</a:t>
            </a:r>
            <a:endParaRPr lang="en-US" altLang="zh-CN" sz="1600" dirty="0" smtClean="0"/>
          </a:p>
          <a:p>
            <a:r>
              <a:rPr lang="zh-CN" altLang="en-US" sz="1600" dirty="0" smtClean="0"/>
              <a:t>测试用例</a:t>
            </a:r>
            <a:r>
              <a:rPr lang="zh-CN" altLang="en-US" sz="1600" dirty="0"/>
              <a:t>是一组步骤，用于验证软件功能是否按照预期工作。</a:t>
            </a:r>
          </a:p>
          <a:p>
            <a:r>
              <a:rPr lang="zh-CN" altLang="en-US" sz="1600" dirty="0"/>
              <a:t>它描述了</a:t>
            </a:r>
            <a:r>
              <a:rPr lang="zh-CN" altLang="en-US" sz="1600" dirty="0">
                <a:solidFill>
                  <a:srgbClr val="FF0000"/>
                </a:solidFill>
              </a:rPr>
              <a:t>输入数据</a:t>
            </a:r>
            <a:r>
              <a:rPr lang="zh-CN" altLang="en-US" sz="1600" dirty="0"/>
              <a:t>、</a:t>
            </a:r>
            <a:r>
              <a:rPr lang="zh-CN" altLang="en-US" sz="1600" dirty="0">
                <a:solidFill>
                  <a:srgbClr val="FF0000"/>
                </a:solidFill>
              </a:rPr>
              <a:t>预期结果</a:t>
            </a:r>
            <a:r>
              <a:rPr lang="zh-CN" altLang="en-US" sz="1600" dirty="0"/>
              <a:t>和</a:t>
            </a:r>
            <a:r>
              <a:rPr lang="zh-CN" altLang="en-US" sz="1600" dirty="0">
                <a:solidFill>
                  <a:srgbClr val="FF0000"/>
                </a:solidFill>
              </a:rPr>
              <a:t>执行步骤</a:t>
            </a:r>
            <a:r>
              <a:rPr lang="zh-CN" altLang="en-US" sz="1600" dirty="0" smtClean="0"/>
              <a:t>。</a:t>
            </a:r>
            <a:endParaRPr lang="zh-CN" altLang="en-US" sz="1600" dirty="0"/>
          </a:p>
        </p:txBody>
      </p:sp>
      <p:sp>
        <p:nvSpPr>
          <p:cNvPr id="2" name="矩形 1"/>
          <p:cNvSpPr/>
          <p:nvPr/>
        </p:nvSpPr>
        <p:spPr>
          <a:xfrm>
            <a:off x="104907" y="1907451"/>
            <a:ext cx="8654739" cy="4524315"/>
          </a:xfrm>
          <a:prstGeom prst="rect">
            <a:avLst/>
          </a:prstGeom>
        </p:spPr>
        <p:txBody>
          <a:bodyPr wrap="square">
            <a:spAutoFit/>
          </a:bodyPr>
          <a:lstStyle/>
          <a:p>
            <a:r>
              <a:rPr lang="zh-CN" altLang="en-US" sz="1600" b="1" dirty="0">
                <a:solidFill>
                  <a:srgbClr val="111111"/>
                </a:solidFill>
                <a:latin typeface="-apple-system"/>
              </a:rPr>
              <a:t>常见的测试用例设计</a:t>
            </a:r>
            <a:r>
              <a:rPr lang="zh-CN" altLang="en-US" sz="1600" b="1" dirty="0" smtClean="0">
                <a:solidFill>
                  <a:srgbClr val="111111"/>
                </a:solidFill>
                <a:latin typeface="-apple-system"/>
              </a:rPr>
              <a:t>方法</a:t>
            </a:r>
            <a:endParaRPr lang="en-US" altLang="zh-CN" sz="1600" b="1" dirty="0" smtClean="0">
              <a:solidFill>
                <a:srgbClr val="111111"/>
              </a:solidFill>
              <a:latin typeface="-apple-system"/>
            </a:endParaRPr>
          </a:p>
          <a:p>
            <a:endParaRPr lang="zh-CN" altLang="en-US" sz="1600" b="1" dirty="0">
              <a:solidFill>
                <a:srgbClr val="111111"/>
              </a:solidFill>
              <a:latin typeface="-apple-system"/>
            </a:endParaRPr>
          </a:p>
          <a:p>
            <a:r>
              <a:rPr lang="en-US" altLang="zh-CN" sz="1600" b="1" dirty="0">
                <a:solidFill>
                  <a:srgbClr val="111111"/>
                </a:solidFill>
                <a:latin typeface="-apple-system"/>
              </a:rPr>
              <a:t>1. </a:t>
            </a:r>
            <a:r>
              <a:rPr lang="zh-CN" altLang="en-US" sz="1600" b="1" dirty="0">
                <a:solidFill>
                  <a:srgbClr val="111111"/>
                </a:solidFill>
                <a:latin typeface="-apple-system"/>
              </a:rPr>
              <a:t>等价类划分法</a:t>
            </a:r>
          </a:p>
          <a:p>
            <a:pPr lvl="1">
              <a:buFont typeface="Arial" panose="020B0604020202020204" pitchFamily="34" charset="0"/>
              <a:buChar char="•"/>
            </a:pPr>
            <a:r>
              <a:rPr lang="zh-CN" altLang="en-US" sz="1600" dirty="0">
                <a:solidFill>
                  <a:srgbClr val="111111"/>
                </a:solidFill>
                <a:latin typeface="-apple-system"/>
              </a:rPr>
              <a:t>将输入域划分为等价类，每个等价类包含相似的输入数据。</a:t>
            </a:r>
          </a:p>
          <a:p>
            <a:pPr lvl="1">
              <a:buFont typeface="Arial" panose="020B0604020202020204" pitchFamily="34" charset="0"/>
              <a:buChar char="•"/>
            </a:pPr>
            <a:r>
              <a:rPr lang="zh-CN" altLang="en-US" sz="1600" dirty="0">
                <a:solidFill>
                  <a:srgbClr val="111111"/>
                </a:solidFill>
                <a:latin typeface="-apple-system"/>
              </a:rPr>
              <a:t>有效等价类是有意义、合理的输入数据，例如正确的用户名和密码。</a:t>
            </a:r>
          </a:p>
          <a:p>
            <a:pPr lvl="1">
              <a:buFont typeface="Arial" panose="020B0604020202020204" pitchFamily="34" charset="0"/>
              <a:buChar char="•"/>
            </a:pPr>
            <a:r>
              <a:rPr lang="zh-CN" altLang="en-US" sz="1600" dirty="0">
                <a:solidFill>
                  <a:srgbClr val="111111"/>
                </a:solidFill>
                <a:latin typeface="-apple-system"/>
              </a:rPr>
              <a:t>无效等价类是无意义、不合理的输入数据，例如不存在的用户名和密码。</a:t>
            </a:r>
          </a:p>
          <a:p>
            <a:r>
              <a:rPr lang="en-US" altLang="zh-CN" sz="1600" b="1" dirty="0">
                <a:solidFill>
                  <a:srgbClr val="111111"/>
                </a:solidFill>
                <a:latin typeface="-apple-system"/>
              </a:rPr>
              <a:t>2. </a:t>
            </a:r>
            <a:r>
              <a:rPr lang="zh-CN" altLang="en-US" sz="1600" b="1" dirty="0">
                <a:solidFill>
                  <a:srgbClr val="111111"/>
                </a:solidFill>
                <a:latin typeface="-apple-system"/>
              </a:rPr>
              <a:t>边界值分析法</a:t>
            </a:r>
          </a:p>
          <a:p>
            <a:pPr lvl="1">
              <a:buFont typeface="Arial" panose="020B0604020202020204" pitchFamily="34" charset="0"/>
              <a:buChar char="•"/>
            </a:pPr>
            <a:r>
              <a:rPr lang="zh-CN" altLang="en-US" sz="1600" dirty="0">
                <a:solidFill>
                  <a:srgbClr val="111111"/>
                </a:solidFill>
                <a:latin typeface="-apple-system"/>
              </a:rPr>
              <a:t>测试边界条件，即测试输入域的上下限、最大、最小和临界值。</a:t>
            </a:r>
          </a:p>
          <a:p>
            <a:pPr lvl="1">
              <a:buFont typeface="Arial" panose="020B0604020202020204" pitchFamily="34" charset="0"/>
              <a:buChar char="•"/>
            </a:pPr>
            <a:r>
              <a:rPr lang="zh-CN" altLang="en-US" sz="1600" dirty="0">
                <a:solidFill>
                  <a:srgbClr val="111111"/>
                </a:solidFill>
                <a:latin typeface="-apple-system"/>
              </a:rPr>
              <a:t>例如，对于用户名长度，测试最短和最长的用户名。</a:t>
            </a:r>
          </a:p>
          <a:p>
            <a:r>
              <a:rPr lang="en-US" altLang="zh-CN" sz="1600" b="1" dirty="0">
                <a:solidFill>
                  <a:srgbClr val="111111"/>
                </a:solidFill>
                <a:latin typeface="-apple-system"/>
              </a:rPr>
              <a:t>3. </a:t>
            </a:r>
            <a:r>
              <a:rPr lang="zh-CN" altLang="en-US" sz="1600" b="1" dirty="0">
                <a:solidFill>
                  <a:srgbClr val="111111"/>
                </a:solidFill>
                <a:latin typeface="-apple-system"/>
              </a:rPr>
              <a:t>判定表法</a:t>
            </a:r>
          </a:p>
          <a:p>
            <a:pPr lvl="1">
              <a:buFont typeface="Arial" panose="020B0604020202020204" pitchFamily="34" charset="0"/>
              <a:buChar char="•"/>
            </a:pPr>
            <a:r>
              <a:rPr lang="zh-CN" altLang="en-US" sz="1600" dirty="0">
                <a:solidFill>
                  <a:srgbClr val="111111"/>
                </a:solidFill>
                <a:latin typeface="-apple-system"/>
              </a:rPr>
              <a:t>判定表是分析和表达多种输入条件下系统执行不同动作的工具。</a:t>
            </a:r>
          </a:p>
          <a:p>
            <a:pPr lvl="1">
              <a:buFont typeface="Arial" panose="020B0604020202020204" pitchFamily="34" charset="0"/>
              <a:buChar char="•"/>
            </a:pPr>
            <a:r>
              <a:rPr lang="zh-CN" altLang="en-US" sz="1600" dirty="0">
                <a:solidFill>
                  <a:srgbClr val="111111"/>
                </a:solidFill>
                <a:latin typeface="-apple-system"/>
              </a:rPr>
              <a:t>它可以将复杂的逻辑关系和多种条件组合的情况表达得既具体又明确。</a:t>
            </a:r>
          </a:p>
          <a:p>
            <a:r>
              <a:rPr lang="en-US" altLang="zh-CN" sz="1600" b="1" dirty="0">
                <a:solidFill>
                  <a:srgbClr val="111111"/>
                </a:solidFill>
                <a:latin typeface="-apple-system"/>
              </a:rPr>
              <a:t>4. </a:t>
            </a:r>
            <a:r>
              <a:rPr lang="zh-CN" altLang="en-US" sz="1600" b="1" dirty="0">
                <a:solidFill>
                  <a:srgbClr val="111111"/>
                </a:solidFill>
                <a:latin typeface="-apple-system"/>
              </a:rPr>
              <a:t>正交试验法</a:t>
            </a:r>
          </a:p>
          <a:p>
            <a:pPr lvl="1">
              <a:buFont typeface="Arial" panose="020B0604020202020204" pitchFamily="34" charset="0"/>
              <a:buChar char="•"/>
            </a:pPr>
            <a:r>
              <a:rPr lang="zh-CN" altLang="en-US" sz="1600" dirty="0">
                <a:solidFill>
                  <a:srgbClr val="111111"/>
                </a:solidFill>
                <a:latin typeface="-apple-system"/>
              </a:rPr>
              <a:t>正交试验设计是从全面试验中挑选出部分有代表性的点进行试验。</a:t>
            </a:r>
          </a:p>
          <a:p>
            <a:pPr lvl="1">
              <a:buFont typeface="Arial" panose="020B0604020202020204" pitchFamily="34" charset="0"/>
              <a:buChar char="•"/>
            </a:pPr>
            <a:r>
              <a:rPr lang="zh-CN" altLang="en-US" sz="1600" dirty="0">
                <a:solidFill>
                  <a:srgbClr val="111111"/>
                </a:solidFill>
                <a:latin typeface="-apple-system"/>
              </a:rPr>
              <a:t>它具备“均匀分散、齐整可比”的特点。</a:t>
            </a:r>
          </a:p>
          <a:p>
            <a:r>
              <a:rPr lang="en-US" altLang="zh-CN" sz="1600" b="1" dirty="0">
                <a:solidFill>
                  <a:srgbClr val="111111"/>
                </a:solidFill>
                <a:latin typeface="-apple-system"/>
              </a:rPr>
              <a:t>5. </a:t>
            </a:r>
            <a:r>
              <a:rPr lang="zh-CN" altLang="en-US" sz="1600" b="1" dirty="0">
                <a:solidFill>
                  <a:srgbClr val="111111"/>
                </a:solidFill>
                <a:latin typeface="-apple-system"/>
              </a:rPr>
              <a:t>流程分析法</a:t>
            </a:r>
          </a:p>
          <a:p>
            <a:pPr lvl="1">
              <a:buFont typeface="Arial" panose="020B0604020202020204" pitchFamily="34" charset="0"/>
              <a:buChar char="•"/>
            </a:pPr>
            <a:r>
              <a:rPr lang="zh-CN" altLang="en-US" sz="1600" dirty="0">
                <a:solidFill>
                  <a:srgbClr val="111111"/>
                </a:solidFill>
                <a:latin typeface="-apple-system"/>
              </a:rPr>
              <a:t>将软件系统的某个流程看成路径，用路径分析的方法来设计测试用例。</a:t>
            </a:r>
          </a:p>
          <a:p>
            <a:pPr lvl="1">
              <a:buFont typeface="Arial" panose="020B0604020202020204" pitchFamily="34" charset="0"/>
              <a:buChar char="•"/>
            </a:pPr>
            <a:r>
              <a:rPr lang="zh-CN" altLang="en-US" sz="1600" dirty="0">
                <a:solidFill>
                  <a:srgbClr val="111111"/>
                </a:solidFill>
                <a:latin typeface="-apple-system"/>
              </a:rPr>
              <a:t>从外到内逐层设计测试用例，再由点及面整合路径和对象。</a:t>
            </a:r>
            <a:endParaRPr lang="zh-CN" altLang="en-US" sz="1600" b="0" i="0" dirty="0">
              <a:solidFill>
                <a:srgbClr val="111111"/>
              </a:solidFill>
              <a:effectLst/>
              <a:latin typeface="-apple-system"/>
            </a:endParaRPr>
          </a:p>
        </p:txBody>
      </p:sp>
      <p:sp>
        <p:nvSpPr>
          <p:cNvPr id="5" name="矩形 4"/>
          <p:cNvSpPr/>
          <p:nvPr/>
        </p:nvSpPr>
        <p:spPr>
          <a:xfrm>
            <a:off x="72008" y="2348880"/>
            <a:ext cx="7236296" cy="18207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b="1" dirty="0"/>
              <a:t>如何编写测试用例</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7504" y="476672"/>
            <a:ext cx="8712968" cy="5847755"/>
          </a:xfrm>
          <a:prstGeom prst="rect">
            <a:avLst/>
          </a:prstGeom>
          <a:noFill/>
        </p:spPr>
        <p:txBody>
          <a:bodyPr wrap="square" numCol="1" rtlCol="0">
            <a:spAutoFit/>
          </a:bodyPr>
          <a:lstStyle/>
          <a:p>
            <a:r>
              <a:rPr lang="zh-CN" altLang="en-US" sz="1600" b="1" dirty="0">
                <a:solidFill>
                  <a:srgbClr val="111111"/>
                </a:solidFill>
                <a:latin typeface="-apple-system"/>
              </a:rPr>
              <a:t>等价类划分</a:t>
            </a:r>
            <a:r>
              <a:rPr lang="zh-CN" altLang="en-US" sz="1600" b="1" dirty="0" smtClean="0">
                <a:solidFill>
                  <a:srgbClr val="111111"/>
                </a:solidFill>
                <a:latin typeface="-apple-system"/>
              </a:rPr>
              <a:t>法</a:t>
            </a:r>
            <a:endParaRPr lang="en-US" altLang="zh-CN" sz="1600" b="1" dirty="0" smtClean="0">
              <a:solidFill>
                <a:srgbClr val="111111"/>
              </a:solidFill>
              <a:latin typeface="-apple-system"/>
            </a:endParaRPr>
          </a:p>
          <a:p>
            <a:endParaRPr lang="en-US" altLang="zh-CN" sz="1600" b="1" dirty="0">
              <a:solidFill>
                <a:srgbClr val="111111"/>
              </a:solidFill>
              <a:latin typeface="-apple-system"/>
            </a:endParaRPr>
          </a:p>
          <a:p>
            <a:r>
              <a:rPr lang="zh-CN" altLang="en-US" b="1" dirty="0" smtClean="0"/>
              <a:t>基本</a:t>
            </a:r>
            <a:r>
              <a:rPr lang="zh-CN" altLang="en-US" b="1" dirty="0"/>
              <a:t>理论</a:t>
            </a:r>
          </a:p>
          <a:p>
            <a:r>
              <a:rPr lang="zh-CN" altLang="en-US" dirty="0"/>
              <a:t>等价类划分法是通过科学的方法找到具有共同特性的测试输入的集合，避免进行穷举测试，大大减少了测试用例的数量，从而提高测试效率。</a:t>
            </a:r>
            <a:r>
              <a:rPr lang="zh-CN" altLang="en-US" b="1" dirty="0"/>
              <a:t>等价类划分法的典型应用场景就是输入框，适用于较少数量输入框的场景</a:t>
            </a:r>
            <a:r>
              <a:rPr lang="zh-CN" altLang="en-US" dirty="0" smtClean="0"/>
              <a:t>。</a:t>
            </a:r>
            <a:endParaRPr lang="en-US" altLang="zh-CN" dirty="0" smtClean="0"/>
          </a:p>
          <a:p>
            <a:endParaRPr lang="zh-CN" altLang="en-US" dirty="0"/>
          </a:p>
          <a:p>
            <a:r>
              <a:rPr lang="zh-CN" altLang="en-US" dirty="0"/>
              <a:t>等价类分成两类：</a:t>
            </a:r>
          </a:p>
          <a:p>
            <a:pPr marL="285750" indent="-285750">
              <a:buFont typeface="Arial" panose="020B0604020202020204" pitchFamily="34" charset="0"/>
              <a:buChar char="•"/>
            </a:pPr>
            <a:r>
              <a:rPr lang="zh-CN" altLang="en-US" dirty="0"/>
              <a:t>有效等价类：满足需求的数据</a:t>
            </a:r>
          </a:p>
          <a:p>
            <a:pPr marL="285750" indent="-285750">
              <a:buFont typeface="Arial" panose="020B0604020202020204" pitchFamily="34" charset="0"/>
              <a:buChar char="•"/>
            </a:pPr>
            <a:r>
              <a:rPr lang="zh-CN" altLang="en-US" dirty="0"/>
              <a:t>无效等价类：不满足需求的</a:t>
            </a:r>
            <a:r>
              <a:rPr lang="zh-CN" altLang="en-US" dirty="0" smtClean="0"/>
              <a:t>数据</a:t>
            </a:r>
            <a:endParaRPr lang="en-US" altLang="zh-CN" dirty="0" smtClean="0"/>
          </a:p>
          <a:p>
            <a:endParaRPr lang="zh-CN" altLang="en-US" dirty="0"/>
          </a:p>
          <a:p>
            <a:r>
              <a:rPr lang="zh-CN" altLang="en-US" dirty="0"/>
              <a:t>使用等价类划分法设计测试用例可以</a:t>
            </a:r>
            <a:r>
              <a:rPr lang="zh-CN" altLang="en-US" dirty="0" smtClean="0"/>
              <a:t>参照以下</a:t>
            </a:r>
            <a:r>
              <a:rPr lang="zh-CN" altLang="en-US" dirty="0"/>
              <a:t>步骤：</a:t>
            </a:r>
          </a:p>
          <a:p>
            <a:pPr marL="342900" indent="-342900">
              <a:buFont typeface="+mj-lt"/>
              <a:buAutoNum type="arabicPeriod"/>
            </a:pPr>
            <a:r>
              <a:rPr lang="zh-CN" altLang="en-US" dirty="0"/>
              <a:t>明确需求 （找到所有的输入项）</a:t>
            </a:r>
          </a:p>
          <a:p>
            <a:pPr marL="342900" indent="-342900">
              <a:buFont typeface="+mj-lt"/>
              <a:buAutoNum type="arabicPeriod"/>
            </a:pPr>
            <a:r>
              <a:rPr lang="zh-CN" altLang="en-US" dirty="0"/>
              <a:t>针对每个输入项分别确定有效和无效等价类 ，等价类划分可以依据以下几个原则： </a:t>
            </a:r>
          </a:p>
          <a:p>
            <a:pPr marL="742950" lvl="1" indent="-285750">
              <a:buFont typeface="Arial" panose="020B0604020202020204" pitchFamily="34" charset="0"/>
              <a:buChar char="•"/>
            </a:pPr>
            <a:r>
              <a:rPr lang="zh-CN" altLang="en-US" dirty="0"/>
              <a:t>需求中具体的规则</a:t>
            </a:r>
          </a:p>
          <a:p>
            <a:pPr marL="742950" lvl="1" indent="-285750">
              <a:buFont typeface="Arial" panose="020B0604020202020204" pitchFamily="34" charset="0"/>
              <a:buChar char="•"/>
            </a:pPr>
            <a:r>
              <a:rPr lang="zh-CN" altLang="en-US" dirty="0"/>
              <a:t>数据长度</a:t>
            </a:r>
          </a:p>
          <a:p>
            <a:pPr marL="742950" lvl="1" indent="-285750">
              <a:buFont typeface="Arial" panose="020B0604020202020204" pitchFamily="34" charset="0"/>
              <a:buChar char="•"/>
            </a:pPr>
            <a:r>
              <a:rPr lang="zh-CN" altLang="en-US" dirty="0"/>
              <a:t>数据类型</a:t>
            </a:r>
          </a:p>
          <a:p>
            <a:pPr marL="742950" lvl="1" indent="-285750">
              <a:buFont typeface="Arial" panose="020B0604020202020204" pitchFamily="34" charset="0"/>
              <a:buChar char="•"/>
            </a:pPr>
            <a:r>
              <a:rPr lang="zh-CN" altLang="en-US" dirty="0"/>
              <a:t>是否可以为空</a:t>
            </a:r>
          </a:p>
          <a:p>
            <a:pPr marL="742950" lvl="1" indent="-285750">
              <a:buFont typeface="Arial" panose="020B0604020202020204" pitchFamily="34" charset="0"/>
              <a:buChar char="•"/>
            </a:pPr>
            <a:r>
              <a:rPr lang="zh-CN" altLang="en-US" dirty="0"/>
              <a:t>是否重复</a:t>
            </a:r>
          </a:p>
          <a:p>
            <a:pPr marL="342900" indent="-342900">
              <a:buFont typeface="+mj-lt"/>
              <a:buAutoNum type="arabicPeriod"/>
            </a:pPr>
            <a:r>
              <a:rPr lang="zh-CN" altLang="en-US" dirty="0"/>
              <a:t>编写测试用例： 一条用例尽可能多的覆盖有效等价类； 无效等价类中每个取值都要使用一条用例来覆盖</a:t>
            </a:r>
            <a:r>
              <a:rPr lang="zh-CN" altLang="en-US" dirty="0" smtClean="0"/>
              <a:t>；</a:t>
            </a:r>
            <a:endParaRPr lang="zh-CN" altLang="en-US" dirty="0"/>
          </a:p>
        </p:txBody>
      </p:sp>
    </p:spTree>
    <p:extLst>
      <p:ext uri="{BB962C8B-B14F-4D97-AF65-F5344CB8AC3E}">
        <p14:creationId xmlns:p14="http://schemas.microsoft.com/office/powerpoint/2010/main" val="589636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b="1" dirty="0"/>
              <a:t>如何编写测试用例</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9512" y="548680"/>
            <a:ext cx="8726187" cy="4104456"/>
          </a:xfrm>
          <a:prstGeom prst="rect">
            <a:avLst/>
          </a:prstGeom>
        </p:spPr>
      </p:pic>
      <p:pic>
        <p:nvPicPr>
          <p:cNvPr id="6" name="图片 5"/>
          <p:cNvPicPr>
            <a:picLocks noChangeAspect="1"/>
          </p:cNvPicPr>
          <p:nvPr/>
        </p:nvPicPr>
        <p:blipFill>
          <a:blip r:embed="rId4"/>
          <a:stretch>
            <a:fillRect/>
          </a:stretch>
        </p:blipFill>
        <p:spPr>
          <a:xfrm>
            <a:off x="179512" y="4832484"/>
            <a:ext cx="8726187" cy="1527018"/>
          </a:xfrm>
          <a:prstGeom prst="rect">
            <a:avLst/>
          </a:prstGeom>
        </p:spPr>
      </p:pic>
    </p:spTree>
    <p:extLst>
      <p:ext uri="{BB962C8B-B14F-4D97-AF65-F5344CB8AC3E}">
        <p14:creationId xmlns:p14="http://schemas.microsoft.com/office/powerpoint/2010/main" val="241207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b="1" dirty="0"/>
              <a:t>如何编写测试用例</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7504" y="476672"/>
            <a:ext cx="8712968" cy="3046988"/>
          </a:xfrm>
          <a:prstGeom prst="rect">
            <a:avLst/>
          </a:prstGeom>
          <a:noFill/>
        </p:spPr>
        <p:txBody>
          <a:bodyPr wrap="square" numCol="1" rtlCol="0">
            <a:spAutoFit/>
          </a:bodyPr>
          <a:lstStyle/>
          <a:p>
            <a:r>
              <a:rPr lang="zh-CN" altLang="en-US" sz="1600" b="1" dirty="0"/>
              <a:t>边界值分析法</a:t>
            </a:r>
          </a:p>
          <a:p>
            <a:endParaRPr lang="en-US" altLang="zh-CN" sz="1600" b="1" dirty="0" smtClean="0">
              <a:solidFill>
                <a:srgbClr val="111111"/>
              </a:solidFill>
              <a:latin typeface="-apple-system"/>
            </a:endParaRPr>
          </a:p>
          <a:p>
            <a:r>
              <a:rPr lang="zh-CN" altLang="en-US" sz="1600" b="1" dirty="0">
                <a:solidFill>
                  <a:srgbClr val="111111"/>
                </a:solidFill>
                <a:latin typeface="-apple-system"/>
              </a:rPr>
              <a:t>基本理论</a:t>
            </a:r>
          </a:p>
          <a:p>
            <a:r>
              <a:rPr lang="zh-CN" altLang="en-US" sz="1600" dirty="0">
                <a:solidFill>
                  <a:srgbClr val="111111"/>
                </a:solidFill>
                <a:latin typeface="-apple-system"/>
              </a:rPr>
              <a:t>边界值分析法是基于边界值</a:t>
            </a:r>
            <a:r>
              <a:rPr lang="en-US" altLang="zh-CN" sz="1600" dirty="0">
                <a:solidFill>
                  <a:srgbClr val="111111"/>
                </a:solidFill>
                <a:latin typeface="-apple-system"/>
              </a:rPr>
              <a:t>(</a:t>
            </a:r>
            <a:r>
              <a:rPr lang="zh-CN" altLang="en-US" sz="1600" dirty="0">
                <a:solidFill>
                  <a:srgbClr val="111111"/>
                </a:solidFill>
                <a:latin typeface="-apple-system"/>
              </a:rPr>
              <a:t>有效等价类和无效等价类的分界点</a:t>
            </a:r>
            <a:r>
              <a:rPr lang="en-US" altLang="zh-CN" sz="1600" dirty="0">
                <a:solidFill>
                  <a:srgbClr val="111111"/>
                </a:solidFill>
                <a:latin typeface="-apple-system"/>
              </a:rPr>
              <a:t>)</a:t>
            </a:r>
            <a:r>
              <a:rPr lang="zh-CN" altLang="en-US" sz="1600" dirty="0">
                <a:solidFill>
                  <a:srgbClr val="111111"/>
                </a:solidFill>
                <a:latin typeface="-apple-system"/>
              </a:rPr>
              <a:t>谁测试用例的一种黑盒方法。边界值分析法典型的应用场景就是出现小于 大于 大于等于 小于等于的情况。</a:t>
            </a:r>
          </a:p>
          <a:p>
            <a:r>
              <a:rPr lang="zh-CN" altLang="en-US" sz="1600" dirty="0">
                <a:solidFill>
                  <a:srgbClr val="111111"/>
                </a:solidFill>
                <a:latin typeface="-apple-system"/>
              </a:rPr>
              <a:t>该方法是对等价类划分法的步骤，统计表名程序最容易出错的地方就是在边界附近</a:t>
            </a:r>
            <a:r>
              <a:rPr lang="zh-CN" altLang="en-US" sz="1600" dirty="0" smtClean="0">
                <a:solidFill>
                  <a:srgbClr val="111111"/>
                </a:solidFill>
                <a:latin typeface="-apple-system"/>
              </a:rPr>
              <a:t>。</a:t>
            </a:r>
            <a:endParaRPr lang="en-US" altLang="zh-CN" sz="1600" dirty="0" smtClean="0">
              <a:solidFill>
                <a:srgbClr val="111111"/>
              </a:solidFill>
              <a:latin typeface="-apple-system"/>
            </a:endParaRPr>
          </a:p>
          <a:p>
            <a:endParaRPr lang="zh-CN" altLang="en-US" sz="1600" dirty="0">
              <a:solidFill>
                <a:srgbClr val="111111"/>
              </a:solidFill>
              <a:latin typeface="-apple-system"/>
            </a:endParaRPr>
          </a:p>
          <a:p>
            <a:r>
              <a:rPr lang="zh-CN" altLang="en-US" sz="1600" b="1" dirty="0">
                <a:solidFill>
                  <a:srgbClr val="111111"/>
                </a:solidFill>
                <a:latin typeface="-apple-system"/>
              </a:rPr>
              <a:t>边界值分为：</a:t>
            </a:r>
          </a:p>
          <a:p>
            <a:pPr marL="285750" indent="-285750">
              <a:buFont typeface="Arial" panose="020B0604020202020204" pitchFamily="34" charset="0"/>
              <a:buChar char="•"/>
            </a:pPr>
            <a:r>
              <a:rPr lang="zh-CN" altLang="en-US" sz="1600" dirty="0" smtClean="0">
                <a:solidFill>
                  <a:srgbClr val="111111"/>
                </a:solidFill>
                <a:latin typeface="-apple-system"/>
              </a:rPr>
              <a:t>上</a:t>
            </a:r>
            <a:r>
              <a:rPr lang="zh-CN" altLang="en-US" sz="1600" dirty="0">
                <a:solidFill>
                  <a:srgbClr val="111111"/>
                </a:solidFill>
                <a:latin typeface="-apple-system"/>
              </a:rPr>
              <a:t>点：边界上的点</a:t>
            </a:r>
          </a:p>
          <a:p>
            <a:pPr marL="285750" indent="-285750">
              <a:buFont typeface="Arial" panose="020B0604020202020204" pitchFamily="34" charset="0"/>
              <a:buChar char="•"/>
            </a:pPr>
            <a:r>
              <a:rPr lang="zh-CN" altLang="en-US" sz="1600" dirty="0">
                <a:solidFill>
                  <a:srgbClr val="111111"/>
                </a:solidFill>
                <a:latin typeface="-apple-system"/>
              </a:rPr>
              <a:t>内点：边界内的点</a:t>
            </a:r>
          </a:p>
          <a:p>
            <a:pPr marL="285750" indent="-285750">
              <a:buFont typeface="Arial" panose="020B0604020202020204" pitchFamily="34" charset="0"/>
              <a:buChar char="•"/>
            </a:pPr>
            <a:r>
              <a:rPr lang="zh-CN" altLang="en-US" sz="1600" dirty="0">
                <a:solidFill>
                  <a:srgbClr val="111111"/>
                </a:solidFill>
                <a:latin typeface="-apple-system"/>
              </a:rPr>
              <a:t>离点：离边界最近的左右两点，由于在</a:t>
            </a:r>
            <a:r>
              <a:rPr lang="en-US" altLang="zh-CN" sz="1600" dirty="0">
                <a:solidFill>
                  <a:srgbClr val="111111"/>
                </a:solidFill>
                <a:latin typeface="-apple-system"/>
              </a:rPr>
              <a:t>4</a:t>
            </a:r>
            <a:r>
              <a:rPr lang="zh-CN" altLang="en-US" sz="1600" dirty="0">
                <a:solidFill>
                  <a:srgbClr val="111111"/>
                </a:solidFill>
                <a:latin typeface="-apple-system"/>
              </a:rPr>
              <a:t>个离点中有两个在需求要求范围内</a:t>
            </a:r>
            <a:r>
              <a:rPr lang="en-US" altLang="zh-CN" sz="1600" dirty="0">
                <a:solidFill>
                  <a:srgbClr val="111111"/>
                </a:solidFill>
                <a:latin typeface="-apple-system"/>
              </a:rPr>
              <a:t>(7</a:t>
            </a:r>
            <a:r>
              <a:rPr lang="zh-CN" altLang="en-US" sz="1600" dirty="0">
                <a:solidFill>
                  <a:srgbClr val="111111"/>
                </a:solidFill>
                <a:latin typeface="-apple-system"/>
              </a:rPr>
              <a:t>和</a:t>
            </a:r>
            <a:r>
              <a:rPr lang="en-US" altLang="zh-CN" sz="1600" dirty="0">
                <a:solidFill>
                  <a:srgbClr val="111111"/>
                </a:solidFill>
                <a:latin typeface="-apple-system"/>
              </a:rPr>
              <a:t>11</a:t>
            </a:r>
            <a:r>
              <a:rPr lang="zh-CN" altLang="en-US" sz="1600" dirty="0">
                <a:solidFill>
                  <a:srgbClr val="111111"/>
                </a:solidFill>
                <a:latin typeface="-apple-system"/>
              </a:rPr>
              <a:t>在</a:t>
            </a:r>
            <a:r>
              <a:rPr lang="en-US" altLang="zh-CN" sz="1600" dirty="0">
                <a:solidFill>
                  <a:srgbClr val="111111"/>
                </a:solidFill>
                <a:latin typeface="-apple-system"/>
              </a:rPr>
              <a:t>[6, 12]</a:t>
            </a:r>
            <a:r>
              <a:rPr lang="zh-CN" altLang="en-US" sz="1600" dirty="0">
                <a:solidFill>
                  <a:srgbClr val="111111"/>
                </a:solidFill>
                <a:latin typeface="-apple-system"/>
              </a:rPr>
              <a:t>之间，属于有效类</a:t>
            </a:r>
            <a:r>
              <a:rPr lang="en-US" altLang="zh-CN" sz="1600" dirty="0">
                <a:solidFill>
                  <a:srgbClr val="111111"/>
                </a:solidFill>
                <a:latin typeface="-apple-system"/>
              </a:rPr>
              <a:t>)</a:t>
            </a:r>
            <a:r>
              <a:rPr lang="zh-CN" altLang="en-US" sz="1600" dirty="0">
                <a:solidFill>
                  <a:srgbClr val="111111"/>
                </a:solidFill>
                <a:latin typeface="-apple-system"/>
              </a:rPr>
              <a:t>属于有效等价类，因此可以省略</a:t>
            </a:r>
            <a:r>
              <a:rPr lang="zh-CN" altLang="en-US" sz="1600" dirty="0" smtClean="0">
                <a:solidFill>
                  <a:srgbClr val="111111"/>
                </a:solidFill>
                <a:latin typeface="-apple-system"/>
              </a:rPr>
              <a:t>。</a:t>
            </a:r>
            <a:endParaRPr lang="en-US" altLang="zh-CN" sz="1600" dirty="0" smtClean="0">
              <a:solidFill>
                <a:srgbClr val="111111"/>
              </a:solidFill>
              <a:latin typeface="-apple-system"/>
            </a:endParaRPr>
          </a:p>
        </p:txBody>
      </p:sp>
      <p:pic>
        <p:nvPicPr>
          <p:cNvPr id="8" name="图片 7"/>
          <p:cNvPicPr>
            <a:picLocks noChangeAspect="1"/>
          </p:cNvPicPr>
          <p:nvPr/>
        </p:nvPicPr>
        <p:blipFill>
          <a:blip r:embed="rId3"/>
          <a:stretch>
            <a:fillRect/>
          </a:stretch>
        </p:blipFill>
        <p:spPr>
          <a:xfrm>
            <a:off x="-24" y="3861048"/>
            <a:ext cx="9108528" cy="2520280"/>
          </a:xfrm>
          <a:prstGeom prst="rect">
            <a:avLst/>
          </a:prstGeom>
        </p:spPr>
      </p:pic>
    </p:spTree>
    <p:extLst>
      <p:ext uri="{BB962C8B-B14F-4D97-AF65-F5344CB8AC3E}">
        <p14:creationId xmlns:p14="http://schemas.microsoft.com/office/powerpoint/2010/main" val="3292306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b="1" dirty="0"/>
              <a:t>如何编写测试用例</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83568" y="476672"/>
            <a:ext cx="7373379" cy="5591955"/>
          </a:xfrm>
          <a:prstGeom prst="rect">
            <a:avLst/>
          </a:prstGeom>
        </p:spPr>
      </p:pic>
    </p:spTree>
    <p:extLst>
      <p:ext uri="{BB962C8B-B14F-4D97-AF65-F5344CB8AC3E}">
        <p14:creationId xmlns:p14="http://schemas.microsoft.com/office/powerpoint/2010/main" val="94759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155397469"/>
              </p:ext>
            </p:extLst>
          </p:nvPr>
        </p:nvGraphicFramePr>
        <p:xfrm>
          <a:off x="154713" y="548680"/>
          <a:ext cx="8487561" cy="5832638"/>
        </p:xfrm>
        <a:graphic>
          <a:graphicData uri="http://schemas.openxmlformats.org/drawingml/2006/table">
            <a:tbl>
              <a:tblPr>
                <a:tableStyleId>{5C22544A-7EE6-4342-B048-85BDC9FD1C3A}</a:tableStyleId>
              </a:tblPr>
              <a:tblGrid>
                <a:gridCol w="1705190"/>
                <a:gridCol w="1705190"/>
                <a:gridCol w="2537581"/>
                <a:gridCol w="2539600"/>
              </a:tblGrid>
              <a:tr h="143939">
                <a:tc rowSpan="37">
                  <a:txBody>
                    <a:bodyPr/>
                    <a:lstStyle/>
                    <a:p>
                      <a:pPr algn="ctr" fontAlgn="t"/>
                      <a:r>
                        <a:rPr lang="en-US" sz="600" u="none" strike="noStrike" dirty="0">
                          <a:effectLst/>
                        </a:rPr>
                        <a:t>PKCS#11</a:t>
                      </a:r>
                      <a:br>
                        <a:rPr lang="en-US" sz="600" u="none" strike="noStrike" dirty="0">
                          <a:effectLst/>
                        </a:rPr>
                      </a:br>
                      <a:r>
                        <a:rPr lang="en-US" sz="600" u="none" strike="noStrike" dirty="0">
                          <a:effectLst/>
                        </a:rPr>
                        <a:t>API</a:t>
                      </a:r>
                      <a:endParaRPr lang="en-US" sz="600" b="0" i="0" u="none" strike="noStrike" dirty="0">
                        <a:solidFill>
                          <a:srgbClr val="000000"/>
                        </a:solidFill>
                        <a:effectLst/>
                        <a:latin typeface="Meiryo UI"/>
                        <a:ea typeface="黑体" panose="02010609060101010101" pitchFamily="49" charset="-122"/>
                      </a:endParaRPr>
                    </a:p>
                  </a:txBody>
                  <a:tcPr marL="5712" marR="5712" marT="5712" marB="0"/>
                </a:tc>
                <a:tc>
                  <a:txBody>
                    <a:bodyPr/>
                    <a:lstStyle/>
                    <a:p>
                      <a:pPr algn="l" fontAlgn="ctr"/>
                      <a:r>
                        <a:rPr lang="en-US" sz="600" u="none" strike="noStrike">
                          <a:effectLst/>
                        </a:rPr>
                        <a:t>General purpose functions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C_Initialize</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en-US" altLang="ja-JP" sz="600" u="none" strike="noStrike">
                          <a:effectLst/>
                        </a:rPr>
                        <a:t>Cryptoki </a:t>
                      </a:r>
                      <a:r>
                        <a:rPr lang="ja-JP" altLang="en-US" sz="600" u="none" strike="noStrike">
                          <a:effectLst/>
                        </a:rPr>
                        <a:t>を初期化する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汎用機能</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C_Finalize</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en-US" altLang="ja-JP" sz="600" u="none" strike="noStrike">
                          <a:effectLst/>
                        </a:rPr>
                        <a:t>Cryptoki</a:t>
                      </a:r>
                      <a:r>
                        <a:rPr lang="ja-JP" altLang="en-US" sz="600" u="none" strike="noStrike">
                          <a:effectLst/>
                        </a:rPr>
                        <a:t>関連の様々なリソースを整理する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C_GetInfo</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en-US" altLang="ja-JP" sz="600" u="none" strike="noStrike">
                          <a:effectLst/>
                        </a:rPr>
                        <a:t>Cryptoki</a:t>
                      </a:r>
                      <a:r>
                        <a:rPr lang="ja-JP" altLang="en-US" sz="600" u="none" strike="noStrike">
                          <a:effectLst/>
                        </a:rPr>
                        <a:t>に関する一般的な情報を取得する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241402">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dirty="0" err="1">
                          <a:effectLst/>
                          <a:hlinkClick r:id="rId3" action="ppaction://hlinkfile"/>
                        </a:rPr>
                        <a:t>C_GetFunctionList</a:t>
                      </a:r>
                      <a:endParaRPr lang="en-US" sz="700" b="0" i="0" u="sng" strike="noStrike" dirty="0">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en-US" altLang="ja-JP" sz="600" u="none" strike="noStrike">
                          <a:effectLst/>
                        </a:rPr>
                        <a:t>Cryptoki </a:t>
                      </a:r>
                      <a:r>
                        <a:rPr lang="ja-JP" altLang="en-US" sz="600" u="none" strike="noStrike">
                          <a:effectLst/>
                        </a:rPr>
                        <a:t>ライブラリ関数のエントリーポイントを取得する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241402">
                <a:tc vMerge="1">
                  <a:txBody>
                    <a:bodyPr/>
                    <a:lstStyle/>
                    <a:p>
                      <a:endParaRPr lang="zh-CN" altLang="en-US"/>
                    </a:p>
                  </a:txBody>
                  <a:tcPr/>
                </a:tc>
                <a:tc>
                  <a:txBody>
                    <a:bodyPr/>
                    <a:lstStyle/>
                    <a:p>
                      <a:pPr algn="l" fontAlgn="ctr"/>
                      <a:r>
                        <a:rPr lang="en-US" sz="600" u="none" strike="noStrike">
                          <a:effectLst/>
                        </a:rPr>
                        <a:t>Slot and token management functions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C_GetSlotList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システム内のスロットのリストを取得する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ja-JP" altLang="en-US" sz="600" u="none" strike="noStrike">
                          <a:effectLst/>
                        </a:rPr>
                        <a:t>スロット・トークン管理機能</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C_GetSlotInfo</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特定のスロットに関する情報を取得する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C_GetTokenInfo</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特定のトークンに関する情報を取得する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C_InitPIN</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通常ユーザーの</a:t>
                      </a:r>
                      <a:r>
                        <a:rPr lang="en-US" altLang="ja-JP" sz="600" u="none" strike="noStrike">
                          <a:effectLst/>
                        </a:rPr>
                        <a:t>PIN</a:t>
                      </a:r>
                      <a:r>
                        <a:rPr lang="ja-JP" altLang="en-US" sz="600" u="none" strike="noStrike">
                          <a:effectLst/>
                        </a:rPr>
                        <a:t>を初期化する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C_SetPIN</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現在のユーザーの</a:t>
                      </a:r>
                      <a:r>
                        <a:rPr lang="en-US" altLang="ja-JP" sz="600" u="none" strike="noStrike">
                          <a:effectLst/>
                        </a:rPr>
                        <a:t>PIN</a:t>
                      </a:r>
                      <a:r>
                        <a:rPr lang="ja-JP" altLang="en-US" sz="600" u="none" strike="noStrike">
                          <a:effectLst/>
                        </a:rPr>
                        <a:t>を変更する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358445">
                <a:tc vMerge="1">
                  <a:txBody>
                    <a:bodyPr/>
                    <a:lstStyle/>
                    <a:p>
                      <a:endParaRPr lang="zh-CN" altLang="en-US"/>
                    </a:p>
                  </a:txBody>
                  <a:tcPr/>
                </a:tc>
                <a:tc>
                  <a:txBody>
                    <a:bodyPr/>
                    <a:lstStyle/>
                    <a:p>
                      <a:pPr algn="l" fontAlgn="ctr"/>
                      <a:r>
                        <a:rPr lang="en-US" sz="600" u="none" strike="noStrike">
                          <a:effectLst/>
                        </a:rPr>
                        <a:t>Session management functions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C_OpenSession</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アプリケーションと特定のトークンとの間の接続を開く、またはトークン挿入のためのアプリケーション・コールバックを設定する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ja-JP" altLang="en-US" sz="600" u="none" strike="noStrike">
                          <a:effectLst/>
                        </a:rPr>
                        <a:t>セッション管理機能</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C_CloseSession</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セッションをクローズする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C_CloseAllSessions</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トークンを持つすべてのセッションを終了させる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C_GetSessionInfo</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セッションに関する情報を取得する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C_Login</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トークンにログオンする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C_Logout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トークンからログアウトする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C_GetObjectSize</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オブジェクトのサイズをバイト単位で取得する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C_GetAttributeValue</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オブジェクトの属性値を取得する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C_FindObjectsInit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オブジェクト検索操作を初期化する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C_FindObjects</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オブジェクト検索操作を継続する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C_FindObjectsFinal</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オブジェクト検索操作を終了する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en-US" sz="600" u="none" strike="noStrike">
                          <a:effectLst/>
                        </a:rPr>
                        <a:t>Encryption functions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C_EncryptInit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暗号化操作の初期化</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暗号化機能</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C_Encrypt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シングルパートデータを暗号化する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C_EncryptUpdate</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複数パートの暗号化処理を継続する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C_EncryptFinal</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複数パートの暗号化処理を終了する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en-US" sz="600" u="none" strike="noStrike">
                          <a:effectLst/>
                        </a:rPr>
                        <a:t>Decryption functions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C_DecryptInit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復号化処理を初期化する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復号化機能</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C_Decrypt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単一パートの暗号化データを復号化する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C_DecryptUpdate</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複数パートの復号化処理を継続</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C_DecryptFinal</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複数パートの復号化処理を終了する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en-US" sz="600" u="none" strike="noStrike">
                          <a:effectLst/>
                        </a:rPr>
                        <a:t>Message digesting functions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C_DigestInit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メッセージダイジェスト処理を初期化する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ja-JP" altLang="en-US" sz="600" u="none" strike="noStrike">
                          <a:effectLst/>
                        </a:rPr>
                        <a:t>メッセージダイジェスト機能</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C_Digest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シングルパートデータのダイジェスト</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C_DigestUpdate</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複数パートのダイジェスト処理を継続する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C_DigestFinal</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複数のパートのダイジェスト処理を終了する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en-US" sz="600" u="none" strike="noStrike">
                          <a:effectLst/>
                        </a:rPr>
                        <a:t>Signing and MACing functions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C_SignInit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署名操作の初期化</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署名・</a:t>
                      </a:r>
                      <a:r>
                        <a:rPr lang="en-US" sz="600" u="none" strike="noStrike">
                          <a:effectLst/>
                        </a:rPr>
                        <a:t>MAC</a:t>
                      </a:r>
                      <a:r>
                        <a:rPr lang="zh-CN" altLang="en-US" sz="600" u="none" strike="noStrike">
                          <a:effectLst/>
                        </a:rPr>
                        <a:t>機能</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C_Sign</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シングルパートデータに署名する</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241402">
                <a:tc vMerge="1">
                  <a:txBody>
                    <a:bodyPr/>
                    <a:lstStyle/>
                    <a:p>
                      <a:endParaRPr lang="zh-CN" altLang="en-US"/>
                    </a:p>
                  </a:txBody>
                  <a:tcPr/>
                </a:tc>
                <a:tc>
                  <a:txBody>
                    <a:bodyPr/>
                    <a:lstStyle/>
                    <a:p>
                      <a:pPr algn="l" fontAlgn="ctr"/>
                      <a:r>
                        <a:rPr lang="en-US" sz="600" u="none" strike="noStrike">
                          <a:effectLst/>
                        </a:rPr>
                        <a:t>Functions for verifying signatures and MACs</a:t>
                      </a:r>
                      <a:endParaRPr 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C_VerifyInit</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検証動作の初期化</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ja-JP" altLang="en-US" sz="600" u="none" strike="noStrike">
                          <a:effectLst/>
                        </a:rPr>
                        <a:t>署名・</a:t>
                      </a:r>
                      <a:r>
                        <a:rPr lang="en-US" altLang="ja-JP" sz="600" u="none" strike="noStrike">
                          <a:effectLst/>
                        </a:rPr>
                        <a:t>MAC</a:t>
                      </a:r>
                      <a:r>
                        <a:rPr lang="ja-JP" altLang="en-US" sz="600" u="none" strike="noStrike">
                          <a:effectLst/>
                        </a:rPr>
                        <a:t>検証機能</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C_Verify</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a:effectLst/>
                        </a:rPr>
                        <a:t>シングルパートデータに対する署名の検証</a:t>
                      </a:r>
                      <a:endParaRPr lang="ja-JP" altLang="en-US" sz="600" b="0" i="0" u="none" strike="noStrike">
                        <a:solidFill>
                          <a:srgbClr val="000000"/>
                        </a:solidFill>
                        <a:effectLst/>
                        <a:latin typeface="Meiryo UI"/>
                        <a:ea typeface="黑体" panose="02010609060101010101" pitchFamily="49" charset="-122"/>
                      </a:endParaRPr>
                    </a:p>
                  </a:txBody>
                  <a:tcPr marL="5712" marR="5712" marT="5712" marB="0" anchor="ctr"/>
                </a:tc>
              </a:tr>
              <a:tr h="143939">
                <a:tc vMerge="1">
                  <a:txBody>
                    <a:bodyPr/>
                    <a:lstStyle/>
                    <a:p>
                      <a:endParaRPr lang="zh-CN" altLang="en-US"/>
                    </a:p>
                  </a:txBody>
                  <a:tcPr/>
                </a:tc>
                <a:tc>
                  <a:txBody>
                    <a:bodyPr/>
                    <a:lstStyle/>
                    <a:p>
                      <a:pPr algn="l" fontAlgn="ctr"/>
                      <a:r>
                        <a:rPr lang="zh-CN" altLang="en-US" sz="600" u="none" strike="noStrike">
                          <a:effectLst/>
                        </a:rPr>
                        <a:t>乱数発生機能</a:t>
                      </a:r>
                      <a:endParaRPr lang="zh-CN" altLang="en-US" sz="600" b="0" i="0" u="none" strike="noStrike">
                        <a:solidFill>
                          <a:srgbClr val="000000"/>
                        </a:solidFill>
                        <a:effectLst/>
                        <a:latin typeface="Meiryo UI"/>
                        <a:ea typeface="黑体" panose="02010609060101010101" pitchFamily="49" charset="-122"/>
                      </a:endParaRPr>
                    </a:p>
                  </a:txBody>
                  <a:tcPr marL="5712" marR="5712" marT="5712" marB="0" anchor="ctr"/>
                </a:tc>
                <a:tc>
                  <a:txBody>
                    <a:bodyPr/>
                    <a:lstStyle/>
                    <a:p>
                      <a:pPr algn="l" fontAlgn="ctr"/>
                      <a:r>
                        <a:rPr lang="en-US" sz="700" u="sng" strike="noStrike">
                          <a:effectLst/>
                          <a:hlinkClick r:id="rId3" action="ppaction://hlinkfile"/>
                        </a:rPr>
                        <a:t>C_GenerateRandom</a:t>
                      </a:r>
                      <a:endParaRPr lang="en-US" sz="700" b="0" i="0" u="sng" strike="noStrike">
                        <a:solidFill>
                          <a:srgbClr val="00B0F0"/>
                        </a:solidFill>
                        <a:effectLst/>
                        <a:latin typeface="黑体" panose="02010609060101010101" pitchFamily="49" charset="-122"/>
                        <a:ea typeface="黑体" panose="02010609060101010101" pitchFamily="49" charset="-122"/>
                      </a:endParaRPr>
                    </a:p>
                  </a:txBody>
                  <a:tcPr marL="5712" marR="5712" marT="5712" marB="0" anchor="ctr"/>
                </a:tc>
                <a:tc>
                  <a:txBody>
                    <a:bodyPr/>
                    <a:lstStyle/>
                    <a:p>
                      <a:pPr algn="l" fontAlgn="ctr"/>
                      <a:r>
                        <a:rPr lang="ja-JP" altLang="en-US" sz="600" u="none" strike="noStrike" dirty="0">
                          <a:effectLst/>
                        </a:rPr>
                        <a:t>乱数データを生成する</a:t>
                      </a:r>
                      <a:endParaRPr lang="ja-JP" altLang="en-US" sz="600" b="0" i="0" u="none" strike="noStrike" dirty="0">
                        <a:solidFill>
                          <a:srgbClr val="000000"/>
                        </a:solidFill>
                        <a:effectLst/>
                        <a:latin typeface="Meiryo UI"/>
                        <a:ea typeface="黑体" panose="02010609060101010101" pitchFamily="49" charset="-122"/>
                      </a:endParaRPr>
                    </a:p>
                  </a:txBody>
                  <a:tcPr marL="5712" marR="5712" marT="5712" marB="0" anchor="ctr"/>
                </a:tc>
              </a:tr>
            </a:tbl>
          </a:graphicData>
        </a:graphic>
      </p:graphicFrame>
      <p:sp>
        <p:nvSpPr>
          <p:cNvPr id="3" name="文本框 2"/>
          <p:cNvSpPr txBox="1"/>
          <p:nvPr/>
        </p:nvSpPr>
        <p:spPr>
          <a:xfrm>
            <a:off x="0" y="0"/>
            <a:ext cx="4499992"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zh-CN" altLang="en-US" dirty="0"/>
              <a:t>模块接口</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107920910"/>
              </p:ext>
            </p:extLst>
          </p:nvPr>
        </p:nvGraphicFramePr>
        <p:xfrm>
          <a:off x="251520" y="1772816"/>
          <a:ext cx="8390754" cy="3168353"/>
        </p:xfrm>
        <a:graphic>
          <a:graphicData uri="http://schemas.openxmlformats.org/drawingml/2006/table">
            <a:tbl>
              <a:tblPr>
                <a:tableStyleId>{5C22544A-7EE6-4342-B048-85BDC9FD1C3A}</a:tableStyleId>
              </a:tblPr>
              <a:tblGrid>
                <a:gridCol w="2250807"/>
                <a:gridCol w="497721"/>
                <a:gridCol w="1139904"/>
                <a:gridCol w="2808312"/>
                <a:gridCol w="1694010"/>
              </a:tblGrid>
              <a:tr h="304916">
                <a:tc rowSpan="9">
                  <a:txBody>
                    <a:bodyPr/>
                    <a:lstStyle/>
                    <a:p>
                      <a:pPr algn="ctr" fontAlgn="ctr"/>
                      <a:r>
                        <a:rPr lang="en-US" sz="600" u="none" strike="noStrike" dirty="0">
                          <a:effectLst/>
                          <a:hlinkClick r:id="rId4" tooltip="mailto:vendor.iauto.hardware.hsmmanager@1.0"/>
                        </a:rPr>
                        <a:t>vendor.iauto.hardware.hsmmanager@1.0</a:t>
                      </a:r>
                      <a:endParaRPr lang="en-US" sz="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rowSpan="8">
                  <a:txBody>
                    <a:bodyPr/>
                    <a:lstStyle/>
                    <a:p>
                      <a:pPr algn="l" fontAlgn="ctr"/>
                      <a:r>
                        <a:rPr lang="zh-CN" altLang="en-US" sz="600" u="none" strike="noStrike">
                          <a:effectLst/>
                        </a:rPr>
                        <a:t>通过安全芯片进行加解密验签等操作</a:t>
                      </a:r>
                      <a:endParaRPr lang="zh-CN" altLang="en-US"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rowSpan="8">
                  <a:txBody>
                    <a:bodyPr/>
                    <a:lstStyle/>
                    <a:p>
                      <a:pPr algn="l" fontAlgn="ctr"/>
                      <a:r>
                        <a:rPr lang="en-US" sz="600" u="none" strike="noStrike" dirty="0" err="1">
                          <a:effectLst/>
                        </a:rPr>
                        <a:t>IHsmManager.hal</a:t>
                      </a:r>
                      <a:endParaRPr lang="en-US" sz="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en-US" sz="600" u="none" strike="noStrike" baseline="0">
                          <a:solidFill>
                            <a:srgbClr val="0000FF"/>
                          </a:solidFill>
                          <a:effectLst/>
                        </a:rPr>
                        <a:t>registerListener(IHsmManagerListener listener) </a:t>
                      </a:r>
                      <a:br>
                        <a:rPr lang="en-US" sz="600" u="none" strike="noStrike" baseline="0">
                          <a:solidFill>
                            <a:srgbClr val="0000FF"/>
                          </a:solidFill>
                          <a:effectLst/>
                        </a:rPr>
                      </a:br>
                      <a:r>
                        <a:rPr lang="en-US" sz="600" u="none" strike="noStrike" baseline="0">
                          <a:solidFill>
                            <a:srgbClr val="0000FF"/>
                          </a:solidFill>
                          <a:effectLst/>
                        </a:rPr>
                        <a:t>generates(IHsmManagerResult result);</a:t>
                      </a:r>
                      <a:endParaRPr lang="en-US" sz="600" b="0" i="0" u="none" strike="noStrike" baseline="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a:effectLst/>
                        </a:rPr>
                        <a:t>注册</a:t>
                      </a:r>
                      <a:endParaRPr lang="zh-CN" altLang="en-US"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30491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sz="600" u="none" strike="noStrike" baseline="0" dirty="0" err="1">
                          <a:solidFill>
                            <a:srgbClr val="0000FF"/>
                          </a:solidFill>
                          <a:effectLst/>
                        </a:rPr>
                        <a:t>unregisterListener</a:t>
                      </a:r>
                      <a:r>
                        <a:rPr lang="en-US" sz="600" u="none" strike="noStrike" baseline="0" dirty="0">
                          <a:solidFill>
                            <a:srgbClr val="0000FF"/>
                          </a:solidFill>
                          <a:effectLst/>
                        </a:rPr>
                        <a:t>(</a:t>
                      </a:r>
                      <a:r>
                        <a:rPr lang="en-US" sz="600" u="none" strike="noStrike" baseline="0" dirty="0" err="1">
                          <a:solidFill>
                            <a:srgbClr val="0000FF"/>
                          </a:solidFill>
                          <a:effectLst/>
                        </a:rPr>
                        <a:t>IHsmManagerListener</a:t>
                      </a:r>
                      <a:r>
                        <a:rPr lang="en-US" sz="600" u="none" strike="noStrike" baseline="0" dirty="0">
                          <a:solidFill>
                            <a:srgbClr val="0000FF"/>
                          </a:solidFill>
                          <a:effectLst/>
                        </a:rPr>
                        <a:t> listener) </a:t>
                      </a:r>
                      <a:br>
                        <a:rPr lang="en-US" sz="600" u="none" strike="noStrike" baseline="0" dirty="0">
                          <a:solidFill>
                            <a:srgbClr val="0000FF"/>
                          </a:solidFill>
                          <a:effectLst/>
                        </a:rPr>
                      </a:br>
                      <a:r>
                        <a:rPr lang="en-US" sz="600" u="none" strike="noStrike" baseline="0" dirty="0">
                          <a:solidFill>
                            <a:srgbClr val="0000FF"/>
                          </a:solidFill>
                          <a:effectLst/>
                        </a:rPr>
                        <a:t>generates(</a:t>
                      </a:r>
                      <a:r>
                        <a:rPr lang="en-US" sz="600" u="none" strike="noStrike" baseline="0" dirty="0" err="1">
                          <a:solidFill>
                            <a:srgbClr val="0000FF"/>
                          </a:solidFill>
                          <a:effectLst/>
                        </a:rPr>
                        <a:t>IHsmManagerResult</a:t>
                      </a:r>
                      <a:r>
                        <a:rPr lang="en-US" sz="600" u="none" strike="noStrike" baseline="0" dirty="0">
                          <a:solidFill>
                            <a:srgbClr val="0000FF"/>
                          </a:solidFill>
                          <a:effectLst/>
                        </a:rPr>
                        <a:t> result);</a:t>
                      </a:r>
                      <a:endParaRPr lang="en-US" sz="600" b="0" i="0" u="none" strike="noStrike" baseline="0" dirty="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a:effectLst/>
                        </a:rPr>
                        <a:t>解除注册</a:t>
                      </a:r>
                      <a:endParaRPr lang="zh-CN" altLang="en-US"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3728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sz="600" u="none" strike="noStrike" baseline="0">
                          <a:solidFill>
                            <a:srgbClr val="0000FF"/>
                          </a:solidFill>
                          <a:effectLst/>
                        </a:rPr>
                        <a:t>encrypt(string keyname, vec&lt;int8_t&gt; plaintext) </a:t>
                      </a:r>
                      <a:br>
                        <a:rPr lang="en-US" sz="600" u="none" strike="noStrike" baseline="0">
                          <a:solidFill>
                            <a:srgbClr val="0000FF"/>
                          </a:solidFill>
                          <a:effectLst/>
                        </a:rPr>
                      </a:br>
                      <a:r>
                        <a:rPr lang="en-US" sz="600" u="none" strike="noStrike" baseline="0">
                          <a:solidFill>
                            <a:srgbClr val="0000FF"/>
                          </a:solidFill>
                          <a:effectLst/>
                        </a:rPr>
                        <a:t>generates(IHsmManagerResult result, vec&lt;int8_t&gt; ciphertext);</a:t>
                      </a:r>
                      <a:endParaRPr lang="en-US" sz="600" b="0" i="0" u="none" strike="noStrike" baseline="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a:effectLst/>
                        </a:rPr>
                        <a:t>加密</a:t>
                      </a:r>
                      <a:endParaRPr lang="zh-CN" altLang="en-US"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3728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sz="600" u="none" strike="noStrike" baseline="0" dirty="0">
                          <a:solidFill>
                            <a:srgbClr val="0000FF"/>
                          </a:solidFill>
                          <a:effectLst/>
                        </a:rPr>
                        <a:t>decrypt(string </a:t>
                      </a:r>
                      <a:r>
                        <a:rPr lang="en-US" sz="600" u="none" strike="noStrike" baseline="0" dirty="0" err="1">
                          <a:solidFill>
                            <a:srgbClr val="0000FF"/>
                          </a:solidFill>
                          <a:effectLst/>
                        </a:rPr>
                        <a:t>keyname</a:t>
                      </a:r>
                      <a:r>
                        <a:rPr lang="en-US" sz="600" u="none" strike="noStrike" baseline="0" dirty="0">
                          <a:solidFill>
                            <a:srgbClr val="0000FF"/>
                          </a:solidFill>
                          <a:effectLst/>
                        </a:rPr>
                        <a:t>, </a:t>
                      </a:r>
                      <a:r>
                        <a:rPr lang="en-US" sz="600" u="none" strike="noStrike" baseline="0" dirty="0" err="1">
                          <a:solidFill>
                            <a:srgbClr val="0000FF"/>
                          </a:solidFill>
                          <a:effectLst/>
                        </a:rPr>
                        <a:t>vec</a:t>
                      </a:r>
                      <a:r>
                        <a:rPr lang="en-US" sz="600" u="none" strike="noStrike" baseline="0" dirty="0">
                          <a:solidFill>
                            <a:srgbClr val="0000FF"/>
                          </a:solidFill>
                          <a:effectLst/>
                        </a:rPr>
                        <a:t>&lt;int8_t&gt; </a:t>
                      </a:r>
                      <a:r>
                        <a:rPr lang="en-US" sz="600" u="none" strike="noStrike" baseline="0" dirty="0" err="1">
                          <a:solidFill>
                            <a:srgbClr val="0000FF"/>
                          </a:solidFill>
                          <a:effectLst/>
                        </a:rPr>
                        <a:t>ciphertext</a:t>
                      </a:r>
                      <a:r>
                        <a:rPr lang="en-US" sz="600" u="none" strike="noStrike" baseline="0" dirty="0">
                          <a:solidFill>
                            <a:srgbClr val="0000FF"/>
                          </a:solidFill>
                          <a:effectLst/>
                        </a:rPr>
                        <a:t>)</a:t>
                      </a:r>
                      <a:br>
                        <a:rPr lang="en-US" sz="600" u="none" strike="noStrike" baseline="0" dirty="0">
                          <a:solidFill>
                            <a:srgbClr val="0000FF"/>
                          </a:solidFill>
                          <a:effectLst/>
                        </a:rPr>
                      </a:br>
                      <a:r>
                        <a:rPr lang="en-US" sz="600" u="none" strike="noStrike" baseline="0" dirty="0">
                          <a:solidFill>
                            <a:srgbClr val="0000FF"/>
                          </a:solidFill>
                          <a:effectLst/>
                        </a:rPr>
                        <a:t>generates(</a:t>
                      </a:r>
                      <a:r>
                        <a:rPr lang="en-US" sz="600" u="none" strike="noStrike" baseline="0" dirty="0" err="1">
                          <a:solidFill>
                            <a:srgbClr val="0000FF"/>
                          </a:solidFill>
                          <a:effectLst/>
                        </a:rPr>
                        <a:t>IHsmManagerResult</a:t>
                      </a:r>
                      <a:r>
                        <a:rPr lang="en-US" sz="600" u="none" strike="noStrike" baseline="0" dirty="0">
                          <a:solidFill>
                            <a:srgbClr val="0000FF"/>
                          </a:solidFill>
                          <a:effectLst/>
                        </a:rPr>
                        <a:t> result, </a:t>
                      </a:r>
                      <a:r>
                        <a:rPr lang="en-US" sz="600" u="none" strike="noStrike" baseline="0" dirty="0" err="1">
                          <a:solidFill>
                            <a:srgbClr val="0000FF"/>
                          </a:solidFill>
                          <a:effectLst/>
                        </a:rPr>
                        <a:t>vec</a:t>
                      </a:r>
                      <a:r>
                        <a:rPr lang="en-US" sz="600" u="none" strike="noStrike" baseline="0" dirty="0">
                          <a:solidFill>
                            <a:srgbClr val="0000FF"/>
                          </a:solidFill>
                          <a:effectLst/>
                        </a:rPr>
                        <a:t>&lt;int8_t&gt; plaintext);</a:t>
                      </a:r>
                      <a:endParaRPr lang="en-US" sz="600" b="0" i="0" u="none" strike="noStrike" baseline="0" dirty="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dirty="0">
                          <a:effectLst/>
                        </a:rPr>
                        <a:t>解密</a:t>
                      </a:r>
                      <a:endParaRPr lang="zh-CN" altLang="en-US" sz="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30491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sz="600" u="none" strike="noStrike" baseline="0">
                          <a:solidFill>
                            <a:srgbClr val="0000FF"/>
                          </a:solidFill>
                          <a:effectLst/>
                        </a:rPr>
                        <a:t>verifyCertificate(string keyname, vec&lt;int8_t&gt; cert) </a:t>
                      </a:r>
                      <a:br>
                        <a:rPr lang="en-US" sz="600" u="none" strike="noStrike" baseline="0">
                          <a:solidFill>
                            <a:srgbClr val="0000FF"/>
                          </a:solidFill>
                          <a:effectLst/>
                        </a:rPr>
                      </a:br>
                      <a:r>
                        <a:rPr lang="en-US" sz="600" u="none" strike="noStrike" baseline="0">
                          <a:solidFill>
                            <a:srgbClr val="0000FF"/>
                          </a:solidFill>
                          <a:effectLst/>
                        </a:rPr>
                        <a:t>generates(IHsmManagerResult result);</a:t>
                      </a:r>
                      <a:endParaRPr lang="en-US" sz="600" b="0" i="0" u="none" strike="noStrike" baseline="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a:effectLst/>
                        </a:rPr>
                        <a:t>认证</a:t>
                      </a:r>
                      <a:endParaRPr lang="zh-CN" altLang="en-US"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3728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sz="600" u="none" strike="noStrike" baseline="0">
                          <a:solidFill>
                            <a:srgbClr val="0000FF"/>
                          </a:solidFill>
                          <a:effectLst/>
                        </a:rPr>
                        <a:t>exportCertificate(string keyname)</a:t>
                      </a:r>
                      <a:br>
                        <a:rPr lang="en-US" sz="600" u="none" strike="noStrike" baseline="0">
                          <a:solidFill>
                            <a:srgbClr val="0000FF"/>
                          </a:solidFill>
                          <a:effectLst/>
                        </a:rPr>
                      </a:br>
                      <a:r>
                        <a:rPr lang="en-US" sz="600" u="none" strike="noStrike" baseline="0">
                          <a:solidFill>
                            <a:srgbClr val="0000FF"/>
                          </a:solidFill>
                          <a:effectLst/>
                        </a:rPr>
                        <a:t>generates(IHsmManagerResult result, vec&lt;int8_t&gt; cert);</a:t>
                      </a:r>
                      <a:endParaRPr lang="en-US" sz="600" b="0" i="0" u="none" strike="noStrike" baseline="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a:effectLst/>
                        </a:rPr>
                        <a:t>导出证书</a:t>
                      </a:r>
                      <a:endParaRPr lang="zh-CN" altLang="en-US"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45737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sz="600" u="none" strike="noStrike" baseline="0" dirty="0" err="1">
                          <a:solidFill>
                            <a:srgbClr val="0000FF"/>
                          </a:solidFill>
                          <a:effectLst/>
                        </a:rPr>
                        <a:t>generateRandom</a:t>
                      </a:r>
                      <a:r>
                        <a:rPr lang="en-US" sz="600" u="none" strike="noStrike" baseline="0" dirty="0">
                          <a:solidFill>
                            <a:srgbClr val="0000FF"/>
                          </a:solidFill>
                          <a:effectLst/>
                        </a:rPr>
                        <a:t>(uint32_t size) </a:t>
                      </a:r>
                      <a:br>
                        <a:rPr lang="en-US" sz="600" u="none" strike="noStrike" baseline="0" dirty="0">
                          <a:solidFill>
                            <a:srgbClr val="0000FF"/>
                          </a:solidFill>
                          <a:effectLst/>
                        </a:rPr>
                      </a:br>
                      <a:r>
                        <a:rPr lang="en-US" sz="600" u="none" strike="noStrike" baseline="0" dirty="0">
                          <a:solidFill>
                            <a:srgbClr val="0000FF"/>
                          </a:solidFill>
                          <a:effectLst/>
                        </a:rPr>
                        <a:t>generates(</a:t>
                      </a:r>
                      <a:r>
                        <a:rPr lang="en-US" sz="600" u="none" strike="noStrike" baseline="0" dirty="0" err="1">
                          <a:solidFill>
                            <a:srgbClr val="0000FF"/>
                          </a:solidFill>
                          <a:effectLst/>
                        </a:rPr>
                        <a:t>IHsmManagerResult</a:t>
                      </a:r>
                      <a:r>
                        <a:rPr lang="en-US" sz="600" u="none" strike="noStrike" baseline="0" dirty="0">
                          <a:solidFill>
                            <a:srgbClr val="0000FF"/>
                          </a:solidFill>
                          <a:effectLst/>
                        </a:rPr>
                        <a:t> result, </a:t>
                      </a:r>
                      <a:r>
                        <a:rPr lang="en-US" sz="600" u="none" strike="noStrike" baseline="0" dirty="0" err="1">
                          <a:solidFill>
                            <a:srgbClr val="0000FF"/>
                          </a:solidFill>
                          <a:effectLst/>
                        </a:rPr>
                        <a:t>vec</a:t>
                      </a:r>
                      <a:r>
                        <a:rPr lang="en-US" sz="600" u="none" strike="noStrike" baseline="0" dirty="0">
                          <a:solidFill>
                            <a:srgbClr val="0000FF"/>
                          </a:solidFill>
                          <a:effectLst/>
                        </a:rPr>
                        <a:t>&lt;int8_t&gt; random);</a:t>
                      </a:r>
                      <a:endParaRPr lang="en-US" sz="600" b="0" i="0" u="none" strike="noStrike" baseline="0" dirty="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dirty="0">
                          <a:effectLst/>
                        </a:rPr>
                        <a:t>生成随机数</a:t>
                      </a:r>
                      <a:br>
                        <a:rPr lang="zh-CN" altLang="en-US" sz="600" u="none" strike="noStrike" dirty="0">
                          <a:effectLst/>
                        </a:rPr>
                      </a:br>
                      <a:r>
                        <a:rPr lang="zh-CN" altLang="en-US" sz="600" u="none" strike="noStrike" dirty="0">
                          <a:effectLst/>
                        </a:rPr>
                        <a:t>（不能区分大小写数字， 只能指定整个长度）</a:t>
                      </a:r>
                      <a:endParaRPr lang="zh-CN" altLang="en-US" sz="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3728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en-US" sz="600" u="none" strike="noStrike" baseline="0">
                          <a:solidFill>
                            <a:srgbClr val="0000FF"/>
                          </a:solidFill>
                          <a:effectLst/>
                        </a:rPr>
                        <a:t>queryUniqueId() </a:t>
                      </a:r>
                      <a:br>
                        <a:rPr lang="en-US" sz="600" u="none" strike="noStrike" baseline="0">
                          <a:solidFill>
                            <a:srgbClr val="0000FF"/>
                          </a:solidFill>
                          <a:effectLst/>
                        </a:rPr>
                      </a:br>
                      <a:r>
                        <a:rPr lang="en-US" sz="600" u="none" strike="noStrike" baseline="0">
                          <a:solidFill>
                            <a:srgbClr val="0000FF"/>
                          </a:solidFill>
                          <a:effectLst/>
                        </a:rPr>
                        <a:t>generates(IHsmManagerResult ret, vec&lt;uint8_t&gt; uniqueIdInfo);</a:t>
                      </a:r>
                      <a:endParaRPr lang="en-US" sz="600" b="0" i="0" u="none" strike="noStrike" baseline="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a:effectLst/>
                        </a:rPr>
                        <a:t>获取</a:t>
                      </a:r>
                      <a:r>
                        <a:rPr lang="en-US" altLang="zh-CN" sz="600" u="none" strike="noStrike">
                          <a:effectLst/>
                        </a:rPr>
                        <a:t>SecurityChip</a:t>
                      </a:r>
                      <a:r>
                        <a:rPr lang="zh-CN" altLang="en-US" sz="600" u="none" strike="noStrike">
                          <a:effectLst/>
                        </a:rPr>
                        <a:t>内车厂预烧写的</a:t>
                      </a:r>
                      <a:r>
                        <a:rPr lang="en-US" altLang="zh-CN" sz="600" u="none" strike="noStrike">
                          <a:effectLst/>
                        </a:rPr>
                        <a:t>UUID</a:t>
                      </a:r>
                      <a:endParaRPr lang="en-US" altLang="zh-CN"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r h="304916">
                <a:tc vMerge="1">
                  <a:txBody>
                    <a:bodyPr/>
                    <a:lstStyle/>
                    <a:p>
                      <a:endParaRPr lang="zh-CN" altLang="en-US"/>
                    </a:p>
                  </a:txBody>
                  <a:tcPr/>
                </a:tc>
                <a:tc>
                  <a:txBody>
                    <a:bodyPr/>
                    <a:lstStyle/>
                    <a:p>
                      <a:pPr algn="l" fontAlgn="ctr"/>
                      <a:r>
                        <a:rPr lang="zh-CN" altLang="en-US" sz="600" u="none" strike="noStrike">
                          <a:effectLst/>
                        </a:rPr>
                        <a:t>回调通知操作</a:t>
                      </a:r>
                      <a:endParaRPr lang="zh-CN" altLang="en-US" sz="600" b="0" i="0" u="none" strike="noStrike">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en-US" sz="600" u="none" strike="noStrike" dirty="0" err="1">
                          <a:effectLst/>
                        </a:rPr>
                        <a:t>IHsmManagerListener.hal</a:t>
                      </a:r>
                      <a:endParaRPr lang="en-US" sz="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en-US" sz="600" u="none" strike="noStrike" baseline="0" dirty="0" err="1">
                          <a:solidFill>
                            <a:srgbClr val="0000FF"/>
                          </a:solidFill>
                          <a:effectLst/>
                        </a:rPr>
                        <a:t>onNotifyPanic</a:t>
                      </a:r>
                      <a:r>
                        <a:rPr lang="en-US" sz="600" u="none" strike="noStrike" baseline="0" dirty="0">
                          <a:solidFill>
                            <a:srgbClr val="0000FF"/>
                          </a:solidFill>
                          <a:effectLst/>
                        </a:rPr>
                        <a:t>();</a:t>
                      </a:r>
                      <a:endParaRPr lang="en-US" sz="600" b="0" i="0" u="none" strike="noStrike" baseline="0" dirty="0">
                        <a:solidFill>
                          <a:srgbClr val="0000FF"/>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c>
                  <a:txBody>
                    <a:bodyPr/>
                    <a:lstStyle/>
                    <a:p>
                      <a:pPr algn="l" fontAlgn="ctr"/>
                      <a:r>
                        <a:rPr lang="zh-CN" altLang="en-US" sz="600" u="none" strike="noStrike" dirty="0">
                          <a:effectLst/>
                        </a:rPr>
                        <a:t>通知发生故障</a:t>
                      </a:r>
                      <a:endParaRPr lang="zh-CN" altLang="en-US" sz="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70" marR="5570" marT="5570" marB="0" anchor="ctr">
                    <a:solidFill>
                      <a:srgbClr val="92D050"/>
                    </a:solidFill>
                  </a:tcPr>
                </a:tc>
              </a:tr>
            </a:tbl>
          </a:graphicData>
        </a:graphic>
      </p:graphicFrame>
    </p:spTree>
    <p:extLst>
      <p:ext uri="{BB962C8B-B14F-4D97-AF65-F5344CB8AC3E}">
        <p14:creationId xmlns:p14="http://schemas.microsoft.com/office/powerpoint/2010/main" val="38762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4067944" cy="369332"/>
          </a:xfrm>
          <a:prstGeom prst="rect">
            <a:avLst/>
          </a:prstGeom>
          <a:noFill/>
        </p:spPr>
        <p:txBody>
          <a:bodyPr wrap="square" rtlCol="0">
            <a:spAutoFit/>
          </a:bodyPr>
          <a:lstStyle/>
          <a:p>
            <a:r>
              <a:rPr lang="en-US" altLang="zh-CN" b="1" dirty="0" err="1"/>
              <a:t>SecurityChip</a:t>
            </a:r>
            <a:r>
              <a:rPr lang="zh-CN" altLang="en-US" b="1" dirty="0"/>
              <a:t>模块的</a:t>
            </a:r>
            <a:r>
              <a:rPr lang="zh-CN" altLang="en-US" b="1" dirty="0" smtClean="0"/>
              <a:t>自测</a:t>
            </a:r>
            <a:r>
              <a:rPr lang="en-US" altLang="zh-CN" b="1" dirty="0" smtClean="0"/>
              <a:t>:</a:t>
            </a:r>
            <a:r>
              <a:rPr lang="zh-CN" altLang="en-US" dirty="0"/>
              <a:t>测试代码</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 y="404664"/>
            <a:ext cx="2272129" cy="6453336"/>
          </a:xfrm>
          <a:prstGeom prst="rect">
            <a:avLst/>
          </a:prstGeom>
        </p:spPr>
      </p:pic>
      <p:pic>
        <p:nvPicPr>
          <p:cNvPr id="5" name="图片 4"/>
          <p:cNvPicPr>
            <a:picLocks noChangeAspect="1"/>
          </p:cNvPicPr>
          <p:nvPr/>
        </p:nvPicPr>
        <p:blipFill>
          <a:blip r:embed="rId4"/>
          <a:stretch>
            <a:fillRect/>
          </a:stretch>
        </p:blipFill>
        <p:spPr>
          <a:xfrm>
            <a:off x="3347864" y="3917434"/>
            <a:ext cx="5752490" cy="2764284"/>
          </a:xfrm>
          <a:prstGeom prst="rect">
            <a:avLst/>
          </a:prstGeom>
        </p:spPr>
      </p:pic>
      <p:pic>
        <p:nvPicPr>
          <p:cNvPr id="6" name="图片 5"/>
          <p:cNvPicPr>
            <a:picLocks noChangeAspect="1"/>
          </p:cNvPicPr>
          <p:nvPr/>
        </p:nvPicPr>
        <p:blipFill>
          <a:blip r:embed="rId5"/>
          <a:stretch>
            <a:fillRect/>
          </a:stretch>
        </p:blipFill>
        <p:spPr>
          <a:xfrm>
            <a:off x="3347864" y="620688"/>
            <a:ext cx="5750151" cy="2455553"/>
          </a:xfrm>
          <a:prstGeom prst="rect">
            <a:avLst/>
          </a:prstGeom>
        </p:spPr>
      </p:pic>
      <p:sp>
        <p:nvSpPr>
          <p:cNvPr id="9" name="右箭头 8"/>
          <p:cNvSpPr/>
          <p:nvPr/>
        </p:nvSpPr>
        <p:spPr>
          <a:xfrm>
            <a:off x="2411760" y="1484784"/>
            <a:ext cx="864096" cy="50405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0" name="右箭头 9"/>
          <p:cNvSpPr/>
          <p:nvPr/>
        </p:nvSpPr>
        <p:spPr>
          <a:xfrm>
            <a:off x="2411760" y="5300522"/>
            <a:ext cx="864096" cy="50405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6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dd26696-2bdd-490e-b19e-7f0818734e18"/>
  <p:tag name="COMMONDATA" val="eyJoZGlkIjoiY2VhOTM4YmE0OWU3MWFiOWUyZDkwZmQxZWM0ZDYxN2YifQ=="/>
</p:tagLst>
</file>

<file path=ppt/theme/theme1.xml><?xml version="1.0" encoding="utf-8"?>
<a:theme xmlns:a="http://schemas.openxmlformats.org/drawingml/2006/main" name="扬州航盛PPT标准化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扬州航盛PPT标准化模版</Template>
  <TotalTime>7360</TotalTime>
  <Words>1378</Words>
  <Application>Microsoft Office PowerPoint</Application>
  <PresentationFormat>全屏显示(4:3)</PresentationFormat>
  <Paragraphs>263</Paragraphs>
  <Slides>18</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-apple-system</vt:lpstr>
      <vt:lpstr>Meiryo UI</vt:lpstr>
      <vt:lpstr>MS PGothic</vt:lpstr>
      <vt:lpstr>方正正准黑简体</vt:lpstr>
      <vt:lpstr>黑体</vt:lpstr>
      <vt:lpstr>宋体</vt:lpstr>
      <vt:lpstr>微软雅黑</vt:lpstr>
      <vt:lpstr>Arial</vt:lpstr>
      <vt:lpstr>Calibri</vt:lpstr>
      <vt:lpstr>Copperplate Gothic Bold</vt:lpstr>
      <vt:lpstr>扬州航盛PPT标准化模版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liqinwen</dc:creator>
  <cp:lastModifiedBy>Microsoft 帐户</cp:lastModifiedBy>
  <cp:revision>872</cp:revision>
  <dcterms:created xsi:type="dcterms:W3CDTF">2016-10-24T03:51:00Z</dcterms:created>
  <dcterms:modified xsi:type="dcterms:W3CDTF">2024-03-15T10:43:04Z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988AFF4B3A94447EB99DD844881706E9_12</vt:lpwstr>
  </property>
</Properties>
</file>