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8.svg" ContentType="image/svg+xml"/>
  <Override PartName="/ppt/media/image3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359" r:id="rId6"/>
    <p:sldId id="360" r:id="rId7"/>
    <p:sldId id="361" r:id="rId8"/>
    <p:sldId id="362" r:id="rId9"/>
    <p:sldId id="363" r:id="rId10"/>
    <p:sldId id="376" r:id="rId11"/>
    <p:sldId id="369" r:id="rId12"/>
    <p:sldId id="358" r:id="rId13"/>
    <p:sldId id="365" r:id="rId14"/>
    <p:sldId id="366" r:id="rId15"/>
    <p:sldId id="367" r:id="rId16"/>
    <p:sldId id="377" r:id="rId17"/>
    <p:sldId id="370" r:id="rId18"/>
    <p:sldId id="368" r:id="rId19"/>
    <p:sldId id="372" r:id="rId20"/>
    <p:sldId id="373" r:id="rId21"/>
    <p:sldId id="375" r:id="rId22"/>
    <p:sldId id="272" r:id="rId23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武龙" initials="徐武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7196" autoAdjust="0"/>
  </p:normalViewPr>
  <p:slideViewPr>
    <p:cSldViewPr showGuides="1">
      <p:cViewPr>
        <p:scale>
          <a:sx n="100" d="100"/>
          <a:sy n="100" d="100"/>
        </p:scale>
        <p:origin x="1764" y="210"/>
      </p:cViewPr>
      <p:guideLst>
        <p:guide orient="horz" pos="2159"/>
        <p:guide pos="28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48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9F0E-5FC9-4776-8E1A-89FF7E5102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模块做什么的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0" dirty="0"/>
              <a:t>演示消息从</a:t>
            </a:r>
            <a:r>
              <a:rPr lang="en-US" altLang="zh-CN" b="0" dirty="0"/>
              <a:t>  </a:t>
            </a:r>
            <a:r>
              <a:rPr lang="zh-CN" b="0" dirty="0"/>
              <a:t>小人</a:t>
            </a:r>
            <a:r>
              <a:rPr lang="en-US" altLang="zh-CN" b="0" dirty="0"/>
              <a:t> -&gt; SPI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0" dirty="0"/>
              <a:t>演示消息从</a:t>
            </a:r>
            <a:r>
              <a:rPr lang="en-US" altLang="zh-CN" b="0" dirty="0"/>
              <a:t>  </a:t>
            </a:r>
            <a:r>
              <a:rPr lang="zh-CN" b="0" dirty="0"/>
              <a:t>小人</a:t>
            </a:r>
            <a:r>
              <a:rPr lang="en-US" altLang="zh-CN" b="0" dirty="0"/>
              <a:t> -&gt; SPI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绘制</a:t>
            </a:r>
            <a:r>
              <a:rPr lang="en-US" altLang="zh-CN" b="0" dirty="0"/>
              <a:t>TCPConn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绘制</a:t>
            </a:r>
            <a:r>
              <a:rPr lang="en-US" altLang="zh-CN" b="0" dirty="0"/>
              <a:t>TCPConn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绘制</a:t>
            </a:r>
            <a:r>
              <a:rPr lang="en-US" altLang="zh-CN" b="0" dirty="0"/>
              <a:t>TCPConn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绘制</a:t>
            </a:r>
            <a:r>
              <a:rPr lang="en-US" altLang="zh-CN" b="0" dirty="0"/>
              <a:t>TCPConn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倒序的手法。</a:t>
            </a:r>
            <a:br>
              <a:rPr lang="zh-CN" altLang="en-US" dirty="0"/>
            </a:br>
            <a:r>
              <a:rPr lang="zh-CN" altLang="en-US" dirty="0"/>
              <a:t>重构的时机，有时候加个新功能，改个</a:t>
            </a:r>
            <a:r>
              <a:rPr lang="en-US" altLang="zh-CN" dirty="0"/>
              <a:t>Bug</a:t>
            </a:r>
            <a:r>
              <a:rPr lang="zh-CN" altLang="en-US" dirty="0"/>
              <a:t>，看到以前写的函数名，变量名也会进行重构</a:t>
            </a:r>
            <a:br>
              <a:rPr lang="zh-CN" altLang="en-US" dirty="0"/>
            </a:br>
            <a:r>
              <a:rPr lang="zh-CN" altLang="en-US" dirty="0"/>
              <a:t>谈到代码的坏味道，代码也需要保养。卤素灯换成</a:t>
            </a:r>
            <a:r>
              <a:rPr lang="en-US" altLang="zh-CN" dirty="0"/>
              <a:t>LED</a:t>
            </a:r>
            <a:r>
              <a:rPr lang="zh-CN" altLang="en-US" dirty="0"/>
              <a:t>大灯。随着功能的增加，代码注定会慢慢腐朽。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0" dirty="0"/>
              <a:t>首先定义两个接口</a:t>
            </a:r>
            <a:r>
              <a:rPr lang="en-US" altLang="zh-CN" b="0" dirty="0"/>
              <a:t>CommConn</a:t>
            </a:r>
            <a:r>
              <a:rPr lang="zh-CN" altLang="en-US" b="0" dirty="0"/>
              <a:t>和</a:t>
            </a:r>
            <a:r>
              <a:rPr lang="en-US" altLang="zh-CN" b="0" dirty="0"/>
              <a:t>IVehLink</a:t>
            </a:r>
            <a:r>
              <a:rPr lang="zh-CN" altLang="en-US" b="0" dirty="0"/>
              <a:t>将自己的模块保护起来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0" dirty="0"/>
              <a:t>在这个图中标出四个设计</a:t>
            </a:r>
            <a:endParaRPr 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/>
          <p:cNvSpPr/>
          <p:nvPr userDrawn="1"/>
        </p:nvSpPr>
        <p:spPr>
          <a:xfrm>
            <a:off x="6637336" y="3"/>
            <a:ext cx="1157991" cy="409039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0"/>
          <p:cNvSpPr/>
          <p:nvPr userDrawn="1"/>
        </p:nvSpPr>
        <p:spPr>
          <a:xfrm>
            <a:off x="7666913" y="1"/>
            <a:ext cx="662532" cy="409040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7"/>
          <p:cNvSpPr/>
          <p:nvPr userDrawn="1"/>
        </p:nvSpPr>
        <p:spPr>
          <a:xfrm>
            <a:off x="8191242" y="3"/>
            <a:ext cx="952758" cy="409039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7"/>
          <p:cNvSpPr/>
          <p:nvPr userDrawn="1"/>
        </p:nvSpPr>
        <p:spPr>
          <a:xfrm>
            <a:off x="6" y="-1"/>
            <a:ext cx="6770939" cy="409040"/>
          </a:xfrm>
          <a:custGeom>
            <a:avLst/>
            <a:gdLst/>
            <a:ahLst/>
            <a:cxnLst/>
            <a:rect l="l" t="t" r="r" b="b"/>
            <a:pathLst>
              <a:path w="6770939" h="409040">
                <a:moveTo>
                  <a:pt x="0" y="0"/>
                </a:moveTo>
                <a:lnTo>
                  <a:pt x="5760043" y="0"/>
                </a:lnTo>
                <a:lnTo>
                  <a:pt x="5768255" y="0"/>
                </a:lnTo>
                <a:lnTo>
                  <a:pt x="5868144" y="0"/>
                </a:lnTo>
                <a:lnTo>
                  <a:pt x="6359516" y="0"/>
                </a:lnTo>
                <a:lnTo>
                  <a:pt x="6770939" y="0"/>
                </a:lnTo>
                <a:lnTo>
                  <a:pt x="6615633" y="409039"/>
                </a:lnTo>
                <a:lnTo>
                  <a:pt x="6204210" y="409039"/>
                </a:lnTo>
                <a:lnTo>
                  <a:pt x="5868144" y="409039"/>
                </a:lnTo>
                <a:lnTo>
                  <a:pt x="5868144" y="409040"/>
                </a:lnTo>
                <a:lnTo>
                  <a:pt x="0" y="409040"/>
                </a:ln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52163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32B2-4DBE-4785-835A-DDEAC06123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7"/>
          <p:cNvSpPr/>
          <p:nvPr userDrawn="1"/>
        </p:nvSpPr>
        <p:spPr>
          <a:xfrm>
            <a:off x="4427989" y="-1"/>
            <a:ext cx="2342955" cy="409040"/>
          </a:xfrm>
          <a:custGeom>
            <a:avLst/>
            <a:gdLst/>
            <a:ahLst/>
            <a:cxnLst/>
            <a:rect l="l" t="t" r="r" b="b"/>
            <a:pathLst>
              <a:path w="2342955" h="409040">
                <a:moveTo>
                  <a:pt x="902795" y="0"/>
                </a:moveTo>
                <a:lnTo>
                  <a:pt x="1332059" y="0"/>
                </a:lnTo>
                <a:lnTo>
                  <a:pt x="1340271" y="0"/>
                </a:lnTo>
                <a:lnTo>
                  <a:pt x="1440160" y="0"/>
                </a:lnTo>
                <a:lnTo>
                  <a:pt x="1931532" y="0"/>
                </a:lnTo>
                <a:lnTo>
                  <a:pt x="2342955" y="0"/>
                </a:lnTo>
                <a:lnTo>
                  <a:pt x="2187649" y="409039"/>
                </a:lnTo>
                <a:lnTo>
                  <a:pt x="1776226" y="409039"/>
                </a:lnTo>
                <a:lnTo>
                  <a:pt x="1440160" y="409039"/>
                </a:lnTo>
                <a:lnTo>
                  <a:pt x="1440160" y="409040"/>
                </a:lnTo>
                <a:lnTo>
                  <a:pt x="0" y="409040"/>
                </a:lnTo>
                <a:lnTo>
                  <a:pt x="0" y="409039"/>
                </a:lnTo>
                <a:lnTo>
                  <a:pt x="336066" y="409039"/>
                </a:lnTo>
                <a:lnTo>
                  <a:pt x="747489" y="409039"/>
                </a:lnTo>
                <a:close/>
              </a:path>
            </a:pathLst>
          </a:custGeom>
          <a:solidFill>
            <a:srgbClr val="558E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525344"/>
            <a:ext cx="6912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6948264" y="6525345"/>
            <a:ext cx="2195736" cy="1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microsoft.com/office/2007/relationships/hdphoto" Target="../media/image7.wdp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2343642" y="1804954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 dpi="0" rotWithShape="1">
            <a:blip r:embed="rId6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0"/>
          <p:cNvSpPr/>
          <p:nvPr/>
        </p:nvSpPr>
        <p:spPr>
          <a:xfrm>
            <a:off x="5158815" y="1804954"/>
            <a:ext cx="1839848" cy="1135901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7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6162746" y="1660936"/>
            <a:ext cx="2981261" cy="1279917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7"/>
          <p:cNvSpPr/>
          <p:nvPr/>
        </p:nvSpPr>
        <p:spPr>
          <a:xfrm>
            <a:off x="7" y="1804951"/>
            <a:ext cx="3203279" cy="1296144"/>
          </a:xfrm>
          <a:custGeom>
            <a:avLst/>
            <a:gdLst/>
            <a:ahLst/>
            <a:cxnLst/>
            <a:rect l="l" t="t" r="r" b="b"/>
            <a:pathLst>
              <a:path w="3063717" h="1239673">
                <a:moveTo>
                  <a:pt x="0" y="0"/>
                </a:moveTo>
                <a:lnTo>
                  <a:pt x="24887" y="0"/>
                </a:lnTo>
                <a:lnTo>
                  <a:pt x="1816819" y="0"/>
                </a:lnTo>
                <a:lnTo>
                  <a:pt x="3063717" y="0"/>
                </a:lnTo>
                <a:lnTo>
                  <a:pt x="2593030" y="1239673"/>
                </a:lnTo>
                <a:lnTo>
                  <a:pt x="1346133" y="1239673"/>
                </a:lnTo>
                <a:lnTo>
                  <a:pt x="0" y="1239673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F:\朱建华工作文档\公司餐椅\航盛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54" y="117766"/>
            <a:ext cx="2528596" cy="6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7"/>
          <p:cNvSpPr/>
          <p:nvPr/>
        </p:nvSpPr>
        <p:spPr>
          <a:xfrm>
            <a:off x="3049247" y="0"/>
            <a:ext cx="3113499" cy="866630"/>
          </a:xfrm>
          <a:custGeom>
            <a:avLst/>
            <a:gdLst/>
            <a:ahLst/>
            <a:cxnLst/>
            <a:rect l="l" t="t" r="r" b="b"/>
            <a:pathLst>
              <a:path w="3113499" h="866630">
                <a:moveTo>
                  <a:pt x="329047" y="0"/>
                </a:moveTo>
                <a:lnTo>
                  <a:pt x="3113499" y="0"/>
                </a:lnTo>
                <a:lnTo>
                  <a:pt x="2784451" y="866630"/>
                </a:lnTo>
                <a:lnTo>
                  <a:pt x="0" y="866630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971600" y="5717301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7"/>
          <p:cNvSpPr/>
          <p:nvPr/>
        </p:nvSpPr>
        <p:spPr>
          <a:xfrm>
            <a:off x="0" y="3284984"/>
            <a:ext cx="2343636" cy="1135901"/>
          </a:xfrm>
          <a:custGeom>
            <a:avLst/>
            <a:gdLst/>
            <a:ahLst/>
            <a:cxnLst/>
            <a:rect l="l" t="t" r="r" b="b"/>
            <a:pathLst>
              <a:path w="2343636" h="1135901">
                <a:moveTo>
                  <a:pt x="0" y="0"/>
                </a:moveTo>
                <a:lnTo>
                  <a:pt x="2343636" y="0"/>
                </a:lnTo>
                <a:lnTo>
                  <a:pt x="1912350" y="1135901"/>
                </a:lnTo>
                <a:lnTo>
                  <a:pt x="0" y="1135901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svg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37.png"/><Relationship Id="rId19" Type="http://schemas.openxmlformats.org/officeDocument/2006/relationships/notesSlide" Target="../notesSlides/notesSlide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image" Target="../media/image38.png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../media/image16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5.png"/><Relationship Id="rId2" Type="http://schemas.openxmlformats.org/officeDocument/2006/relationships/tags" Target="../tags/tag12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17.png"/><Relationship Id="rId10" Type="http://schemas.openxmlformats.org/officeDocument/2006/relationships/tags" Target="../tags/tag18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20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19.png"/><Relationship Id="rId3" Type="http://schemas.openxmlformats.org/officeDocument/2006/relationships/tags" Target="../tags/tag21.xml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18.jpe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image" Target="../media/image22.png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image" Target="../media/image21.png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0681" y="32129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>
                    <a:alpha val="7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扬州航盛科技有限公司</a:t>
            </a:r>
            <a:endParaRPr lang="en-US" altLang="zh-CN" sz="2000" dirty="0">
              <a:solidFill>
                <a:srgbClr val="0070C0">
                  <a:alpha val="7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3717409"/>
            <a:ext cx="6696744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VehicleLink</a:t>
            </a:r>
            <a:r>
              <a:rPr lang="zh-CN" altLang="en-US" sz="40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模块重构总结</a:t>
            </a:r>
            <a:endParaRPr lang="zh-CN" altLang="en-US" sz="40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zh-CN" altLang="en-US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 IPC </a:t>
            </a:r>
            <a:r>
              <a:rPr lang="zh-CN" altLang="en-US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 VehicleLink </a:t>
            </a:r>
            <a:r>
              <a:rPr lang="zh-CN" altLang="en-US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的技术演进</a:t>
            </a:r>
            <a:endParaRPr lang="zh-CN" altLang="en-US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5589240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重构小组：徐磊，刘佳，夏安康</a:t>
            </a:r>
            <a:endParaRPr lang="zh-CN" altLang="en-US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协议解析设计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50215"/>
            <a:ext cx="8124825" cy="605980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98107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98107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加油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0605" y="1772920"/>
            <a:ext cx="914400" cy="914400"/>
          </a:xfrm>
          <a:prstGeom prst="rect">
            <a:avLst/>
          </a:prstGeom>
        </p:spPr>
      </p:pic>
      <p:pic>
        <p:nvPicPr>
          <p:cNvPr id="10" name="图片 9" descr="环保箭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800" y="1917065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3940" y="2186940"/>
            <a:ext cx="58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SPI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25385" y="206121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User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消息缓存设计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623570"/>
            <a:ext cx="871537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外设接口设计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633095"/>
            <a:ext cx="4695825" cy="559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15" y="3213100"/>
            <a:ext cx="1215390" cy="133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HIDL</a:t>
            </a:r>
            <a:r>
              <a:rPr lang="zh-CN" altLang="en-US" b="1" dirty="0"/>
              <a:t>接口设计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476885"/>
            <a:ext cx="8309610" cy="3969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interface ISerial{</a:t>
            </a:r>
            <a:endParaRPr lang="en-US" altLang="zh-CN"/>
          </a:p>
          <a:p>
            <a:r>
              <a:rPr lang="en-US" altLang="zh-CN"/>
              <a:t>    setCallback(ISerialCallback callback) generates (int32_t code);</a:t>
            </a:r>
            <a:endParaRPr lang="en-US" altLang="zh-CN"/>
          </a:p>
          <a:p>
            <a:r>
              <a:rPr lang="en-US" altLang="zh-CN"/>
              <a:t>    setRvcCallback(ISerialCallback callback) generates (int32_t code);</a:t>
            </a:r>
            <a:endParaRPr lang="en-US" altLang="zh-CN"/>
          </a:p>
          <a:p>
            <a:r>
              <a:rPr lang="en-US" altLang="zh-CN"/>
              <a:t>    setTsCallback(ISerialCallback callback) generates (int32_t code);</a:t>
            </a:r>
            <a:endParaRPr lang="en-US" altLang="zh-CN"/>
          </a:p>
          <a:p>
            <a:r>
              <a:rPr lang="en-US" altLang="zh-CN"/>
              <a:t>    setFaceIdCallback(ISerialCallback callback) generates (int32_t code);</a:t>
            </a:r>
            <a:endParaRPr lang="en-US" altLang="zh-CN"/>
          </a:p>
          <a:p>
            <a:r>
              <a:rPr lang="en-US" altLang="zh-CN"/>
              <a:t>    setBoseCallback(ISerialCallback callback) generates (int32_t code);</a:t>
            </a:r>
            <a:endParaRPr lang="en-US" altLang="zh-CN"/>
          </a:p>
          <a:p>
            <a:r>
              <a:rPr lang="en-US" altLang="zh-CN"/>
              <a:t>    setAvmCallback(ISerialCallback callback) generates (int32_t code);</a:t>
            </a:r>
            <a:endParaRPr lang="en-US" altLang="zh-CN"/>
          </a:p>
          <a:p>
            <a:r>
              <a:rPr lang="en-US" altLang="zh-CN"/>
              <a:t>    sendHeartbeat();</a:t>
            </a:r>
            <a:endParaRPr lang="en-US" altLang="zh-CN"/>
          </a:p>
          <a:p>
            <a:r>
              <a:rPr lang="en-US" altLang="zh-CN"/>
              <a:t>    sendHandshake();</a:t>
            </a:r>
            <a:endParaRPr lang="en-US" altLang="zh-CN"/>
          </a:p>
          <a:p>
            <a:r>
              <a:rPr lang="en-US" altLang="zh-CN"/>
              <a:t>    sendData(int32_t packetType, int32_t type, int32_t sub1, int32_t sub2, int32_t channel, int32_t crypt, vec&lt;uint8_t&gt; buff);</a:t>
            </a:r>
            <a:endParaRPr lang="en-US" altLang="zh-CN"/>
          </a:p>
          <a:p>
            <a:r>
              <a:rPr lang="en-US" altLang="zh-CN"/>
              <a:t>    sendDataBytes(int32_t packetType, int32_t type, int32_t sub1, int32_t sub2, int32_t channel, int32_t crypt, vec&lt;uint8_t&gt; buff);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8435" y="4653280"/>
            <a:ext cx="8310245" cy="1724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interface IVehLink {</a:t>
            </a:r>
            <a:endParaRPr lang="en-US" altLang="zh-CN"/>
          </a:p>
          <a:p>
            <a:r>
              <a:rPr lang="en-US" altLang="zh-CN"/>
              <a:t>    subscribe(EventGroup group, IVehLinkCallback callback) generates (VehLinkResult result);</a:t>
            </a:r>
            <a:endParaRPr lang="en-US" altLang="zh-CN"/>
          </a:p>
          <a:p>
            <a:r>
              <a:rPr lang="en-US" altLang="zh-CN"/>
              <a:t>    unsubscribe(IVehLinkCallback callback) generates (VehLinkResult result);</a:t>
            </a:r>
            <a:endParaRPr lang="en-US" altLang="zh-CN"/>
          </a:p>
          <a:p>
            <a:r>
              <a:rPr lang="en-US" altLang="zh-CN"/>
              <a:t>    sendMessage(VehiclePropValue buff) generates (VehLinkResult result);</a:t>
            </a:r>
            <a:endParaRPr lang="en-US" altLang="zh-CN"/>
          </a:p>
          <a:p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80938" y="476651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481234" y="465304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技术方案设计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0"/>
            <a:ext cx="6407785" cy="698817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6550" y="58356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56550" y="58356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技术方案设计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05130"/>
            <a:ext cx="8869680" cy="6478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17195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收获与挑战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501491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521970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86715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6195" y="400050"/>
            <a:ext cx="9144000" cy="564261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0" y="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dirty="0"/>
              <a:t>项目收获与挑战</a:t>
            </a:r>
            <a:endParaRPr lang="zh-CN" altLang="en-US" sz="225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06375" y="840105"/>
            <a:ext cx="2781151" cy="2266950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3"/>
            </p:custDataLst>
          </p:nvPr>
        </p:nvSpPr>
        <p:spPr>
          <a:xfrm>
            <a:off x="558800" y="169021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掌握重构技巧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Text 4"/>
          <p:cNvSpPr/>
          <p:nvPr>
            <p:custDataLst>
              <p:tags r:id="rId4"/>
            </p:custDataLst>
          </p:nvPr>
        </p:nvSpPr>
        <p:spPr>
          <a:xfrm>
            <a:off x="558800" y="1980565"/>
            <a:ext cx="20764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团队深入理解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VehicleLink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模块，掌握了复杂系统重构技巧。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pic>
        <p:nvPicPr>
          <p:cNvPr id="29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768975" y="840105"/>
            <a:ext cx="2781151" cy="2266950"/>
          </a:xfrm>
          <a:prstGeom prst="rect">
            <a:avLst/>
          </a:prstGeom>
        </p:spPr>
      </p:pic>
      <p:sp>
        <p:nvSpPr>
          <p:cNvPr id="13" name="Text 7"/>
          <p:cNvSpPr/>
          <p:nvPr>
            <p:custDataLst>
              <p:tags r:id="rId6"/>
            </p:custDataLst>
          </p:nvPr>
        </p:nvSpPr>
        <p:spPr>
          <a:xfrm>
            <a:off x="6106497" y="169021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改善代码质量</a:t>
            </a:r>
            <a:endParaRPr lang="en-US" sz="1200" dirty="0"/>
          </a:p>
        </p:txBody>
      </p:sp>
      <p:sp>
        <p:nvSpPr>
          <p:cNvPr id="14" name="Text 8"/>
          <p:cNvSpPr/>
          <p:nvPr>
            <p:custDataLst>
              <p:tags r:id="rId7"/>
            </p:custDataLst>
          </p:nvPr>
        </p:nvSpPr>
        <p:spPr>
          <a:xfrm>
            <a:off x="6121400" y="2061210"/>
            <a:ext cx="2076450" cy="66167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重构后的代码结构清晰，可读性和可维护性大幅提高。</a:t>
            </a:r>
            <a:endParaRPr lang="en-US" sz="1050" dirty="0"/>
          </a:p>
        </p:txBody>
      </p:sp>
      <p:pic>
        <p:nvPicPr>
          <p:cNvPr id="27" name="Image 1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980690" y="840105"/>
            <a:ext cx="2781151" cy="2266950"/>
          </a:xfrm>
          <a:prstGeom prst="rect">
            <a:avLst/>
          </a:prstGeom>
        </p:spPr>
      </p:pic>
      <p:pic>
        <p:nvPicPr>
          <p:cNvPr id="21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960856" y="3284855"/>
            <a:ext cx="2781151" cy="2266950"/>
          </a:xfrm>
          <a:prstGeom prst="rect">
            <a:avLst/>
          </a:prstGeom>
        </p:spPr>
      </p:pic>
      <p:pic>
        <p:nvPicPr>
          <p:cNvPr id="28" name="Image 2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06226" y="3281045"/>
            <a:ext cx="2781151" cy="2266950"/>
          </a:xfrm>
          <a:prstGeom prst="rect">
            <a:avLst/>
          </a:prstGeom>
        </p:spPr>
      </p:pic>
      <p:sp>
        <p:nvSpPr>
          <p:cNvPr id="19" name="Text 3"/>
          <p:cNvSpPr/>
          <p:nvPr>
            <p:custDataLst>
              <p:tags r:id="rId12"/>
            </p:custDataLst>
          </p:nvPr>
        </p:nvSpPr>
        <p:spPr>
          <a:xfrm>
            <a:off x="685800" y="407717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性能优化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2" name="Text 5"/>
          <p:cNvSpPr/>
          <p:nvPr>
            <p:custDataLst>
              <p:tags r:id="rId13"/>
            </p:custDataLst>
          </p:nvPr>
        </p:nvSpPr>
        <p:spPr>
          <a:xfrm>
            <a:off x="3466951" y="407717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协议版本管理</a:t>
            </a:r>
            <a:endParaRPr lang="en-US" sz="1200" dirty="0"/>
          </a:p>
        </p:txBody>
      </p:sp>
      <p:sp>
        <p:nvSpPr>
          <p:cNvPr id="20" name="Text 4"/>
          <p:cNvSpPr/>
          <p:nvPr>
            <p:custDataLst>
              <p:tags r:id="rId14"/>
            </p:custDataLst>
          </p:nvPr>
        </p:nvSpPr>
        <p:spPr>
          <a:xfrm>
            <a:off x="685800" y="4425315"/>
            <a:ext cx="2076450" cy="9366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性能优化是一个长期的过程，随着功能的增加，需要定期检查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冗余代码，内存占用，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数据拷贝，具有一定的挑战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50" dirty="0"/>
          </a:p>
        </p:txBody>
      </p:sp>
      <p:sp>
        <p:nvSpPr>
          <p:cNvPr id="23" name="Text 6"/>
          <p:cNvSpPr/>
          <p:nvPr>
            <p:custDataLst>
              <p:tags r:id="rId15"/>
            </p:custDataLst>
          </p:nvPr>
        </p:nvSpPr>
        <p:spPr>
          <a:xfrm>
            <a:off x="3467100" y="4425315"/>
            <a:ext cx="2076450" cy="7359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目前不同的项目与MCU的通信协议也不尽相同，需要同时支持多套协议是个不小的挑战。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5"/>
          <p:cNvSpPr/>
          <p:nvPr>
            <p:custDataLst>
              <p:tags r:id="rId16"/>
            </p:custDataLst>
          </p:nvPr>
        </p:nvSpPr>
        <p:spPr>
          <a:xfrm>
            <a:off x="3339951" y="169021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掌握模块设计</a:t>
            </a:r>
            <a:endParaRPr lang="en-US" sz="1200" dirty="0"/>
          </a:p>
        </p:txBody>
      </p:sp>
      <p:sp>
        <p:nvSpPr>
          <p:cNvPr id="11" name="Text 6"/>
          <p:cNvSpPr/>
          <p:nvPr>
            <p:custDataLst>
              <p:tags r:id="rId17"/>
            </p:custDataLst>
          </p:nvPr>
        </p:nvSpPr>
        <p:spPr>
          <a:xfrm>
            <a:off x="3340100" y="1980565"/>
            <a:ext cx="2076450" cy="74168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熟练掌握优秀的模块设计理念：协议分层设计，各子功能模块化，外部交互采用接口隔离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17195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未来的</a:t>
            </a: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展望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501491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521970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86715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6324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85725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114300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后续计划与方向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160020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2286000"/>
            <a:ext cx="8382000" cy="47053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9525" y="2876550"/>
            <a:ext cx="1504950" cy="323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软件开发与维护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19138" y="4267200"/>
            <a:ext cx="1038225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单元测试完善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876300" y="5162550"/>
            <a:ext cx="10096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编写全面的单元测试用例，覆盖所有功能点。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876300" y="586740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持续集成环境中自动运行单元测试，确保代码质量。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2052638" y="4267200"/>
            <a:ext cx="1038225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模块级集成测试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2209800" y="516255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对独立模块进行详尽的功能测试，确保模块内部逻辑正确。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2209800" y="607695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在多个模块组合时执行集成测试，验证接口间的交互无误。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3386138" y="4267200"/>
            <a:ext cx="1038225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协议版本管理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3543300" y="516255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制定详细的版本控制策略，记录每次变更的具体内容。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3543300" y="607695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使用版本控制系统跟踪历史版本，便于回溯和问题定位。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4719638" y="4267200"/>
            <a:ext cx="1038225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系统性能优化</a:t>
            </a: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4876800" y="5162550"/>
            <a:ext cx="10096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定期分析系统日志，找出性能瓶颈所在。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4876800" y="5867400"/>
            <a:ext cx="100965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实施针对性的优化措施，提高系统的响应速度和处理能力。</a:t>
            </a:r>
            <a:endParaRPr lang="en-US" sz="1050" dirty="0"/>
          </a:p>
        </p:txBody>
      </p:sp>
      <p:sp>
        <p:nvSpPr>
          <p:cNvPr id="20" name="Text 16"/>
          <p:cNvSpPr/>
          <p:nvPr/>
        </p:nvSpPr>
        <p:spPr>
          <a:xfrm>
            <a:off x="6053138" y="4267200"/>
            <a:ext cx="1019175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技术预研</a:t>
            </a: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6210300" y="4782185"/>
            <a:ext cx="1009650" cy="9899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关注行业动态和技术趋势，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了解新的通信方式，学习优秀通信中间件代码。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6210300" y="5810250"/>
            <a:ext cx="1009650" cy="100711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探索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基于网络的通信方式例如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SOMEIP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技术方案。</a:t>
            </a:r>
            <a:endParaRPr lang="en-US" sz="1050" dirty="0"/>
          </a:p>
        </p:txBody>
      </p:sp>
      <p:sp>
        <p:nvSpPr>
          <p:cNvPr id="23" name="Text 19"/>
          <p:cNvSpPr/>
          <p:nvPr/>
        </p:nvSpPr>
        <p:spPr>
          <a:xfrm>
            <a:off x="7386638" y="4267200"/>
            <a:ext cx="1019175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zh-CN" altLang="en-US" sz="15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文档管理</a:t>
            </a:r>
            <a:endParaRPr lang="en-US" sz="1500" dirty="0"/>
          </a:p>
        </p:txBody>
      </p:sp>
      <p:sp>
        <p:nvSpPr>
          <p:cNvPr id="24" name="Text 20"/>
          <p:cNvSpPr/>
          <p:nvPr/>
        </p:nvSpPr>
        <p:spPr>
          <a:xfrm>
            <a:off x="7543800" y="4782185"/>
            <a:ext cx="1009650" cy="120205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通信协议是模块的核心，需要与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MCU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建立协议制定的流程，以及协议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spec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公布方式。</a:t>
            </a:r>
            <a:endParaRPr lang="en-US" altLang="zh-CN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7543800" y="6038850"/>
            <a:ext cx="1009650" cy="85534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提供详细的模块设计文档，采用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UML“4+1”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视图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68144" y="3064267"/>
            <a:ext cx="3600400" cy="479211"/>
          </a:xfrm>
          <a:prstGeom prst="rect">
            <a:avLst/>
          </a:prstGeom>
          <a:noFill/>
          <a:ln>
            <a:noFill/>
          </a:ln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未来规划与展望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8735" y="1867248"/>
            <a:ext cx="842013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1907704" y="902598"/>
            <a:ext cx="25605" cy="49746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317531"/>
            <a:ext cx="1648920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3950"/>
            <a:ext cx="7174865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6"/>
          <p:cNvSpPr txBox="1"/>
          <p:nvPr/>
        </p:nvSpPr>
        <p:spPr>
          <a:xfrm>
            <a:off x="2411760" y="2392432"/>
            <a:ext cx="5112568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感谢聆听 批评指导</a:t>
            </a:r>
            <a:endParaRPr lang="en-US" sz="40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-7938" y="2295525"/>
            <a:ext cx="9156701" cy="12890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</p:spPr>
        <p:txBody>
          <a:bodyPr lIns="121920" tIns="60960" rIns="121920" bIns="60960"/>
          <a:lstStyle/>
          <a:p>
            <a:endParaRPr lang="zh-CN" altLang="en-US" sz="2400" dirty="0">
              <a:solidFill>
                <a:srgbClr val="0070C0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3275856" y="2522795"/>
            <a:ext cx="5644852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50181" tIns="75091" rIns="150181" bIns="75091"/>
          <a:lstStyle/>
          <a:p>
            <a:pPr defTabSz="882650">
              <a:spcBef>
                <a:spcPct val="20000"/>
              </a:spcBef>
            </a:pPr>
            <a:r>
              <a:rPr lang="zh-CN" altLang="en-US" sz="4000" dirty="0" smtClean="0">
                <a:solidFill>
                  <a:schemeClr val="bg1"/>
                </a:solidFill>
                <a:latin typeface="Calibri" panose="020F0502020204030204" charset="0"/>
              </a:rPr>
              <a:t>谢谢</a:t>
            </a:r>
            <a:r>
              <a:rPr lang="zh-CN" altLang="en-US" sz="4000" dirty="0">
                <a:solidFill>
                  <a:schemeClr val="bg1"/>
                </a:solidFill>
                <a:latin typeface="Calibri" panose="020F0502020204030204" charset="0"/>
              </a:rPr>
              <a:t>大家</a:t>
            </a:r>
            <a:endParaRPr lang="zh-CN" altLang="en-US" sz="4000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-7938" y="2154238"/>
            <a:ext cx="9150351" cy="107950"/>
            <a:chOff x="0" y="4795475"/>
            <a:chExt cx="4320000" cy="14524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4795475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0" y="4861689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4927905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17195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背景与目标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501491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521970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86715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84358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85725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114300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原有架构痛点分析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160020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2286000"/>
            <a:ext cx="8382000" cy="4224338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549176" y="5095875"/>
            <a:ext cx="13335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安全与容错问题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549176" y="5386388"/>
            <a:ext cx="1333500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无重发机制或重发机制设计不合理，容错能力差</a:t>
            </a:r>
            <a:endParaRPr lang="en-US" sz="1050" dirty="0"/>
          </a:p>
        </p:txBody>
      </p:sp>
      <p:sp>
        <p:nvSpPr>
          <p:cNvPr id="9" name="Text 5"/>
          <p:cNvSpPr/>
          <p:nvPr>
            <p:custDataLst>
              <p:tags r:id="rId6"/>
            </p:custDataLst>
          </p:nvPr>
        </p:nvSpPr>
        <p:spPr>
          <a:xfrm>
            <a:off x="549176" y="3814763"/>
            <a:ext cx="13335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模块耦合</a:t>
            </a:r>
            <a:endParaRPr lang="en-US" sz="1200" dirty="0"/>
          </a:p>
        </p:txBody>
      </p:sp>
      <p:sp>
        <p:nvSpPr>
          <p:cNvPr id="10" name="Text 6"/>
          <p:cNvSpPr/>
          <p:nvPr>
            <p:custDataLst>
              <p:tags r:id="rId7"/>
            </p:custDataLst>
          </p:nvPr>
        </p:nvSpPr>
        <p:spPr>
          <a:xfrm>
            <a:off x="549176" y="4105275"/>
            <a:ext cx="133350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模块间耦合度高，导致维护成本上升和新功能开发周期延长，需降低耦合度。</a:t>
            </a:r>
            <a:endParaRPr lang="en-US" sz="1050" dirty="0"/>
          </a:p>
        </p:txBody>
      </p:sp>
      <p:sp>
        <p:nvSpPr>
          <p:cNvPr id="11" name="Text 7"/>
          <p:cNvSpPr/>
          <p:nvPr>
            <p:custDataLst>
              <p:tags r:id="rId8"/>
            </p:custDataLst>
          </p:nvPr>
        </p:nvSpPr>
        <p:spPr>
          <a:xfrm>
            <a:off x="549176" y="2324100"/>
            <a:ext cx="13335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接口设计不合理、可扩展性差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Text 8"/>
          <p:cNvSpPr/>
          <p:nvPr>
            <p:custDataLst>
              <p:tags r:id="rId9"/>
            </p:custDataLst>
          </p:nvPr>
        </p:nvSpPr>
        <p:spPr>
          <a:xfrm>
            <a:off x="549176" y="2614612"/>
            <a:ext cx="1333500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现有设计难以适应快速变化的需求，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新的服务需要监听消息需要新增接口，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需提高灵活性。</a:t>
            </a:r>
            <a:endParaRPr lang="en-US" sz="1050" dirty="0"/>
          </a:p>
        </p:txBody>
      </p:sp>
      <p:sp>
        <p:nvSpPr>
          <p:cNvPr id="13" name="Text 9"/>
          <p:cNvSpPr/>
          <p:nvPr>
            <p:custDataLst>
              <p:tags r:id="rId10"/>
            </p:custDataLst>
          </p:nvPr>
        </p:nvSpPr>
        <p:spPr>
          <a:xfrm>
            <a:off x="7261324" y="5006429"/>
            <a:ext cx="13335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复杂度与维护成本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11"/>
            </p:custDataLst>
          </p:nvPr>
        </p:nvSpPr>
        <p:spPr>
          <a:xfrm>
            <a:off x="7261324" y="5296942"/>
            <a:ext cx="1333500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状态同步困难：多进程共享状态时，需通过锁或信号量实现同步，代码复杂度高且易死锁。</a:t>
            </a:r>
            <a:endParaRPr lang="en-US" sz="1050" dirty="0"/>
          </a:p>
        </p:txBody>
      </p:sp>
      <p:sp>
        <p:nvSpPr>
          <p:cNvPr id="15" name="Text 11"/>
          <p:cNvSpPr/>
          <p:nvPr>
            <p:custDataLst>
              <p:tags r:id="rId12"/>
            </p:custDataLst>
          </p:nvPr>
        </p:nvSpPr>
        <p:spPr>
          <a:xfrm>
            <a:off x="7261324" y="2413397"/>
            <a:ext cx="13335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改善文档质量</a:t>
            </a:r>
            <a:endParaRPr lang="en-US" sz="1200" dirty="0"/>
          </a:p>
        </p:txBody>
      </p:sp>
      <p:sp>
        <p:nvSpPr>
          <p:cNvPr id="16" name="Text 12"/>
          <p:cNvSpPr/>
          <p:nvPr>
            <p:custDataLst>
              <p:tags r:id="rId13"/>
            </p:custDataLst>
          </p:nvPr>
        </p:nvSpPr>
        <p:spPr>
          <a:xfrm>
            <a:off x="7261324" y="2703909"/>
            <a:ext cx="1333500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缺乏清晰的模块边界和文档，新成员上手难度大，错误定位与修复耗时，需完善文档。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114300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重构目标概述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160020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0050" y="2876550"/>
            <a:ext cx="2781151" cy="2338388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752475" y="372665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提升模块效率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752475" y="4017010"/>
            <a:ext cx="2076450" cy="8731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旨在增强VehicleLink模块处理速度与响应能力，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减少数据传递时的数据拷贝，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优化资源分配，减少延迟，提高整体系统效能。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181201" y="2876550"/>
            <a:ext cx="2781151" cy="2338388"/>
          </a:xfrm>
          <a:prstGeom prst="rect">
            <a:avLst/>
          </a:prstGeom>
        </p:spPr>
      </p:pic>
      <p:sp>
        <p:nvSpPr>
          <p:cNvPr id="10" name="Text 5"/>
          <p:cNvSpPr/>
          <p:nvPr>
            <p:custDataLst>
              <p:tags r:id="rId8"/>
            </p:custDataLst>
          </p:nvPr>
        </p:nvSpPr>
        <p:spPr>
          <a:xfrm>
            <a:off x="3533626" y="372665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增强兼容性与扩展性</a:t>
            </a:r>
            <a:endParaRPr lang="en-US" sz="1200" dirty="0"/>
          </a:p>
        </p:txBody>
      </p:sp>
      <p:sp>
        <p:nvSpPr>
          <p:cNvPr id="11" name="Text 6"/>
          <p:cNvSpPr/>
          <p:nvPr>
            <p:custDataLst>
              <p:tags r:id="rId9"/>
            </p:custDataLst>
          </p:nvPr>
        </p:nvSpPr>
        <p:spPr>
          <a:xfrm>
            <a:off x="3533626" y="4017169"/>
            <a:ext cx="2076301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目标是使模块能更好地适应不同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通信方式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，易于集成新功能，简化维护流程，支持未来技术升级。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5962352" y="2876550"/>
            <a:ext cx="2781151" cy="2338388"/>
          </a:xfrm>
          <a:prstGeom prst="rect">
            <a:avLst/>
          </a:prstGeom>
        </p:spPr>
      </p:pic>
      <p:sp>
        <p:nvSpPr>
          <p:cNvPr id="13" name="Text 7"/>
          <p:cNvSpPr/>
          <p:nvPr>
            <p:custDataLst>
              <p:tags r:id="rId12"/>
            </p:custDataLst>
          </p:nvPr>
        </p:nvSpPr>
        <p:spPr>
          <a:xfrm>
            <a:off x="6314777" y="3657600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降低维护成本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8"/>
          <p:cNvSpPr/>
          <p:nvPr>
            <p:custDataLst>
              <p:tags r:id="rId13"/>
            </p:custDataLst>
          </p:nvPr>
        </p:nvSpPr>
        <p:spPr>
          <a:xfrm>
            <a:off x="6314777" y="3948113"/>
            <a:ext cx="2076301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明确的模块定义，减少模块之间的耦合性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，提升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代码的可读性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降低模块维护的上手难度，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新成员的幸福感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17195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技术方案设计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501491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521970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86715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0" y="85725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114300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技术方案设计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160020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31594" y="18669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>
            <p:custDataLst>
              <p:tags r:id="rId5"/>
            </p:custDataLst>
          </p:nvPr>
        </p:nvSpPr>
        <p:spPr>
          <a:xfrm>
            <a:off x="4429125" y="24574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协议解析设计</a:t>
            </a:r>
            <a:endParaRPr lang="en-US" sz="1200" dirty="0"/>
          </a:p>
        </p:txBody>
      </p:sp>
      <p:sp>
        <p:nvSpPr>
          <p:cNvPr id="9" name="Text 4"/>
          <p:cNvSpPr/>
          <p:nvPr>
            <p:custDataLst>
              <p:tags r:id="rId6"/>
            </p:custDataLst>
          </p:nvPr>
        </p:nvSpPr>
        <p:spPr>
          <a:xfrm>
            <a:off x="4443095" y="2838450"/>
            <a:ext cx="1880870" cy="111188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通过分层，将协议的解析分为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AppLayer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TransportLayer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DatalinkLayer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三层，每一层负责本层的协议解析，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协议解析能力是重构的关键。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7393781" y="18669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>
            <p:custDataLst>
              <p:tags r:id="rId9"/>
            </p:custDataLst>
          </p:nvPr>
        </p:nvSpPr>
        <p:spPr>
          <a:xfrm>
            <a:off x="6691313" y="24574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消息缓存设计</a:t>
            </a:r>
            <a:endParaRPr lang="en-US" sz="1200" dirty="0"/>
          </a:p>
        </p:txBody>
      </p:sp>
      <p:sp>
        <p:nvSpPr>
          <p:cNvPr id="12" name="Text 6"/>
          <p:cNvSpPr/>
          <p:nvPr>
            <p:custDataLst>
              <p:tags r:id="rId10"/>
            </p:custDataLst>
          </p:nvPr>
        </p:nvSpPr>
        <p:spPr>
          <a:xfrm>
            <a:off x="6705600" y="2838450"/>
            <a:ext cx="1880870" cy="76708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Queue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Consumer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将消息缓存封装在两个类中，调用者无需关心消息的收发协同。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5117624" y="414909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>
            <p:custDataLst>
              <p:tags r:id="rId13"/>
            </p:custDataLst>
          </p:nvPr>
        </p:nvSpPr>
        <p:spPr>
          <a:xfrm>
            <a:off x="4415155" y="473964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外设接口设计</a:t>
            </a:r>
            <a:endParaRPr lang="en-US" sz="1200" dirty="0"/>
          </a:p>
        </p:txBody>
      </p:sp>
      <p:sp>
        <p:nvSpPr>
          <p:cNvPr id="15" name="Text 8"/>
          <p:cNvSpPr/>
          <p:nvPr>
            <p:custDataLst>
              <p:tags r:id="rId14"/>
            </p:custDataLst>
          </p:nvPr>
        </p:nvSpPr>
        <p:spPr>
          <a:xfrm>
            <a:off x="4415155" y="4987290"/>
            <a:ext cx="1880870" cy="84645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定义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CommConn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SPIConn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MessageProcessor</a:t>
            </a:r>
            <a:r>
              <a:rPr 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将模块依赖面向接口，可扩展不同的通信方式。</a:t>
            </a:r>
            <a:endParaRPr lang="zh-CN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/>
          <a:stretch>
            <a:fillRect/>
          </a:stretch>
        </p:blipFill>
        <p:spPr>
          <a:xfrm>
            <a:off x="7379811" y="414909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>
            <p:custDataLst>
              <p:tags r:id="rId17"/>
            </p:custDataLst>
          </p:nvPr>
        </p:nvSpPr>
        <p:spPr>
          <a:xfrm>
            <a:off x="6677343" y="473964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HIDL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接口设计</a:t>
            </a:r>
            <a:endParaRPr lang="en-US" sz="1200" dirty="0"/>
          </a:p>
        </p:txBody>
      </p:sp>
      <p:sp>
        <p:nvSpPr>
          <p:cNvPr id="18" name="Text 10"/>
          <p:cNvSpPr/>
          <p:nvPr>
            <p:custDataLst>
              <p:tags r:id="rId18"/>
            </p:custDataLst>
          </p:nvPr>
        </p:nvSpPr>
        <p:spPr>
          <a:xfrm>
            <a:off x="6677660" y="4987290"/>
            <a:ext cx="1880870" cy="84074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重新定义外部接口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IVehLink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IVehLinkCallback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、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types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提高模块的可扩展性，避免因业务需求的增加，新增新的接口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组件视图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5130"/>
            <a:ext cx="7779385" cy="637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技术方案设计</a:t>
            </a:r>
            <a:endParaRPr lang="zh-CN" altLang="en-US" b="1" dirty="0"/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0"/>
            <a:ext cx="4545965" cy="688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10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11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12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3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4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5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6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7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8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19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2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20.xml><?xml version="1.0" encoding="utf-8"?>
<p:tagLst xmlns:p="http://schemas.openxmlformats.org/presentationml/2006/main">
  <p:tag name="KSO_WM_DIAGRAM_VIRTUALLY_FRAME" val="{&quot;height&quot;:184.12503937007878,&quot;left&quot;:31.5,&quot;top&quot;:226.5,&quot;width&quot;:656.9648031496063}"/>
</p:tagLst>
</file>

<file path=ppt/tags/tag21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2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3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4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5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6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7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8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29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3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30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31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32.xml><?xml version="1.0" encoding="utf-8"?>
<p:tagLst xmlns:p="http://schemas.openxmlformats.org/presentationml/2006/main">
  <p:tag name="KSO_WM_DIAGRAM_VIRTUALLY_FRAME" val="{&quot;height&quot;:332.9,&quot;left&quot;:348.75,&quot;top&quot;:131.25,&quot;width&quot;:326.25}"/>
</p:tagLst>
</file>

<file path=ppt/tags/tag33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34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35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36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37.xml><?xml version="1.0" encoding="utf-8"?>
<p:tagLst xmlns:p="http://schemas.openxmlformats.org/presentationml/2006/main">
  <p:tag name="KSO_WM_DIAGRAM_VIRTUALLY_FRAME" val="{&quot;height&quot;:185.7,&quot;left&quot;:16.25,&quot;top&quot;:66.15,&quot;width&quot;:659.8148031496063}"/>
</p:tagLst>
</file>

<file path=ppt/tags/tag38.xml><?xml version="1.0" encoding="utf-8"?>
<p:tagLst xmlns:p="http://schemas.openxmlformats.org/presentationml/2006/main">
  <p:tag name="KSO_WM_DIAGRAM_VIRTUALLY_FRAME" val="{&quot;height&quot;:185.7,&quot;left&quot;:16.25,&quot;top&quot;:66.15,&quot;width&quot;:659.8148031496063}"/>
</p:tagLst>
</file>

<file path=ppt/tags/tag39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40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1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2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3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4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5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6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7.xml><?xml version="1.0" encoding="utf-8"?>
<p:tagLst xmlns:p="http://schemas.openxmlformats.org/presentationml/2006/main">
  <p:tag name="KSO_WM_DIAGRAM_VIRTUALLY_FRAME" val="{&quot;height&quot;:391.65,&quot;left&quot;:14.15,&quot;top&quot;:66.15,&quot;width&quot;:661.9148031496063}"/>
</p:tagLst>
</file>

<file path=ppt/tags/tag48.xml><?xml version="1.0" encoding="utf-8"?>
<p:tagLst xmlns:p="http://schemas.openxmlformats.org/presentationml/2006/main">
  <p:tag name="KSO_WPP_MARK_KEY" val="fdd26696-2bdd-490e-b19e-7f0818734e18"/>
  <p:tag name="COMMONDATA" val="eyJoZGlkIjoiY2VhOTM4YmE0OWU3MWFiOWUyZDkwZmQxZWM0ZDYxN2YifQ=="/>
  <p:tag name="resource_record_key" val="{&quot;10&quot;:[19968866,19968879,3636482]}"/>
</p:tagLst>
</file>

<file path=ppt/tags/tag5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6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7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8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ags/tag9.xml><?xml version="1.0" encoding="utf-8"?>
<p:tagLst xmlns:p="http://schemas.openxmlformats.org/presentationml/2006/main">
  <p:tag name="KSO_WM_DIAGRAM_VIRTUALLY_FRAME" val="{&quot;height&quot;:332.62503937007875,&quot;left&quot;:30,&quot;top&quot;:180,&quot;width&quot;:660}"/>
</p:tagLst>
</file>

<file path=ppt/theme/theme1.xml><?xml version="1.0" encoding="utf-8"?>
<a:theme xmlns:a="http://schemas.openxmlformats.org/drawingml/2006/main" name="扬州航盛PPT标准化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扬州航盛PPT标准化模版</Template>
  <TotalTime>0</TotalTime>
  <Words>2441</Words>
  <Application>WPS 演示</Application>
  <PresentationFormat>全屏显示(4:3)</PresentationFormat>
  <Paragraphs>195</Paragraphs>
  <Slides>20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微软雅黑</vt:lpstr>
      <vt:lpstr>方正正准黑简体</vt:lpstr>
      <vt:lpstr>Copperplate Gothic Bold</vt:lpstr>
      <vt:lpstr>Calibri</vt:lpstr>
      <vt:lpstr>Arial Unicode MS</vt:lpstr>
      <vt:lpstr>扬州航盛PPT标准化模版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liqinwen</dc:creator>
  <cp:lastModifiedBy>Alex</cp:lastModifiedBy>
  <cp:revision>1171</cp:revision>
  <dcterms:created xsi:type="dcterms:W3CDTF">2016-10-24T03:51:00Z</dcterms:created>
  <dcterms:modified xsi:type="dcterms:W3CDTF">2025-03-11T02:04:13Z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988AFF4B3A94447EB99DD844881706E9_12</vt:lpwstr>
  </property>
</Properties>
</file>