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wdp" ContentType="image/vnd.ms-photo"/>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3" r:id="rId3"/>
    <p:sldId id="287" r:id="rId4"/>
    <p:sldId id="282" r:id="rId5"/>
    <p:sldId id="285" r:id="rId6"/>
    <p:sldId id="283" r:id="rId7"/>
    <p:sldId id="286" r:id="rId8"/>
    <p:sldId id="257" r:id="rId9"/>
    <p:sldId id="266" r:id="rId10"/>
    <p:sldId id="268" r:id="rId11"/>
    <p:sldId id="269" r:id="rId12"/>
    <p:sldId id="270" r:id="rId13"/>
    <p:sldId id="271" r:id="rId14"/>
    <p:sldId id="272" r:id="rId15"/>
    <p:sldId id="273" r:id="rId16"/>
    <p:sldId id="274" r:id="rId17"/>
    <p:sldId id="275" r:id="rId18"/>
    <p:sldId id="276" r:id="rId19"/>
    <p:sldId id="277" r:id="rId20"/>
    <p:sldId id="280" r:id="rId21"/>
    <p:sldId id="278" r:id="rId22"/>
    <p:sldId id="279" r:id="rId23"/>
    <p:sldId id="281" r:id="rId24"/>
    <p:sldId id="289" r:id="rId25"/>
    <p:sldId id="290" r:id="rId26"/>
    <p:sldId id="25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708" autoAdjust="0"/>
  </p:normalViewPr>
  <p:slideViewPr>
    <p:cSldViewPr>
      <p:cViewPr varScale="1">
        <p:scale>
          <a:sx n="99" d="100"/>
          <a:sy n="99" d="100"/>
        </p:scale>
        <p:origin x="-17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49F0E-5FC9-4776-8E1A-89FF7E51029B}" type="datetimeFigureOut">
              <a:rPr lang="zh-CN" altLang="en-US" smtClean="0"/>
              <a:pPr/>
              <a:t>2019/1/11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0BE65-9758-4DE9-9F00-F2710704B02F}" type="slidenum">
              <a:rPr lang="zh-CN" altLang="en-US" smtClean="0"/>
              <a:pPr/>
              <a:t>‹#›</a:t>
            </a:fld>
            <a:endParaRPr lang="zh-CN" altLang="en-US"/>
          </a:p>
        </p:txBody>
      </p:sp>
    </p:spTree>
    <p:extLst>
      <p:ext uri="{BB962C8B-B14F-4D97-AF65-F5344CB8AC3E}">
        <p14:creationId xmlns:p14="http://schemas.microsoft.com/office/powerpoint/2010/main" xmlns="" val="105240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不同的人有不同的观点，对于用户来说，不满足需求的软件，架构再牛逼也没用，架构适配多个平台，扩展性如何如何强，但是我不关心</a:t>
            </a:r>
            <a:endParaRPr lang="en-US" altLang="zh-CN" dirty="0" smtClean="0"/>
          </a:p>
          <a:p>
            <a:r>
              <a:rPr lang="en-US" altLang="zh-CN" dirty="0" smtClean="0"/>
              <a:t>2.</a:t>
            </a:r>
            <a:r>
              <a:rPr lang="zh-CN" altLang="en-US" dirty="0" smtClean="0"/>
              <a:t>实现细节，比如音频是用</a:t>
            </a:r>
            <a:r>
              <a:rPr lang="en-US" altLang="zh-CN" dirty="0" err="1" smtClean="0"/>
              <a:t>alsa</a:t>
            </a:r>
            <a:r>
              <a:rPr lang="zh-CN" altLang="en-US" dirty="0" smtClean="0"/>
              <a:t>还是用</a:t>
            </a:r>
            <a:r>
              <a:rPr lang="en-US" altLang="zh-CN" dirty="0" err="1" smtClean="0"/>
              <a:t>gstreamer</a:t>
            </a:r>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架构设计不光光是画一张模块图，更是要具体到每个接口，每个类的设计，以及具体的实现细节。</a:t>
            </a:r>
            <a:endParaRPr lang="en-US" altLang="zh-CN" dirty="0" smtClean="0"/>
          </a:p>
          <a:p>
            <a:r>
              <a:rPr lang="zh-CN" altLang="en-US" dirty="0" smtClean="0"/>
              <a:t>但是目前这些工作只有我们自己来做。</a:t>
            </a:r>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endParaRPr lang="zh-CN" altLang="en-US"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在这个用户类中有这三个功能：</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支付逻辑，</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数据库逻辑，</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日志操作。如果将这三个功能结合在一个类中，可能会出现修改部分代码时会破坏其他的部分。多个功能也使这个用户类难以理解，降低了内聚性。所以最好就是将这个类分离为三个分离的类，每个类仅仅有一个功能。</a:t>
            </a:r>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5" name="矩形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7"/>
          <p:cNvSpPr/>
          <p:nvPr userDrawn="1"/>
        </p:nvSpPr>
        <p:spPr>
          <a:xfrm>
            <a:off x="6637336" y="3"/>
            <a:ext cx="1157991" cy="409039"/>
          </a:xfrm>
          <a:custGeom>
            <a:avLst/>
            <a:gdLst/>
            <a:ahLst/>
            <a:cxnLst/>
            <a:rect l="l" t="t" r="r" b="b"/>
            <a:pathLst>
              <a:path w="4724750" h="1668933">
                <a:moveTo>
                  <a:pt x="633670" y="0"/>
                </a:moveTo>
                <a:lnTo>
                  <a:pt x="4724750" y="0"/>
                </a:lnTo>
                <a:lnTo>
                  <a:pt x="4091079" y="1668933"/>
                </a:lnTo>
                <a:lnTo>
                  <a:pt x="0" y="1668933"/>
                </a:lnTo>
                <a:close/>
              </a:path>
            </a:pathLst>
          </a:cu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0"/>
          <p:cNvSpPr/>
          <p:nvPr userDrawn="1"/>
        </p:nvSpPr>
        <p:spPr>
          <a:xfrm>
            <a:off x="7666913" y="1"/>
            <a:ext cx="662532" cy="409040"/>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7"/>
          <p:cNvSpPr/>
          <p:nvPr userDrawn="1"/>
        </p:nvSpPr>
        <p:spPr>
          <a:xfrm>
            <a:off x="8191242" y="3"/>
            <a:ext cx="952758" cy="409039"/>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7"/>
          <p:cNvSpPr/>
          <p:nvPr userDrawn="1"/>
        </p:nvSpPr>
        <p:spPr>
          <a:xfrm>
            <a:off x="6" y="-1"/>
            <a:ext cx="6770939" cy="409040"/>
          </a:xfrm>
          <a:custGeom>
            <a:avLst/>
            <a:gdLst/>
            <a:ahLst/>
            <a:cxnLst/>
            <a:rect l="l" t="t" r="r" b="b"/>
            <a:pathLst>
              <a:path w="6770939" h="409040">
                <a:moveTo>
                  <a:pt x="0" y="0"/>
                </a:moveTo>
                <a:lnTo>
                  <a:pt x="5760043" y="0"/>
                </a:lnTo>
                <a:lnTo>
                  <a:pt x="5768255" y="0"/>
                </a:lnTo>
                <a:lnTo>
                  <a:pt x="5868144" y="0"/>
                </a:lnTo>
                <a:lnTo>
                  <a:pt x="6359516" y="0"/>
                </a:lnTo>
                <a:lnTo>
                  <a:pt x="6770939" y="0"/>
                </a:lnTo>
                <a:lnTo>
                  <a:pt x="6615633" y="409039"/>
                </a:lnTo>
                <a:lnTo>
                  <a:pt x="6204210" y="409039"/>
                </a:lnTo>
                <a:lnTo>
                  <a:pt x="5868144" y="409039"/>
                </a:lnTo>
                <a:lnTo>
                  <a:pt x="5868144" y="409040"/>
                </a:lnTo>
                <a:lnTo>
                  <a:pt x="0" y="409040"/>
                </a:lnTo>
                <a:close/>
              </a:path>
            </a:pathLst>
          </a:cu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灯片编号占位符 5"/>
          <p:cNvSpPr>
            <a:spLocks noGrp="1"/>
          </p:cNvSpPr>
          <p:nvPr>
            <p:ph type="sldNum" sz="quarter" idx="4"/>
          </p:nvPr>
        </p:nvSpPr>
        <p:spPr>
          <a:xfrm>
            <a:off x="6876256" y="6521639"/>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F3032B2-4DBE-4785-835A-DDEAC0612357}" type="slidenum">
              <a:rPr lang="zh-CN" altLang="en-US" smtClean="0"/>
              <a:pPr/>
              <a:t>‹#›</a:t>
            </a:fld>
            <a:endParaRPr lang="zh-CN" altLang="en-US" dirty="0"/>
          </a:p>
        </p:txBody>
      </p:sp>
      <p:sp>
        <p:nvSpPr>
          <p:cNvPr id="21" name="矩形 7"/>
          <p:cNvSpPr/>
          <p:nvPr userDrawn="1"/>
        </p:nvSpPr>
        <p:spPr>
          <a:xfrm>
            <a:off x="4427989" y="-1"/>
            <a:ext cx="2342955" cy="409040"/>
          </a:xfrm>
          <a:custGeom>
            <a:avLst/>
            <a:gdLst/>
            <a:ahLst/>
            <a:cxnLst/>
            <a:rect l="l" t="t" r="r" b="b"/>
            <a:pathLst>
              <a:path w="2342955" h="409040">
                <a:moveTo>
                  <a:pt x="902795" y="0"/>
                </a:moveTo>
                <a:lnTo>
                  <a:pt x="1332059" y="0"/>
                </a:lnTo>
                <a:lnTo>
                  <a:pt x="1340271" y="0"/>
                </a:lnTo>
                <a:lnTo>
                  <a:pt x="1440160" y="0"/>
                </a:lnTo>
                <a:lnTo>
                  <a:pt x="1931532" y="0"/>
                </a:lnTo>
                <a:lnTo>
                  <a:pt x="2342955" y="0"/>
                </a:lnTo>
                <a:lnTo>
                  <a:pt x="2187649" y="409039"/>
                </a:lnTo>
                <a:lnTo>
                  <a:pt x="1776226" y="409039"/>
                </a:lnTo>
                <a:lnTo>
                  <a:pt x="1440160" y="409039"/>
                </a:lnTo>
                <a:lnTo>
                  <a:pt x="1440160" y="409040"/>
                </a:lnTo>
                <a:lnTo>
                  <a:pt x="0" y="409040"/>
                </a:lnTo>
                <a:lnTo>
                  <a:pt x="0" y="409039"/>
                </a:lnTo>
                <a:lnTo>
                  <a:pt x="336066" y="409039"/>
                </a:lnTo>
                <a:lnTo>
                  <a:pt x="747489" y="409039"/>
                </a:lnTo>
                <a:close/>
              </a:path>
            </a:pathLst>
          </a:custGeom>
          <a:solidFill>
            <a:srgbClr val="558E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0" y="6525344"/>
            <a:ext cx="6912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6948264" y="6525345"/>
            <a:ext cx="2195736" cy="18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7" name="矩形 7"/>
          <p:cNvSpPr/>
          <p:nvPr/>
        </p:nvSpPr>
        <p:spPr>
          <a:xfrm>
            <a:off x="2343642" y="1804954"/>
            <a:ext cx="3215737" cy="1135901"/>
          </a:xfrm>
          <a:custGeom>
            <a:avLst/>
            <a:gdLst/>
            <a:ahLst/>
            <a:cxnLst/>
            <a:rect l="l" t="t" r="r" b="b"/>
            <a:pathLst>
              <a:path w="4724750" h="1668933">
                <a:moveTo>
                  <a:pt x="633670" y="0"/>
                </a:moveTo>
                <a:lnTo>
                  <a:pt x="4724750" y="0"/>
                </a:lnTo>
                <a:lnTo>
                  <a:pt x="4091079" y="1668933"/>
                </a:lnTo>
                <a:lnTo>
                  <a:pt x="0" y="1668933"/>
                </a:lnTo>
                <a:close/>
              </a:path>
            </a:pathLst>
          </a:custGeom>
          <a:blipFill dpi="0" rotWithShape="1">
            <a:blip r:embed="rId5"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0"/>
          <p:cNvSpPr/>
          <p:nvPr/>
        </p:nvSpPr>
        <p:spPr>
          <a:xfrm>
            <a:off x="5158815" y="1804954"/>
            <a:ext cx="1839848" cy="1135901"/>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6"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p:cNvSpPr/>
          <p:nvPr/>
        </p:nvSpPr>
        <p:spPr>
          <a:xfrm>
            <a:off x="6162746" y="1660936"/>
            <a:ext cx="2981261" cy="1279917"/>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p:cNvSpPr/>
          <p:nvPr/>
        </p:nvSpPr>
        <p:spPr>
          <a:xfrm>
            <a:off x="7" y="1804951"/>
            <a:ext cx="3203279" cy="1296144"/>
          </a:xfrm>
          <a:custGeom>
            <a:avLst/>
            <a:gdLst/>
            <a:ahLst/>
            <a:cxnLst/>
            <a:rect l="l" t="t" r="r" b="b"/>
            <a:pathLst>
              <a:path w="3063717" h="1239673">
                <a:moveTo>
                  <a:pt x="0" y="0"/>
                </a:moveTo>
                <a:lnTo>
                  <a:pt x="24887" y="0"/>
                </a:lnTo>
                <a:lnTo>
                  <a:pt x="1816819" y="0"/>
                </a:lnTo>
                <a:lnTo>
                  <a:pt x="3063717" y="0"/>
                </a:lnTo>
                <a:lnTo>
                  <a:pt x="2593030" y="1239673"/>
                </a:lnTo>
                <a:lnTo>
                  <a:pt x="1346133" y="1239673"/>
                </a:lnTo>
                <a:lnTo>
                  <a:pt x="0" y="1239673"/>
                </a:lnTo>
                <a:close/>
              </a:path>
            </a:pathLst>
          </a:cu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4" descr="F:\朱建华工作文档\公司餐椅\航盛LOGO.png"/>
          <p:cNvPicPr>
            <a:picLocks noChangeAspect="1" noChangeArrowheads="1"/>
          </p:cNvPicPr>
          <p:nvPr/>
        </p:nvPicPr>
        <p:blipFill rotWithShape="1">
          <a:blip r:embed="rId7" cstate="email">
            <a:extLst>
              <a:ext uri="{BEBA8EAE-BF5A-486C-A8C5-ECC9F3942E4B}">
                <a14:imgProps xmlns:a14="http://schemas.microsoft.com/office/drawing/2010/main" xmlns="">
                  <a14:imgLayer r:embed="rId8">
                    <a14:imgEffect>
                      <a14:saturation sat="33000"/>
                    </a14:imgEffect>
                    <a14:imgEffect>
                      <a14:brightnessContrast contrast="20000"/>
                    </a14:imgEffect>
                  </a14:imgLayer>
                </a14:imgProps>
              </a:ext>
              <a:ext uri="{28A0092B-C50C-407E-A947-70E740481C1C}">
                <a14:useLocalDpi xmlns:a14="http://schemas.microsoft.com/office/drawing/2010/main" xmlns="" val="0"/>
              </a:ext>
            </a:extLst>
          </a:blip>
          <a:srcRect/>
          <a:stretch/>
        </p:blipFill>
        <p:spPr bwMode="auto">
          <a:xfrm>
            <a:off x="6491554" y="117766"/>
            <a:ext cx="2528596" cy="696002"/>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矩形 7"/>
          <p:cNvSpPr/>
          <p:nvPr/>
        </p:nvSpPr>
        <p:spPr>
          <a:xfrm>
            <a:off x="3049247" y="0"/>
            <a:ext cx="3113499" cy="866630"/>
          </a:xfrm>
          <a:custGeom>
            <a:avLst/>
            <a:gdLst/>
            <a:ahLst/>
            <a:cxnLst/>
            <a:rect l="l" t="t" r="r" b="b"/>
            <a:pathLst>
              <a:path w="3113499" h="866630">
                <a:moveTo>
                  <a:pt x="329047" y="0"/>
                </a:moveTo>
                <a:lnTo>
                  <a:pt x="3113499" y="0"/>
                </a:lnTo>
                <a:lnTo>
                  <a:pt x="2784451" y="866630"/>
                </a:lnTo>
                <a:lnTo>
                  <a:pt x="0" y="866630"/>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7"/>
          <p:cNvSpPr/>
          <p:nvPr/>
        </p:nvSpPr>
        <p:spPr>
          <a:xfrm>
            <a:off x="971600" y="5717301"/>
            <a:ext cx="3215737" cy="1135901"/>
          </a:xfrm>
          <a:custGeom>
            <a:avLst/>
            <a:gdLst/>
            <a:ahLst/>
            <a:cxnLst/>
            <a:rect l="l" t="t" r="r" b="b"/>
            <a:pathLst>
              <a:path w="4724750" h="1668933">
                <a:moveTo>
                  <a:pt x="633670" y="0"/>
                </a:moveTo>
                <a:lnTo>
                  <a:pt x="4724750" y="0"/>
                </a:lnTo>
                <a:lnTo>
                  <a:pt x="4091079" y="1668933"/>
                </a:lnTo>
                <a:lnTo>
                  <a:pt x="0" y="1668933"/>
                </a:lnTo>
                <a:close/>
              </a:path>
            </a:pathLst>
          </a:cu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7"/>
          <p:cNvSpPr/>
          <p:nvPr/>
        </p:nvSpPr>
        <p:spPr>
          <a:xfrm>
            <a:off x="0" y="3284984"/>
            <a:ext cx="2343636" cy="1135901"/>
          </a:xfrm>
          <a:custGeom>
            <a:avLst/>
            <a:gdLst/>
            <a:ahLst/>
            <a:cxnLst/>
            <a:rect l="l" t="t" r="r" b="b"/>
            <a:pathLst>
              <a:path w="2343636" h="1135901">
                <a:moveTo>
                  <a:pt x="0" y="0"/>
                </a:moveTo>
                <a:lnTo>
                  <a:pt x="2343636" y="0"/>
                </a:lnTo>
                <a:lnTo>
                  <a:pt x="1912350" y="1135901"/>
                </a:lnTo>
                <a:lnTo>
                  <a:pt x="0" y="1135901"/>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3190681" y="3212976"/>
            <a:ext cx="2749471" cy="400110"/>
          </a:xfrm>
          <a:prstGeom prst="rect">
            <a:avLst/>
          </a:prstGeom>
          <a:noFill/>
        </p:spPr>
        <p:txBody>
          <a:bodyPr wrap="none" rtlCol="0">
            <a:spAutoFit/>
          </a:bodyPr>
          <a:lstStyle/>
          <a:p>
            <a:r>
              <a:rPr lang="zh-CN" altLang="en-US" sz="2000" dirty="0" smtClean="0">
                <a:solidFill>
                  <a:srgbClr val="0070C0">
                    <a:alpha val="70000"/>
                  </a:srgbClr>
                </a:solidFill>
                <a:latin typeface="黑体" pitchFamily="49" charset="-122"/>
                <a:ea typeface="黑体" pitchFamily="49" charset="-122"/>
              </a:rPr>
              <a:t>扬州航盛科技有限公司</a:t>
            </a:r>
            <a:endParaRPr lang="en-US" altLang="zh-CN" sz="2000" dirty="0" smtClean="0">
              <a:solidFill>
                <a:srgbClr val="0070C0">
                  <a:alpha val="70000"/>
                </a:srgbClr>
              </a:solidFill>
              <a:latin typeface="黑体" pitchFamily="49" charset="-122"/>
              <a:ea typeface="黑体" pitchFamily="49" charset="-122"/>
            </a:endParaRPr>
          </a:p>
        </p:txBody>
      </p:sp>
      <p:sp>
        <p:nvSpPr>
          <p:cNvPr id="7" name="TextBox 6"/>
          <p:cNvSpPr txBox="1"/>
          <p:nvPr/>
        </p:nvSpPr>
        <p:spPr>
          <a:xfrm>
            <a:off x="3214678" y="4000504"/>
            <a:ext cx="3786213" cy="830997"/>
          </a:xfrm>
          <a:prstGeom prst="rect">
            <a:avLst/>
          </a:prstGeom>
          <a:noFill/>
        </p:spPr>
        <p:txBody>
          <a:bodyPr wrap="square" rtlCol="0">
            <a:spAutoFit/>
          </a:bodyPr>
          <a:lstStyle/>
          <a:p>
            <a:r>
              <a:rPr lang="zh-CN" altLang="en-US" sz="32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架构整洁之道</a:t>
            </a:r>
            <a:endParaRPr lang="en-US" altLang="zh-CN" sz="32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r>
              <a:rPr lang="en-US" altLang="zh-CN" sz="16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                       --- </a:t>
            </a:r>
            <a:r>
              <a:rPr lang="zh-CN" altLang="en-US" sz="16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读书分享</a:t>
            </a:r>
            <a:endParaRPr lang="en-US" altLang="zh-CN" sz="16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8" name="矩形 7"/>
          <p:cNvSpPr/>
          <p:nvPr/>
        </p:nvSpPr>
        <p:spPr>
          <a:xfrm>
            <a:off x="4357686" y="5657671"/>
            <a:ext cx="4572000" cy="1200329"/>
          </a:xfrm>
          <a:prstGeom prst="rect">
            <a:avLst/>
          </a:prstGeom>
        </p:spPr>
        <p:txBody>
          <a:bodyPr>
            <a:spAutoFit/>
          </a:bodyPr>
          <a:lstStyle/>
          <a:p>
            <a:pPr algn="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中间件开发</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编写：徐磊</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审核：李雪娇</a:t>
            </a:r>
            <a:endPar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a:p>
            <a:pPr algn="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       2019</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年</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01</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月</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11</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日</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Tree>
    <p:extLst>
      <p:ext uri="{BB962C8B-B14F-4D97-AF65-F5344CB8AC3E}">
        <p14:creationId xmlns:p14="http://schemas.microsoft.com/office/powerpoint/2010/main" xmlns="" val="28798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单一职责原则</a:t>
            </a:r>
            <a:endParaRPr lang="zh-CN" altLang="en-US" sz="3200" dirty="0"/>
          </a:p>
        </p:txBody>
      </p:sp>
      <p:sp>
        <p:nvSpPr>
          <p:cNvPr id="9" name="TextBox 8"/>
          <p:cNvSpPr txBox="1"/>
          <p:nvPr/>
        </p:nvSpPr>
        <p:spPr>
          <a:xfrm>
            <a:off x="1329040" y="714356"/>
            <a:ext cx="3171522" cy="369332"/>
          </a:xfrm>
          <a:prstGeom prst="rect">
            <a:avLst/>
          </a:prstGeom>
          <a:noFill/>
        </p:spPr>
        <p:txBody>
          <a:bodyPr wrap="square" rtlCol="0">
            <a:spAutoFit/>
          </a:bodyPr>
          <a:lstStyle/>
          <a:p>
            <a:endParaRPr lang="en-US" dirty="0"/>
          </a:p>
        </p:txBody>
      </p:sp>
      <p:sp>
        <p:nvSpPr>
          <p:cNvPr id="22539" name="Rectangle 11"/>
          <p:cNvSpPr>
            <a:spLocks noChangeArrowheads="1"/>
          </p:cNvSpPr>
          <p:nvPr/>
        </p:nvSpPr>
        <p:spPr bwMode="auto">
          <a:xfrm>
            <a:off x="1571604" y="785794"/>
            <a:ext cx="3039615" cy="50167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zh-CN" altLang="zh-CN" sz="1600" dirty="0" smtClean="0">
                <a:solidFill>
                  <a:srgbClr val="0000FF"/>
                </a:solidFill>
                <a:latin typeface="Arial" pitchFamily="34" charset="0"/>
                <a:ea typeface="宋体" pitchFamily="2" charset="-122"/>
                <a:cs typeface="宋体" pitchFamily="2" charset="-122"/>
              </a:rPr>
              <a:t>namespace</a:t>
            </a:r>
            <a:r>
              <a:rPr lang="zh-CN" altLang="zh-CN" sz="1600" dirty="0" smtClean="0">
                <a:latin typeface="Arial" pitchFamily="34" charset="0"/>
                <a:ea typeface="宋体" pitchFamily="2" charset="-122"/>
                <a:cs typeface="宋体" pitchFamily="2" charset="-122"/>
              </a:rPr>
              <a:t> SOLID</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public</a:t>
            </a: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class</a:t>
            </a:r>
            <a:r>
              <a:rPr lang="zh-CN" altLang="zh-CN" sz="1600" dirty="0" smtClean="0">
                <a:latin typeface="Arial" pitchFamily="34" charset="0"/>
                <a:ea typeface="宋体" pitchFamily="2" charset="-122"/>
                <a:cs typeface="宋体" pitchFamily="2" charset="-122"/>
              </a:rPr>
              <a:t> Users</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solidFill>
                  <a:srgbClr val="008000"/>
                </a:solidFill>
                <a:latin typeface="Arial" pitchFamily="34" charset="0"/>
                <a:ea typeface="宋体" pitchFamily="2" charset="-122"/>
                <a:cs typeface="宋体" pitchFamily="2" charset="-122"/>
              </a:rPr>
              <a:t> </a:t>
            </a:r>
            <a:r>
              <a:rPr lang="zh-CN" altLang="en-US" sz="1600" dirty="0" smtClean="0">
                <a:solidFill>
                  <a:srgbClr val="008000"/>
                </a:solidFill>
                <a:latin typeface="Arial" pitchFamily="34" charset="0"/>
                <a:ea typeface="宋体" pitchFamily="2" charset="-122"/>
                <a:cs typeface="宋体" pitchFamily="2" charset="-122"/>
              </a:rPr>
              <a:t>支付</a:t>
            </a:r>
            <a:endParaRPr lang="zh-CN" altLang="en-US"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sz="1600" dirty="0" smtClean="0">
                <a:solidFill>
                  <a:srgbClr val="008000"/>
                </a:solidFill>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public</a:t>
            </a: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void</a:t>
            </a:r>
            <a:r>
              <a:rPr lang="zh-CN" altLang="zh-CN" sz="1600" dirty="0" smtClean="0">
                <a:latin typeface="Arial" pitchFamily="34" charset="0"/>
                <a:ea typeface="宋体" pitchFamily="2" charset="-122"/>
                <a:cs typeface="宋体" pitchFamily="2" charset="-122"/>
              </a:rPr>
              <a:t> Pay(){}</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solidFill>
                  <a:srgbClr val="008000"/>
                </a:solidFill>
                <a:latin typeface="Arial" pitchFamily="34" charset="0"/>
                <a:ea typeface="宋体" pitchFamily="2" charset="-122"/>
                <a:cs typeface="宋体" pitchFamily="2" charset="-122"/>
              </a:rPr>
              <a:t> </a:t>
            </a:r>
            <a:r>
              <a:rPr lang="zh-CN" altLang="en-US" sz="1600" dirty="0" smtClean="0">
                <a:solidFill>
                  <a:srgbClr val="008000"/>
                </a:solidFill>
                <a:latin typeface="Arial" pitchFamily="34" charset="0"/>
                <a:ea typeface="宋体" pitchFamily="2" charset="-122"/>
                <a:cs typeface="宋体" pitchFamily="2" charset="-122"/>
              </a:rPr>
              <a:t>数据库操作</a:t>
            </a:r>
            <a:endParaRPr lang="zh-CN" altLang="en-US"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sz="1600" dirty="0" smtClean="0">
                <a:solidFill>
                  <a:srgbClr val="008000"/>
                </a:solidFill>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public</a:t>
            </a: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void</a:t>
            </a:r>
            <a:r>
              <a:rPr lang="zh-CN" altLang="zh-CN" sz="1600" dirty="0" smtClean="0">
                <a:latin typeface="Arial" pitchFamily="34" charset="0"/>
                <a:ea typeface="宋体" pitchFamily="2" charset="-122"/>
                <a:cs typeface="宋体" pitchFamily="2" charset="-122"/>
              </a:rPr>
              <a:t> DataAccess(){}</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solidFill>
                  <a:srgbClr val="008000"/>
                </a:solidFill>
                <a:latin typeface="Arial" pitchFamily="34" charset="0"/>
                <a:ea typeface="宋体" pitchFamily="2" charset="-122"/>
                <a:cs typeface="宋体" pitchFamily="2" charset="-122"/>
              </a:rPr>
              <a:t> </a:t>
            </a:r>
            <a:r>
              <a:rPr lang="zh-CN" altLang="en-US" sz="1600" dirty="0" smtClean="0">
                <a:solidFill>
                  <a:srgbClr val="008000"/>
                </a:solidFill>
                <a:latin typeface="Arial" pitchFamily="34" charset="0"/>
                <a:ea typeface="宋体" pitchFamily="2" charset="-122"/>
                <a:cs typeface="宋体" pitchFamily="2" charset="-122"/>
              </a:rPr>
              <a:t>日志操作</a:t>
            </a:r>
            <a:endParaRPr lang="zh-CN" altLang="en-US"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sz="1600" dirty="0" smtClean="0">
                <a:solidFill>
                  <a:srgbClr val="008000"/>
                </a:solidFill>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a:t>
            </a:r>
            <a:r>
              <a:rPr lang="zh-CN" altLang="zh-CN" sz="1600" dirty="0" smtClean="0">
                <a:latin typeface="Arial" pitchFamily="34" charset="0"/>
                <a:ea typeface="宋体" pitchFamily="2" charset="-122"/>
                <a:cs typeface="宋体" pitchFamily="2" charset="-122"/>
              </a:rPr>
              <a:t> </a:t>
            </a:r>
            <a:r>
              <a:rPr lang="zh-CN" altLang="zh-CN" sz="1600" dirty="0" smtClean="0">
                <a:solidFill>
                  <a:srgbClr val="808080"/>
                </a:solidFill>
                <a:latin typeface="Arial" pitchFamily="34" charset="0"/>
                <a:ea typeface="宋体" pitchFamily="2" charset="-122"/>
                <a:cs typeface="宋体" pitchFamily="2" charset="-122"/>
              </a:rPr>
              <a:t>&lt;/summary&gt;</a:t>
            </a:r>
            <a:endParaRPr lang="zh-CN" altLang="zh-CN" sz="16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public</a:t>
            </a:r>
            <a:r>
              <a:rPr lang="zh-CN" altLang="zh-CN" sz="1600" dirty="0" smtClean="0">
                <a:latin typeface="Arial" pitchFamily="34" charset="0"/>
                <a:ea typeface="宋体" pitchFamily="2" charset="-122"/>
                <a:cs typeface="宋体" pitchFamily="2" charset="-122"/>
              </a:rPr>
              <a:t> </a:t>
            </a:r>
            <a:r>
              <a:rPr lang="zh-CN" altLang="zh-CN" sz="1600" dirty="0" smtClean="0">
                <a:solidFill>
                  <a:srgbClr val="0000FF"/>
                </a:solidFill>
                <a:latin typeface="Arial" pitchFamily="34" charset="0"/>
                <a:ea typeface="宋体" pitchFamily="2" charset="-122"/>
                <a:cs typeface="宋体" pitchFamily="2" charset="-122"/>
              </a:rPr>
              <a:t>void</a:t>
            </a:r>
            <a:r>
              <a:rPr lang="zh-CN" altLang="zh-CN" sz="1600" dirty="0" smtClean="0">
                <a:latin typeface="Arial" pitchFamily="34" charset="0"/>
                <a:ea typeface="宋体" pitchFamily="2" charset="-122"/>
                <a:cs typeface="宋体" pitchFamily="2" charset="-122"/>
              </a:rPr>
              <a:t> Logger(){}</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    }</a:t>
            </a:r>
          </a:p>
          <a:p>
            <a:pPr lvl="0" eaLnBrk="0" fontAlgn="base" hangingPunct="0">
              <a:spcBef>
                <a:spcPct val="0"/>
              </a:spcBef>
              <a:spcAft>
                <a:spcPct val="0"/>
              </a:spcAft>
            </a:pPr>
            <a:r>
              <a:rPr lang="zh-CN" altLang="zh-CN" sz="1600" dirty="0" smtClean="0">
                <a:latin typeface="Arial" pitchFamily="34" charset="0"/>
                <a:ea typeface="宋体" pitchFamily="2" charset="-122"/>
                <a:cs typeface="宋体" pitchFamily="2" charset="-122"/>
              </a:rPr>
              <a:t>}</a:t>
            </a:r>
          </a:p>
        </p:txBody>
      </p:sp>
      <p:sp>
        <p:nvSpPr>
          <p:cNvPr id="22543" name="Rectangle 1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544" name="Rectangle 1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545" name="Rectangle 17"/>
          <p:cNvSpPr>
            <a:spLocks noChangeArrowheads="1"/>
          </p:cNvSpPr>
          <p:nvPr/>
        </p:nvSpPr>
        <p:spPr bwMode="auto">
          <a:xfrm>
            <a:off x="5357818" y="857232"/>
            <a:ext cx="2544286" cy="49244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0000FF"/>
                </a:solidFill>
                <a:latin typeface="Arial" pitchFamily="34" charset="0"/>
                <a:ea typeface="宋体" pitchFamily="2" charset="-122"/>
                <a:cs typeface="宋体" pitchFamily="2" charset="-122"/>
              </a:rPr>
              <a:t>namespace</a:t>
            </a:r>
            <a:r>
              <a:rPr lang="zh-CN" altLang="zh-CN" dirty="0" smtClean="0">
                <a:latin typeface="Arial" pitchFamily="34" charset="0"/>
                <a:ea typeface="宋体" pitchFamily="2" charset="-122"/>
                <a:cs typeface="宋体" pitchFamily="2" charset="-122"/>
              </a:rPr>
              <a:t> SOLID</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solidFill>
                  <a:srgbClr val="008000"/>
                </a:solidFill>
                <a:latin typeface="Arial" pitchFamily="34" charset="0"/>
                <a:ea typeface="宋体" pitchFamily="2" charset="-122"/>
                <a:cs typeface="宋体" pitchFamily="2" charset="-122"/>
              </a:rPr>
              <a:t> </a:t>
            </a:r>
            <a:r>
              <a:rPr lang="zh-CN" altLang="en-US" dirty="0" smtClean="0">
                <a:solidFill>
                  <a:srgbClr val="008000"/>
                </a:solidFill>
                <a:latin typeface="Arial" pitchFamily="34" charset="0"/>
                <a:ea typeface="宋体" pitchFamily="2" charset="-122"/>
                <a:cs typeface="宋体" pitchFamily="2" charset="-122"/>
              </a:rPr>
              <a:t>数据库操作</a:t>
            </a:r>
            <a:endParaRPr lang="zh-CN" altLang="en-US"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solidFill>
                  <a:srgbClr val="008000"/>
                </a:solidFill>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0000FF"/>
                </a:solidFill>
                <a:latin typeface="Arial" pitchFamily="34" charset="0"/>
                <a:ea typeface="宋体" pitchFamily="2" charset="-122"/>
                <a:cs typeface="宋体" pitchFamily="2" charset="-122"/>
              </a:rPr>
              <a:t>class</a:t>
            </a:r>
            <a:r>
              <a:rPr lang="zh-CN" altLang="zh-CN" dirty="0" smtClean="0">
                <a:latin typeface="Arial" pitchFamily="34" charset="0"/>
                <a:ea typeface="宋体" pitchFamily="2" charset="-122"/>
                <a:cs typeface="宋体" pitchFamily="2" charset="-122"/>
              </a:rPr>
              <a:t> DataAccess { }</a:t>
            </a: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solidFill>
                  <a:srgbClr val="008000"/>
                </a:solidFill>
                <a:latin typeface="Arial" pitchFamily="34" charset="0"/>
                <a:ea typeface="宋体" pitchFamily="2" charset="-122"/>
                <a:cs typeface="宋体" pitchFamily="2" charset="-122"/>
              </a:rPr>
              <a:t> </a:t>
            </a:r>
            <a:r>
              <a:rPr lang="zh-CN" altLang="en-US" dirty="0" smtClean="0">
                <a:solidFill>
                  <a:srgbClr val="008000"/>
                </a:solidFill>
                <a:latin typeface="Arial" pitchFamily="34" charset="0"/>
                <a:ea typeface="宋体" pitchFamily="2" charset="-122"/>
                <a:cs typeface="宋体" pitchFamily="2" charset="-122"/>
              </a:rPr>
              <a:t>日志</a:t>
            </a:r>
            <a:endParaRPr lang="zh-CN" altLang="en-US"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solidFill>
                  <a:srgbClr val="008000"/>
                </a:solidFill>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0000FF"/>
                </a:solidFill>
                <a:latin typeface="Arial" pitchFamily="34" charset="0"/>
                <a:ea typeface="宋体" pitchFamily="2" charset="-122"/>
                <a:cs typeface="宋体" pitchFamily="2" charset="-122"/>
              </a:rPr>
              <a:t>class</a:t>
            </a:r>
            <a:r>
              <a:rPr lang="zh-CN" altLang="zh-CN" dirty="0" smtClean="0">
                <a:latin typeface="Arial" pitchFamily="34" charset="0"/>
                <a:ea typeface="宋体" pitchFamily="2" charset="-122"/>
                <a:cs typeface="宋体" pitchFamily="2" charset="-122"/>
              </a:rPr>
              <a:t> Logger { }</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endParaRPr lang="en-US" altLang="zh-CN"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solidFill>
                  <a:srgbClr val="008000"/>
                </a:solidFill>
                <a:latin typeface="Arial" pitchFamily="34" charset="0"/>
                <a:ea typeface="宋体" pitchFamily="2" charset="-122"/>
                <a:cs typeface="宋体" pitchFamily="2" charset="-122"/>
              </a:rPr>
              <a:t> </a:t>
            </a:r>
            <a:r>
              <a:rPr lang="zh-CN" altLang="en-US" dirty="0" smtClean="0">
                <a:solidFill>
                  <a:srgbClr val="008000"/>
                </a:solidFill>
                <a:latin typeface="Arial" pitchFamily="34" charset="0"/>
                <a:ea typeface="宋体" pitchFamily="2" charset="-122"/>
                <a:cs typeface="宋体" pitchFamily="2" charset="-122"/>
              </a:rPr>
              <a:t>支付</a:t>
            </a:r>
            <a:endParaRPr lang="zh-CN" altLang="en-US"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en-US" dirty="0" smtClean="0">
                <a:solidFill>
                  <a:srgbClr val="008000"/>
                </a:solidFill>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a:t>
            </a:r>
            <a:r>
              <a:rPr lang="zh-CN" altLang="zh-CN" dirty="0" smtClean="0">
                <a:latin typeface="Arial" pitchFamily="34" charset="0"/>
                <a:ea typeface="宋体" pitchFamily="2" charset="-122"/>
                <a:cs typeface="宋体" pitchFamily="2" charset="-122"/>
              </a:rPr>
              <a:t> </a:t>
            </a:r>
            <a:r>
              <a:rPr lang="zh-CN" altLang="zh-CN" dirty="0" smtClean="0">
                <a:solidFill>
                  <a:srgbClr val="808080"/>
                </a:solidFill>
                <a:latin typeface="Arial" pitchFamily="34" charset="0"/>
                <a:ea typeface="宋体" pitchFamily="2" charset="-122"/>
                <a:cs typeface="宋体" pitchFamily="2" charset="-122"/>
              </a:rPr>
              <a:t>&lt;/summary&gt;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r>
              <a:rPr lang="zh-CN" altLang="zh-CN" dirty="0" smtClean="0">
                <a:solidFill>
                  <a:srgbClr val="0000FF"/>
                </a:solidFill>
                <a:latin typeface="Arial" pitchFamily="34" charset="0"/>
                <a:ea typeface="宋体" pitchFamily="2" charset="-122"/>
                <a:cs typeface="宋体" pitchFamily="2" charset="-122"/>
              </a:rPr>
              <a:t>class</a:t>
            </a:r>
            <a:r>
              <a:rPr lang="zh-CN" altLang="zh-CN" dirty="0" smtClean="0">
                <a:latin typeface="Arial" pitchFamily="34" charset="0"/>
                <a:ea typeface="宋体" pitchFamily="2" charset="-122"/>
                <a:cs typeface="宋体" pitchFamily="2" charset="-122"/>
              </a:rPr>
              <a:t> Pay { }</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a:t>
            </a:r>
            <a:endParaRPr lang="zh-CN" altLang="zh-CN" sz="800" dirty="0" smtClean="0">
              <a:latin typeface="Arial" pitchFamily="34" charset="0"/>
              <a:ea typeface="宋体" pitchFamily="2" charset="-122"/>
              <a:cs typeface="宋体" pitchFamily="2" charset="-122"/>
            </a:endParaRPr>
          </a:p>
          <a:p>
            <a:pPr lvl="0" eaLnBrk="0" fontAlgn="base" hangingPunct="0">
              <a:spcBef>
                <a:spcPct val="0"/>
              </a:spcBef>
              <a:spcAft>
                <a:spcPct val="0"/>
              </a:spcAft>
            </a:pPr>
            <a:r>
              <a:rPr lang="zh-CN" altLang="zh-CN" dirty="0" smtClean="0">
                <a:latin typeface="Arial" pitchFamily="34" charset="0"/>
                <a:ea typeface="宋体" pitchFamily="2" charset="-122"/>
                <a:cs typeface="宋体" pitchFamily="2" charset="-122"/>
              </a:rPr>
              <a:t> </a:t>
            </a:r>
            <a:endParaRPr lang="zh-CN" altLang="zh-CN" sz="4000" dirty="0" smtClean="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45"/>
                                        </p:tgtEl>
                                        <p:attrNameLst>
                                          <p:attrName>style.visibility</p:attrName>
                                        </p:attrNameLst>
                                      </p:cBhvr>
                                      <p:to>
                                        <p:strVal val="visible"/>
                                      </p:to>
                                    </p:set>
                                    <p:anim calcmode="lin" valueType="num">
                                      <p:cBhvr additive="base">
                                        <p:cTn id="7" dur="500" fill="hold"/>
                                        <p:tgtEl>
                                          <p:spTgt spid="22545"/>
                                        </p:tgtEl>
                                        <p:attrNameLst>
                                          <p:attrName>ppt_x</p:attrName>
                                        </p:attrNameLst>
                                      </p:cBhvr>
                                      <p:tavLst>
                                        <p:tav tm="0">
                                          <p:val>
                                            <p:strVal val="1+#ppt_w/2"/>
                                          </p:val>
                                        </p:tav>
                                        <p:tav tm="100000">
                                          <p:val>
                                            <p:strVal val="#ppt_x"/>
                                          </p:val>
                                        </p:tav>
                                      </p:tavLst>
                                    </p:anim>
                                    <p:anim calcmode="lin" valueType="num">
                                      <p:cBhvr additive="base">
                                        <p:cTn id="8" dur="500" fill="hold"/>
                                        <p:tgtEl>
                                          <p:spTgt spid="225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2062103"/>
          </a:xfrm>
          <a:prstGeom prst="rect">
            <a:avLst/>
          </a:prstGeom>
          <a:noFill/>
        </p:spPr>
        <p:txBody>
          <a:bodyPr wrap="square" rtlCol="0">
            <a:spAutoFit/>
          </a:bodyPr>
          <a:lstStyle/>
          <a:p>
            <a:r>
              <a:rPr lang="zh-CN" altLang="en-US" sz="3200" dirty="0" smtClean="0"/>
              <a:t>开闭原则</a:t>
            </a:r>
            <a:endParaRPr lang="zh-CN" altLang="en-US" sz="3200" dirty="0"/>
          </a:p>
        </p:txBody>
      </p:sp>
      <p:sp>
        <p:nvSpPr>
          <p:cNvPr id="9" name="TextBox 8"/>
          <p:cNvSpPr txBox="1"/>
          <p:nvPr/>
        </p:nvSpPr>
        <p:spPr>
          <a:xfrm>
            <a:off x="1329040" y="714356"/>
            <a:ext cx="7814960" cy="5632311"/>
          </a:xfrm>
          <a:prstGeom prst="rect">
            <a:avLst/>
          </a:prstGeom>
          <a:noFill/>
        </p:spPr>
        <p:txBody>
          <a:bodyPr wrap="square" rtlCol="0">
            <a:spAutoFit/>
          </a:bodyPr>
          <a:lstStyle/>
          <a:p>
            <a:r>
              <a:rPr lang="en-US" b="1" dirty="0" smtClean="0"/>
              <a:t>Open Close Principle （OCP: </a:t>
            </a:r>
            <a:r>
              <a:rPr lang="zh-CN" altLang="en-US" b="1" dirty="0" smtClean="0"/>
              <a:t>开闭原则）</a:t>
            </a:r>
            <a:endParaRPr lang="en-US" altLang="zh-CN" b="1" dirty="0" smtClean="0"/>
          </a:p>
          <a:p>
            <a:endParaRPr lang="en-US" altLang="zh-CN" b="1" dirty="0" smtClean="0"/>
          </a:p>
          <a:p>
            <a:r>
              <a:rPr lang="zh-CN" altLang="en-US" dirty="0" smtClean="0"/>
              <a:t>开闭原则</a:t>
            </a:r>
            <a:r>
              <a:rPr lang="en-US" altLang="zh-CN" dirty="0" smtClean="0"/>
              <a:t>(</a:t>
            </a:r>
            <a:r>
              <a:rPr lang="en-US" altLang="zh-CN" dirty="0" err="1" smtClean="0"/>
              <a:t>ocp</a:t>
            </a:r>
            <a:r>
              <a:rPr lang="en-US" altLang="zh-CN" dirty="0" smtClean="0"/>
              <a:t>) </a:t>
            </a:r>
            <a:r>
              <a:rPr lang="zh-CN" altLang="en-US" dirty="0" smtClean="0"/>
              <a:t>认为“软件体应该是对于扩展开放的，但是对于修改封闭的”的概念。</a:t>
            </a:r>
            <a:endParaRPr lang="en-US" altLang="zh-CN" dirty="0" smtClean="0"/>
          </a:p>
          <a:p>
            <a:endParaRPr lang="zh-CN" altLang="en-US" dirty="0" smtClean="0"/>
          </a:p>
          <a:p>
            <a:r>
              <a:rPr lang="zh-CN" altLang="en-US" dirty="0" smtClean="0"/>
              <a:t>软件实体应该是可扩展，而不可修改的。也就是说，对扩展是开放的，而对修改是封闭的。这个原则是诸多面向对象编程原则中最抽象、最难理解的一个。</a:t>
            </a:r>
            <a:endParaRPr lang="en-US" altLang="zh-CN" dirty="0" smtClean="0"/>
          </a:p>
          <a:p>
            <a:r>
              <a:rPr lang="zh-CN" altLang="en-US" dirty="0" smtClean="0"/>
              <a:t/>
            </a:r>
            <a:br>
              <a:rPr lang="zh-CN" altLang="en-US" dirty="0" smtClean="0"/>
            </a:br>
            <a:r>
              <a:rPr lang="zh-CN" altLang="en-US" dirty="0" smtClean="0"/>
              <a:t>对扩展开放，意味着有新的需求或变化时，可以对现有代码进行扩展，以适应新的情况。</a:t>
            </a:r>
            <a:endParaRPr lang="en-US" altLang="zh-CN" dirty="0" smtClean="0"/>
          </a:p>
          <a:p>
            <a:r>
              <a:rPr lang="zh-CN" altLang="en-US" dirty="0" smtClean="0"/>
              <a:t/>
            </a:r>
            <a:br>
              <a:rPr lang="zh-CN" altLang="en-US" dirty="0" smtClean="0"/>
            </a:br>
            <a:r>
              <a:rPr lang="zh-CN" altLang="en-US" dirty="0" smtClean="0"/>
              <a:t>对修改封闭，意味着类一旦设计完成，就可以独立完成其工作，而不要对类进行任何修改。</a:t>
            </a:r>
            <a:endParaRPr lang="en-US" altLang="zh-CN" dirty="0" smtClean="0"/>
          </a:p>
          <a:p>
            <a:r>
              <a:rPr lang="zh-CN" altLang="en-US" dirty="0" smtClean="0"/>
              <a:t/>
            </a:r>
            <a:br>
              <a:rPr lang="zh-CN" altLang="en-US" dirty="0" smtClean="0"/>
            </a:br>
            <a:r>
              <a:rPr lang="zh-CN" altLang="en-US" dirty="0" smtClean="0"/>
              <a:t>可以使用变化和不变来说明：封装不变部分，开放变化部分，一般使用接口继承实现方式来实现“开放”应对变化，说大白话就是：你不是要变化吗？，那么我就让你继承实现一个对象，用一个接口来抽象你的职责，你变化越多，继承实现的子类就越多。</a:t>
            </a:r>
          </a:p>
          <a:p>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2062103"/>
          </a:xfrm>
          <a:prstGeom prst="rect">
            <a:avLst/>
          </a:prstGeom>
          <a:noFill/>
        </p:spPr>
        <p:txBody>
          <a:bodyPr wrap="square" rtlCol="0">
            <a:spAutoFit/>
          </a:bodyPr>
          <a:lstStyle/>
          <a:p>
            <a:r>
              <a:rPr lang="zh-CN" altLang="en-US" sz="3200" dirty="0" smtClean="0"/>
              <a:t>开闭原则</a:t>
            </a:r>
            <a:endParaRPr lang="zh-CN" altLang="en-US" sz="3200" dirty="0"/>
          </a:p>
        </p:txBody>
      </p:sp>
      <p:pic>
        <p:nvPicPr>
          <p:cNvPr id="25602" name="Picture 2" descr="https://images2015.cnblogs.com/blog/833855/201612/833855-20161225143359198-258837981.png"/>
          <p:cNvPicPr>
            <a:picLocks noChangeAspect="1" noChangeArrowheads="1"/>
          </p:cNvPicPr>
          <p:nvPr/>
        </p:nvPicPr>
        <p:blipFill>
          <a:blip r:embed="rId2"/>
          <a:srcRect/>
          <a:stretch>
            <a:fillRect/>
          </a:stretch>
        </p:blipFill>
        <p:spPr bwMode="auto">
          <a:xfrm>
            <a:off x="2071670" y="1357298"/>
            <a:ext cx="5667375" cy="4000501"/>
          </a:xfrm>
          <a:prstGeom prst="rect">
            <a:avLst/>
          </a:prstGeom>
          <a:noFill/>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2062103"/>
          </a:xfrm>
          <a:prstGeom prst="rect">
            <a:avLst/>
          </a:prstGeom>
          <a:noFill/>
        </p:spPr>
        <p:txBody>
          <a:bodyPr wrap="square" rtlCol="0">
            <a:spAutoFit/>
          </a:bodyPr>
          <a:lstStyle/>
          <a:p>
            <a:r>
              <a:rPr lang="zh-CN" altLang="en-US" sz="3200" dirty="0" smtClean="0"/>
              <a:t>开闭原则</a:t>
            </a:r>
            <a:endParaRPr lang="zh-CN" altLang="en-US" sz="3200" dirty="0"/>
          </a:p>
        </p:txBody>
      </p:sp>
      <p:sp>
        <p:nvSpPr>
          <p:cNvPr id="10" name="TextBox 9"/>
          <p:cNvSpPr txBox="1"/>
          <p:nvPr/>
        </p:nvSpPr>
        <p:spPr>
          <a:xfrm>
            <a:off x="1571604" y="857232"/>
            <a:ext cx="184731" cy="369332"/>
          </a:xfrm>
          <a:prstGeom prst="rect">
            <a:avLst/>
          </a:prstGeom>
          <a:noFill/>
        </p:spPr>
        <p:txBody>
          <a:bodyPr wrap="none" rtlCol="0">
            <a:spAutoFit/>
          </a:bodyPr>
          <a:lstStyle/>
          <a:p>
            <a:endParaRPr lang="zh-CN" altLang="en-US" dirty="0"/>
          </a:p>
        </p:txBody>
      </p:sp>
      <p:sp>
        <p:nvSpPr>
          <p:cNvPr id="14" name="TextBox 13"/>
          <p:cNvSpPr txBox="1"/>
          <p:nvPr/>
        </p:nvSpPr>
        <p:spPr>
          <a:xfrm>
            <a:off x="1785918" y="1071546"/>
            <a:ext cx="184731" cy="369332"/>
          </a:xfrm>
          <a:prstGeom prst="rect">
            <a:avLst/>
          </a:prstGeom>
          <a:noFill/>
        </p:spPr>
        <p:txBody>
          <a:bodyPr wrap="none" rtlCol="0">
            <a:spAutoFit/>
          </a:bodyPr>
          <a:lstStyle/>
          <a:p>
            <a:endParaRPr lang="zh-CN" altLang="en-US" dirty="0"/>
          </a:p>
        </p:txBody>
      </p:sp>
      <p:pic>
        <p:nvPicPr>
          <p:cNvPr id="24586" name="Picture 10"/>
          <p:cNvPicPr>
            <a:picLocks noChangeAspect="1" noChangeArrowheads="1"/>
          </p:cNvPicPr>
          <p:nvPr/>
        </p:nvPicPr>
        <p:blipFill>
          <a:blip r:embed="rId2"/>
          <a:srcRect/>
          <a:stretch>
            <a:fillRect/>
          </a:stretch>
        </p:blipFill>
        <p:spPr bwMode="auto">
          <a:xfrm>
            <a:off x="1500166" y="571480"/>
            <a:ext cx="3464128" cy="1204914"/>
          </a:xfrm>
          <a:prstGeom prst="rect">
            <a:avLst/>
          </a:prstGeom>
          <a:noFill/>
          <a:ln w="9525">
            <a:noFill/>
            <a:miter lim="800000"/>
            <a:headEnd/>
            <a:tailEnd/>
          </a:ln>
          <a:effectLst/>
        </p:spPr>
      </p:pic>
      <p:pic>
        <p:nvPicPr>
          <p:cNvPr id="24587" name="Picture 11"/>
          <p:cNvPicPr>
            <a:picLocks noChangeAspect="1" noChangeArrowheads="1"/>
          </p:cNvPicPr>
          <p:nvPr/>
        </p:nvPicPr>
        <p:blipFill>
          <a:blip r:embed="rId3"/>
          <a:srcRect/>
          <a:stretch>
            <a:fillRect/>
          </a:stretch>
        </p:blipFill>
        <p:spPr bwMode="auto">
          <a:xfrm>
            <a:off x="1428727" y="2143116"/>
            <a:ext cx="3807553" cy="3857652"/>
          </a:xfrm>
          <a:prstGeom prst="rect">
            <a:avLst/>
          </a:prstGeom>
          <a:noFill/>
          <a:ln w="9525">
            <a:noFill/>
            <a:miter lim="800000"/>
            <a:headEnd/>
            <a:tailEnd/>
          </a:ln>
          <a:effectLst/>
        </p:spPr>
      </p:pic>
      <p:pic>
        <p:nvPicPr>
          <p:cNvPr id="24588" name="Picture 12"/>
          <p:cNvPicPr>
            <a:picLocks noChangeAspect="1" noChangeArrowheads="1"/>
          </p:cNvPicPr>
          <p:nvPr/>
        </p:nvPicPr>
        <p:blipFill>
          <a:blip r:embed="rId4"/>
          <a:srcRect/>
          <a:stretch>
            <a:fillRect/>
          </a:stretch>
        </p:blipFill>
        <p:spPr bwMode="auto">
          <a:xfrm>
            <a:off x="5286380" y="2000241"/>
            <a:ext cx="3731545" cy="4071966"/>
          </a:xfrm>
          <a:prstGeom prst="rect">
            <a:avLst/>
          </a:prstGeom>
          <a:noFill/>
          <a:ln w="9525">
            <a:noFill/>
            <a:miter lim="800000"/>
            <a:headEnd/>
            <a:tailEnd/>
          </a:ln>
          <a:effectLst/>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里氏替换原则</a:t>
            </a:r>
            <a:endParaRPr lang="zh-CN" altLang="en-US" sz="3200" dirty="0"/>
          </a:p>
        </p:txBody>
      </p:sp>
      <p:sp>
        <p:nvSpPr>
          <p:cNvPr id="9" name="TextBox 8"/>
          <p:cNvSpPr txBox="1"/>
          <p:nvPr/>
        </p:nvSpPr>
        <p:spPr>
          <a:xfrm>
            <a:off x="1329040" y="714356"/>
            <a:ext cx="7814960" cy="5632311"/>
          </a:xfrm>
          <a:prstGeom prst="rect">
            <a:avLst/>
          </a:prstGeom>
          <a:noFill/>
        </p:spPr>
        <p:txBody>
          <a:bodyPr wrap="square" rtlCol="0">
            <a:spAutoFit/>
          </a:bodyPr>
          <a:lstStyle/>
          <a:p>
            <a:r>
              <a:rPr lang="en-US" b="1" dirty="0" err="1" smtClean="0"/>
              <a:t>Liskov</a:t>
            </a:r>
            <a:r>
              <a:rPr lang="en-US" b="1" dirty="0" smtClean="0"/>
              <a:t> Substitution </a:t>
            </a:r>
            <a:r>
              <a:rPr lang="en-US" b="1" dirty="0" err="1" smtClean="0"/>
              <a:t>Principle（</a:t>
            </a:r>
            <a:r>
              <a:rPr lang="en-US" altLang="zh-CN" b="1" dirty="0" err="1" smtClean="0"/>
              <a:t>LSP</a:t>
            </a:r>
            <a:r>
              <a:rPr lang="zh-CN" altLang="en-US" b="1" dirty="0" smtClean="0"/>
              <a:t>：里氏替换原则）</a:t>
            </a:r>
          </a:p>
          <a:p>
            <a:endParaRPr lang="en-US" altLang="zh-CN" b="1" dirty="0" smtClean="0"/>
          </a:p>
          <a:p>
            <a:r>
              <a:rPr lang="zh-CN" altLang="en-US" dirty="0" smtClean="0"/>
              <a:t>里氏替换原则 ：里氏替换原则 认为“程序中的对象应该是可以在不改变程序正确性的前提下被它的子类所替换的”的概念。</a:t>
            </a:r>
            <a:endParaRPr lang="en-US" altLang="zh-CN" dirty="0" smtClean="0"/>
          </a:p>
          <a:p>
            <a:endParaRPr lang="zh-CN" altLang="en-US" dirty="0" smtClean="0"/>
          </a:p>
          <a:p>
            <a:r>
              <a:rPr lang="zh-CN" altLang="en-US" dirty="0" smtClean="0"/>
              <a:t>软件工程大师</a:t>
            </a:r>
            <a:r>
              <a:rPr lang="en-US" altLang="zh-CN" dirty="0" smtClean="0"/>
              <a:t>Robert C. Martin</a:t>
            </a:r>
            <a:r>
              <a:rPr lang="zh-CN" altLang="en-US" dirty="0" smtClean="0"/>
              <a:t>把里氏替换原则最终简化为一句话：“</a:t>
            </a:r>
            <a:r>
              <a:rPr lang="en-US" altLang="zh-CN" dirty="0" smtClean="0"/>
              <a:t>Subtypes must be substitutable for their base types”</a:t>
            </a:r>
            <a:r>
              <a:rPr lang="zh-CN" altLang="en-US" dirty="0" smtClean="0"/>
              <a:t>。也就是，子类必须能够替换成它们的基类。即：子类应该可以替换任何基类能够出现的地方，并且经过替换以后，代码还能正常工作。另外，不应该 在代码中出现</a:t>
            </a:r>
            <a:r>
              <a:rPr lang="en-US" altLang="zh-CN" dirty="0" smtClean="0"/>
              <a:t>if/else</a:t>
            </a:r>
            <a:r>
              <a:rPr lang="zh-CN" altLang="en-US" dirty="0" smtClean="0"/>
              <a:t>之类对子类类型进行判断的条件。里氏替换原则</a:t>
            </a:r>
            <a:r>
              <a:rPr lang="en-US" altLang="zh-CN" dirty="0" smtClean="0"/>
              <a:t>LSP</a:t>
            </a:r>
            <a:r>
              <a:rPr lang="zh-CN" altLang="en-US" dirty="0" smtClean="0"/>
              <a:t>是使代码符合开闭原则的一个重要保证。正是由于子类型的可替换性才使得父类 型的模块在无需修改的情况下就可以扩展。在很多情况下，在设计初期我们类之间的关系不是很明确，</a:t>
            </a:r>
            <a:r>
              <a:rPr lang="en-US" altLang="zh-CN" dirty="0" smtClean="0"/>
              <a:t>LSP</a:t>
            </a:r>
            <a:r>
              <a:rPr lang="zh-CN" altLang="en-US" dirty="0" smtClean="0"/>
              <a:t>则给了我们一个判断和设计类之间关系的基准：需不需 要继承，以及怎样设计继承关系。</a:t>
            </a:r>
            <a:endParaRPr lang="en-US" altLang="zh-CN" dirty="0" smtClean="0"/>
          </a:p>
          <a:p>
            <a:r>
              <a:rPr lang="zh-CN" altLang="en-US" dirty="0" smtClean="0"/>
              <a:t/>
            </a:r>
            <a:br>
              <a:rPr lang="zh-CN" altLang="en-US" dirty="0" smtClean="0"/>
            </a:br>
            <a:r>
              <a:rPr lang="zh-CN" altLang="en-US" dirty="0" smtClean="0"/>
              <a:t>当一个子类的实例应该能够替换任何其超类的实例时，它们之间才具有</a:t>
            </a:r>
            <a:r>
              <a:rPr lang="en-US" altLang="zh-CN" dirty="0" smtClean="0"/>
              <a:t>is-A</a:t>
            </a:r>
            <a:r>
              <a:rPr lang="zh-CN" altLang="en-US" dirty="0" smtClean="0"/>
              <a:t>关系。继承对于</a:t>
            </a:r>
            <a:r>
              <a:rPr lang="en-US" altLang="zh-CN" dirty="0" smtClean="0"/>
              <a:t>OCP</a:t>
            </a:r>
            <a:r>
              <a:rPr lang="zh-CN" altLang="en-US" dirty="0" smtClean="0"/>
              <a:t>，就相当于多态性对于里氏替换原则。子类可以代替基类，客户使用基类，他们不需要知道派生类所做的事情。这是一个针对行为职责可替代的原则，如果</a:t>
            </a:r>
            <a:r>
              <a:rPr lang="en-US" altLang="zh-CN" dirty="0" smtClean="0"/>
              <a:t>S</a:t>
            </a:r>
            <a:r>
              <a:rPr lang="zh-CN" altLang="en-US" dirty="0" smtClean="0"/>
              <a:t>是</a:t>
            </a:r>
            <a:r>
              <a:rPr lang="en-US" altLang="zh-CN" dirty="0" smtClean="0"/>
              <a:t>T</a:t>
            </a:r>
            <a:r>
              <a:rPr lang="zh-CN" altLang="en-US" dirty="0" smtClean="0"/>
              <a:t>的子类型，那么</a:t>
            </a:r>
            <a:r>
              <a:rPr lang="en-US" altLang="zh-CN" dirty="0" smtClean="0"/>
              <a:t>S</a:t>
            </a:r>
            <a:r>
              <a:rPr lang="zh-CN" altLang="en-US" dirty="0" smtClean="0"/>
              <a:t>对象就应该在不改变任何抽象属性情况下替换所有</a:t>
            </a:r>
            <a:r>
              <a:rPr lang="en-US" altLang="zh-CN" dirty="0" smtClean="0"/>
              <a:t>T</a:t>
            </a:r>
            <a:r>
              <a:rPr lang="zh-CN" altLang="en-US" dirty="0" smtClean="0"/>
              <a:t>对象。</a:t>
            </a:r>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里氏替换原则</a:t>
            </a:r>
            <a:endParaRPr lang="zh-CN" altLang="en-US" sz="3200" dirty="0"/>
          </a:p>
        </p:txBody>
      </p:sp>
      <p:pic>
        <p:nvPicPr>
          <p:cNvPr id="30722" name="Picture 2" descr="https://images2015.cnblogs.com/blog/833855/201612/833855-20161225145745339-94188373.png"/>
          <p:cNvPicPr>
            <a:picLocks noChangeAspect="1" noChangeArrowheads="1"/>
          </p:cNvPicPr>
          <p:nvPr/>
        </p:nvPicPr>
        <p:blipFill>
          <a:blip r:embed="rId2"/>
          <a:srcRect/>
          <a:stretch>
            <a:fillRect/>
          </a:stretch>
        </p:blipFill>
        <p:spPr bwMode="auto">
          <a:xfrm>
            <a:off x="2000232" y="1500174"/>
            <a:ext cx="5743575" cy="3790950"/>
          </a:xfrm>
          <a:prstGeom prst="rect">
            <a:avLst/>
          </a:prstGeom>
          <a:noFill/>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里氏替换原则</a:t>
            </a:r>
            <a:endParaRPr lang="zh-CN" altLang="en-US" sz="3200" dirty="0"/>
          </a:p>
        </p:txBody>
      </p:sp>
      <p:pic>
        <p:nvPicPr>
          <p:cNvPr id="29698" name="Picture 2"/>
          <p:cNvPicPr>
            <a:picLocks noChangeAspect="1" noChangeArrowheads="1"/>
          </p:cNvPicPr>
          <p:nvPr/>
        </p:nvPicPr>
        <p:blipFill>
          <a:blip r:embed="rId2"/>
          <a:srcRect/>
          <a:stretch>
            <a:fillRect/>
          </a:stretch>
        </p:blipFill>
        <p:spPr bwMode="auto">
          <a:xfrm>
            <a:off x="1500166" y="500042"/>
            <a:ext cx="3429024" cy="5905541"/>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762500" y="1142984"/>
            <a:ext cx="4381500" cy="4276725"/>
          </a:xfrm>
          <a:prstGeom prst="rect">
            <a:avLst/>
          </a:prstGeom>
          <a:noFill/>
          <a:ln w="9525">
            <a:noFill/>
            <a:miter lim="800000"/>
            <a:headEnd/>
            <a:tailEnd/>
          </a:ln>
          <a:effectLst/>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1+#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接口隔离原则</a:t>
            </a:r>
            <a:endParaRPr lang="zh-CN" altLang="en-US" sz="3200" dirty="0"/>
          </a:p>
        </p:txBody>
      </p:sp>
      <p:sp>
        <p:nvSpPr>
          <p:cNvPr id="9" name="TextBox 8"/>
          <p:cNvSpPr txBox="1"/>
          <p:nvPr/>
        </p:nvSpPr>
        <p:spPr>
          <a:xfrm>
            <a:off x="1329040" y="714356"/>
            <a:ext cx="7814960" cy="5355312"/>
          </a:xfrm>
          <a:prstGeom prst="rect">
            <a:avLst/>
          </a:prstGeom>
          <a:noFill/>
        </p:spPr>
        <p:txBody>
          <a:bodyPr wrap="square" rtlCol="0">
            <a:spAutoFit/>
          </a:bodyPr>
          <a:lstStyle/>
          <a:p>
            <a:r>
              <a:rPr lang="en-US" b="1" dirty="0" smtClean="0"/>
              <a:t>Interface Segregation </a:t>
            </a:r>
            <a:r>
              <a:rPr lang="en-US" b="1" dirty="0" err="1" smtClean="0"/>
              <a:t>Principle（</a:t>
            </a:r>
            <a:r>
              <a:rPr lang="en-US" altLang="zh-CN" b="1" dirty="0" err="1" smtClean="0"/>
              <a:t>ISP</a:t>
            </a:r>
            <a:r>
              <a:rPr lang="en-US" altLang="zh-CN" b="1" dirty="0" smtClean="0"/>
              <a:t>: </a:t>
            </a:r>
            <a:r>
              <a:rPr lang="zh-CN" altLang="en-US" b="1" dirty="0" smtClean="0"/>
              <a:t>接口隔离原则）</a:t>
            </a:r>
            <a:endParaRPr lang="en-US" altLang="zh-CN" b="1" dirty="0" smtClean="0"/>
          </a:p>
          <a:p>
            <a:endParaRPr lang="en-US" altLang="zh-CN" b="1" dirty="0" smtClean="0"/>
          </a:p>
          <a:p>
            <a:r>
              <a:rPr lang="zh-CN" altLang="en-US" dirty="0" smtClean="0"/>
              <a:t>接口隔离原则 ：接口隔离原则 认为“多个特定客户端接口要好于一个宽泛用途的接口”的概念。 </a:t>
            </a:r>
            <a:endParaRPr lang="en-US" altLang="zh-CN" dirty="0" smtClean="0"/>
          </a:p>
          <a:p>
            <a:endParaRPr lang="zh-CN" altLang="en-US" dirty="0" smtClean="0"/>
          </a:p>
          <a:p>
            <a:r>
              <a:rPr lang="zh-CN" altLang="en-US" dirty="0" smtClean="0"/>
              <a:t>不能强迫用户去依赖那些他们不使用的接口。换句话说，使用多个专门的接口比使用单一的总接口总要好。注意：在代码中应用</a:t>
            </a:r>
            <a:r>
              <a:rPr lang="en-US" altLang="zh-CN" dirty="0" smtClean="0"/>
              <a:t>ISP</a:t>
            </a:r>
            <a:r>
              <a:rPr lang="zh-CN" altLang="en-US" dirty="0" smtClean="0"/>
              <a:t>并不一定意味着服务就是绝对安全的。仍然需要采用良好的编码实践，以确保正确的验证与授权。</a:t>
            </a:r>
            <a:br>
              <a:rPr lang="zh-CN" altLang="en-US" dirty="0" smtClean="0"/>
            </a:br>
            <a:r>
              <a:rPr lang="zh-CN" altLang="en-US" dirty="0" smtClean="0"/>
              <a:t>这个原则起源于施乐公司，他们需要建立了一个新的打印机系统，可以执行诸如装订的印刷品一套，传真多种任务。此系统软件创建从底层开始编制，并实现了这些 任务功能，但是不断增长的软件功能却使软件本身越来越难适应变化和维护。每一次改变，即使是最小的变化，有人可能需要近一个小时的重新编译和重新部署。这 是几乎不可能再继续发展，所以他们聘请罗伯特</a:t>
            </a:r>
            <a:r>
              <a:rPr lang="en-US" altLang="zh-CN" dirty="0" smtClean="0"/>
              <a:t>Robert</a:t>
            </a:r>
            <a:r>
              <a:rPr lang="zh-CN" altLang="en-US" dirty="0" smtClean="0"/>
              <a:t>帮助他们。他们首先设计了一个主要类</a:t>
            </a:r>
            <a:r>
              <a:rPr lang="en-US" altLang="zh-CN" dirty="0" smtClean="0"/>
              <a:t>Job,</a:t>
            </a:r>
            <a:r>
              <a:rPr lang="zh-CN" altLang="en-US" dirty="0" smtClean="0"/>
              <a:t>几乎能够用于实现所有任务功能。只要调用</a:t>
            </a:r>
            <a:r>
              <a:rPr lang="en-US" altLang="zh-CN" dirty="0" smtClean="0"/>
              <a:t>Job</a:t>
            </a:r>
            <a:r>
              <a:rPr lang="zh-CN" altLang="en-US" dirty="0" smtClean="0"/>
              <a:t>类的 一个方法就可以实现一个功能，</a:t>
            </a:r>
            <a:r>
              <a:rPr lang="en-US" altLang="zh-CN" dirty="0" smtClean="0"/>
              <a:t>Job</a:t>
            </a:r>
            <a:r>
              <a:rPr lang="zh-CN" altLang="en-US" dirty="0" smtClean="0"/>
              <a:t>类就变动非常大，是一个胖模型啊，对于客户端如果只需要一个打印功能，但是其他无关打印的方法功能也和其耦合，</a:t>
            </a:r>
            <a:r>
              <a:rPr lang="en-US" altLang="zh-CN" dirty="0" smtClean="0"/>
              <a:t>ISP </a:t>
            </a:r>
            <a:r>
              <a:rPr lang="zh-CN" altLang="en-US" dirty="0" smtClean="0"/>
              <a:t>原则建议在客户端和</a:t>
            </a:r>
            <a:r>
              <a:rPr lang="en-US" altLang="zh-CN" dirty="0" smtClean="0"/>
              <a:t>Job</a:t>
            </a:r>
            <a:r>
              <a:rPr lang="zh-CN" altLang="en-US" dirty="0" smtClean="0"/>
              <a:t>类之间增加一个接口层，对于不同功能有不同接口，比如打印功能就是</a:t>
            </a:r>
            <a:r>
              <a:rPr lang="en-US" altLang="zh-CN" dirty="0" smtClean="0"/>
              <a:t>Print</a:t>
            </a:r>
            <a:r>
              <a:rPr lang="zh-CN" altLang="en-US" dirty="0" smtClean="0"/>
              <a:t>接口，然后将大的</a:t>
            </a:r>
            <a:r>
              <a:rPr lang="en-US" altLang="zh-CN" dirty="0" smtClean="0"/>
              <a:t>Job</a:t>
            </a:r>
            <a:r>
              <a:rPr lang="zh-CN" altLang="en-US" dirty="0" smtClean="0"/>
              <a:t>类切分为继承不同接口的子 类，这样有一个</a:t>
            </a:r>
            <a:r>
              <a:rPr lang="en-US" altLang="zh-CN" dirty="0" smtClean="0"/>
              <a:t>Print Job</a:t>
            </a:r>
            <a:r>
              <a:rPr lang="zh-CN" altLang="en-US" dirty="0" smtClean="0"/>
              <a:t>类，等等。</a:t>
            </a: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接口隔离原则</a:t>
            </a:r>
            <a:endParaRPr lang="zh-CN" altLang="en-US" sz="3200" dirty="0"/>
          </a:p>
        </p:txBody>
      </p:sp>
      <p:pic>
        <p:nvPicPr>
          <p:cNvPr id="33794" name="Picture 2" descr="https://images2015.cnblogs.com/blog/833855/201612/833855-20161225151308167-1584307072.png"/>
          <p:cNvPicPr>
            <a:picLocks noChangeAspect="1" noChangeArrowheads="1"/>
          </p:cNvPicPr>
          <p:nvPr/>
        </p:nvPicPr>
        <p:blipFill>
          <a:blip r:embed="rId2"/>
          <a:srcRect/>
          <a:stretch>
            <a:fillRect/>
          </a:stretch>
        </p:blipFill>
        <p:spPr bwMode="auto">
          <a:xfrm>
            <a:off x="1714480" y="1214422"/>
            <a:ext cx="6429375" cy="4324351"/>
          </a:xfrm>
          <a:prstGeom prst="rect">
            <a:avLst/>
          </a:prstGeom>
          <a:noFill/>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接口隔离原则</a:t>
            </a:r>
            <a:endParaRPr lang="zh-CN" altLang="en-US" sz="3200" dirty="0"/>
          </a:p>
        </p:txBody>
      </p:sp>
      <p:pic>
        <p:nvPicPr>
          <p:cNvPr id="32773" name="Picture 5"/>
          <p:cNvPicPr>
            <a:picLocks noChangeAspect="1" noChangeArrowheads="1"/>
          </p:cNvPicPr>
          <p:nvPr/>
        </p:nvPicPr>
        <p:blipFill>
          <a:blip r:embed="rId2"/>
          <a:srcRect/>
          <a:stretch>
            <a:fillRect/>
          </a:stretch>
        </p:blipFill>
        <p:spPr bwMode="auto">
          <a:xfrm>
            <a:off x="1785918" y="1142984"/>
            <a:ext cx="2552700" cy="2343150"/>
          </a:xfrm>
          <a:prstGeom prst="rect">
            <a:avLst/>
          </a:prstGeom>
          <a:noFill/>
          <a:ln w="9525">
            <a:noFill/>
            <a:miter lim="800000"/>
            <a:headEnd/>
            <a:tailEnd/>
          </a:ln>
          <a:effectLst/>
        </p:spPr>
      </p:pic>
      <p:pic>
        <p:nvPicPr>
          <p:cNvPr id="32774" name="Picture 6"/>
          <p:cNvPicPr>
            <a:picLocks noChangeAspect="1" noChangeArrowheads="1"/>
          </p:cNvPicPr>
          <p:nvPr/>
        </p:nvPicPr>
        <p:blipFill>
          <a:blip r:embed="rId3"/>
          <a:srcRect/>
          <a:stretch>
            <a:fillRect/>
          </a:stretch>
        </p:blipFill>
        <p:spPr bwMode="auto">
          <a:xfrm>
            <a:off x="5000628" y="857232"/>
            <a:ext cx="2552700" cy="5514975"/>
          </a:xfrm>
          <a:prstGeom prst="rect">
            <a:avLst/>
          </a:prstGeom>
          <a:noFill/>
          <a:ln w="9525">
            <a:noFill/>
            <a:miter lim="800000"/>
            <a:headEnd/>
            <a:tailEnd/>
          </a:ln>
          <a:effectLst/>
        </p:spPr>
      </p:pic>
      <p:pic>
        <p:nvPicPr>
          <p:cNvPr id="32775" name="Picture 7"/>
          <p:cNvPicPr>
            <a:picLocks noChangeAspect="1" noChangeArrowheads="1"/>
          </p:cNvPicPr>
          <p:nvPr/>
        </p:nvPicPr>
        <p:blipFill>
          <a:blip r:embed="rId4"/>
          <a:srcRect/>
          <a:stretch>
            <a:fillRect/>
          </a:stretch>
        </p:blipFill>
        <p:spPr bwMode="auto">
          <a:xfrm>
            <a:off x="1500166" y="3500438"/>
            <a:ext cx="5219700" cy="2847975"/>
          </a:xfrm>
          <a:prstGeom prst="rect">
            <a:avLst/>
          </a:prstGeom>
          <a:noFill/>
          <a:ln w="9525">
            <a:noFill/>
            <a:miter lim="800000"/>
            <a:headEnd/>
            <a:tailEnd/>
          </a:ln>
          <a:effectLst/>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5"/>
                                        </p:tgtEl>
                                        <p:attrNameLst>
                                          <p:attrName>style.visibility</p:attrName>
                                        </p:attrNameLst>
                                      </p:cBhvr>
                                      <p:to>
                                        <p:strVal val="visible"/>
                                      </p:to>
                                    </p:set>
                                    <p:anim calcmode="lin" valueType="num">
                                      <p:cBhvr additive="base">
                                        <p:cTn id="7" dur="500" fill="hold"/>
                                        <p:tgtEl>
                                          <p:spTgt spid="32775"/>
                                        </p:tgtEl>
                                        <p:attrNameLst>
                                          <p:attrName>ppt_x</p:attrName>
                                        </p:attrNameLst>
                                      </p:cBhvr>
                                      <p:tavLst>
                                        <p:tav tm="0">
                                          <p:val>
                                            <p:strVal val="#ppt_x"/>
                                          </p:val>
                                        </p:tav>
                                        <p:tav tm="100000">
                                          <p:val>
                                            <p:strVal val="#ppt_x"/>
                                          </p:val>
                                        </p:tav>
                                      </p:tavLst>
                                    </p:anim>
                                    <p:anim calcmode="lin" valueType="num">
                                      <p:cBhvr additive="base">
                                        <p:cTn id="8"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1" name="Picture 1"/>
          <p:cNvPicPr>
            <a:picLocks noChangeAspect="1" noChangeArrowheads="1"/>
          </p:cNvPicPr>
          <p:nvPr/>
        </p:nvPicPr>
        <p:blipFill>
          <a:blip r:embed="rId2"/>
          <a:srcRect/>
          <a:stretch>
            <a:fillRect/>
          </a:stretch>
        </p:blipFill>
        <p:spPr bwMode="auto">
          <a:xfrm>
            <a:off x="1500166" y="1357298"/>
            <a:ext cx="6286500" cy="4562475"/>
          </a:xfrm>
          <a:prstGeom prst="rect">
            <a:avLst/>
          </a:prstGeom>
          <a:noFill/>
          <a:ln w="9525">
            <a:noFill/>
            <a:miter lim="800000"/>
            <a:headEnd/>
            <a:tailEnd/>
          </a:ln>
          <a:effectLst/>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依赖反转原则</a:t>
            </a:r>
            <a:endParaRPr lang="zh-CN" altLang="en-US" sz="3200" dirty="0"/>
          </a:p>
        </p:txBody>
      </p:sp>
      <p:sp>
        <p:nvSpPr>
          <p:cNvPr id="9" name="TextBox 8"/>
          <p:cNvSpPr txBox="1"/>
          <p:nvPr/>
        </p:nvSpPr>
        <p:spPr>
          <a:xfrm>
            <a:off x="1329040" y="714356"/>
            <a:ext cx="7814960" cy="5078313"/>
          </a:xfrm>
          <a:prstGeom prst="rect">
            <a:avLst/>
          </a:prstGeom>
          <a:noFill/>
        </p:spPr>
        <p:txBody>
          <a:bodyPr wrap="square" rtlCol="0">
            <a:spAutoFit/>
          </a:bodyPr>
          <a:lstStyle/>
          <a:p>
            <a:r>
              <a:rPr lang="en-US" b="1" dirty="0" smtClean="0"/>
              <a:t>Dependency Inversion </a:t>
            </a:r>
            <a:r>
              <a:rPr lang="en-US" b="1" dirty="0" err="1" smtClean="0"/>
              <a:t>Principle（DIP</a:t>
            </a:r>
            <a:r>
              <a:rPr lang="en-US" b="1" dirty="0" smtClean="0"/>
              <a:t>: </a:t>
            </a:r>
            <a:r>
              <a:rPr lang="zh-CN" altLang="en-US" b="1" dirty="0" smtClean="0"/>
              <a:t>依赖反转原则）</a:t>
            </a:r>
          </a:p>
          <a:p>
            <a:endParaRPr lang="en-US" altLang="zh-CN" b="1" dirty="0" smtClean="0"/>
          </a:p>
          <a:p>
            <a:r>
              <a:rPr lang="zh-CN" altLang="en-US" dirty="0" smtClean="0"/>
              <a:t>依赖反转原则： 依赖反转原则 认为一个方法应该遵从“依赖于抽象而不是一个实例” 的概念。依赖注入是该原则的一种实现方式。</a:t>
            </a:r>
            <a:endParaRPr lang="en-US" altLang="zh-CN" dirty="0" smtClean="0"/>
          </a:p>
          <a:p>
            <a:endParaRPr lang="zh-CN" altLang="en-US" dirty="0" smtClean="0"/>
          </a:p>
          <a:p>
            <a:r>
              <a:rPr lang="zh-CN" altLang="en-US" dirty="0" smtClean="0"/>
              <a:t>依赖倒置原则</a:t>
            </a:r>
            <a:r>
              <a:rPr lang="en-US" altLang="zh-CN" dirty="0" smtClean="0"/>
              <a:t>(Dependency Inversion Principle</a:t>
            </a:r>
            <a:r>
              <a:rPr lang="zh-CN" altLang="en-US" dirty="0" smtClean="0"/>
              <a:t>，</a:t>
            </a:r>
            <a:r>
              <a:rPr lang="en-US" altLang="zh-CN" dirty="0" smtClean="0"/>
              <a:t>DIP)</a:t>
            </a:r>
            <a:r>
              <a:rPr lang="zh-CN" altLang="en-US" dirty="0" smtClean="0"/>
              <a:t>规定：代码应当取决于抽象概念，而不是具体实现。</a:t>
            </a:r>
            <a:endParaRPr lang="en-US" altLang="zh-CN" dirty="0" smtClean="0"/>
          </a:p>
          <a:p>
            <a:r>
              <a:rPr lang="zh-CN" altLang="en-US" dirty="0" smtClean="0"/>
              <a:t/>
            </a:r>
            <a:br>
              <a:rPr lang="zh-CN" altLang="en-US" dirty="0" smtClean="0"/>
            </a:br>
            <a:r>
              <a:rPr lang="zh-CN" altLang="en-US" dirty="0" smtClean="0"/>
              <a:t>高层模块不应该依赖于低层模块，二者都应该依赖于抽象 </a:t>
            </a:r>
            <a:br>
              <a:rPr lang="zh-CN" altLang="en-US" dirty="0" smtClean="0"/>
            </a:br>
            <a:endParaRPr lang="en-US" altLang="zh-CN" dirty="0" smtClean="0"/>
          </a:p>
          <a:p>
            <a:r>
              <a:rPr lang="zh-CN" altLang="en-US" dirty="0" smtClean="0"/>
              <a:t>抽象不应该依赖于细节，细节应该依赖于抽象 </a:t>
            </a:r>
            <a:br>
              <a:rPr lang="zh-CN" altLang="en-US" dirty="0" smtClean="0"/>
            </a:br>
            <a:endParaRPr lang="en-US" altLang="zh-CN" dirty="0" smtClean="0"/>
          </a:p>
          <a:p>
            <a:r>
              <a:rPr lang="zh-CN" altLang="en-US" dirty="0" smtClean="0"/>
              <a:t>类可能依赖于其他类来执行其工作。但是，它们不应当依赖于该类的特定具体实现，而应当是它的抽象。这个原则实在是太重要了，社会的分工化，标准化都 是这个设计原则的体现。显然，这一概念会大大提高系统的灵活性。如果类只关心它们用于支持特定契约而不是特定类型的组件，就可以快速而轻松地修改这些低级 服务的功能，同时最大限度地降低对系统其余部分的影响。</a:t>
            </a:r>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依赖反转原则</a:t>
            </a:r>
            <a:endParaRPr lang="zh-CN" altLang="en-US" sz="3200" dirty="0"/>
          </a:p>
        </p:txBody>
      </p:sp>
      <p:pic>
        <p:nvPicPr>
          <p:cNvPr id="37890" name="Picture 2" descr="https://images2015.cnblogs.com/blog/833855/201612/833855-20161225151256807-1927942307.png"/>
          <p:cNvPicPr>
            <a:picLocks noChangeAspect="1" noChangeArrowheads="1"/>
          </p:cNvPicPr>
          <p:nvPr/>
        </p:nvPicPr>
        <p:blipFill>
          <a:blip r:embed="rId2"/>
          <a:srcRect/>
          <a:stretch>
            <a:fillRect/>
          </a:stretch>
        </p:blipFill>
        <p:spPr bwMode="auto">
          <a:xfrm>
            <a:off x="2000232" y="1428736"/>
            <a:ext cx="5810250" cy="3790950"/>
          </a:xfrm>
          <a:prstGeom prst="rect">
            <a:avLst/>
          </a:prstGeom>
          <a:noFill/>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依赖反转原则</a:t>
            </a:r>
            <a:endParaRPr lang="zh-CN" altLang="en-US" sz="3200" dirty="0"/>
          </a:p>
        </p:txBody>
      </p:sp>
      <p:pic>
        <p:nvPicPr>
          <p:cNvPr id="36866" name="Picture 2"/>
          <p:cNvPicPr>
            <a:picLocks noChangeAspect="1" noChangeArrowheads="1"/>
          </p:cNvPicPr>
          <p:nvPr/>
        </p:nvPicPr>
        <p:blipFill>
          <a:blip r:embed="rId2"/>
          <a:srcRect/>
          <a:stretch>
            <a:fillRect/>
          </a:stretch>
        </p:blipFill>
        <p:spPr bwMode="auto">
          <a:xfrm>
            <a:off x="1357290" y="642918"/>
            <a:ext cx="3286148" cy="32861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1" y="571481"/>
            <a:ext cx="4572000" cy="5072098"/>
          </a:xfrm>
          <a:prstGeom prst="rect">
            <a:avLst/>
          </a:prstGeom>
          <a:noFill/>
          <a:ln w="9525">
            <a:noFill/>
            <a:miter lim="800000"/>
            <a:headEnd/>
            <a:tailEnd/>
          </a:ln>
          <a:effectLst/>
        </p:spPr>
      </p:pic>
      <p:pic>
        <p:nvPicPr>
          <p:cNvPr id="36868" name="Picture 4"/>
          <p:cNvPicPr>
            <a:picLocks noChangeAspect="1" noChangeArrowheads="1"/>
          </p:cNvPicPr>
          <p:nvPr/>
        </p:nvPicPr>
        <p:blipFill>
          <a:blip r:embed="rId4"/>
          <a:srcRect/>
          <a:stretch>
            <a:fillRect/>
          </a:stretch>
        </p:blipFill>
        <p:spPr bwMode="auto">
          <a:xfrm>
            <a:off x="1285852" y="3857628"/>
            <a:ext cx="6867525" cy="2819400"/>
          </a:xfrm>
          <a:prstGeom prst="rect">
            <a:avLst/>
          </a:prstGeom>
          <a:noFill/>
          <a:ln w="9525">
            <a:noFill/>
            <a:miter lim="800000"/>
            <a:headEnd/>
            <a:tailEnd/>
          </a:ln>
          <a:effectLst/>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组件构建原则</a:t>
            </a:r>
            <a:endParaRPr lang="zh-CN" altLang="en-US" sz="3200" dirty="0"/>
          </a:p>
        </p:txBody>
      </p:sp>
      <p:sp>
        <p:nvSpPr>
          <p:cNvPr id="9" name="TextBox 8"/>
          <p:cNvSpPr txBox="1"/>
          <p:nvPr/>
        </p:nvSpPr>
        <p:spPr>
          <a:xfrm>
            <a:off x="1329040" y="714356"/>
            <a:ext cx="7814960" cy="2585323"/>
          </a:xfrm>
          <a:prstGeom prst="rect">
            <a:avLst/>
          </a:prstGeom>
          <a:noFill/>
        </p:spPr>
        <p:txBody>
          <a:bodyPr wrap="square" rtlCol="0">
            <a:spAutoFit/>
          </a:bodyPr>
          <a:lstStyle/>
          <a:p>
            <a:r>
              <a:rPr lang="zh-CN" altLang="en-US" b="1" dirty="0" smtClean="0">
                <a:effectLst>
                  <a:outerShdw blurRad="38100" dist="38100" dir="2700000" algn="tl">
                    <a:srgbClr val="000000">
                      <a:alpha val="43137"/>
                    </a:srgbClr>
                  </a:outerShdw>
                </a:effectLst>
                <a:latin typeface="+mn-ea"/>
              </a:rPr>
              <a:t>组件聚合</a:t>
            </a:r>
            <a:endParaRPr lang="en-US" altLang="zh-CN" b="1" dirty="0" smtClean="0">
              <a:effectLst>
                <a:outerShdw blurRad="38100" dist="38100" dir="2700000" algn="tl">
                  <a:srgbClr val="000000">
                    <a:alpha val="43137"/>
                  </a:srgbClr>
                </a:outerShdw>
              </a:effectLst>
              <a:latin typeface="+mn-ea"/>
            </a:endParaRPr>
          </a:p>
          <a:p>
            <a:endParaRPr lang="en-US" altLang="zh-CN" dirty="0" smtClean="0">
              <a:latin typeface="+mn-ea"/>
            </a:endParaRPr>
          </a:p>
          <a:p>
            <a:r>
              <a:rPr lang="zh-CN" altLang="en-US" b="1" dirty="0" smtClean="0">
                <a:latin typeface="+mn-ea"/>
              </a:rPr>
              <a:t>复用</a:t>
            </a:r>
            <a:r>
              <a:rPr lang="en-US" altLang="zh-CN" b="1" dirty="0" smtClean="0">
                <a:latin typeface="+mn-ea"/>
              </a:rPr>
              <a:t>/</a:t>
            </a:r>
            <a:r>
              <a:rPr lang="zh-CN" altLang="en-US" b="1" dirty="0" smtClean="0">
                <a:latin typeface="+mn-ea"/>
              </a:rPr>
              <a:t>发布等同原则</a:t>
            </a:r>
            <a:r>
              <a:rPr lang="en-US" altLang="zh-CN" b="1" dirty="0" smtClean="0">
                <a:latin typeface="+mn-ea"/>
              </a:rPr>
              <a:t>(REP)</a:t>
            </a:r>
            <a:r>
              <a:rPr lang="zh-CN" altLang="en-US" dirty="0" smtClean="0">
                <a:latin typeface="+mn-ea"/>
              </a:rPr>
              <a:t>：组件中的类与模块必须是彼此紧密相关的。</a:t>
            </a:r>
            <a:endParaRPr lang="en-US" altLang="zh-CN" dirty="0" smtClean="0">
              <a:latin typeface="+mn-ea"/>
            </a:endParaRPr>
          </a:p>
          <a:p>
            <a:endParaRPr lang="en-US" altLang="zh-CN" dirty="0" smtClean="0">
              <a:latin typeface="+mn-ea"/>
            </a:endParaRPr>
          </a:p>
          <a:p>
            <a:r>
              <a:rPr lang="zh-CN" altLang="en-US" b="1" dirty="0" smtClean="0">
                <a:latin typeface="+mn-ea"/>
              </a:rPr>
              <a:t>共同闭包原则</a:t>
            </a:r>
            <a:r>
              <a:rPr lang="en-US" altLang="zh-CN" b="1" dirty="0" smtClean="0">
                <a:latin typeface="+mn-ea"/>
              </a:rPr>
              <a:t>(CCP)</a:t>
            </a:r>
            <a:r>
              <a:rPr lang="zh-CN" altLang="en-US" dirty="0" smtClean="0">
                <a:latin typeface="+mn-ea"/>
              </a:rPr>
              <a:t>：实际上是</a:t>
            </a:r>
            <a:r>
              <a:rPr lang="en-US" altLang="zh-CN" dirty="0" smtClean="0">
                <a:latin typeface="+mn-ea"/>
              </a:rPr>
              <a:t>SRP</a:t>
            </a:r>
            <a:r>
              <a:rPr lang="zh-CN" altLang="en-US" dirty="0" smtClean="0">
                <a:latin typeface="+mn-ea"/>
              </a:rPr>
              <a:t>原则的组件版。</a:t>
            </a:r>
            <a:endParaRPr lang="en-US" altLang="zh-CN" dirty="0" smtClean="0">
              <a:latin typeface="+mn-ea"/>
            </a:endParaRPr>
          </a:p>
          <a:p>
            <a:r>
              <a:rPr lang="zh-CN" altLang="en-US" dirty="0" smtClean="0">
                <a:latin typeface="+mn-ea"/>
              </a:rPr>
              <a:t>将由于相同原因而修改的东西放在一起，将由于不同原因而修改的东西分开。</a:t>
            </a:r>
            <a:endParaRPr lang="en-US" altLang="zh-CN" dirty="0" smtClean="0">
              <a:latin typeface="+mn-ea"/>
            </a:endParaRPr>
          </a:p>
          <a:p>
            <a:endParaRPr lang="en-US" altLang="zh-CN" dirty="0" smtClean="0">
              <a:latin typeface="+mn-ea"/>
            </a:endParaRPr>
          </a:p>
          <a:p>
            <a:r>
              <a:rPr lang="zh-CN" altLang="en-US" b="1" dirty="0" smtClean="0">
                <a:latin typeface="+mn-ea"/>
              </a:rPr>
              <a:t>共同复用原则</a:t>
            </a:r>
            <a:r>
              <a:rPr lang="en-US" altLang="zh-CN" b="1" dirty="0" smtClean="0">
                <a:latin typeface="+mn-ea"/>
              </a:rPr>
              <a:t>(CRP)</a:t>
            </a:r>
            <a:r>
              <a:rPr lang="zh-CN" altLang="en-US" dirty="0" smtClean="0">
                <a:latin typeface="+mn-ea"/>
              </a:rPr>
              <a:t>：实际上是</a:t>
            </a:r>
            <a:r>
              <a:rPr lang="en-US" altLang="zh-CN" dirty="0" smtClean="0">
                <a:latin typeface="+mn-ea"/>
              </a:rPr>
              <a:t>ISP</a:t>
            </a:r>
            <a:r>
              <a:rPr lang="zh-CN" altLang="en-US" dirty="0" smtClean="0">
                <a:latin typeface="+mn-ea"/>
              </a:rPr>
              <a:t>原则的组件版。</a:t>
            </a:r>
            <a:endParaRPr lang="en-US" altLang="zh-CN" dirty="0" smtClean="0">
              <a:latin typeface="+mn-ea"/>
            </a:endParaRPr>
          </a:p>
          <a:p>
            <a:r>
              <a:rPr lang="zh-CN" altLang="en-US" dirty="0" smtClean="0">
                <a:latin typeface="+mn-ea"/>
              </a:rPr>
              <a:t>不要依赖不需要用到的东西</a:t>
            </a:r>
            <a:endParaRPr lang="zh-CN" altLang="en-US" dirty="0">
              <a:latin typeface="+mn-ea"/>
            </a:endParaRPr>
          </a:p>
        </p:txBody>
      </p:sp>
      <p:pic>
        <p:nvPicPr>
          <p:cNvPr id="47111" name="Picture 7"/>
          <p:cNvPicPr>
            <a:picLocks noChangeAspect="1" noChangeArrowheads="1"/>
          </p:cNvPicPr>
          <p:nvPr/>
        </p:nvPicPr>
        <p:blipFill>
          <a:blip r:embed="rId2"/>
          <a:srcRect/>
          <a:stretch>
            <a:fillRect/>
          </a:stretch>
        </p:blipFill>
        <p:spPr bwMode="auto">
          <a:xfrm>
            <a:off x="2000232" y="857232"/>
            <a:ext cx="5200650" cy="4219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428728" y="5286388"/>
            <a:ext cx="7571303" cy="92333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latin typeface="+mn-ea"/>
              </a:rPr>
              <a:t>一个软件项目的重心会从该三角区域的右侧开始，</a:t>
            </a:r>
            <a:endParaRPr lang="en-US" altLang="zh-CN" dirty="0" smtClean="0">
              <a:latin typeface="+mn-ea"/>
            </a:endParaRPr>
          </a:p>
          <a:p>
            <a:r>
              <a:rPr lang="zh-CN" altLang="en-US" dirty="0" smtClean="0">
                <a:latin typeface="+mn-ea"/>
              </a:rPr>
              <a:t>先期主要牺牲的是复用性。然后随着项目组件成熟，</a:t>
            </a:r>
            <a:endParaRPr lang="en-US" altLang="zh-CN" dirty="0" smtClean="0">
              <a:latin typeface="+mn-ea"/>
            </a:endParaRPr>
          </a:p>
          <a:p>
            <a:r>
              <a:rPr lang="zh-CN" altLang="en-US" dirty="0" smtClean="0">
                <a:latin typeface="+mn-ea"/>
              </a:rPr>
              <a:t>其他项目会逐渐开始对其产生依赖，项目重心会向改三角区域的左侧滑动</a:t>
            </a:r>
            <a:endParaRPr lang="zh-CN" altLang="en-US" dirty="0">
              <a:latin typeface="+mn-ea"/>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11"/>
                                        </p:tgtEl>
                                        <p:attrNameLst>
                                          <p:attrName>style.visibility</p:attrName>
                                        </p:attrNameLst>
                                      </p:cBhvr>
                                      <p:to>
                                        <p:strVal val="visible"/>
                                      </p:to>
                                    </p:set>
                                    <p:anim calcmode="lin" valueType="num">
                                      <p:cBhvr additive="base">
                                        <p:cTn id="11" dur="500" fill="hold"/>
                                        <p:tgtEl>
                                          <p:spTgt spid="47111"/>
                                        </p:tgtEl>
                                        <p:attrNameLst>
                                          <p:attrName>ppt_x</p:attrName>
                                        </p:attrNameLst>
                                      </p:cBhvr>
                                      <p:tavLst>
                                        <p:tav tm="0">
                                          <p:val>
                                            <p:strVal val="#ppt_x"/>
                                          </p:val>
                                        </p:tav>
                                        <p:tav tm="100000">
                                          <p:val>
                                            <p:strVal val="#ppt_x"/>
                                          </p:val>
                                        </p:tav>
                                      </p:tavLst>
                                    </p:anim>
                                    <p:anim calcmode="lin" valueType="num">
                                      <p:cBhvr additive="base">
                                        <p:cTn id="12"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组件构建原则</a:t>
            </a:r>
            <a:endParaRPr lang="zh-CN" altLang="en-US" sz="3200" dirty="0"/>
          </a:p>
        </p:txBody>
      </p:sp>
      <p:sp>
        <p:nvSpPr>
          <p:cNvPr id="9" name="TextBox 8"/>
          <p:cNvSpPr txBox="1"/>
          <p:nvPr/>
        </p:nvSpPr>
        <p:spPr>
          <a:xfrm>
            <a:off x="1329040" y="714356"/>
            <a:ext cx="7814960" cy="3416320"/>
          </a:xfrm>
          <a:prstGeom prst="rect">
            <a:avLst/>
          </a:prstGeom>
          <a:noFill/>
        </p:spPr>
        <p:txBody>
          <a:bodyPr wrap="square" rtlCol="0">
            <a:spAutoFit/>
          </a:bodyPr>
          <a:lstStyle/>
          <a:p>
            <a:r>
              <a:rPr lang="zh-CN" altLang="en-US" dirty="0" smtClean="0">
                <a:effectLst>
                  <a:outerShdw blurRad="38100" dist="38100" dir="2700000" algn="tl">
                    <a:srgbClr val="000000">
                      <a:alpha val="43137"/>
                    </a:srgbClr>
                  </a:outerShdw>
                </a:effectLst>
              </a:rPr>
              <a:t>组件耦合</a:t>
            </a:r>
            <a:endParaRPr lang="en-US" altLang="zh-CN" dirty="0" smtClean="0">
              <a:effectLst>
                <a:outerShdw blurRad="38100" dist="38100" dir="2700000" algn="tl">
                  <a:srgbClr val="000000">
                    <a:alpha val="43137"/>
                  </a:srgbClr>
                </a:outerShdw>
              </a:effectLst>
            </a:endParaRPr>
          </a:p>
          <a:p>
            <a:endParaRPr lang="en-US" altLang="zh-CN" dirty="0" smtClean="0">
              <a:effectLst>
                <a:outerShdw blurRad="38100" dist="38100" dir="2700000" algn="tl">
                  <a:srgbClr val="000000">
                    <a:alpha val="43137"/>
                  </a:srgbClr>
                </a:outerShdw>
              </a:effectLst>
            </a:endParaRPr>
          </a:p>
          <a:p>
            <a:r>
              <a:rPr lang="zh-CN" altLang="en-US" b="1" dirty="0" smtClean="0">
                <a:latin typeface="+mn-ea"/>
              </a:rPr>
              <a:t>无环依赖原则</a:t>
            </a:r>
            <a:r>
              <a:rPr lang="en-US" altLang="zh-CN" b="1" dirty="0" smtClean="0">
                <a:latin typeface="+mn-ea"/>
              </a:rPr>
              <a:t>(ADP)</a:t>
            </a:r>
            <a:r>
              <a:rPr lang="zh-CN" altLang="en-US" dirty="0" smtClean="0">
                <a:latin typeface="+mn-ea"/>
              </a:rPr>
              <a:t>：组件依赖关系图不应该出现环</a:t>
            </a:r>
            <a:endParaRPr lang="en-US" altLang="zh-CN" dirty="0" smtClean="0">
              <a:latin typeface="+mn-ea"/>
            </a:endParaRPr>
          </a:p>
          <a:p>
            <a:r>
              <a:rPr lang="zh-CN" altLang="en-US" dirty="0" smtClean="0">
                <a:latin typeface="+mn-ea"/>
              </a:rPr>
              <a:t>打破依赖环的方法：</a:t>
            </a:r>
            <a:endParaRPr lang="en-US" altLang="zh-CN" dirty="0" smtClean="0">
              <a:latin typeface="+mn-ea"/>
            </a:endParaRPr>
          </a:p>
          <a:p>
            <a:r>
              <a:rPr lang="en-US" altLang="zh-CN" dirty="0" smtClean="0">
                <a:latin typeface="+mn-ea"/>
              </a:rPr>
              <a:t>1.</a:t>
            </a:r>
            <a:r>
              <a:rPr lang="zh-CN" altLang="en-US" dirty="0" smtClean="0">
                <a:latin typeface="+mn-ea"/>
              </a:rPr>
              <a:t>依赖反转原则</a:t>
            </a:r>
            <a:r>
              <a:rPr lang="en-US" altLang="zh-CN" dirty="0" smtClean="0">
                <a:latin typeface="+mn-ea"/>
              </a:rPr>
              <a:t>(DIP)</a:t>
            </a:r>
          </a:p>
          <a:p>
            <a:r>
              <a:rPr lang="en-US" altLang="zh-CN" dirty="0" smtClean="0">
                <a:latin typeface="+mn-ea"/>
              </a:rPr>
              <a:t>2.</a:t>
            </a:r>
            <a:r>
              <a:rPr lang="zh-CN" altLang="en-US" dirty="0" smtClean="0">
                <a:latin typeface="+mn-ea"/>
              </a:rPr>
              <a:t>创建新的组件，将现有的两个组件中项目依赖的类全部放入新的组件中</a:t>
            </a:r>
            <a:endParaRPr lang="en-US" altLang="zh-CN" dirty="0" smtClean="0">
              <a:latin typeface="+mn-ea"/>
            </a:endParaRPr>
          </a:p>
          <a:p>
            <a:endParaRPr lang="en-US" altLang="zh-CN" dirty="0" smtClean="0">
              <a:latin typeface="+mn-ea"/>
            </a:endParaRPr>
          </a:p>
          <a:p>
            <a:r>
              <a:rPr lang="zh-CN" altLang="en-US" b="1" dirty="0" smtClean="0">
                <a:latin typeface="+mn-ea"/>
              </a:rPr>
              <a:t>稳定依赖原则</a:t>
            </a:r>
            <a:r>
              <a:rPr lang="en-US" altLang="zh-CN" b="1" dirty="0" smtClean="0">
                <a:latin typeface="+mn-ea"/>
              </a:rPr>
              <a:t>(SDP)</a:t>
            </a:r>
            <a:r>
              <a:rPr lang="zh-CN" altLang="en-US" dirty="0" smtClean="0">
                <a:latin typeface="+mn-ea"/>
              </a:rPr>
              <a:t>：依赖关系必须要指向更稳定的方向</a:t>
            </a:r>
            <a:endParaRPr lang="en-US" altLang="zh-CN" dirty="0" smtClean="0">
              <a:latin typeface="+mn-ea"/>
            </a:endParaRPr>
          </a:p>
          <a:p>
            <a:endParaRPr lang="en-US" altLang="zh-CN" dirty="0" smtClean="0">
              <a:latin typeface="+mn-ea"/>
            </a:endParaRPr>
          </a:p>
          <a:p>
            <a:r>
              <a:rPr lang="zh-CN" altLang="en-US" b="1" dirty="0" smtClean="0">
                <a:latin typeface="+mn-ea"/>
              </a:rPr>
              <a:t>稳定抽象原则</a:t>
            </a:r>
            <a:r>
              <a:rPr lang="en-US" altLang="zh-CN" b="1" dirty="0" smtClean="0">
                <a:latin typeface="+mn-ea"/>
              </a:rPr>
              <a:t>(SAP)</a:t>
            </a:r>
            <a:r>
              <a:rPr lang="zh-CN" altLang="en-US" dirty="0" smtClean="0">
                <a:latin typeface="+mn-ea"/>
              </a:rPr>
              <a:t>：一个组件的抽象化程度应该与其稳定性保持一致。</a:t>
            </a:r>
            <a:endParaRPr lang="en-US" altLang="zh-CN" dirty="0" smtClean="0">
              <a:latin typeface="+mn-ea"/>
            </a:endParaRPr>
          </a:p>
          <a:p>
            <a:r>
              <a:rPr lang="zh-CN" altLang="en-US" dirty="0" smtClean="0">
                <a:latin typeface="+mn-ea"/>
              </a:rPr>
              <a:t>一方面，要求稳定的组件同事应该是抽象的。</a:t>
            </a:r>
            <a:endParaRPr lang="en-US" altLang="zh-CN" dirty="0" smtClean="0">
              <a:latin typeface="+mn-ea"/>
            </a:endParaRPr>
          </a:p>
          <a:p>
            <a:r>
              <a:rPr lang="zh-CN" altLang="en-US" dirty="0" smtClean="0">
                <a:latin typeface="+mn-ea"/>
              </a:rPr>
              <a:t>另一方面，要求一个不稳定的组件应该包含具体的实现代码。</a:t>
            </a:r>
            <a:endParaRPr lang="zh-CN" altLang="en-US" dirty="0">
              <a:latin typeface="+mn-ea"/>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1077218"/>
          </a:xfrm>
          <a:prstGeom prst="rect">
            <a:avLst/>
          </a:prstGeom>
          <a:noFill/>
        </p:spPr>
        <p:txBody>
          <a:bodyPr wrap="square" rtlCol="0">
            <a:spAutoFit/>
          </a:bodyPr>
          <a:lstStyle/>
          <a:p>
            <a:r>
              <a:rPr lang="zh-CN" altLang="en-US" sz="3200" dirty="0" smtClean="0"/>
              <a:t>杂项</a:t>
            </a:r>
            <a:endParaRPr lang="zh-CN" altLang="en-US" sz="3200" dirty="0"/>
          </a:p>
        </p:txBody>
      </p:sp>
      <p:sp>
        <p:nvSpPr>
          <p:cNvPr id="7" name="TextBox 6"/>
          <p:cNvSpPr txBox="1"/>
          <p:nvPr/>
        </p:nvSpPr>
        <p:spPr>
          <a:xfrm>
            <a:off x="1714480" y="1357298"/>
            <a:ext cx="29546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CN" altLang="en-US" dirty="0" smtClean="0"/>
              <a:t>重构，设计模式，设计原则</a:t>
            </a:r>
            <a:endParaRPr lang="zh-CN" altLang="en-US" dirty="0"/>
          </a:p>
        </p:txBody>
      </p:sp>
      <p:sp>
        <p:nvSpPr>
          <p:cNvPr id="10" name="TextBox 9"/>
          <p:cNvSpPr txBox="1"/>
          <p:nvPr/>
        </p:nvSpPr>
        <p:spPr>
          <a:xfrm>
            <a:off x="1714480" y="2000240"/>
            <a:ext cx="20993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dirty="0" err="1" smtClean="0"/>
              <a:t>Telemetics</a:t>
            </a:r>
            <a:r>
              <a:rPr lang="zh-CN" altLang="en-US" dirty="0" smtClean="0"/>
              <a:t>理想设计</a:t>
            </a:r>
            <a:endParaRPr lang="zh-CN" altLang="en-US" dirty="0"/>
          </a:p>
        </p:txBody>
      </p:sp>
      <p:sp>
        <p:nvSpPr>
          <p:cNvPr id="11" name="TextBox 10"/>
          <p:cNvSpPr txBox="1"/>
          <p:nvPr/>
        </p:nvSpPr>
        <p:spPr>
          <a:xfrm>
            <a:off x="1714480" y="2714620"/>
            <a:ext cx="1088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dirty="0" smtClean="0"/>
              <a:t>关于</a:t>
            </a:r>
            <a:r>
              <a:rPr lang="en-US" altLang="zh-CN" dirty="0" smtClean="0"/>
              <a:t>UML</a:t>
            </a:r>
            <a:endParaRPr lang="zh-CN" altLang="en-US" dirty="0"/>
          </a:p>
        </p:txBody>
      </p:sp>
      <p:sp>
        <p:nvSpPr>
          <p:cNvPr id="12" name="TextBox 11"/>
          <p:cNvSpPr txBox="1"/>
          <p:nvPr/>
        </p:nvSpPr>
        <p:spPr>
          <a:xfrm>
            <a:off x="1714480" y="3357562"/>
            <a:ext cx="380944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zh-CN" altLang="en-US" dirty="0" smtClean="0"/>
              <a:t>重构 </a:t>
            </a:r>
            <a:r>
              <a:rPr lang="en-US" altLang="zh-CN" dirty="0" smtClean="0"/>
              <a:t>- </a:t>
            </a:r>
            <a:r>
              <a:rPr lang="zh-CN" altLang="en-US" dirty="0" smtClean="0"/>
              <a:t>从修改函数名开始，</a:t>
            </a:r>
            <a:r>
              <a:rPr lang="en-US" altLang="zh-CN" dirty="0" smtClean="0"/>
              <a:t>Let's do it</a:t>
            </a:r>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00298" y="2928934"/>
            <a:ext cx="4953279" cy="1200329"/>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altLang="zh-CN" sz="7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zh-CN" altLang="en-US" sz="7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云形标注 4"/>
          <p:cNvSpPr/>
          <p:nvPr/>
        </p:nvSpPr>
        <p:spPr>
          <a:xfrm>
            <a:off x="1785918" y="1285860"/>
            <a:ext cx="6429420" cy="2071702"/>
          </a:xfrm>
          <a:prstGeom prst="cloud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软件开发中你觉得什么最重要？</a:t>
            </a:r>
            <a:endParaRPr lang="zh-CN" altLang="en-US" dirty="0"/>
          </a:p>
        </p:txBody>
      </p:sp>
      <p:sp>
        <p:nvSpPr>
          <p:cNvPr id="7" name="椭圆形标注 6"/>
          <p:cNvSpPr/>
          <p:nvPr/>
        </p:nvSpPr>
        <p:spPr>
          <a:xfrm>
            <a:off x="1643042" y="5214950"/>
            <a:ext cx="2857520" cy="642942"/>
          </a:xfrm>
          <a:prstGeom prst="wedgeEllipse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业务逻辑</a:t>
            </a:r>
            <a:endParaRPr lang="zh-CN" altLang="en-US" dirty="0"/>
          </a:p>
        </p:txBody>
      </p:sp>
      <p:sp>
        <p:nvSpPr>
          <p:cNvPr id="8" name="椭圆形标注 7"/>
          <p:cNvSpPr/>
          <p:nvPr/>
        </p:nvSpPr>
        <p:spPr>
          <a:xfrm>
            <a:off x="1357290" y="3857628"/>
            <a:ext cx="2857520" cy="642942"/>
          </a:xfrm>
          <a:prstGeom prst="wedgeEllipseCallou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需求</a:t>
            </a:r>
            <a:endParaRPr lang="zh-CN" altLang="en-US" dirty="0"/>
          </a:p>
        </p:txBody>
      </p:sp>
      <p:sp>
        <p:nvSpPr>
          <p:cNvPr id="9" name="椭圆形标注 8"/>
          <p:cNvSpPr/>
          <p:nvPr/>
        </p:nvSpPr>
        <p:spPr>
          <a:xfrm>
            <a:off x="5786446" y="5214950"/>
            <a:ext cx="2857520" cy="642942"/>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可扩展性</a:t>
            </a:r>
            <a:r>
              <a:rPr lang="en-US" altLang="zh-CN" dirty="0" smtClean="0"/>
              <a:t>(Software)</a:t>
            </a:r>
            <a:endParaRPr lang="zh-CN" altLang="en-US" dirty="0"/>
          </a:p>
        </p:txBody>
      </p:sp>
      <p:sp>
        <p:nvSpPr>
          <p:cNvPr id="10" name="椭圆形标注 9"/>
          <p:cNvSpPr/>
          <p:nvPr/>
        </p:nvSpPr>
        <p:spPr>
          <a:xfrm>
            <a:off x="5857884" y="3714752"/>
            <a:ext cx="2857520" cy="642942"/>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实现细节</a:t>
            </a:r>
            <a:endParaRPr lang="zh-CN" altLang="en-US" dirty="0"/>
          </a:p>
        </p:txBody>
      </p:sp>
      <p:sp>
        <p:nvSpPr>
          <p:cNvPr id="11" name="椭圆形标注 10"/>
          <p:cNvSpPr/>
          <p:nvPr/>
        </p:nvSpPr>
        <p:spPr>
          <a:xfrm>
            <a:off x="3571868" y="4429132"/>
            <a:ext cx="2857520" cy="642942"/>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软件框架</a:t>
            </a:r>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539430"/>
          </a:xfrm>
          <a:prstGeom prst="rect">
            <a:avLst/>
          </a:prstGeom>
          <a:noFill/>
        </p:spPr>
        <p:txBody>
          <a:bodyPr wrap="square" rtlCol="0">
            <a:spAutoFit/>
          </a:bodyPr>
          <a:lstStyle/>
          <a:p>
            <a:r>
              <a:rPr lang="zh-CN" altLang="en-US" sz="3200" dirty="0" smtClean="0"/>
              <a:t>什么是软件架构</a:t>
            </a:r>
            <a:endParaRPr lang="zh-CN" altLang="en-US" sz="3200" dirty="0"/>
          </a:p>
        </p:txBody>
      </p:sp>
      <p:sp>
        <p:nvSpPr>
          <p:cNvPr id="9" name="TextBox 8"/>
          <p:cNvSpPr txBox="1"/>
          <p:nvPr/>
        </p:nvSpPr>
        <p:spPr>
          <a:xfrm>
            <a:off x="1329040" y="714356"/>
            <a:ext cx="7814960" cy="3416320"/>
          </a:xfrm>
          <a:prstGeom prst="rect">
            <a:avLst/>
          </a:prstGeom>
          <a:noFill/>
        </p:spPr>
        <p:txBody>
          <a:bodyPr wrap="square" rtlCol="0">
            <a:spAutoFit/>
          </a:bodyPr>
          <a:lstStyle/>
          <a:p>
            <a:r>
              <a:rPr lang="zh-CN" altLang="en-US" b="1" dirty="0" smtClean="0">
                <a:latin typeface="+mn-ea"/>
              </a:rPr>
              <a:t>软件架构的定义</a:t>
            </a:r>
            <a:r>
              <a:rPr lang="en-US" altLang="zh-CN" b="1" dirty="0" smtClean="0">
                <a:latin typeface="+mn-ea"/>
              </a:rPr>
              <a:t>:</a:t>
            </a:r>
          </a:p>
          <a:p>
            <a:endParaRPr lang="en-US" altLang="zh-CN" dirty="0" smtClean="0">
              <a:latin typeface="+mn-ea"/>
            </a:endParaRPr>
          </a:p>
          <a:p>
            <a:r>
              <a:rPr lang="zh-CN" altLang="en-US" dirty="0" smtClean="0">
                <a:latin typeface="+mn-ea"/>
              </a:rPr>
              <a:t>软件架构是一个系统的草图。软件架构的实质：</a:t>
            </a:r>
            <a:endParaRPr lang="en-US" altLang="zh-CN" dirty="0" smtClean="0">
              <a:latin typeface="+mn-ea"/>
            </a:endParaRPr>
          </a:p>
          <a:p>
            <a:r>
              <a:rPr lang="en-US" altLang="zh-CN" dirty="0" smtClean="0">
                <a:latin typeface="+mn-ea"/>
              </a:rPr>
              <a:t>1.</a:t>
            </a:r>
            <a:r>
              <a:rPr lang="zh-CN" altLang="en-US" dirty="0" smtClean="0">
                <a:latin typeface="+mn-ea"/>
              </a:rPr>
              <a:t>将系统切分成组件</a:t>
            </a:r>
            <a:endParaRPr lang="en-US" altLang="zh-CN" dirty="0" smtClean="0">
              <a:latin typeface="+mn-ea"/>
            </a:endParaRPr>
          </a:p>
          <a:p>
            <a:r>
              <a:rPr lang="en-US" altLang="zh-CN" dirty="0" smtClean="0">
                <a:latin typeface="+mn-ea"/>
              </a:rPr>
              <a:t>2.</a:t>
            </a:r>
            <a:r>
              <a:rPr lang="zh-CN" altLang="en-US" dirty="0" smtClean="0">
                <a:latin typeface="+mn-ea"/>
              </a:rPr>
              <a:t>安排好组件之间的排列关系</a:t>
            </a:r>
            <a:endParaRPr lang="en-US" altLang="zh-CN" dirty="0" smtClean="0">
              <a:latin typeface="+mn-ea"/>
            </a:endParaRPr>
          </a:p>
          <a:p>
            <a:r>
              <a:rPr lang="en-US" altLang="zh-CN" dirty="0" smtClean="0">
                <a:latin typeface="+mn-ea"/>
              </a:rPr>
              <a:t>3.</a:t>
            </a:r>
            <a:r>
              <a:rPr lang="zh-CN" altLang="en-US" dirty="0" smtClean="0">
                <a:latin typeface="+mn-ea"/>
              </a:rPr>
              <a:t>组件之间的通信方式</a:t>
            </a:r>
            <a:endParaRPr lang="en-US" altLang="zh-CN" dirty="0" smtClean="0">
              <a:latin typeface="+mn-ea"/>
            </a:endParaRPr>
          </a:p>
          <a:p>
            <a:r>
              <a:rPr lang="zh-CN" altLang="en-US" dirty="0" smtClean="0">
                <a:latin typeface="+mn-ea"/>
              </a:rPr>
              <a:t>在实现阶段，这些抽象组件被细化为实际的组件，比如具体某个类或者对象。在面向对象领域中，组件之间的连接通常用接口来实现。</a:t>
            </a:r>
            <a:endParaRPr lang="en-US" altLang="zh-CN" dirty="0" smtClean="0">
              <a:latin typeface="+mn-ea"/>
            </a:endParaRPr>
          </a:p>
          <a:p>
            <a:endParaRPr lang="zh-CN" altLang="en-US" dirty="0" smtClean="0">
              <a:latin typeface="+mn-ea"/>
            </a:endParaRPr>
          </a:p>
          <a:p>
            <a:r>
              <a:rPr lang="zh-CN" altLang="en-US" dirty="0" smtClean="0">
                <a:latin typeface="+mn-ea"/>
              </a:rPr>
              <a:t>软件体系结构是构建计算机软件实践的基础。与建筑师设定建筑项目的设计原则和目标，作为绘图员画图的基础一样，一个软件架构师或者系统架构师陈述软件构架以作为满足不同客户需求的实际系统设计方案的基础。</a:t>
            </a:r>
            <a:endParaRPr lang="zh-CN" altLang="en-US" dirty="0">
              <a:latin typeface="+mn-ea"/>
            </a:endParaRPr>
          </a:p>
        </p:txBody>
      </p:sp>
      <p:sp>
        <p:nvSpPr>
          <p:cNvPr id="6" name="TextBox 5"/>
          <p:cNvSpPr txBox="1"/>
          <p:nvPr/>
        </p:nvSpPr>
        <p:spPr>
          <a:xfrm>
            <a:off x="1329040" y="4286256"/>
            <a:ext cx="7814960" cy="2031325"/>
          </a:xfrm>
          <a:prstGeom prst="rect">
            <a:avLst/>
          </a:prstGeom>
          <a:noFill/>
        </p:spPr>
        <p:txBody>
          <a:bodyPr wrap="square" rtlCol="0">
            <a:spAutoFit/>
          </a:bodyPr>
          <a:lstStyle/>
          <a:p>
            <a:r>
              <a:rPr lang="zh-CN" altLang="en-US" b="1" dirty="0" smtClean="0">
                <a:latin typeface="+mn-ea"/>
              </a:rPr>
              <a:t>软件架构，软件设计区别：</a:t>
            </a:r>
            <a:endParaRPr lang="en-US" altLang="zh-CN" b="1" dirty="0" smtClean="0">
              <a:latin typeface="+mn-ea"/>
            </a:endParaRPr>
          </a:p>
          <a:p>
            <a:endParaRPr lang="en-US" altLang="zh-CN" b="1" dirty="0" smtClean="0">
              <a:latin typeface="+mn-ea"/>
            </a:endParaRPr>
          </a:p>
          <a:p>
            <a:r>
              <a:rPr lang="zh-CN" altLang="en-US" dirty="0" smtClean="0">
                <a:latin typeface="+mn-ea"/>
              </a:rPr>
              <a:t>“架构”往往使用于“高层级”的讨论中，这类讨论一般都把“底层”的实现细节排除在外。</a:t>
            </a:r>
            <a:endParaRPr lang="en-US" altLang="zh-CN" dirty="0" smtClean="0">
              <a:latin typeface="+mn-ea"/>
            </a:endParaRPr>
          </a:p>
          <a:p>
            <a:r>
              <a:rPr lang="zh-CN" altLang="en-US" dirty="0" smtClean="0">
                <a:latin typeface="+mn-ea"/>
              </a:rPr>
              <a:t>“设计”往往用来指代具体的系统底层组织结构和实现细节。</a:t>
            </a:r>
            <a:endParaRPr lang="en-US" altLang="zh-CN" dirty="0" smtClean="0">
              <a:latin typeface="+mn-ea"/>
            </a:endParaRPr>
          </a:p>
          <a:p>
            <a:endParaRPr lang="en-US" altLang="zh-CN" dirty="0" smtClean="0">
              <a:latin typeface="+mn-ea"/>
            </a:endParaRPr>
          </a:p>
          <a:p>
            <a:r>
              <a:rPr lang="zh-CN" altLang="en-US" dirty="0" smtClean="0">
                <a:solidFill>
                  <a:srgbClr val="FF0000"/>
                </a:solidFill>
                <a:latin typeface="+mn-ea"/>
              </a:rPr>
              <a:t>其实，这样的区分是根本不成立的。</a:t>
            </a:r>
            <a:r>
              <a:rPr lang="en-US" altLang="zh-CN" dirty="0" smtClean="0">
                <a:latin typeface="+mn-ea"/>
              </a:rPr>
              <a:t>(</a:t>
            </a:r>
            <a:r>
              <a:rPr lang="zh-CN" altLang="en-US" dirty="0" smtClean="0">
                <a:latin typeface="+mn-ea"/>
              </a:rPr>
              <a:t>建筑设计师的示例</a:t>
            </a:r>
            <a:r>
              <a:rPr lang="en-US" altLang="zh-CN" dirty="0" smtClean="0">
                <a:latin typeface="+mn-ea"/>
              </a:rPr>
              <a:t>P4)</a:t>
            </a:r>
            <a:endParaRPr lang="zh-CN" altLang="en-US" dirty="0">
              <a:latin typeface="+mn-ea"/>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539430"/>
          </a:xfrm>
          <a:prstGeom prst="rect">
            <a:avLst/>
          </a:prstGeom>
          <a:noFill/>
        </p:spPr>
        <p:txBody>
          <a:bodyPr wrap="square" rtlCol="0">
            <a:spAutoFit/>
          </a:bodyPr>
          <a:lstStyle/>
          <a:p>
            <a:r>
              <a:rPr lang="zh-CN" altLang="en-US" sz="3200" dirty="0" smtClean="0"/>
              <a:t>什么是软件架构</a:t>
            </a:r>
            <a:endParaRPr lang="zh-CN" altLang="en-US" sz="3200" dirty="0"/>
          </a:p>
        </p:txBody>
      </p:sp>
      <p:sp>
        <p:nvSpPr>
          <p:cNvPr id="9" name="TextBox 8"/>
          <p:cNvSpPr txBox="1"/>
          <p:nvPr/>
        </p:nvSpPr>
        <p:spPr>
          <a:xfrm>
            <a:off x="1329040" y="714356"/>
            <a:ext cx="7814960" cy="923330"/>
          </a:xfrm>
          <a:prstGeom prst="rect">
            <a:avLst/>
          </a:prstGeom>
          <a:noFill/>
        </p:spPr>
        <p:txBody>
          <a:bodyPr wrap="square" rtlCol="0">
            <a:spAutoFit/>
          </a:bodyPr>
          <a:lstStyle/>
          <a:p>
            <a:r>
              <a:rPr lang="zh-CN" altLang="en-US" b="1" dirty="0" smtClean="0">
                <a:latin typeface="+mn-ea"/>
              </a:rPr>
              <a:t>软件架构的目的</a:t>
            </a:r>
            <a:r>
              <a:rPr lang="en-US" altLang="zh-CN" b="1" dirty="0" smtClean="0">
                <a:latin typeface="+mn-ea"/>
              </a:rPr>
              <a:t>(P5):</a:t>
            </a:r>
          </a:p>
          <a:p>
            <a:endParaRPr lang="en-US" altLang="zh-CN" dirty="0" smtClean="0">
              <a:latin typeface="+mn-ea"/>
            </a:endParaRPr>
          </a:p>
          <a:p>
            <a:r>
              <a:rPr lang="zh-CN" altLang="en-US" dirty="0" smtClean="0">
                <a:latin typeface="+mn-ea"/>
              </a:rPr>
              <a:t>软件架构的终极目标：用</a:t>
            </a:r>
            <a:r>
              <a:rPr lang="zh-CN" altLang="en-US" dirty="0" smtClean="0">
                <a:solidFill>
                  <a:srgbClr val="FF0000"/>
                </a:solidFill>
                <a:latin typeface="+mn-ea"/>
              </a:rPr>
              <a:t>最小</a:t>
            </a:r>
            <a:r>
              <a:rPr lang="zh-CN" altLang="en-US" dirty="0" smtClean="0">
                <a:latin typeface="+mn-ea"/>
              </a:rPr>
              <a:t>的人力成本满足</a:t>
            </a:r>
            <a:r>
              <a:rPr lang="zh-CN" altLang="en-US" dirty="0" smtClean="0">
                <a:solidFill>
                  <a:srgbClr val="FF0000"/>
                </a:solidFill>
                <a:latin typeface="+mn-ea"/>
              </a:rPr>
              <a:t>构建</a:t>
            </a:r>
            <a:r>
              <a:rPr lang="zh-CN" altLang="en-US" dirty="0" smtClean="0">
                <a:latin typeface="+mn-ea"/>
              </a:rPr>
              <a:t>和</a:t>
            </a:r>
            <a:r>
              <a:rPr lang="zh-CN" altLang="en-US" dirty="0" smtClean="0">
                <a:solidFill>
                  <a:srgbClr val="FF0000"/>
                </a:solidFill>
                <a:latin typeface="+mn-ea"/>
              </a:rPr>
              <a:t>维护</a:t>
            </a:r>
            <a:r>
              <a:rPr lang="zh-CN" altLang="en-US" dirty="0" smtClean="0">
                <a:latin typeface="+mn-ea"/>
              </a:rPr>
              <a:t>该系统的需求</a:t>
            </a:r>
            <a:endParaRPr lang="zh-CN" altLang="en-US" dirty="0">
              <a:latin typeface="+mn-ea"/>
            </a:endParaRPr>
          </a:p>
        </p:txBody>
      </p:sp>
      <p:sp>
        <p:nvSpPr>
          <p:cNvPr id="10" name="TextBox 9"/>
          <p:cNvSpPr txBox="1"/>
          <p:nvPr/>
        </p:nvSpPr>
        <p:spPr>
          <a:xfrm>
            <a:off x="1329040" y="2285992"/>
            <a:ext cx="7814960" cy="3416320"/>
          </a:xfrm>
          <a:prstGeom prst="rect">
            <a:avLst/>
          </a:prstGeom>
          <a:noFill/>
        </p:spPr>
        <p:txBody>
          <a:bodyPr wrap="square" rtlCol="0">
            <a:spAutoFit/>
          </a:bodyPr>
          <a:lstStyle/>
          <a:p>
            <a:r>
              <a:rPr lang="zh-CN" altLang="en-US" b="1" dirty="0" smtClean="0">
                <a:latin typeface="+mn-ea"/>
              </a:rPr>
              <a:t>关于架构师</a:t>
            </a:r>
            <a:r>
              <a:rPr lang="en-US" altLang="zh-CN" b="1" dirty="0" smtClean="0">
                <a:latin typeface="+mn-ea"/>
              </a:rPr>
              <a:t>(P121)</a:t>
            </a:r>
            <a:r>
              <a:rPr lang="zh-CN" altLang="en-US" b="1" dirty="0" smtClean="0">
                <a:latin typeface="+mn-ea"/>
              </a:rPr>
              <a:t>：</a:t>
            </a:r>
            <a:endParaRPr lang="en-US" altLang="zh-CN" b="1" dirty="0" smtClean="0">
              <a:latin typeface="+mn-ea"/>
            </a:endParaRPr>
          </a:p>
          <a:p>
            <a:endParaRPr lang="en-US" altLang="zh-CN" dirty="0" smtClean="0">
              <a:latin typeface="+mn-ea"/>
            </a:endParaRPr>
          </a:p>
          <a:p>
            <a:r>
              <a:rPr lang="zh-CN" altLang="en-US" dirty="0" smtClean="0">
                <a:latin typeface="+mn-ea"/>
              </a:rPr>
              <a:t>首先架构师自身必须是程序员，并且必须一直坚持做一线程序员，绝对不要听从那些说应该让软件架构师从代码中解放出来以专心解决高阶问题的伪建议。</a:t>
            </a:r>
            <a:endParaRPr lang="en-US" altLang="zh-CN" dirty="0" smtClean="0">
              <a:latin typeface="+mn-ea"/>
            </a:endParaRPr>
          </a:p>
          <a:p>
            <a:endParaRPr lang="en-US" altLang="zh-CN" dirty="0" smtClean="0">
              <a:latin typeface="+mn-ea"/>
            </a:endParaRPr>
          </a:p>
          <a:p>
            <a:r>
              <a:rPr lang="zh-CN" altLang="en-US" dirty="0" smtClean="0">
                <a:latin typeface="+mn-ea"/>
              </a:rPr>
              <a:t>也许软件架构师生产的代码量不是最多的，但是他们必须不停的承接编程任务。如果不亲身承受因系统设计而带来的麻烦，就体会不到设计不佳带来的痛苦，接着就会逐渐迷失正确的设计方向。</a:t>
            </a:r>
            <a:endParaRPr lang="en-US" altLang="zh-CN" dirty="0" smtClean="0">
              <a:latin typeface="+mn-ea"/>
            </a:endParaRPr>
          </a:p>
          <a:p>
            <a:endParaRPr lang="en-US" altLang="zh-CN" dirty="0" smtClean="0">
              <a:latin typeface="+mn-ea"/>
            </a:endParaRPr>
          </a:p>
          <a:p>
            <a:r>
              <a:rPr lang="zh-CN" altLang="en-US" dirty="0" smtClean="0">
                <a:solidFill>
                  <a:srgbClr val="FF0000"/>
                </a:solidFill>
                <a:latin typeface="+mn-ea"/>
              </a:rPr>
              <a:t>架构设计是不断改良的产物，自顶向下的设计是行不通的。</a:t>
            </a:r>
            <a:endParaRPr lang="en-US" altLang="zh-CN" dirty="0" smtClean="0">
              <a:solidFill>
                <a:srgbClr val="FF0000"/>
              </a:solidFill>
              <a:latin typeface="+mn-ea"/>
            </a:endParaRPr>
          </a:p>
          <a:p>
            <a:r>
              <a:rPr lang="en-US" altLang="zh-CN" dirty="0" smtClean="0">
                <a:solidFill>
                  <a:srgbClr val="FF0000"/>
                </a:solidFill>
                <a:latin typeface="+mn-ea"/>
              </a:rPr>
              <a:t>(</a:t>
            </a:r>
            <a:r>
              <a:rPr lang="zh-CN" altLang="en-US" dirty="0" smtClean="0">
                <a:solidFill>
                  <a:srgbClr val="FF0000"/>
                </a:solidFill>
                <a:latin typeface="+mn-ea"/>
              </a:rPr>
              <a:t>敏捷开发，迭代向前</a:t>
            </a:r>
            <a:r>
              <a:rPr lang="en-US" altLang="zh-CN" dirty="0" smtClean="0">
                <a:solidFill>
                  <a:srgbClr val="FF0000"/>
                </a:solidFill>
                <a:latin typeface="+mn-ea"/>
              </a:rPr>
              <a:t>)</a:t>
            </a:r>
            <a:endParaRPr lang="zh-CN" altLang="en-US" dirty="0">
              <a:solidFill>
                <a:srgbClr val="FF0000"/>
              </a:solidFill>
              <a:latin typeface="+mn-ea"/>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1928802"/>
            <a:ext cx="785818" cy="3539430"/>
          </a:xfrm>
          <a:prstGeom prst="rect">
            <a:avLst/>
          </a:prstGeom>
          <a:noFill/>
        </p:spPr>
        <p:txBody>
          <a:bodyPr wrap="square" rtlCol="0">
            <a:spAutoFit/>
          </a:bodyPr>
          <a:lstStyle/>
          <a:p>
            <a:r>
              <a:rPr lang="zh-CN" altLang="en-US" sz="3200" dirty="0" smtClean="0"/>
              <a:t>什么是软件架构</a:t>
            </a:r>
            <a:endParaRPr lang="zh-CN" altLang="en-US" sz="3200" dirty="0"/>
          </a:p>
        </p:txBody>
      </p:sp>
      <p:cxnSp>
        <p:nvCxnSpPr>
          <p:cNvPr id="7" name="直接连接符 6"/>
          <p:cNvCxnSpPr/>
          <p:nvPr/>
        </p:nvCxnSpPr>
        <p:spPr>
          <a:xfrm>
            <a:off x="2143108" y="2570560"/>
            <a:ext cx="4715702" cy="1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43108" y="3642130"/>
            <a:ext cx="4715702" cy="1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43108" y="4857760"/>
            <a:ext cx="4715702" cy="79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43902" y="2070884"/>
            <a:ext cx="389850" cy="369332"/>
          </a:xfrm>
          <a:prstGeom prst="rect">
            <a:avLst/>
          </a:prstGeom>
          <a:noFill/>
        </p:spPr>
        <p:txBody>
          <a:bodyPr wrap="none" rtlCol="0">
            <a:spAutoFit/>
          </a:bodyPr>
          <a:lstStyle/>
          <a:p>
            <a:r>
              <a:rPr lang="en-US" altLang="zh-CN" dirty="0" smtClean="0"/>
              <a:t>UI</a:t>
            </a:r>
            <a:endParaRPr lang="zh-CN" altLang="en-US" dirty="0"/>
          </a:p>
        </p:txBody>
      </p:sp>
      <p:sp>
        <p:nvSpPr>
          <p:cNvPr id="13" name="TextBox 12"/>
          <p:cNvSpPr txBox="1"/>
          <p:nvPr/>
        </p:nvSpPr>
        <p:spPr>
          <a:xfrm>
            <a:off x="2001026" y="3071016"/>
            <a:ext cx="646331" cy="369332"/>
          </a:xfrm>
          <a:prstGeom prst="rect">
            <a:avLst/>
          </a:prstGeom>
          <a:noFill/>
        </p:spPr>
        <p:txBody>
          <a:bodyPr wrap="none" rtlCol="0">
            <a:spAutoFit/>
          </a:bodyPr>
          <a:lstStyle/>
          <a:p>
            <a:r>
              <a:rPr lang="zh-CN" altLang="en-US" dirty="0" smtClean="0"/>
              <a:t>业务</a:t>
            </a:r>
            <a:endParaRPr lang="en-US" altLang="zh-CN" dirty="0" smtClean="0"/>
          </a:p>
        </p:txBody>
      </p:sp>
      <p:sp>
        <p:nvSpPr>
          <p:cNvPr id="14" name="TextBox 13"/>
          <p:cNvSpPr txBox="1"/>
          <p:nvPr/>
        </p:nvSpPr>
        <p:spPr>
          <a:xfrm>
            <a:off x="2072464" y="4285462"/>
            <a:ext cx="646331" cy="369332"/>
          </a:xfrm>
          <a:prstGeom prst="rect">
            <a:avLst/>
          </a:prstGeom>
          <a:noFill/>
        </p:spPr>
        <p:txBody>
          <a:bodyPr wrap="none" rtlCol="0">
            <a:spAutoFit/>
          </a:bodyPr>
          <a:lstStyle/>
          <a:p>
            <a:r>
              <a:rPr lang="zh-CN" altLang="en-US" dirty="0" smtClean="0"/>
              <a:t>数据</a:t>
            </a:r>
            <a:endParaRPr lang="zh-CN" altLang="en-US" dirty="0"/>
          </a:p>
        </p:txBody>
      </p:sp>
      <p:cxnSp>
        <p:nvCxnSpPr>
          <p:cNvPr id="16" name="直接连接符 15"/>
          <p:cNvCxnSpPr/>
          <p:nvPr/>
        </p:nvCxnSpPr>
        <p:spPr>
          <a:xfrm rot="5400000">
            <a:off x="1358084" y="3713958"/>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3144828" y="3713958"/>
            <a:ext cx="38576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44100" y="1928008"/>
            <a:ext cx="1107996" cy="369332"/>
          </a:xfrm>
          <a:prstGeom prst="rect">
            <a:avLst/>
          </a:prstGeom>
          <a:noFill/>
        </p:spPr>
        <p:txBody>
          <a:bodyPr wrap="none" rtlCol="0">
            <a:spAutoFit/>
          </a:bodyPr>
          <a:lstStyle/>
          <a:p>
            <a:r>
              <a:rPr lang="zh-CN" altLang="en-US" dirty="0" smtClean="0"/>
              <a:t>新增订单</a:t>
            </a:r>
            <a:endParaRPr lang="zh-CN" altLang="en-US" dirty="0"/>
          </a:p>
        </p:txBody>
      </p:sp>
      <p:sp>
        <p:nvSpPr>
          <p:cNvPr id="19" name="TextBox 18"/>
          <p:cNvSpPr txBox="1"/>
          <p:nvPr/>
        </p:nvSpPr>
        <p:spPr>
          <a:xfrm>
            <a:off x="5430050" y="1928008"/>
            <a:ext cx="1107996" cy="369332"/>
          </a:xfrm>
          <a:prstGeom prst="rect">
            <a:avLst/>
          </a:prstGeom>
          <a:noFill/>
        </p:spPr>
        <p:txBody>
          <a:bodyPr wrap="none" rtlCol="0">
            <a:spAutoFit/>
          </a:bodyPr>
          <a:lstStyle/>
          <a:p>
            <a:r>
              <a:rPr lang="zh-CN" altLang="en-US" dirty="0" smtClean="0"/>
              <a:t>删除订单</a:t>
            </a:r>
            <a:endParaRPr lang="zh-CN" altLang="en-US" dirty="0"/>
          </a:p>
        </p:txBody>
      </p:sp>
      <p:sp>
        <p:nvSpPr>
          <p:cNvPr id="20" name="TextBox 19"/>
          <p:cNvSpPr txBox="1"/>
          <p:nvPr/>
        </p:nvSpPr>
        <p:spPr>
          <a:xfrm>
            <a:off x="3644100" y="2928140"/>
            <a:ext cx="1107996" cy="369332"/>
          </a:xfrm>
          <a:prstGeom prst="rect">
            <a:avLst/>
          </a:prstGeom>
          <a:noFill/>
        </p:spPr>
        <p:txBody>
          <a:bodyPr wrap="none" rtlCol="0">
            <a:spAutoFit/>
          </a:bodyPr>
          <a:lstStyle/>
          <a:p>
            <a:r>
              <a:rPr lang="zh-CN" altLang="en-US" dirty="0" smtClean="0"/>
              <a:t>新增业务</a:t>
            </a:r>
            <a:endParaRPr lang="zh-CN" altLang="en-US" dirty="0"/>
          </a:p>
        </p:txBody>
      </p:sp>
      <p:sp>
        <p:nvSpPr>
          <p:cNvPr id="21" name="TextBox 20"/>
          <p:cNvSpPr txBox="1"/>
          <p:nvPr/>
        </p:nvSpPr>
        <p:spPr>
          <a:xfrm>
            <a:off x="5430050" y="2928140"/>
            <a:ext cx="1107996" cy="369332"/>
          </a:xfrm>
          <a:prstGeom prst="rect">
            <a:avLst/>
          </a:prstGeom>
          <a:noFill/>
        </p:spPr>
        <p:txBody>
          <a:bodyPr wrap="none" rtlCol="0">
            <a:spAutoFit/>
          </a:bodyPr>
          <a:lstStyle/>
          <a:p>
            <a:r>
              <a:rPr lang="zh-CN" altLang="en-US" dirty="0" smtClean="0"/>
              <a:t>删除业务</a:t>
            </a:r>
            <a:endParaRPr lang="zh-CN" altLang="en-US" dirty="0"/>
          </a:p>
        </p:txBody>
      </p:sp>
      <p:sp>
        <p:nvSpPr>
          <p:cNvPr id="22" name="TextBox 21"/>
          <p:cNvSpPr txBox="1"/>
          <p:nvPr/>
        </p:nvSpPr>
        <p:spPr>
          <a:xfrm>
            <a:off x="3644100" y="4071148"/>
            <a:ext cx="538930" cy="369332"/>
          </a:xfrm>
          <a:prstGeom prst="rect">
            <a:avLst/>
          </a:prstGeom>
          <a:noFill/>
        </p:spPr>
        <p:txBody>
          <a:bodyPr wrap="none" rtlCol="0">
            <a:spAutoFit/>
          </a:bodyPr>
          <a:lstStyle/>
          <a:p>
            <a:r>
              <a:rPr lang="en-US" altLang="zh-CN" dirty="0" smtClean="0"/>
              <a:t>add</a:t>
            </a:r>
            <a:endParaRPr lang="zh-CN" altLang="en-US" dirty="0"/>
          </a:p>
        </p:txBody>
      </p:sp>
      <p:sp>
        <p:nvSpPr>
          <p:cNvPr id="23" name="TextBox 22"/>
          <p:cNvSpPr txBox="1"/>
          <p:nvPr/>
        </p:nvSpPr>
        <p:spPr>
          <a:xfrm>
            <a:off x="5430050" y="4071148"/>
            <a:ext cx="778868" cy="369332"/>
          </a:xfrm>
          <a:prstGeom prst="rect">
            <a:avLst/>
          </a:prstGeom>
          <a:noFill/>
        </p:spPr>
        <p:txBody>
          <a:bodyPr wrap="none" rtlCol="0">
            <a:spAutoFit/>
          </a:bodyPr>
          <a:lstStyle/>
          <a:p>
            <a:r>
              <a:rPr lang="en-US" altLang="zh-CN" dirty="0" smtClean="0"/>
              <a:t>delete</a:t>
            </a:r>
            <a:endParaRPr lang="zh-CN" altLang="en-US" dirty="0"/>
          </a:p>
        </p:txBody>
      </p:sp>
      <p:sp>
        <p:nvSpPr>
          <p:cNvPr id="33" name="矩形 32"/>
          <p:cNvSpPr/>
          <p:nvPr/>
        </p:nvSpPr>
        <p:spPr>
          <a:xfrm>
            <a:off x="1500166" y="2428868"/>
            <a:ext cx="5715040" cy="1357322"/>
          </a:xfrm>
          <a:prstGeom prst="rect">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643042" y="785794"/>
            <a:ext cx="2226892" cy="369332"/>
          </a:xfrm>
          <a:prstGeom prst="rect">
            <a:avLst/>
          </a:prstGeom>
          <a:noFill/>
        </p:spPr>
        <p:txBody>
          <a:bodyPr wrap="none" rtlCol="0">
            <a:spAutoFit/>
          </a:bodyPr>
          <a:lstStyle/>
          <a:p>
            <a:r>
              <a:rPr lang="zh-CN" altLang="en-US" dirty="0" smtClean="0"/>
              <a:t>水平切分 </a:t>
            </a:r>
            <a:r>
              <a:rPr lang="en-US" altLang="zh-CN" dirty="0" smtClean="0"/>
              <a:t>/ </a:t>
            </a:r>
            <a:r>
              <a:rPr lang="zh-CN" altLang="en-US" dirty="0" smtClean="0"/>
              <a:t>垂直切分</a:t>
            </a:r>
          </a:p>
        </p:txBody>
      </p:sp>
      <p:sp>
        <p:nvSpPr>
          <p:cNvPr id="35" name="爆炸形 1 34"/>
          <p:cNvSpPr/>
          <p:nvPr/>
        </p:nvSpPr>
        <p:spPr>
          <a:xfrm>
            <a:off x="1500166" y="2071678"/>
            <a:ext cx="6643734" cy="3286148"/>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solidFill>
                  <a:schemeClr val="tx1"/>
                </a:solidFill>
              </a:rPr>
              <a:t>Telemetics</a:t>
            </a:r>
            <a:r>
              <a:rPr lang="zh-CN" altLang="en-US" dirty="0" smtClean="0">
                <a:solidFill>
                  <a:schemeClr val="tx1"/>
                </a:solidFill>
              </a:rPr>
              <a:t>关于追求框架的通用的想法是不对的。</a:t>
            </a:r>
            <a:r>
              <a:rPr lang="en-US" altLang="zh-CN" dirty="0" smtClean="0">
                <a:solidFill>
                  <a:schemeClr val="tx1"/>
                </a:solidFill>
              </a:rPr>
              <a:t>MCU</a:t>
            </a:r>
            <a:r>
              <a:rPr lang="zh-CN" altLang="en-US" dirty="0" smtClean="0">
                <a:solidFill>
                  <a:schemeClr val="tx1"/>
                </a:solidFill>
              </a:rPr>
              <a:t>代码移植的设计。</a:t>
            </a:r>
            <a:endParaRPr lang="en-US" altLang="zh-CN" dirty="0" smtClean="0">
              <a:solidFill>
                <a:schemeClr val="tx1"/>
              </a:solidFill>
            </a:endParaRPr>
          </a:p>
          <a:p>
            <a:pPr algn="ctr"/>
            <a:endParaRPr lang="zh-CN" altLang="en-US" dirty="0"/>
          </a:p>
        </p:txBody>
      </p:sp>
      <p:sp>
        <p:nvSpPr>
          <p:cNvPr id="36" name="爆炸形 1 35"/>
          <p:cNvSpPr/>
          <p:nvPr/>
        </p:nvSpPr>
        <p:spPr>
          <a:xfrm>
            <a:off x="1652566" y="2224078"/>
            <a:ext cx="6643734" cy="328614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r>
              <a:rPr lang="zh-CN" altLang="en-US" dirty="0" smtClean="0"/>
              <a:t>决策过程中推迟或延迟与细节相关的内容。细节与策略脱离关系。</a:t>
            </a: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ppt_x"/>
                                          </p:val>
                                        </p:tav>
                                        <p:tav tm="100000">
                                          <p:val>
                                            <p:strVal val="#ppt_x"/>
                                          </p:val>
                                        </p:tav>
                                      </p:tavLst>
                                    </p:anim>
                                    <p:anim calcmode="lin" valueType="num">
                                      <p:cBhvr additive="base">
                                        <p:cTn id="62" dur="500" fill="hold"/>
                                        <p:tgtEl>
                                          <p:spTgt spid="2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linds(horizontal)">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8" presetClass="entr" presetSubtype="16"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amond(in)">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diamond(in)">
                                      <p:cBhvr>
                                        <p:cTn id="8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19" grpId="0"/>
      <p:bldP spid="20" grpId="0"/>
      <p:bldP spid="21" grpId="0"/>
      <p:bldP spid="22" grpId="0"/>
      <p:bldP spid="23" grpId="0"/>
      <p:bldP spid="33"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539430"/>
          </a:xfrm>
          <a:prstGeom prst="rect">
            <a:avLst/>
          </a:prstGeom>
          <a:noFill/>
        </p:spPr>
        <p:txBody>
          <a:bodyPr wrap="square" rtlCol="0">
            <a:spAutoFit/>
          </a:bodyPr>
          <a:lstStyle/>
          <a:p>
            <a:r>
              <a:rPr lang="zh-CN" altLang="en-US" sz="3200" dirty="0" smtClean="0"/>
              <a:t>什么是软件架构</a:t>
            </a:r>
            <a:endParaRPr lang="zh-CN" altLang="en-US" sz="3200" dirty="0"/>
          </a:p>
        </p:txBody>
      </p:sp>
      <p:sp>
        <p:nvSpPr>
          <p:cNvPr id="9" name="TextBox 8"/>
          <p:cNvSpPr txBox="1"/>
          <p:nvPr/>
        </p:nvSpPr>
        <p:spPr>
          <a:xfrm>
            <a:off x="1329040" y="500042"/>
            <a:ext cx="7814960" cy="369332"/>
          </a:xfrm>
          <a:prstGeom prst="rect">
            <a:avLst/>
          </a:prstGeom>
          <a:noFill/>
        </p:spPr>
        <p:txBody>
          <a:bodyPr wrap="square" rtlCol="0">
            <a:spAutoFit/>
          </a:bodyPr>
          <a:lstStyle/>
          <a:p>
            <a:r>
              <a:rPr lang="zh-CN" altLang="en-US" b="1" dirty="0" smtClean="0">
                <a:latin typeface="+mn-ea"/>
              </a:rPr>
              <a:t>整洁架构</a:t>
            </a:r>
            <a:r>
              <a:rPr lang="en-US" altLang="zh-CN" b="1" dirty="0" smtClean="0">
                <a:latin typeface="+mn-ea"/>
              </a:rPr>
              <a:t>(P179)</a:t>
            </a:r>
            <a:endParaRPr lang="zh-CN" altLang="en-US" dirty="0">
              <a:latin typeface="+mn-ea"/>
            </a:endParaRPr>
          </a:p>
        </p:txBody>
      </p:sp>
      <p:pic>
        <p:nvPicPr>
          <p:cNvPr id="40961" name="Picture 1" descr="C://Users/xulei/AppData/Local/YNote/data/xuleilx@qq.com/7891e5fa38b443cca4289873f2954f6a/clipboard.png"/>
          <p:cNvPicPr>
            <a:picLocks noChangeAspect="1" noChangeArrowheads="1"/>
          </p:cNvPicPr>
          <p:nvPr/>
        </p:nvPicPr>
        <p:blipFill>
          <a:blip r:embed="rId3"/>
          <a:srcRect/>
          <a:stretch>
            <a:fillRect/>
          </a:stretch>
        </p:blipFill>
        <p:spPr bwMode="auto">
          <a:xfrm>
            <a:off x="1428728" y="928670"/>
            <a:ext cx="7353300" cy="5400675"/>
          </a:xfrm>
          <a:prstGeom prst="rect">
            <a:avLst/>
          </a:prstGeom>
          <a:noFill/>
        </p:spPr>
      </p:pic>
      <p:pic>
        <p:nvPicPr>
          <p:cNvPr id="40962" name="Picture 2" descr="C://Users/xulei/AppData/Local/YNote/data/xuleilx@qq.com/0ec4576b2d534b95a5a208f765936df1/clipboard.png"/>
          <p:cNvPicPr>
            <a:picLocks noChangeAspect="1" noChangeArrowheads="1"/>
          </p:cNvPicPr>
          <p:nvPr/>
        </p:nvPicPr>
        <p:blipFill>
          <a:blip r:embed="rId4"/>
          <a:srcRect/>
          <a:stretch>
            <a:fillRect/>
          </a:stretch>
        </p:blipFill>
        <p:spPr bwMode="auto">
          <a:xfrm>
            <a:off x="1428728" y="3071810"/>
            <a:ext cx="7417575" cy="2143140"/>
          </a:xfrm>
          <a:prstGeom prst="rect">
            <a:avLst/>
          </a:prstGeom>
          <a:noFill/>
        </p:spPr>
      </p:pic>
      <p:sp>
        <p:nvSpPr>
          <p:cNvPr id="10" name="爆炸形 1 9"/>
          <p:cNvSpPr/>
          <p:nvPr/>
        </p:nvSpPr>
        <p:spPr>
          <a:xfrm>
            <a:off x="1285820" y="1928802"/>
            <a:ext cx="7858180" cy="3429024"/>
          </a:xfrm>
          <a:prstGeom prst="irregularSeal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latin typeface="+mn-ea"/>
              </a:rPr>
              <a:t>让变化多的模块依赖不变</a:t>
            </a:r>
            <a:r>
              <a:rPr lang="en-US" altLang="zh-CN" dirty="0" smtClean="0">
                <a:latin typeface="+mn-ea"/>
              </a:rPr>
              <a:t>/</a:t>
            </a:r>
            <a:r>
              <a:rPr lang="zh-CN" altLang="en-US" dirty="0" smtClean="0">
                <a:latin typeface="+mn-ea"/>
              </a:rPr>
              <a:t>变化少的模块</a:t>
            </a:r>
            <a:endParaRPr lang="en-US" altLang="zh-CN" dirty="0" smtClean="0">
              <a:latin typeface="+mn-ea"/>
            </a:endParaRPr>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40961"/>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0 0  L 0 -0.33333  E" pathEditMode="relative" ptsTypes="">
                                      <p:cBhvr>
                                        <p:cTn id="9" dur="1000" fill="hold"/>
                                        <p:tgtEl>
                                          <p:spTgt spid="40961"/>
                                        </p:tgtEl>
                                        <p:attrNameLst>
                                          <p:attrName>ppt_x</p:attrName>
                                          <p:attrName>ppt_y</p:attrName>
                                        </p:attrNameLst>
                                      </p:cBhvr>
                                    </p:animMotion>
                                  </p:childTnLst>
                                </p:cTn>
                              </p:par>
                            </p:childTnLst>
                          </p:cTn>
                        </p:par>
                        <p:par>
                          <p:cTn id="10" fill="hold">
                            <p:stCondLst>
                              <p:cond delay="2000"/>
                            </p:stCondLst>
                            <p:childTnLst>
                              <p:par>
                                <p:cTn id="11" presetID="2" presetClass="entr" presetSubtype="4" fill="hold" nodeType="afterEffect">
                                  <p:stCondLst>
                                    <p:cond delay="0"/>
                                  </p:stCondLst>
                                  <p:childTnLst>
                                    <p:set>
                                      <p:cBhvr>
                                        <p:cTn id="12" dur="1" fill="hold">
                                          <p:stCondLst>
                                            <p:cond delay="0"/>
                                          </p:stCondLst>
                                        </p:cTn>
                                        <p:tgtEl>
                                          <p:spTgt spid="40962"/>
                                        </p:tgtEl>
                                        <p:attrNameLst>
                                          <p:attrName>style.visibility</p:attrName>
                                        </p:attrNameLst>
                                      </p:cBhvr>
                                      <p:to>
                                        <p:strVal val="visible"/>
                                      </p:to>
                                    </p:set>
                                    <p:anim calcmode="lin" valueType="num">
                                      <p:cBhvr additive="base">
                                        <p:cTn id="13" dur="500" fill="hold"/>
                                        <p:tgtEl>
                                          <p:spTgt spid="40962"/>
                                        </p:tgtEl>
                                        <p:attrNameLst>
                                          <p:attrName>ppt_x</p:attrName>
                                        </p:attrNameLst>
                                      </p:cBhvr>
                                      <p:tavLst>
                                        <p:tav tm="0">
                                          <p:val>
                                            <p:strVal val="#ppt_x"/>
                                          </p:val>
                                        </p:tav>
                                        <p:tav tm="100000">
                                          <p:val>
                                            <p:strVal val="#ppt_x"/>
                                          </p:val>
                                        </p:tav>
                                      </p:tavLst>
                                    </p:anim>
                                    <p:anim calcmode="lin" valueType="num">
                                      <p:cBhvr additive="base">
                                        <p:cTn id="14"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amond(in)">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单一职责原则</a:t>
            </a:r>
            <a:endParaRPr lang="zh-CN" altLang="en-US" sz="3200" dirty="0"/>
          </a:p>
        </p:txBody>
      </p:sp>
      <p:sp>
        <p:nvSpPr>
          <p:cNvPr id="9" name="TextBox 8"/>
          <p:cNvSpPr txBox="1"/>
          <p:nvPr/>
        </p:nvSpPr>
        <p:spPr>
          <a:xfrm>
            <a:off x="1329040" y="714356"/>
            <a:ext cx="7814960" cy="5355312"/>
          </a:xfrm>
          <a:prstGeom prst="rect">
            <a:avLst/>
          </a:prstGeom>
          <a:noFill/>
        </p:spPr>
        <p:txBody>
          <a:bodyPr wrap="square" rtlCol="0">
            <a:spAutoFit/>
          </a:bodyPr>
          <a:lstStyle/>
          <a:p>
            <a:r>
              <a:rPr lang="en-US" b="1" dirty="0" smtClean="0"/>
              <a:t>Single Responsibility Principle (</a:t>
            </a:r>
            <a:r>
              <a:rPr lang="en-US" altLang="zh-CN" b="1" dirty="0" smtClean="0"/>
              <a:t>SRP</a:t>
            </a:r>
            <a:r>
              <a:rPr lang="zh-CN" altLang="en-US" b="1" dirty="0" smtClean="0"/>
              <a:t>：单一职责原则</a:t>
            </a:r>
            <a:r>
              <a:rPr lang="en-US" altLang="zh-CN" b="1" dirty="0" smtClean="0"/>
              <a:t>)</a:t>
            </a:r>
          </a:p>
          <a:p>
            <a:endParaRPr lang="en-US" altLang="zh-CN" b="1" dirty="0" smtClean="0"/>
          </a:p>
          <a:p>
            <a:endParaRPr lang="en-US" altLang="zh-CN" b="1" dirty="0" smtClean="0"/>
          </a:p>
          <a:p>
            <a:r>
              <a:rPr lang="zh-CN" altLang="en-US" dirty="0" smtClean="0">
                <a:latin typeface="+mn-ea"/>
              </a:rPr>
              <a:t>单一职责原则 ：认为对象应该仅具有一种单一功能的概念。</a:t>
            </a:r>
          </a:p>
          <a:p>
            <a:endParaRPr lang="en-US" altLang="zh-CN" dirty="0" smtClean="0">
              <a:latin typeface="+mn-ea"/>
            </a:endParaRPr>
          </a:p>
          <a:p>
            <a:r>
              <a:rPr lang="zh-CN" altLang="en-US" dirty="0" smtClean="0">
                <a:latin typeface="+mn-ea"/>
              </a:rPr>
              <a:t>换句话说就是让一个类只做一种类型责任，当这个类需要承担其他类型的责任的时候，就需要分解这个类。</a:t>
            </a:r>
            <a:endParaRPr lang="en-US" altLang="zh-CN" dirty="0" smtClean="0">
              <a:latin typeface="+mn-ea"/>
            </a:endParaRPr>
          </a:p>
          <a:p>
            <a:endParaRPr lang="en-US" altLang="zh-CN" dirty="0" smtClean="0">
              <a:latin typeface="+mn-ea"/>
            </a:endParaRPr>
          </a:p>
          <a:p>
            <a:r>
              <a:rPr lang="zh-CN" altLang="en-US" dirty="0" smtClean="0">
                <a:latin typeface="+mn-ea"/>
              </a:rPr>
              <a:t>在所有的</a:t>
            </a:r>
            <a:r>
              <a:rPr lang="en-US" altLang="zh-CN" dirty="0" smtClean="0">
                <a:latin typeface="+mn-ea"/>
              </a:rPr>
              <a:t>SOLID</a:t>
            </a:r>
            <a:r>
              <a:rPr lang="zh-CN" altLang="en-US" dirty="0" smtClean="0">
                <a:latin typeface="+mn-ea"/>
              </a:rPr>
              <a:t>原则中，这是大多数开发人员感到最能完全理解的一条。严格来说，这也可能是违反最频繁的一条原则了。</a:t>
            </a:r>
            <a:endParaRPr lang="en-US" altLang="zh-CN" dirty="0" smtClean="0">
              <a:latin typeface="+mn-ea"/>
            </a:endParaRPr>
          </a:p>
          <a:p>
            <a:endParaRPr lang="en-US" altLang="zh-CN" dirty="0" smtClean="0">
              <a:latin typeface="+mn-ea"/>
            </a:endParaRPr>
          </a:p>
          <a:p>
            <a:r>
              <a:rPr lang="zh-CN" altLang="en-US" dirty="0" smtClean="0">
                <a:latin typeface="+mn-ea"/>
              </a:rPr>
              <a:t>单一责任原则可以看作是低耦合、高内聚在面向对象原则上的引申，将责任定义为引起变化的原因，以提高内聚性来减少引起变化的原因。责任过多，可能引起它变化的原因就越多，这将导致责任依赖，相互之间就产生影响，从而极大的损伤其内聚性和耦合度。</a:t>
            </a:r>
            <a:endParaRPr lang="en-US" altLang="zh-CN" dirty="0" smtClean="0">
              <a:latin typeface="+mn-ea"/>
            </a:endParaRPr>
          </a:p>
          <a:p>
            <a:endParaRPr lang="en-US" altLang="zh-CN" dirty="0" smtClean="0">
              <a:latin typeface="+mn-ea"/>
            </a:endParaRPr>
          </a:p>
          <a:p>
            <a:r>
              <a:rPr lang="zh-CN" altLang="en-US" dirty="0" smtClean="0">
                <a:latin typeface="+mn-ea"/>
              </a:rPr>
              <a:t>单一责任，通常意味着单一的功能，因此不要为一个模块实 现过多的功能点，以保证实体只有一个引起它变化的原因。</a:t>
            </a:r>
          </a:p>
          <a:p>
            <a:endParaRPr lang="zh-CN" altLang="en-US" dirty="0"/>
          </a:p>
        </p:txBody>
      </p:sp>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718" y="1333962"/>
            <a:ext cx="825867" cy="477054"/>
          </a:xfrm>
          <a:prstGeom prst="rect">
            <a:avLst/>
          </a:prstGeom>
          <a:noFill/>
        </p:spPr>
        <p:txBody>
          <a:bodyPr wrap="none" rtlCol="0">
            <a:spAutoFit/>
          </a:bodyPr>
          <a:lstStyle/>
          <a:p>
            <a:r>
              <a:rPr lang="zh-CN" altLang="en-US" sz="2500"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rPr>
              <a:t>目录</a:t>
            </a:r>
            <a:endParaRPr lang="zh-CN" altLang="en-US" sz="25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itchFamily="49" charset="-122"/>
              <a:ea typeface="黑体" pitchFamily="49" charset="-122"/>
            </a:endParaRPr>
          </a:p>
        </p:txBody>
      </p:sp>
      <p:sp>
        <p:nvSpPr>
          <p:cNvPr id="4" name="矩形 3"/>
          <p:cNvSpPr/>
          <p:nvPr/>
        </p:nvSpPr>
        <p:spPr>
          <a:xfrm>
            <a:off x="1224189" y="1318693"/>
            <a:ext cx="18000" cy="4176464"/>
          </a:xfrm>
          <a:prstGeom prst="rect">
            <a:avLst/>
          </a:prstGeom>
          <a:gradFill>
            <a:gsLst>
              <a:gs pos="90000">
                <a:srgbClr val="558ED5"/>
              </a:gs>
              <a:gs pos="10000">
                <a:srgbClr val="558ED5"/>
              </a:gs>
              <a:gs pos="100000">
                <a:schemeClr val="bg1"/>
              </a:gs>
              <a:gs pos="50000">
                <a:srgbClr val="558ED5"/>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5720" y="2357430"/>
            <a:ext cx="785818" cy="3046988"/>
          </a:xfrm>
          <a:prstGeom prst="rect">
            <a:avLst/>
          </a:prstGeom>
          <a:noFill/>
        </p:spPr>
        <p:txBody>
          <a:bodyPr wrap="square" rtlCol="0">
            <a:spAutoFit/>
          </a:bodyPr>
          <a:lstStyle/>
          <a:p>
            <a:r>
              <a:rPr lang="zh-CN" altLang="en-US" sz="3200" dirty="0" smtClean="0"/>
              <a:t>单一职责原则</a:t>
            </a:r>
            <a:endParaRPr lang="zh-CN" altLang="en-US" sz="3200" dirty="0"/>
          </a:p>
        </p:txBody>
      </p:sp>
      <p:pic>
        <p:nvPicPr>
          <p:cNvPr id="20482" name="Picture 2" descr="https://images2015.cnblogs.com/blog/833855/201612/833855-20161225134507339-1405385614.png"/>
          <p:cNvPicPr>
            <a:picLocks noChangeAspect="1" noChangeArrowheads="1"/>
          </p:cNvPicPr>
          <p:nvPr/>
        </p:nvPicPr>
        <p:blipFill>
          <a:blip r:embed="rId2"/>
          <a:srcRect/>
          <a:stretch>
            <a:fillRect/>
          </a:stretch>
        </p:blipFill>
        <p:spPr bwMode="auto">
          <a:xfrm>
            <a:off x="2143108" y="1285860"/>
            <a:ext cx="5534025" cy="4124326"/>
          </a:xfrm>
          <a:prstGeom prst="rect">
            <a:avLst/>
          </a:prstGeom>
          <a:noFill/>
        </p:spPr>
      </p:pic>
    </p:spTree>
    <p:extLst>
      <p:ext uri="{BB962C8B-B14F-4D97-AF65-F5344CB8AC3E}">
        <p14:creationId xmlns:p14="http://schemas.microsoft.com/office/powerpoint/2010/main" xmlns="" val="1694789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扬州航盛PPT标准化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扬州航盛PPT标准化模版</Template>
  <TotalTime>9133</TotalTime>
  <Words>1613</Words>
  <Application>Microsoft Office PowerPoint</Application>
  <PresentationFormat>全屏显示(4:3)</PresentationFormat>
  <Paragraphs>217</Paragraphs>
  <Slides>26</Slides>
  <Notes>6</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扬州航盛PPT标准化模版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liqinwen</dc:creator>
  <cp:lastModifiedBy>xulei</cp:lastModifiedBy>
  <cp:revision>321</cp:revision>
  <dcterms:created xsi:type="dcterms:W3CDTF">2016-10-24T03:51:16Z</dcterms:created>
  <dcterms:modified xsi:type="dcterms:W3CDTF">2019-01-11T09:29:02Z</dcterms:modified>
</cp:coreProperties>
</file>