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3" r:id="rId3"/>
    <p:sldId id="291" r:id="rId4"/>
    <p:sldId id="292" r:id="rId5"/>
    <p:sldId id="293" r:id="rId6"/>
    <p:sldId id="282" r:id="rId7"/>
    <p:sldId id="294" r:id="rId8"/>
    <p:sldId id="295" r:id="rId9"/>
    <p:sldId id="269" r:id="rId10"/>
    <p:sldId id="270" r:id="rId11"/>
    <p:sldId id="296" r:id="rId12"/>
    <p:sldId id="258"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892" autoAdjust="0"/>
  </p:normalViewPr>
  <p:slideViewPr>
    <p:cSldViewPr>
      <p:cViewPr varScale="1">
        <p:scale>
          <a:sx n="100" d="100"/>
          <a:sy n="100" d="100"/>
        </p:scale>
        <p:origin x="175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49F0E-5FC9-4776-8E1A-89FF7E51029B}" type="datetimeFigureOut">
              <a:rPr lang="zh-CN" altLang="en-US" smtClean="0"/>
              <a:pPr/>
              <a:t>2019/11/13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40BE65-9758-4DE9-9F00-F2710704B02F}" type="slidenum">
              <a:rPr lang="zh-CN" altLang="en-US" smtClean="0"/>
              <a:pPr/>
              <a:t>‹#›</a:t>
            </a:fld>
            <a:endParaRPr lang="zh-CN" altLang="en-US"/>
          </a:p>
        </p:txBody>
      </p:sp>
    </p:spTree>
    <p:extLst>
      <p:ext uri="{BB962C8B-B14F-4D97-AF65-F5344CB8AC3E}">
        <p14:creationId xmlns:p14="http://schemas.microsoft.com/office/powerpoint/2010/main" val="1052405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大家好，今天跟大家一起分享一些关于网络编程相关的知识。</a:t>
            </a:r>
            <a:endParaRPr lang="en-US" altLang="zh-CN" dirty="0" smtClean="0"/>
          </a:p>
          <a:p>
            <a:r>
              <a:rPr lang="zh-CN" altLang="en-US" dirty="0" smtClean="0"/>
              <a:t>其实一直不觉得自己有这个能力可以讲解网络编程，感觉自己也只是入门。</a:t>
            </a:r>
            <a:endParaRPr lang="en-US" altLang="zh-CN" dirty="0" smtClean="0"/>
          </a:p>
          <a:p>
            <a:r>
              <a:rPr lang="zh-CN" altLang="en-US" dirty="0" smtClean="0"/>
              <a:t>这次跟大家分享一下，之前一段时间在一汽</a:t>
            </a:r>
            <a:r>
              <a:rPr lang="en-US" altLang="zh-CN" dirty="0" err="1" smtClean="0"/>
              <a:t>Tbox</a:t>
            </a:r>
            <a:r>
              <a:rPr lang="zh-CN" altLang="en-US" dirty="0" smtClean="0"/>
              <a:t>中负责远程通信模块中的一些经验。</a:t>
            </a:r>
            <a:endParaRPr lang="en-US" altLang="zh-CN" dirty="0" smtClean="0"/>
          </a:p>
          <a:p>
            <a:endParaRPr lang="en-US" altLang="zh-CN" dirty="0" smtClean="0"/>
          </a:p>
          <a:p>
            <a:r>
              <a:rPr lang="zh-CN" altLang="en-US" dirty="0" smtClean="0"/>
              <a:t>网络在我们生活中无处不在，打开个网页，看个视频，打个网游，都会使用到网络通信。</a:t>
            </a:r>
            <a:endParaRPr lang="en-US" altLang="zh-CN" dirty="0" smtClean="0"/>
          </a:p>
          <a:p>
            <a:r>
              <a:rPr lang="zh-CN" altLang="en-US" dirty="0" smtClean="0"/>
              <a:t>在工作中大家也多多少少都会接触到网络编程，使用套接字实现进程间通信。</a:t>
            </a:r>
            <a:endParaRPr lang="en-US" altLang="zh-CN" dirty="0" smtClean="0"/>
          </a:p>
          <a:p>
            <a:r>
              <a:rPr lang="zh-CN" altLang="en-US" dirty="0" smtClean="0"/>
              <a:t>这次分享重点是讲解套接字在工作中的使用，关于</a:t>
            </a:r>
            <a:r>
              <a:rPr lang="en-US" altLang="zh-CN" dirty="0" smtClean="0"/>
              <a:t>TCP/IP</a:t>
            </a:r>
            <a:r>
              <a:rPr lang="zh-CN" altLang="en-US" dirty="0" smtClean="0"/>
              <a:t>的协议没有做太多的讲解。 </a:t>
            </a:r>
            <a:endParaRPr lang="en-US" altLang="zh-CN" dirty="0" smtClean="0"/>
          </a:p>
          <a:p>
            <a:r>
              <a:rPr lang="en-US" altLang="zh-CN" dirty="0" smtClean="0"/>
              <a:t>TCP/IP</a:t>
            </a:r>
            <a:r>
              <a:rPr lang="zh-CN" altLang="en-US" dirty="0" smtClean="0"/>
              <a:t>协议和套接字什么关系呢？套接字相当于</a:t>
            </a:r>
            <a:r>
              <a:rPr lang="en-US" altLang="zh-CN" dirty="0" smtClean="0"/>
              <a:t>TCP/IP</a:t>
            </a:r>
            <a:r>
              <a:rPr lang="zh-CN" altLang="en-US" dirty="0" smtClean="0"/>
              <a:t>协议的实现，操作系统提供给用户的接口。</a:t>
            </a:r>
            <a:endParaRPr lang="en-US" altLang="zh-CN" dirty="0" smtClean="0"/>
          </a:p>
        </p:txBody>
      </p:sp>
      <p:sp>
        <p:nvSpPr>
          <p:cNvPr id="4" name="灯片编号占位符 3"/>
          <p:cNvSpPr>
            <a:spLocks noGrp="1"/>
          </p:cNvSpPr>
          <p:nvPr>
            <p:ph type="sldNum" sz="quarter" idx="10"/>
          </p:nvPr>
        </p:nvSpPr>
        <p:spPr/>
        <p:txBody>
          <a:bodyPr/>
          <a:lstStyle/>
          <a:p>
            <a:fld id="{BE40BE65-9758-4DE9-9F00-F2710704B02F}" type="slidenum">
              <a:rPr lang="zh-CN" altLang="en-US" smtClean="0"/>
              <a:pPr/>
              <a:t>1</a:t>
            </a:fld>
            <a:endParaRPr lang="zh-CN" altLang="en-US"/>
          </a:p>
        </p:txBody>
      </p:sp>
    </p:spTree>
    <p:extLst>
      <p:ext uri="{BB962C8B-B14F-4D97-AF65-F5344CB8AC3E}">
        <p14:creationId xmlns:p14="http://schemas.microsoft.com/office/powerpoint/2010/main" val="3164914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小故事：</a:t>
            </a:r>
            <a:endParaRPr lang="en-US" altLang="zh-CN" dirty="0" smtClean="0"/>
          </a:p>
          <a:p>
            <a:r>
              <a:rPr lang="en-US" altLang="zh-CN" dirty="0" smtClean="0"/>
              <a:t>TCP/IP</a:t>
            </a:r>
            <a:r>
              <a:rPr lang="zh-CN" altLang="en-US" dirty="0" smtClean="0"/>
              <a:t>协议出来后，一些公司实现了</a:t>
            </a:r>
            <a:r>
              <a:rPr lang="en-US" altLang="zh-CN" dirty="0" smtClean="0"/>
              <a:t>TCP/IP</a:t>
            </a:r>
            <a:r>
              <a:rPr lang="zh-CN" altLang="en-US" dirty="0" smtClean="0"/>
              <a:t>协议，拿出来卖钱，后来内核操作系统实现了</a:t>
            </a:r>
            <a:r>
              <a:rPr lang="en-US" altLang="zh-CN" dirty="0" smtClean="0"/>
              <a:t>TCP/IP</a:t>
            </a:r>
            <a:r>
              <a:rPr lang="zh-CN" altLang="en-US" dirty="0" smtClean="0"/>
              <a:t>协议，这些公司相继面临着倒闭。</a:t>
            </a:r>
            <a:endParaRPr lang="en-US" altLang="zh-CN" dirty="0" smtClean="0"/>
          </a:p>
          <a:p>
            <a:r>
              <a:rPr lang="zh-CN" altLang="en-US" dirty="0" smtClean="0"/>
              <a:t>感觉有点像我们现在用</a:t>
            </a:r>
            <a:r>
              <a:rPr lang="en-US" altLang="zh-CN" dirty="0" err="1" smtClean="0"/>
              <a:t>someip</a:t>
            </a:r>
            <a:r>
              <a:rPr lang="zh-CN" altLang="en-US" dirty="0" smtClean="0"/>
              <a:t>，哪天内核操作系统实现了</a:t>
            </a:r>
            <a:r>
              <a:rPr lang="en-US" altLang="zh-CN" dirty="0" err="1" smtClean="0"/>
              <a:t>someip</a:t>
            </a:r>
            <a:r>
              <a:rPr lang="zh-CN" altLang="en-US" dirty="0" smtClean="0"/>
              <a:t>他们可能也会面临这样的困境。</a:t>
            </a:r>
            <a:endParaRPr lang="zh-CN" altLang="en-US" dirty="0"/>
          </a:p>
        </p:txBody>
      </p:sp>
      <p:sp>
        <p:nvSpPr>
          <p:cNvPr id="4" name="灯片编号占位符 3"/>
          <p:cNvSpPr>
            <a:spLocks noGrp="1"/>
          </p:cNvSpPr>
          <p:nvPr>
            <p:ph type="sldNum" sz="quarter" idx="10"/>
          </p:nvPr>
        </p:nvSpPr>
        <p:spPr/>
        <p:txBody>
          <a:bodyPr/>
          <a:lstStyle/>
          <a:p>
            <a:fld id="{BE40BE65-9758-4DE9-9F00-F2710704B02F}" type="slidenum">
              <a:rPr lang="zh-CN" altLang="en-US" smtClean="0"/>
              <a:pPr/>
              <a:t>3</a:t>
            </a:fld>
            <a:endParaRPr lang="zh-CN" altLang="en-US"/>
          </a:p>
        </p:txBody>
      </p:sp>
    </p:spTree>
    <p:extLst>
      <p:ext uri="{BB962C8B-B14F-4D97-AF65-F5344CB8AC3E}">
        <p14:creationId xmlns:p14="http://schemas.microsoft.com/office/powerpoint/2010/main" val="164631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zh-CN" altLang="en-US" dirty="0" smtClean="0"/>
              <a:t>客户端也可以使用</a:t>
            </a:r>
            <a:r>
              <a:rPr lang="en-US" altLang="zh-CN" dirty="0" smtClean="0"/>
              <a:t>bind</a:t>
            </a:r>
            <a:r>
              <a:rPr lang="zh-CN" altLang="en-US" dirty="0" smtClean="0"/>
              <a:t>，如果有多个网卡，可以绑定到特定的网卡。</a:t>
            </a:r>
            <a:endParaRPr lang="en-US" altLang="zh-CN" dirty="0" smtClean="0"/>
          </a:p>
          <a:p>
            <a:endParaRPr lang="en-US" altLang="zh-CN" dirty="0" smtClean="0"/>
          </a:p>
          <a:p>
            <a:r>
              <a:rPr lang="en-US" altLang="zh-CN" dirty="0" smtClean="0"/>
              <a:t>Listen:</a:t>
            </a:r>
            <a:r>
              <a:rPr lang="en-US" altLang="zh-CN" sz="1200" b="0" i="0" kern="1200" baseline="0" dirty="0" smtClean="0">
                <a:solidFill>
                  <a:schemeClr val="tx1"/>
                </a:solidFill>
                <a:effectLst/>
                <a:latin typeface="+mn-lt"/>
                <a:ea typeface="+mn-ea"/>
                <a:cs typeface="+mn-cs"/>
              </a:rPr>
              <a:t> </a:t>
            </a:r>
            <a:r>
              <a:rPr lang="zh-CN" altLang="en-US" sz="1200" b="0" i="0" kern="1200" baseline="0" dirty="0" smtClean="0">
                <a:solidFill>
                  <a:schemeClr val="tx1"/>
                </a:solidFill>
                <a:effectLst/>
                <a:latin typeface="+mn-lt"/>
                <a:ea typeface="+mn-ea"/>
                <a:cs typeface="+mn-cs"/>
              </a:rPr>
              <a:t>使</a:t>
            </a:r>
            <a:r>
              <a:rPr lang="zh-CN" altLang="en-US" sz="1200" b="0" i="0" kern="1200" dirty="0" smtClean="0">
                <a:solidFill>
                  <a:schemeClr val="tx1"/>
                </a:solidFill>
                <a:effectLst/>
                <a:latin typeface="+mn-lt"/>
                <a:ea typeface="+mn-ea"/>
                <a:cs typeface="+mn-cs"/>
              </a:rPr>
              <a:t>主动连接套接口变为被连接套接口，使得一个进程可以接受其它进程的请求，从而成为一个服务器进程。在</a:t>
            </a:r>
            <a:r>
              <a:rPr lang="en-US" altLang="zh-CN" sz="1200" b="0" i="0" kern="1200" dirty="0" smtClean="0">
                <a:solidFill>
                  <a:schemeClr val="tx1"/>
                </a:solidFill>
                <a:effectLst/>
                <a:latin typeface="+mn-lt"/>
                <a:ea typeface="+mn-ea"/>
                <a:cs typeface="+mn-cs"/>
              </a:rPr>
              <a:t>TCP</a:t>
            </a:r>
            <a:r>
              <a:rPr lang="zh-CN" altLang="en-US" sz="1200" b="0" i="0" kern="1200" dirty="0" smtClean="0">
                <a:solidFill>
                  <a:schemeClr val="tx1"/>
                </a:solidFill>
                <a:effectLst/>
                <a:latin typeface="+mn-lt"/>
                <a:ea typeface="+mn-ea"/>
                <a:cs typeface="+mn-cs"/>
              </a:rPr>
              <a:t>服务器编程中</a:t>
            </a:r>
            <a:r>
              <a:rPr lang="en-US" altLang="zh-CN" sz="1200" b="0" i="0" kern="1200" dirty="0" smtClean="0">
                <a:solidFill>
                  <a:schemeClr val="tx1"/>
                </a:solidFill>
                <a:effectLst/>
                <a:latin typeface="+mn-lt"/>
                <a:ea typeface="+mn-ea"/>
                <a:cs typeface="+mn-cs"/>
              </a:rPr>
              <a:t>listen</a:t>
            </a:r>
            <a:r>
              <a:rPr lang="zh-CN" altLang="en-US" sz="1200" b="0" i="0" kern="1200" dirty="0" smtClean="0">
                <a:solidFill>
                  <a:schemeClr val="tx1"/>
                </a:solidFill>
                <a:effectLst/>
                <a:latin typeface="+mn-lt"/>
                <a:ea typeface="+mn-ea"/>
                <a:cs typeface="+mn-cs"/>
              </a:rPr>
              <a:t>函数把进程变为一个服务器，并指定相应的套接字变为被动连接。</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Accept</a:t>
            </a:r>
            <a:r>
              <a:rPr lang="zh-CN" altLang="en-US" sz="1200" b="0" i="0" kern="1200" dirty="0" smtClean="0">
                <a:solidFill>
                  <a:schemeClr val="tx1"/>
                </a:solidFill>
                <a:effectLst/>
                <a:latin typeface="+mn-lt"/>
                <a:ea typeface="+mn-ea"/>
                <a:cs typeface="+mn-cs"/>
              </a:rPr>
              <a:t>：返回一个已完成的连接。</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提问：处于</a:t>
            </a:r>
            <a:r>
              <a:rPr lang="en-US" altLang="zh-CN" sz="1200" b="0" i="0" kern="1200" dirty="0" smtClean="0">
                <a:solidFill>
                  <a:schemeClr val="tx1"/>
                </a:solidFill>
                <a:effectLst/>
                <a:latin typeface="+mn-lt"/>
                <a:ea typeface="+mn-ea"/>
                <a:cs typeface="+mn-cs"/>
              </a:rPr>
              <a:t>listen</a:t>
            </a:r>
            <a:r>
              <a:rPr lang="zh-CN" altLang="en-US" sz="1200" b="0" i="0" kern="1200" dirty="0" smtClean="0">
                <a:solidFill>
                  <a:schemeClr val="tx1"/>
                </a:solidFill>
                <a:effectLst/>
                <a:latin typeface="+mn-lt"/>
                <a:ea typeface="+mn-ea"/>
                <a:cs typeface="+mn-cs"/>
              </a:rPr>
              <a:t>状态的套接字，能否完成连接？</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dirty="0" smtClean="0"/>
              <a:t>回显程序：</a:t>
            </a:r>
            <a:r>
              <a:rPr lang="en-US" altLang="zh-CN" dirty="0" smtClean="0"/>
              <a:t>tcpcli01.c</a:t>
            </a:r>
            <a:r>
              <a:rPr lang="zh-CN" altLang="en-US" dirty="0" smtClean="0"/>
              <a:t>，</a:t>
            </a:r>
            <a:r>
              <a:rPr lang="en-US" altLang="zh-CN" dirty="0" smtClean="0"/>
              <a:t>tcpserv01.c</a:t>
            </a:r>
          </a:p>
          <a:p>
            <a:r>
              <a:rPr lang="zh-CN" altLang="en-US" dirty="0" smtClean="0"/>
              <a:t>这个程序看上去其实挺简单的，但是并不能直接运用到实际的工作中，</a:t>
            </a:r>
            <a:endParaRPr lang="en-US" altLang="zh-CN" dirty="0" smtClean="0"/>
          </a:p>
          <a:p>
            <a:r>
              <a:rPr lang="zh-CN" altLang="en-US" dirty="0" smtClean="0"/>
              <a:t>因为我们通常是通过网址来访问某个网页的，那就需要域名解析。</a:t>
            </a:r>
            <a:endParaRPr lang="en-US" altLang="zh-CN" dirty="0" smtClean="0"/>
          </a:p>
          <a:p>
            <a:r>
              <a:rPr lang="zh-CN" altLang="en-US" dirty="0" smtClean="0"/>
              <a:t>当时协议设计者和实现者心想，鬼知道后面还会有个</a:t>
            </a:r>
            <a:r>
              <a:rPr lang="en-US" altLang="zh-CN" dirty="0" smtClean="0"/>
              <a:t>IPV6</a:t>
            </a:r>
            <a:r>
              <a:rPr lang="zh-CN" altLang="en-US" dirty="0" smtClean="0"/>
              <a:t>啊，所以有些接口是不能通用的，主要的就是集中在</a:t>
            </a:r>
            <a:r>
              <a:rPr lang="en-US" altLang="zh-CN" dirty="0" err="1" smtClean="0"/>
              <a:t>ip</a:t>
            </a:r>
            <a:r>
              <a:rPr lang="zh-CN" altLang="en-US" dirty="0" smtClean="0"/>
              <a:t>的解析上。</a:t>
            </a:r>
            <a:endParaRPr lang="en-US" altLang="zh-CN" dirty="0" smtClean="0"/>
          </a:p>
          <a:p>
            <a:r>
              <a:rPr lang="zh-CN" altLang="en-US" dirty="0" smtClean="0"/>
              <a:t>用于</a:t>
            </a:r>
            <a:r>
              <a:rPr lang="en-US" altLang="zh-CN" dirty="0" smtClean="0"/>
              <a:t>Ipv4</a:t>
            </a:r>
            <a:r>
              <a:rPr lang="zh-CN" altLang="en-US" dirty="0" smtClean="0"/>
              <a:t>的域名解析</a:t>
            </a:r>
            <a:r>
              <a:rPr lang="en-US" altLang="zh-CN" dirty="0" err="1" smtClean="0"/>
              <a:t>Gethostbyname</a:t>
            </a:r>
            <a:r>
              <a:rPr lang="en-US" altLang="zh-CN" dirty="0" smtClean="0"/>
              <a:t>,</a:t>
            </a:r>
            <a:r>
              <a:rPr lang="zh-CN" altLang="en-US" dirty="0" smtClean="0"/>
              <a:t>于是有了后来的</a:t>
            </a:r>
            <a:r>
              <a:rPr lang="en-US" altLang="zh-CN" dirty="0" err="1" smtClean="0"/>
              <a:t>getaddrinfo</a:t>
            </a:r>
            <a:r>
              <a:rPr lang="en-US" altLang="zh-CN" dirty="0" smtClean="0"/>
              <a:t>()</a:t>
            </a:r>
            <a:r>
              <a:rPr lang="zh-CN" altLang="en-US" dirty="0" smtClean="0"/>
              <a:t>，兼容</a:t>
            </a:r>
            <a:r>
              <a:rPr lang="en-US" altLang="zh-CN" dirty="0" smtClean="0"/>
              <a:t>ipv4</a:t>
            </a:r>
            <a:r>
              <a:rPr lang="zh-CN" altLang="en-US" dirty="0" smtClean="0"/>
              <a:t>和</a:t>
            </a:r>
            <a:r>
              <a:rPr lang="en-US" altLang="zh-CN" dirty="0" smtClean="0"/>
              <a:t>ipv6.</a:t>
            </a:r>
          </a:p>
          <a:p>
            <a:endParaRPr lang="en-US" altLang="zh-CN" dirty="0" smtClean="0"/>
          </a:p>
          <a:p>
            <a:r>
              <a:rPr lang="zh-CN" altLang="en-US" dirty="0" smtClean="0"/>
              <a:t>一般我们不提倡重新造轮子，那我们的轮子哪里来呢？有人会选择去</a:t>
            </a:r>
            <a:r>
              <a:rPr lang="en-US" altLang="zh-CN" dirty="0" err="1" smtClean="0"/>
              <a:t>github</a:t>
            </a:r>
            <a:r>
              <a:rPr lang="zh-CN" altLang="en-US" dirty="0" smtClean="0"/>
              <a:t>上找一个</a:t>
            </a:r>
            <a:r>
              <a:rPr lang="en-US" altLang="zh-CN" dirty="0" err="1" smtClean="0"/>
              <a:t>star,fork</a:t>
            </a:r>
            <a:r>
              <a:rPr lang="zh-CN" altLang="en-US" dirty="0" smtClean="0"/>
              <a:t>多的项目，但是个人觉得不够权威，当时项目里</a:t>
            </a:r>
            <a:endParaRPr lang="en-US" altLang="zh-CN" dirty="0" smtClean="0"/>
          </a:p>
          <a:p>
            <a:r>
              <a:rPr lang="zh-CN" altLang="en-US" dirty="0" smtClean="0"/>
              <a:t>我是选择通过</a:t>
            </a:r>
            <a:r>
              <a:rPr lang="en-US" altLang="zh-CN" dirty="0" smtClean="0"/>
              <a:t>《Unix</a:t>
            </a:r>
            <a:r>
              <a:rPr lang="zh-CN" altLang="en-US" dirty="0" smtClean="0"/>
              <a:t>网络编程</a:t>
            </a:r>
            <a:r>
              <a:rPr lang="en-US" altLang="zh-CN" dirty="0" smtClean="0"/>
              <a:t>》</a:t>
            </a:r>
            <a:r>
              <a:rPr lang="zh-CN" altLang="en-US" dirty="0" smtClean="0"/>
              <a:t>这本书的参考代码来封装自己的轮子的。</a:t>
            </a:r>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W. Richard Stevens</a:t>
            </a:r>
            <a:r>
              <a:rPr lang="zh-CN" altLang="en-US" sz="1200" b="0" i="0" kern="1200" dirty="0" smtClean="0">
                <a:solidFill>
                  <a:schemeClr val="tx1"/>
                </a:solidFill>
                <a:latin typeface="+mn-lt"/>
                <a:ea typeface="+mn-ea"/>
                <a:cs typeface="+mn-cs"/>
              </a:rPr>
              <a:t>，是国际知名的</a:t>
            </a:r>
            <a:r>
              <a:rPr lang="en-US" altLang="zh-CN" sz="1200" b="0" i="0" kern="1200" dirty="0" smtClean="0">
                <a:solidFill>
                  <a:schemeClr val="tx1"/>
                </a:solidFill>
                <a:latin typeface="+mn-lt"/>
                <a:ea typeface="+mn-ea"/>
                <a:cs typeface="+mn-cs"/>
              </a:rPr>
              <a:t>Unix</a:t>
            </a:r>
            <a:r>
              <a:rPr lang="zh-CN" altLang="en-US" sz="1200" b="0" i="0" kern="1200" dirty="0" smtClean="0">
                <a:solidFill>
                  <a:schemeClr val="tx1"/>
                </a:solidFill>
                <a:latin typeface="+mn-lt"/>
                <a:ea typeface="+mn-ea"/>
                <a:cs typeface="+mn-cs"/>
              </a:rPr>
              <a:t>和网络专家，</a:t>
            </a:r>
            <a:r>
              <a:rPr lang="en-US" altLang="zh-CN" sz="1200" b="0" i="0" kern="1200" dirty="0" smtClean="0">
                <a:solidFill>
                  <a:schemeClr val="tx1"/>
                </a:solidFill>
                <a:latin typeface="+mn-lt"/>
                <a:ea typeface="+mn-ea"/>
                <a:cs typeface="+mn-cs"/>
              </a:rPr>
              <a:t>《TCP/IP </a:t>
            </a:r>
            <a:r>
              <a:rPr lang="zh-CN" altLang="en-US" sz="1200" b="0" i="0" kern="1200" dirty="0" smtClean="0">
                <a:solidFill>
                  <a:schemeClr val="tx1"/>
                </a:solidFill>
                <a:latin typeface="+mn-lt"/>
                <a:ea typeface="+mn-ea"/>
                <a:cs typeface="+mn-cs"/>
              </a:rPr>
              <a:t>详解</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（三卷本），</a:t>
            </a:r>
            <a:r>
              <a:rPr lang="en-US" altLang="zh-CN" sz="1200" b="0" i="0" kern="1200" dirty="0" smtClean="0">
                <a:solidFill>
                  <a:schemeClr val="tx1"/>
                </a:solidFill>
                <a:latin typeface="+mn-lt"/>
                <a:ea typeface="+mn-ea"/>
                <a:cs typeface="+mn-cs"/>
              </a:rPr>
              <a:t>《UNIX</a:t>
            </a:r>
            <a:r>
              <a:rPr lang="zh-CN" altLang="en-US" sz="1200" b="0" i="0" kern="1200" dirty="0" smtClean="0">
                <a:solidFill>
                  <a:schemeClr val="tx1"/>
                </a:solidFill>
                <a:latin typeface="+mn-lt"/>
                <a:ea typeface="+mn-ea"/>
                <a:cs typeface="+mn-cs"/>
              </a:rPr>
              <a:t>网络编程</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（两卷本）以及</a:t>
            </a:r>
            <a:r>
              <a:rPr lang="en-US" altLang="zh-CN" sz="1200" b="0" i="0" kern="1200" dirty="0" smtClean="0">
                <a:solidFill>
                  <a:schemeClr val="tx1"/>
                </a:solidFill>
                <a:latin typeface="+mn-lt"/>
                <a:ea typeface="+mn-ea"/>
                <a:cs typeface="+mn-cs"/>
              </a:rPr>
              <a:t>《UNIX</a:t>
            </a:r>
            <a:r>
              <a:rPr lang="zh-CN" altLang="en-US" sz="1200" b="0" i="0" kern="1200" dirty="0" smtClean="0">
                <a:solidFill>
                  <a:schemeClr val="tx1"/>
                </a:solidFill>
                <a:latin typeface="+mn-lt"/>
                <a:ea typeface="+mn-ea"/>
                <a:cs typeface="+mn-cs"/>
              </a:rPr>
              <a:t>环境高级编程</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的作者</a:t>
            </a:r>
            <a:endParaRPr lang="en-US" altLang="zh-CN" sz="1200" b="0" i="0" kern="1200" dirty="0" smtClean="0">
              <a:solidFill>
                <a:schemeClr val="tx1"/>
              </a:solidFill>
              <a:latin typeface="+mn-lt"/>
              <a:ea typeface="+mn-ea"/>
              <a:cs typeface="+mn-cs"/>
            </a:endParaRPr>
          </a:p>
          <a:p>
            <a:r>
              <a:rPr lang="zh-CN" altLang="en-US" dirty="0" smtClean="0"/>
              <a:t>在我们看来成为技术大牛已经很难得了，如果还能把技术讲解的通俗易懂，更是凤毛菱角。</a:t>
            </a:r>
            <a:r>
              <a:rPr lang="en-US" altLang="zh-CN" sz="1200" b="0" i="0" kern="1200" dirty="0" smtClean="0">
                <a:solidFill>
                  <a:schemeClr val="tx1"/>
                </a:solidFill>
                <a:latin typeface="+mn-lt"/>
                <a:ea typeface="+mn-ea"/>
                <a:cs typeface="+mn-cs"/>
              </a:rPr>
              <a:t>Stevens</a:t>
            </a:r>
            <a:r>
              <a:rPr lang="zh-CN" altLang="en-US" sz="1200" b="0" i="0" kern="1200" dirty="0" smtClean="0">
                <a:solidFill>
                  <a:schemeClr val="tx1"/>
                </a:solidFill>
                <a:latin typeface="+mn-lt"/>
                <a:ea typeface="+mn-ea"/>
                <a:cs typeface="+mn-cs"/>
              </a:rPr>
              <a:t>就是这样一个罕见的人才。不过英年早逝，</a:t>
            </a:r>
            <a:r>
              <a:rPr lang="en-US" altLang="zh-CN" sz="1200" b="0" i="0" kern="1200" dirty="0" smtClean="0">
                <a:solidFill>
                  <a:schemeClr val="tx1"/>
                </a:solidFill>
                <a:latin typeface="+mn-lt"/>
                <a:ea typeface="+mn-ea"/>
                <a:cs typeface="+mn-cs"/>
              </a:rPr>
              <a:t>40</a:t>
            </a:r>
            <a:r>
              <a:rPr lang="zh-CN" altLang="en-US" sz="1200" b="0" i="0" kern="1200" dirty="0" smtClean="0">
                <a:solidFill>
                  <a:schemeClr val="tx1"/>
                </a:solidFill>
                <a:latin typeface="+mn-lt"/>
                <a:ea typeface="+mn-ea"/>
                <a:cs typeface="+mn-cs"/>
              </a:rPr>
              <a:t>多岁就去世了，关于他的死，一直是个谜。</a:t>
            </a:r>
            <a:endParaRPr lang="en-US" altLang="zh-CN" dirty="0" smtClean="0"/>
          </a:p>
          <a:p>
            <a:r>
              <a:rPr lang="zh-CN" altLang="en-US" dirty="0" smtClean="0"/>
              <a:t>封装我们的自己的类：参考：</a:t>
            </a:r>
            <a:r>
              <a:rPr lang="en-US" altLang="zh-CN" dirty="0" smtClean="0"/>
              <a:t>lib/</a:t>
            </a:r>
            <a:r>
              <a:rPr lang="en-US" altLang="zh-CN" dirty="0" err="1" smtClean="0"/>
              <a:t>tcp_connect.c</a:t>
            </a:r>
            <a:r>
              <a:rPr lang="en-US" altLang="zh-CN" dirty="0" smtClean="0"/>
              <a:t>   lib/</a:t>
            </a:r>
            <a:r>
              <a:rPr lang="en-US" altLang="zh-CN" dirty="0" err="1" smtClean="0"/>
              <a:t>tcp_listen.c</a:t>
            </a:r>
            <a:endParaRPr lang="en-US" altLang="zh-CN" dirty="0" smtClean="0"/>
          </a:p>
          <a:p>
            <a:endParaRPr lang="en-US" altLang="zh-CN" dirty="0" smtClean="0"/>
          </a:p>
          <a:p>
            <a:r>
              <a:rPr lang="en-US" altLang="zh-CN" dirty="0" smtClean="0"/>
              <a:t>Unix</a:t>
            </a:r>
            <a:r>
              <a:rPr lang="zh-CN" altLang="en-US" dirty="0" smtClean="0"/>
              <a:t>网络编程里面的</a:t>
            </a:r>
            <a:r>
              <a:rPr lang="en-US" altLang="zh-CN" dirty="0" smtClean="0"/>
              <a:t>TCP</a:t>
            </a:r>
            <a:r>
              <a:rPr lang="zh-CN" altLang="en-US" dirty="0" smtClean="0"/>
              <a:t>状态转换图，这张图我们看了不知有多少遍了，我打算从代码的角度阐述这张图，有助于理解和记忆。</a:t>
            </a:r>
            <a:endParaRPr lang="zh-CN" altLang="en-US" dirty="0"/>
          </a:p>
        </p:txBody>
      </p:sp>
      <p:sp>
        <p:nvSpPr>
          <p:cNvPr id="4" name="灯片编号占位符 3"/>
          <p:cNvSpPr>
            <a:spLocks noGrp="1"/>
          </p:cNvSpPr>
          <p:nvPr>
            <p:ph type="sldNum" sz="quarter" idx="10"/>
          </p:nvPr>
        </p:nvSpPr>
        <p:spPr/>
        <p:txBody>
          <a:bodyPr/>
          <a:lstStyle/>
          <a:p>
            <a:fld id="{BE40BE65-9758-4DE9-9F00-F2710704B02F}" type="slidenum">
              <a:rPr lang="zh-CN" altLang="en-US" smtClean="0"/>
              <a:pPr/>
              <a:t>4</a:t>
            </a:fld>
            <a:endParaRPr lang="zh-CN" altLang="en-US"/>
          </a:p>
        </p:txBody>
      </p:sp>
    </p:spTree>
    <p:extLst>
      <p:ext uri="{BB962C8B-B14F-4D97-AF65-F5344CB8AC3E}">
        <p14:creationId xmlns:p14="http://schemas.microsoft.com/office/powerpoint/2010/main" val="276409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E40BE65-9758-4DE9-9F00-F2710704B02F}" type="slidenum">
              <a:rPr lang="zh-CN" altLang="en-US" smtClean="0"/>
              <a:pPr/>
              <a:t>5</a:t>
            </a:fld>
            <a:endParaRPr lang="zh-CN" altLang="en-US"/>
          </a:p>
        </p:txBody>
      </p:sp>
    </p:spTree>
    <p:extLst>
      <p:ext uri="{BB962C8B-B14F-4D97-AF65-F5344CB8AC3E}">
        <p14:creationId xmlns:p14="http://schemas.microsoft.com/office/powerpoint/2010/main" val="4261180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fld id="{BE40BE65-9758-4DE9-9F00-F2710704B02F}" type="slidenum">
              <a:rPr lang="zh-CN" altLang="en-US" smtClean="0"/>
              <a:pPr/>
              <a:t>6</a:t>
            </a:fld>
            <a:endParaRPr lang="zh-CN" altLang="en-US"/>
          </a:p>
        </p:txBody>
      </p:sp>
    </p:spTree>
    <p:extLst>
      <p:ext uri="{BB962C8B-B14F-4D97-AF65-F5344CB8AC3E}">
        <p14:creationId xmlns:p14="http://schemas.microsoft.com/office/powerpoint/2010/main" val="1706907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有人可能要问了，讲网络编程怎么扯到定时器了？</a:t>
            </a:r>
            <a:endParaRPr lang="en-US" altLang="zh-CN" dirty="0" smtClean="0"/>
          </a:p>
          <a:p>
            <a:r>
              <a:rPr lang="zh-CN" altLang="en-US" sz="1200" b="0" i="0" kern="1200" dirty="0" smtClean="0">
                <a:solidFill>
                  <a:schemeClr val="tx1"/>
                </a:solidFill>
                <a:effectLst/>
                <a:latin typeface="+mn-lt"/>
                <a:ea typeface="+mn-ea"/>
                <a:cs typeface="+mn-cs"/>
              </a:rPr>
              <a:t>●链路损坏处理</a:t>
            </a:r>
            <a:r>
              <a:rPr lang="zh-CN" altLang="en-US" dirty="0" smtClean="0"/>
              <a:t> </a:t>
            </a:r>
            <a:br>
              <a:rPr lang="zh-CN" altLang="en-US" dirty="0" smtClean="0"/>
            </a:br>
            <a:r>
              <a:rPr lang="zh-CN" altLang="en-US" sz="1200" b="0" i="0" kern="1200" dirty="0" smtClean="0">
                <a:solidFill>
                  <a:schemeClr val="tx1"/>
                </a:solidFill>
                <a:effectLst/>
                <a:latin typeface="+mn-lt"/>
                <a:ea typeface="+mn-ea"/>
                <a:cs typeface="+mn-cs"/>
              </a:rPr>
              <a:t>●应答超时处理</a:t>
            </a:r>
            <a:r>
              <a:rPr lang="zh-CN" altLang="en-US" dirty="0" smtClean="0"/>
              <a:t> </a:t>
            </a:r>
            <a:br>
              <a:rPr lang="zh-CN" altLang="en-US" dirty="0" smtClean="0"/>
            </a:br>
            <a:r>
              <a:rPr lang="zh-CN" altLang="en-US" sz="1200" b="0" i="0" kern="1200" dirty="0" smtClean="0">
                <a:solidFill>
                  <a:schemeClr val="tx1"/>
                </a:solidFill>
                <a:effectLst/>
                <a:latin typeface="+mn-lt"/>
                <a:ea typeface="+mn-ea"/>
                <a:cs typeface="+mn-cs"/>
              </a:rPr>
              <a:t>●数据解包错误处理</a:t>
            </a:r>
            <a:r>
              <a:rPr lang="zh-CN" altLang="en-US" dirty="0" smtClean="0"/>
              <a:t> </a:t>
            </a:r>
            <a:br>
              <a:rPr lang="zh-CN" altLang="en-US" dirty="0" smtClean="0"/>
            </a:br>
            <a:r>
              <a:rPr lang="zh-CN" altLang="en-US" sz="1200" b="0" i="0" kern="1200" dirty="0" smtClean="0">
                <a:solidFill>
                  <a:schemeClr val="tx1"/>
                </a:solidFill>
                <a:effectLst/>
                <a:latin typeface="+mn-lt"/>
                <a:ea typeface="+mn-ea"/>
                <a:cs typeface="+mn-cs"/>
              </a:rPr>
              <a:t>●</a:t>
            </a:r>
            <a:r>
              <a:rPr lang="zh-CN" altLang="en-US" dirty="0" smtClean="0"/>
              <a:t>心跳包</a:t>
            </a:r>
            <a:endParaRPr lang="en-US" altLang="zh-CN" dirty="0" smtClean="0"/>
          </a:p>
          <a:p>
            <a:r>
              <a:rPr lang="zh-CN" altLang="en-US" dirty="0" smtClean="0"/>
              <a:t>各种重发机制，都要用到定时器，网上甚至有人说，定时器的重要性占了网络编程的</a:t>
            </a:r>
            <a:r>
              <a:rPr lang="en-US" altLang="zh-CN" dirty="0" smtClean="0"/>
              <a:t>50%</a:t>
            </a:r>
            <a:r>
              <a:rPr lang="zh-CN" altLang="en-US" dirty="0" smtClean="0"/>
              <a:t>，虽然有些夸张，足以说明它的重要性。</a:t>
            </a:r>
            <a:endParaRPr lang="en-US" altLang="zh-CN" dirty="0" smtClean="0"/>
          </a:p>
          <a:p>
            <a:endParaRPr lang="en-US" altLang="zh-CN" dirty="0" smtClean="0"/>
          </a:p>
          <a:p>
            <a:r>
              <a:rPr lang="zh-CN" altLang="en-US" dirty="0" smtClean="0"/>
              <a:t>还是那句话，</a:t>
            </a:r>
            <a:r>
              <a:rPr lang="zh-CN" altLang="en-US" sz="1400" dirty="0" smtClean="0"/>
              <a:t>不要重复造轮子，除非找不到合适的轮子。</a:t>
            </a:r>
            <a:endParaRPr lang="en-US" altLang="zh-CN" sz="1400" dirty="0" smtClean="0"/>
          </a:p>
          <a:p>
            <a:r>
              <a:rPr lang="zh-CN" altLang="en-US" sz="1400" dirty="0" smtClean="0"/>
              <a:t>其实系统知识提供了最基本的功能，使用起来一点也不方便，所以还需要自己封</a:t>
            </a:r>
            <a:r>
              <a:rPr lang="zh-CN" altLang="en-US" dirty="0" smtClean="0"/>
              <a:t>装一下。</a:t>
            </a:r>
            <a:endParaRPr lang="en-US" altLang="zh-CN" dirty="0" smtClean="0"/>
          </a:p>
        </p:txBody>
      </p:sp>
      <p:sp>
        <p:nvSpPr>
          <p:cNvPr id="4" name="灯片编号占位符 3"/>
          <p:cNvSpPr>
            <a:spLocks noGrp="1"/>
          </p:cNvSpPr>
          <p:nvPr>
            <p:ph type="sldNum" sz="quarter" idx="10"/>
          </p:nvPr>
        </p:nvSpPr>
        <p:spPr/>
        <p:txBody>
          <a:bodyPr/>
          <a:lstStyle/>
          <a:p>
            <a:fld id="{BE40BE65-9758-4DE9-9F00-F2710704B02F}" type="slidenum">
              <a:rPr lang="zh-CN" altLang="en-US" smtClean="0"/>
              <a:pPr/>
              <a:t>7</a:t>
            </a:fld>
            <a:endParaRPr lang="zh-CN" altLang="en-US"/>
          </a:p>
        </p:txBody>
      </p:sp>
    </p:spTree>
    <p:extLst>
      <p:ext uri="{BB962C8B-B14F-4D97-AF65-F5344CB8AC3E}">
        <p14:creationId xmlns:p14="http://schemas.microsoft.com/office/powerpoint/2010/main" val="388388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讲完定时器，我们网络基础的这部分就结束了，也就是说，我们的工具都准备好了，下面就是开始动手了。</a:t>
            </a:r>
            <a:endParaRPr lang="en-US" altLang="zh-CN" dirty="0" smtClean="0"/>
          </a:p>
          <a:p>
            <a:r>
              <a:rPr lang="zh-CN" altLang="en-US" dirty="0" smtClean="0"/>
              <a:t>拿到一个应用层协议，比如说，一汽或上汽的协议，我们如何进行编解码设计。</a:t>
            </a:r>
            <a:endParaRPr lang="en-US" altLang="zh-CN" dirty="0" smtClean="0"/>
          </a:p>
          <a:p>
            <a:endParaRPr lang="en-US" altLang="zh-CN" dirty="0" smtClean="0"/>
          </a:p>
          <a:p>
            <a:r>
              <a:rPr lang="zh-CN" altLang="en-US" dirty="0" smtClean="0"/>
              <a:t>使用套接字真正的目的在于要传输消息。进行跨程序，跨主机，跨地域的交互。</a:t>
            </a:r>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BE40BE65-9758-4DE9-9F00-F2710704B02F}" type="slidenum">
              <a:rPr lang="zh-CN" altLang="en-US" smtClean="0"/>
              <a:pPr/>
              <a:t>8</a:t>
            </a:fld>
            <a:endParaRPr lang="zh-CN" altLang="en-US"/>
          </a:p>
        </p:txBody>
      </p:sp>
    </p:spTree>
    <p:extLst>
      <p:ext uri="{BB962C8B-B14F-4D97-AF65-F5344CB8AC3E}">
        <p14:creationId xmlns:p14="http://schemas.microsoft.com/office/powerpoint/2010/main" val="1169788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之前在</a:t>
            </a:r>
            <a:r>
              <a:rPr lang="en-US" altLang="zh-CN" dirty="0" smtClean="0"/>
              <a:t>Linux</a:t>
            </a:r>
            <a:r>
              <a:rPr lang="zh-CN" altLang="en-US" dirty="0" smtClean="0"/>
              <a:t>开发科，做</a:t>
            </a:r>
            <a:r>
              <a:rPr lang="en-US" altLang="zh-CN" dirty="0" smtClean="0"/>
              <a:t>《</a:t>
            </a:r>
            <a:r>
              <a:rPr lang="zh-CN" altLang="en-US" dirty="0" smtClean="0"/>
              <a:t>架构整洁之道</a:t>
            </a:r>
            <a:r>
              <a:rPr lang="en-US" altLang="zh-CN" dirty="0" smtClean="0"/>
              <a:t>》</a:t>
            </a:r>
            <a:r>
              <a:rPr lang="zh-CN" altLang="en-US" dirty="0" smtClean="0"/>
              <a:t>读书分享的时候分享的设计原则之一。</a:t>
            </a:r>
            <a:endParaRPr lang="zh-CN" altLang="en-US" dirty="0"/>
          </a:p>
        </p:txBody>
      </p:sp>
      <p:sp>
        <p:nvSpPr>
          <p:cNvPr id="4" name="灯片编号占位符 3"/>
          <p:cNvSpPr>
            <a:spLocks noGrp="1"/>
          </p:cNvSpPr>
          <p:nvPr>
            <p:ph type="sldNum" sz="quarter" idx="10"/>
          </p:nvPr>
        </p:nvSpPr>
        <p:spPr/>
        <p:txBody>
          <a:bodyPr/>
          <a:lstStyle/>
          <a:p>
            <a:fld id="{BE40BE65-9758-4DE9-9F00-F2710704B02F}" type="slidenum">
              <a:rPr lang="zh-CN" altLang="en-US" smtClean="0"/>
              <a:pPr/>
              <a:t>9</a:t>
            </a:fld>
            <a:endParaRPr lang="zh-CN" altLang="en-US"/>
          </a:p>
        </p:txBody>
      </p:sp>
    </p:spTree>
    <p:extLst>
      <p:ext uri="{BB962C8B-B14F-4D97-AF65-F5344CB8AC3E}">
        <p14:creationId xmlns:p14="http://schemas.microsoft.com/office/powerpoint/2010/main" val="2562235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zh-CN" altLang="en-US" dirty="0" smtClean="0"/>
              <a:t>讲了这没多，其实套接字只是我们的一个工具。</a:t>
            </a:r>
            <a:endParaRPr lang="en-US" altLang="zh-CN" dirty="0" smtClean="0"/>
          </a:p>
          <a:p>
            <a:r>
              <a:rPr lang="zh-CN" altLang="en-US" dirty="0" smtClean="0"/>
              <a:t>使用套接字真正的目的在于要传输消息。进行跨程序，跨主机，跨地域的交互。</a:t>
            </a:r>
            <a:endParaRPr lang="en-US" altLang="zh-CN" dirty="0" smtClean="0"/>
          </a:p>
          <a:p>
            <a:endParaRPr lang="en-US" altLang="zh-CN" dirty="0" smtClean="0"/>
          </a:p>
          <a:p>
            <a:r>
              <a:rPr lang="en-US" altLang="zh-CN" dirty="0" err="1" smtClean="0"/>
              <a:t>nc</a:t>
            </a:r>
            <a:r>
              <a:rPr lang="en-US" altLang="zh-CN" dirty="0" smtClean="0"/>
              <a:t> -l 1234</a:t>
            </a:r>
          </a:p>
          <a:p>
            <a:r>
              <a:rPr lang="en-US" altLang="zh-CN" dirty="0" err="1" smtClean="0"/>
              <a:t>nc</a:t>
            </a:r>
            <a:r>
              <a:rPr lang="en-US" altLang="zh-CN" dirty="0" smtClean="0"/>
              <a:t> 127.0.0.1 1234</a:t>
            </a:r>
          </a:p>
          <a:p>
            <a:r>
              <a:rPr lang="en-US" altLang="zh-CN" dirty="0" err="1" smtClean="0"/>
              <a:t>sudo</a:t>
            </a:r>
            <a:r>
              <a:rPr lang="en-US" altLang="zh-CN" dirty="0" smtClean="0"/>
              <a:t> </a:t>
            </a:r>
            <a:r>
              <a:rPr lang="en-US" altLang="zh-CN" dirty="0" err="1" smtClean="0"/>
              <a:t>tcpdump</a:t>
            </a:r>
            <a:r>
              <a:rPr lang="en-US" altLang="zh-CN" dirty="0" smtClean="0"/>
              <a:t> -</a:t>
            </a:r>
            <a:r>
              <a:rPr lang="en-US" altLang="zh-CN" dirty="0" err="1" smtClean="0"/>
              <a:t>i</a:t>
            </a:r>
            <a:r>
              <a:rPr lang="en-US" altLang="zh-CN" dirty="0" smtClean="0"/>
              <a:t> lo </a:t>
            </a:r>
            <a:r>
              <a:rPr lang="en-US" altLang="zh-CN" dirty="0" err="1" smtClean="0"/>
              <a:t>tcp</a:t>
            </a:r>
            <a:r>
              <a:rPr lang="en-US" altLang="zh-CN" dirty="0" smtClean="0"/>
              <a:t> port 1234  -X</a:t>
            </a:r>
          </a:p>
          <a:p>
            <a:r>
              <a:rPr lang="en-US" altLang="zh-CN" dirty="0" err="1" smtClean="0"/>
              <a:t>sudo</a:t>
            </a:r>
            <a:r>
              <a:rPr lang="en-US" altLang="zh-CN" dirty="0" smtClean="0"/>
              <a:t> </a:t>
            </a:r>
            <a:r>
              <a:rPr lang="en-US" altLang="zh-CN" dirty="0" err="1" smtClean="0"/>
              <a:t>wireshark</a:t>
            </a:r>
            <a:endParaRPr lang="en-US" altLang="zh-CN" dirty="0" smtClean="0"/>
          </a:p>
          <a:p>
            <a:endParaRPr lang="en-US" altLang="zh-CN" dirty="0" smtClean="0"/>
          </a:p>
          <a:p>
            <a:r>
              <a:rPr lang="zh-CN" altLang="en-US" dirty="0" smtClean="0"/>
              <a:t>最后吐槽一下，一汽协议设计者，让应用层通过</a:t>
            </a:r>
            <a:r>
              <a:rPr lang="en-US" altLang="zh-CN" dirty="0" err="1" smtClean="0"/>
              <a:t>tcp</a:t>
            </a:r>
            <a:r>
              <a:rPr lang="zh-CN" altLang="en-US" dirty="0" smtClean="0"/>
              <a:t>层的</a:t>
            </a:r>
            <a:r>
              <a:rPr lang="en-US" altLang="zh-CN" dirty="0" err="1" smtClean="0"/>
              <a:t>ack</a:t>
            </a:r>
            <a:r>
              <a:rPr lang="zh-CN" altLang="en-US" dirty="0" smtClean="0"/>
              <a:t>来判断消息有没有送达。</a:t>
            </a:r>
            <a:endParaRPr lang="en-US" altLang="zh-CN" dirty="0" smtClean="0"/>
          </a:p>
          <a:p>
            <a:r>
              <a:rPr lang="zh-CN" altLang="en-US" dirty="0" smtClean="0"/>
              <a:t>了解到</a:t>
            </a:r>
            <a:r>
              <a:rPr lang="en-US" altLang="zh-CN" dirty="0" smtClean="0"/>
              <a:t>MCU</a:t>
            </a:r>
            <a:r>
              <a:rPr lang="zh-CN" altLang="en-US" dirty="0" smtClean="0"/>
              <a:t>那边的实现，通过</a:t>
            </a:r>
            <a:r>
              <a:rPr lang="en-US" altLang="zh-CN" dirty="0" smtClean="0"/>
              <a:t>AT</a:t>
            </a:r>
            <a:r>
              <a:rPr lang="zh-CN" altLang="en-US" dirty="0" smtClean="0"/>
              <a:t>指令可以知道</a:t>
            </a:r>
            <a:r>
              <a:rPr lang="en-US" altLang="zh-CN" dirty="0" err="1" smtClean="0"/>
              <a:t>tcp</a:t>
            </a:r>
            <a:r>
              <a:rPr lang="en-US" altLang="zh-CN" dirty="0" smtClean="0"/>
              <a:t> </a:t>
            </a:r>
            <a:r>
              <a:rPr lang="en-US" altLang="zh-CN" dirty="0" err="1" smtClean="0"/>
              <a:t>ack</a:t>
            </a:r>
            <a:r>
              <a:rPr lang="zh-CN" altLang="en-US" dirty="0" smtClean="0"/>
              <a:t>。</a:t>
            </a:r>
            <a:endParaRPr lang="en-US" altLang="zh-CN" dirty="0" smtClean="0"/>
          </a:p>
          <a:p>
            <a:r>
              <a:rPr lang="zh-CN" altLang="en-US" dirty="0" smtClean="0"/>
              <a:t>而对于有操作系统的</a:t>
            </a:r>
            <a:r>
              <a:rPr lang="en-US" altLang="zh-CN" dirty="0" smtClean="0"/>
              <a:t>Linux</a:t>
            </a:r>
            <a:r>
              <a:rPr lang="zh-CN" altLang="en-US" dirty="0" smtClean="0"/>
              <a:t>来说，应用层是拿不到</a:t>
            </a:r>
            <a:r>
              <a:rPr lang="en-US" altLang="zh-CN" dirty="0" err="1" smtClean="0"/>
              <a:t>tcp</a:t>
            </a:r>
            <a:r>
              <a:rPr lang="zh-CN" altLang="en-US" dirty="0" smtClean="0"/>
              <a:t>层的</a:t>
            </a:r>
            <a:r>
              <a:rPr lang="en-US" altLang="zh-CN" dirty="0" err="1" smtClean="0"/>
              <a:t>ack</a:t>
            </a:r>
            <a:r>
              <a:rPr lang="zh-CN" altLang="en-US" dirty="0" smtClean="0"/>
              <a:t>的，研究了很长时间，才找到一个可行的替代方案，</a:t>
            </a:r>
            <a:endParaRPr lang="en-US" altLang="zh-CN" dirty="0" smtClean="0"/>
          </a:p>
          <a:p>
            <a:r>
              <a:rPr lang="zh-CN" altLang="en-US" dirty="0" smtClean="0"/>
              <a:t>操作系统提供了一个获取内核缓冲区中数据长度的接口，</a:t>
            </a:r>
            <a:r>
              <a:rPr lang="en-US" altLang="zh-CN" dirty="0" smtClean="0"/>
              <a:t>write</a:t>
            </a:r>
            <a:r>
              <a:rPr lang="zh-CN" altLang="en-US" dirty="0" smtClean="0"/>
              <a:t>接口其实是将用户态的数据拷贝到内核缓冲区，</a:t>
            </a:r>
            <a:endParaRPr lang="en-US" altLang="zh-CN" dirty="0" smtClean="0"/>
          </a:p>
          <a:p>
            <a:r>
              <a:rPr lang="zh-CN" altLang="en-US" dirty="0" smtClean="0"/>
              <a:t>再从内核缓冲区拿数据发出去，因为</a:t>
            </a:r>
            <a:r>
              <a:rPr lang="en-US" altLang="zh-CN" dirty="0" smtClean="0"/>
              <a:t>TCP</a:t>
            </a:r>
            <a:r>
              <a:rPr lang="zh-CN" altLang="en-US" dirty="0" smtClean="0"/>
              <a:t>提供重发机制，并不是从内核缓冲区拿数据发出去就删掉发出去的数据，</a:t>
            </a:r>
            <a:endParaRPr lang="en-US" altLang="zh-CN" dirty="0" smtClean="0"/>
          </a:p>
          <a:p>
            <a:r>
              <a:rPr lang="zh-CN" altLang="en-US" dirty="0" smtClean="0"/>
              <a:t>而是等到接收到</a:t>
            </a:r>
            <a:r>
              <a:rPr lang="en-US" altLang="zh-CN" dirty="0" err="1" smtClean="0"/>
              <a:t>ack</a:t>
            </a:r>
            <a:r>
              <a:rPr lang="zh-CN" altLang="en-US" dirty="0" smtClean="0"/>
              <a:t>之后才会删除发送的数据。利用这个机制，我们在每次发送之前检查一次内核发送缓冲区的数据来判断有没有收到</a:t>
            </a:r>
            <a:r>
              <a:rPr lang="en-US" altLang="zh-CN" dirty="0" err="1" smtClean="0"/>
              <a:t>tcp</a:t>
            </a:r>
            <a:r>
              <a:rPr lang="zh-CN" altLang="en-US" dirty="0" smtClean="0"/>
              <a:t>层的</a:t>
            </a:r>
            <a:r>
              <a:rPr lang="en-US" altLang="zh-CN" dirty="0" err="1" smtClean="0"/>
              <a:t>ack</a:t>
            </a:r>
            <a:r>
              <a:rPr lang="zh-CN" altLang="en-US" dirty="0" smtClean="0"/>
              <a:t>。</a:t>
            </a:r>
            <a:endParaRPr lang="en-US" altLang="zh-CN" dirty="0" smtClean="0"/>
          </a:p>
          <a:p>
            <a:r>
              <a:rPr lang="zh-CN" altLang="en-US" dirty="0" smtClean="0"/>
              <a:t>比方说，我发</a:t>
            </a:r>
            <a:r>
              <a:rPr lang="en-US" altLang="zh-CN" dirty="0" smtClean="0"/>
              <a:t>10</a:t>
            </a:r>
            <a:r>
              <a:rPr lang="zh-CN" altLang="en-US" dirty="0" smtClean="0"/>
              <a:t>个字节，有个定时上报车态的功能，下次发送的时候看看内合里还有没有那</a:t>
            </a:r>
            <a:r>
              <a:rPr lang="en-US" altLang="zh-CN" dirty="0" smtClean="0"/>
              <a:t>10</a:t>
            </a:r>
            <a:r>
              <a:rPr lang="zh-CN" altLang="en-US" dirty="0" smtClean="0"/>
              <a:t>个字节了。</a:t>
            </a:r>
            <a:endParaRPr lang="en-US" altLang="zh-CN" dirty="0" smtClean="0"/>
          </a:p>
          <a:p>
            <a:endParaRPr lang="en-US" altLang="zh-CN" dirty="0" smtClean="0"/>
          </a:p>
          <a:p>
            <a:r>
              <a:rPr lang="zh-CN" altLang="en-US" dirty="0" smtClean="0"/>
              <a:t>感想：</a:t>
            </a:r>
            <a:endParaRPr lang="en-US" altLang="zh-CN" dirty="0" smtClean="0"/>
          </a:p>
          <a:p>
            <a:r>
              <a:rPr lang="zh-CN" altLang="en-US" dirty="0" smtClean="0"/>
              <a:t>在这个信息爆炸的时代，像我们这样的技术型企业，一定要注重自我学习，如果没有自我学习的能力，很快就会被淘汰。</a:t>
            </a:r>
            <a:endParaRPr lang="en-US" altLang="zh-CN" dirty="0" smtClean="0"/>
          </a:p>
          <a:p>
            <a:r>
              <a:rPr lang="zh-CN" altLang="en-US" dirty="0" smtClean="0"/>
              <a:t>对于培训的态度，不要指望通过一两次培训就能掌握一门技术，培训只是扫盲，真的是师傅领进门，修行靠个人。少走一些弯路。</a:t>
            </a:r>
            <a:endParaRPr lang="en-US" altLang="zh-CN" dirty="0" smtClean="0"/>
          </a:p>
          <a:p>
            <a:r>
              <a:rPr lang="zh-CN" altLang="en-US" dirty="0" smtClean="0"/>
              <a:t>在工作中，我们要有种打破砂锅问到底的精神，不给自己留后路，才能看到前面的路。</a:t>
            </a:r>
            <a:endParaRPr lang="en-US" altLang="zh-CN" dirty="0" smtClean="0"/>
          </a:p>
        </p:txBody>
      </p:sp>
      <p:sp>
        <p:nvSpPr>
          <p:cNvPr id="4" name="灯片编号占位符 3"/>
          <p:cNvSpPr>
            <a:spLocks noGrp="1"/>
          </p:cNvSpPr>
          <p:nvPr>
            <p:ph type="sldNum" sz="quarter" idx="10"/>
          </p:nvPr>
        </p:nvSpPr>
        <p:spPr/>
        <p:txBody>
          <a:bodyPr/>
          <a:lstStyle/>
          <a:p>
            <a:fld id="{BE40BE65-9758-4DE9-9F00-F2710704B02F}" type="slidenum">
              <a:rPr lang="zh-CN" altLang="en-US" smtClean="0"/>
              <a:pPr/>
              <a:t>11</a:t>
            </a:fld>
            <a:endParaRPr lang="zh-CN" altLang="en-US"/>
          </a:p>
        </p:txBody>
      </p:sp>
    </p:spTree>
    <p:extLst>
      <p:ext uri="{BB962C8B-B14F-4D97-AF65-F5344CB8AC3E}">
        <p14:creationId xmlns:p14="http://schemas.microsoft.com/office/powerpoint/2010/main" val="1600370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15" name="矩形 14"/>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7"/>
          <p:cNvSpPr/>
          <p:nvPr userDrawn="1"/>
        </p:nvSpPr>
        <p:spPr>
          <a:xfrm>
            <a:off x="6637336" y="3"/>
            <a:ext cx="1157991" cy="409039"/>
          </a:xfrm>
          <a:custGeom>
            <a:avLst/>
            <a:gdLst/>
            <a:ahLst/>
            <a:cxnLst/>
            <a:rect l="l" t="t" r="r" b="b"/>
            <a:pathLst>
              <a:path w="4724750" h="1668933">
                <a:moveTo>
                  <a:pt x="633670" y="0"/>
                </a:moveTo>
                <a:lnTo>
                  <a:pt x="4724750" y="0"/>
                </a:lnTo>
                <a:lnTo>
                  <a:pt x="4091079" y="1668933"/>
                </a:lnTo>
                <a:lnTo>
                  <a:pt x="0" y="1668933"/>
                </a:lnTo>
                <a:close/>
              </a:path>
            </a:pathLst>
          </a:custGeom>
          <a:blipFill>
            <a:blip r:embed="rId2"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0"/>
          <p:cNvSpPr/>
          <p:nvPr userDrawn="1"/>
        </p:nvSpPr>
        <p:spPr>
          <a:xfrm>
            <a:off x="7666913" y="1"/>
            <a:ext cx="662532" cy="409040"/>
          </a:xfrm>
          <a:custGeom>
            <a:avLst/>
            <a:gdLst/>
            <a:ahLst/>
            <a:cxnLst/>
            <a:rect l="l" t="t" r="r" b="b"/>
            <a:pathLst>
              <a:path w="2703213" h="1668932">
                <a:moveTo>
                  <a:pt x="628357" y="0"/>
                </a:moveTo>
                <a:lnTo>
                  <a:pt x="2703213" y="0"/>
                </a:lnTo>
                <a:lnTo>
                  <a:pt x="2069543" y="1668932"/>
                </a:lnTo>
                <a:lnTo>
                  <a:pt x="0" y="1668932"/>
                </a:lnTo>
                <a:lnTo>
                  <a:pt x="0" y="1654938"/>
                </a:lnTo>
                <a:close/>
              </a:path>
            </a:pathLst>
          </a:custGeom>
          <a:blipFill dpi="0" rotWithShape="1">
            <a:blip r:embed="rId3" cstate="email"/>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7"/>
          <p:cNvSpPr/>
          <p:nvPr userDrawn="1"/>
        </p:nvSpPr>
        <p:spPr>
          <a:xfrm>
            <a:off x="8191242" y="3"/>
            <a:ext cx="952758" cy="409039"/>
          </a:xfrm>
          <a:custGeom>
            <a:avLst/>
            <a:gdLst/>
            <a:ahLst/>
            <a:cxnLst/>
            <a:rect l="l" t="t" r="r" b="b"/>
            <a:pathLst>
              <a:path w="2843807" h="1220905">
                <a:moveTo>
                  <a:pt x="463561" y="0"/>
                </a:moveTo>
                <a:lnTo>
                  <a:pt x="2843807" y="0"/>
                </a:lnTo>
                <a:lnTo>
                  <a:pt x="2843807" y="1220905"/>
                </a:lnTo>
                <a:lnTo>
                  <a:pt x="0" y="1220905"/>
                </a:lnTo>
                <a:close/>
              </a:path>
            </a:pathLst>
          </a:custGeom>
          <a:solidFill>
            <a:srgbClr val="558ED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7"/>
          <p:cNvSpPr/>
          <p:nvPr userDrawn="1"/>
        </p:nvSpPr>
        <p:spPr>
          <a:xfrm>
            <a:off x="6" y="-1"/>
            <a:ext cx="6770939" cy="409040"/>
          </a:xfrm>
          <a:custGeom>
            <a:avLst/>
            <a:gdLst/>
            <a:ahLst/>
            <a:cxnLst/>
            <a:rect l="l" t="t" r="r" b="b"/>
            <a:pathLst>
              <a:path w="6770939" h="409040">
                <a:moveTo>
                  <a:pt x="0" y="0"/>
                </a:moveTo>
                <a:lnTo>
                  <a:pt x="5760043" y="0"/>
                </a:lnTo>
                <a:lnTo>
                  <a:pt x="5768255" y="0"/>
                </a:lnTo>
                <a:lnTo>
                  <a:pt x="5868144" y="0"/>
                </a:lnTo>
                <a:lnTo>
                  <a:pt x="6359516" y="0"/>
                </a:lnTo>
                <a:lnTo>
                  <a:pt x="6770939" y="0"/>
                </a:lnTo>
                <a:lnTo>
                  <a:pt x="6615633" y="409039"/>
                </a:lnTo>
                <a:lnTo>
                  <a:pt x="6204210" y="409039"/>
                </a:lnTo>
                <a:lnTo>
                  <a:pt x="5868144" y="409039"/>
                </a:lnTo>
                <a:lnTo>
                  <a:pt x="5868144" y="409040"/>
                </a:lnTo>
                <a:lnTo>
                  <a:pt x="0" y="409040"/>
                </a:lnTo>
                <a:close/>
              </a:path>
            </a:pathLst>
          </a:custGeom>
          <a:solidFill>
            <a:schemeClr val="bg1">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灯片编号占位符 5"/>
          <p:cNvSpPr>
            <a:spLocks noGrp="1"/>
          </p:cNvSpPr>
          <p:nvPr>
            <p:ph type="sldNum" sz="quarter" idx="4"/>
          </p:nvPr>
        </p:nvSpPr>
        <p:spPr>
          <a:xfrm>
            <a:off x="6876256" y="6521639"/>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DF3032B2-4DBE-4785-835A-DDEAC0612357}" type="slidenum">
              <a:rPr lang="zh-CN" altLang="en-US" smtClean="0"/>
              <a:pPr/>
              <a:t>‹#›</a:t>
            </a:fld>
            <a:endParaRPr lang="zh-CN" altLang="en-US" dirty="0"/>
          </a:p>
        </p:txBody>
      </p:sp>
      <p:sp>
        <p:nvSpPr>
          <p:cNvPr id="21" name="矩形 7"/>
          <p:cNvSpPr/>
          <p:nvPr userDrawn="1"/>
        </p:nvSpPr>
        <p:spPr>
          <a:xfrm>
            <a:off x="4427989" y="-1"/>
            <a:ext cx="2342955" cy="409040"/>
          </a:xfrm>
          <a:custGeom>
            <a:avLst/>
            <a:gdLst/>
            <a:ahLst/>
            <a:cxnLst/>
            <a:rect l="l" t="t" r="r" b="b"/>
            <a:pathLst>
              <a:path w="2342955" h="409040">
                <a:moveTo>
                  <a:pt x="902795" y="0"/>
                </a:moveTo>
                <a:lnTo>
                  <a:pt x="1332059" y="0"/>
                </a:lnTo>
                <a:lnTo>
                  <a:pt x="1340271" y="0"/>
                </a:lnTo>
                <a:lnTo>
                  <a:pt x="1440160" y="0"/>
                </a:lnTo>
                <a:lnTo>
                  <a:pt x="1931532" y="0"/>
                </a:lnTo>
                <a:lnTo>
                  <a:pt x="2342955" y="0"/>
                </a:lnTo>
                <a:lnTo>
                  <a:pt x="2187649" y="409039"/>
                </a:lnTo>
                <a:lnTo>
                  <a:pt x="1776226" y="409039"/>
                </a:lnTo>
                <a:lnTo>
                  <a:pt x="1440160" y="409039"/>
                </a:lnTo>
                <a:lnTo>
                  <a:pt x="1440160" y="409040"/>
                </a:lnTo>
                <a:lnTo>
                  <a:pt x="0" y="409040"/>
                </a:lnTo>
                <a:lnTo>
                  <a:pt x="0" y="409039"/>
                </a:lnTo>
                <a:lnTo>
                  <a:pt x="336066" y="409039"/>
                </a:lnTo>
                <a:lnTo>
                  <a:pt x="747489" y="409039"/>
                </a:lnTo>
                <a:close/>
              </a:path>
            </a:pathLst>
          </a:custGeom>
          <a:solidFill>
            <a:srgbClr val="558ED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userDrawn="1"/>
        </p:nvSpPr>
        <p:spPr>
          <a:xfrm>
            <a:off x="0" y="6525344"/>
            <a:ext cx="6912000" cy="1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p:cNvSpPr/>
          <p:nvPr userDrawn="1"/>
        </p:nvSpPr>
        <p:spPr>
          <a:xfrm>
            <a:off x="6948264" y="6525345"/>
            <a:ext cx="2195736" cy="18000"/>
          </a:xfrm>
          <a:prstGeom prst="rect">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heme" Target="../theme/theme1.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7" name="矩形 7"/>
          <p:cNvSpPr/>
          <p:nvPr/>
        </p:nvSpPr>
        <p:spPr>
          <a:xfrm>
            <a:off x="2343642" y="1804954"/>
            <a:ext cx="3215737" cy="1135901"/>
          </a:xfrm>
          <a:custGeom>
            <a:avLst/>
            <a:gdLst/>
            <a:ahLst/>
            <a:cxnLst/>
            <a:rect l="l" t="t" r="r" b="b"/>
            <a:pathLst>
              <a:path w="4724750" h="1668933">
                <a:moveTo>
                  <a:pt x="633670" y="0"/>
                </a:moveTo>
                <a:lnTo>
                  <a:pt x="4724750" y="0"/>
                </a:lnTo>
                <a:lnTo>
                  <a:pt x="4091079" y="1668933"/>
                </a:lnTo>
                <a:lnTo>
                  <a:pt x="0" y="1668933"/>
                </a:lnTo>
                <a:close/>
              </a:path>
            </a:pathLst>
          </a:custGeom>
          <a:blipFill dpi="0" rotWithShape="1">
            <a:blip r:embed="rId5" cstate="print"/>
            <a:srcRect/>
            <a:tile tx="0" ty="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10"/>
          <p:cNvSpPr/>
          <p:nvPr/>
        </p:nvSpPr>
        <p:spPr>
          <a:xfrm>
            <a:off x="5158815" y="1804954"/>
            <a:ext cx="1839848" cy="1135901"/>
          </a:xfrm>
          <a:custGeom>
            <a:avLst/>
            <a:gdLst/>
            <a:ahLst/>
            <a:cxnLst/>
            <a:rect l="l" t="t" r="r" b="b"/>
            <a:pathLst>
              <a:path w="2703213" h="1668932">
                <a:moveTo>
                  <a:pt x="628357" y="0"/>
                </a:moveTo>
                <a:lnTo>
                  <a:pt x="2703213" y="0"/>
                </a:lnTo>
                <a:lnTo>
                  <a:pt x="2069543" y="1668932"/>
                </a:lnTo>
                <a:lnTo>
                  <a:pt x="0" y="1668932"/>
                </a:lnTo>
                <a:lnTo>
                  <a:pt x="0" y="1654938"/>
                </a:lnTo>
                <a:close/>
              </a:path>
            </a:pathLst>
          </a:custGeom>
          <a:blipFill dpi="0" rotWithShape="1">
            <a:blip r:embed="rId6" cstate="print"/>
            <a:srcRect/>
            <a:tile tx="0" ty="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7"/>
          <p:cNvSpPr/>
          <p:nvPr/>
        </p:nvSpPr>
        <p:spPr>
          <a:xfrm>
            <a:off x="6162746" y="1660936"/>
            <a:ext cx="2981261" cy="1279917"/>
          </a:xfrm>
          <a:custGeom>
            <a:avLst/>
            <a:gdLst/>
            <a:ahLst/>
            <a:cxnLst/>
            <a:rect l="l" t="t" r="r" b="b"/>
            <a:pathLst>
              <a:path w="2843807" h="1220905">
                <a:moveTo>
                  <a:pt x="463561" y="0"/>
                </a:moveTo>
                <a:lnTo>
                  <a:pt x="2843807" y="0"/>
                </a:lnTo>
                <a:lnTo>
                  <a:pt x="2843807" y="1220905"/>
                </a:lnTo>
                <a:lnTo>
                  <a:pt x="0" y="1220905"/>
                </a:lnTo>
                <a:close/>
              </a:path>
            </a:pathLst>
          </a:custGeom>
          <a:solidFill>
            <a:srgbClr val="558ED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7"/>
          <p:cNvSpPr/>
          <p:nvPr/>
        </p:nvSpPr>
        <p:spPr>
          <a:xfrm>
            <a:off x="7" y="1804951"/>
            <a:ext cx="3203279" cy="1296144"/>
          </a:xfrm>
          <a:custGeom>
            <a:avLst/>
            <a:gdLst/>
            <a:ahLst/>
            <a:cxnLst/>
            <a:rect l="l" t="t" r="r" b="b"/>
            <a:pathLst>
              <a:path w="3063717" h="1239673">
                <a:moveTo>
                  <a:pt x="0" y="0"/>
                </a:moveTo>
                <a:lnTo>
                  <a:pt x="24887" y="0"/>
                </a:lnTo>
                <a:lnTo>
                  <a:pt x="1816819" y="0"/>
                </a:lnTo>
                <a:lnTo>
                  <a:pt x="3063717" y="0"/>
                </a:lnTo>
                <a:lnTo>
                  <a:pt x="2593030" y="1239673"/>
                </a:lnTo>
                <a:lnTo>
                  <a:pt x="1346133" y="1239673"/>
                </a:lnTo>
                <a:lnTo>
                  <a:pt x="0" y="1239673"/>
                </a:lnTo>
                <a:close/>
              </a:path>
            </a:pathLst>
          </a:cu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4" descr="F:\朱建华工作文档\公司餐椅\航盛LOGO.png"/>
          <p:cNvPicPr>
            <a:picLocks noChangeAspect="1" noChangeArrowheads="1"/>
          </p:cNvPicPr>
          <p:nvPr/>
        </p:nvPicPr>
        <p:blipFill rotWithShape="1">
          <a:blip r:embed="rId7" cstate="print">
            <a:extLst>
              <a:ext uri="{BEBA8EAE-BF5A-486C-A8C5-ECC9F3942E4B}">
                <a14:imgProps xmlns:a14="http://schemas.microsoft.com/office/drawing/2010/main">
                  <a14:imgLayer r:embed="rId8">
                    <a14:imgEffect>
                      <a14:saturation sat="33000"/>
                    </a14:imgEffect>
                    <a14:imgEffect>
                      <a14:brightnessContrast contrast="20000"/>
                    </a14:imgEffect>
                  </a14:imgLayer>
                </a14:imgProps>
              </a:ext>
              <a:ext uri="{28A0092B-C50C-407E-A947-70E740481C1C}">
                <a14:useLocalDpi xmlns:a14="http://schemas.microsoft.com/office/drawing/2010/main" val="0"/>
              </a:ext>
            </a:extLst>
          </a:blip>
          <a:srcRect/>
          <a:stretch/>
        </p:blipFill>
        <p:spPr bwMode="auto">
          <a:xfrm>
            <a:off x="6491554" y="117766"/>
            <a:ext cx="2528596" cy="696002"/>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7"/>
          <p:cNvSpPr/>
          <p:nvPr/>
        </p:nvSpPr>
        <p:spPr>
          <a:xfrm>
            <a:off x="3049247" y="0"/>
            <a:ext cx="3113499" cy="866630"/>
          </a:xfrm>
          <a:custGeom>
            <a:avLst/>
            <a:gdLst/>
            <a:ahLst/>
            <a:cxnLst/>
            <a:rect l="l" t="t" r="r" b="b"/>
            <a:pathLst>
              <a:path w="3113499" h="866630">
                <a:moveTo>
                  <a:pt x="329047" y="0"/>
                </a:moveTo>
                <a:lnTo>
                  <a:pt x="3113499" y="0"/>
                </a:lnTo>
                <a:lnTo>
                  <a:pt x="2784451" y="866630"/>
                </a:lnTo>
                <a:lnTo>
                  <a:pt x="0" y="866630"/>
                </a:lnTo>
                <a:close/>
              </a:path>
            </a:pathLst>
          </a:cu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7"/>
          <p:cNvSpPr/>
          <p:nvPr/>
        </p:nvSpPr>
        <p:spPr>
          <a:xfrm>
            <a:off x="971600" y="5717301"/>
            <a:ext cx="3215737" cy="1135901"/>
          </a:xfrm>
          <a:custGeom>
            <a:avLst/>
            <a:gdLst/>
            <a:ahLst/>
            <a:cxnLst/>
            <a:rect l="l" t="t" r="r" b="b"/>
            <a:pathLst>
              <a:path w="4724750" h="1668933">
                <a:moveTo>
                  <a:pt x="633670" y="0"/>
                </a:moveTo>
                <a:lnTo>
                  <a:pt x="4724750" y="0"/>
                </a:lnTo>
                <a:lnTo>
                  <a:pt x="4091079" y="1668933"/>
                </a:lnTo>
                <a:lnTo>
                  <a:pt x="0" y="1668933"/>
                </a:lnTo>
                <a:close/>
              </a:path>
            </a:pathLst>
          </a:cu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7"/>
          <p:cNvSpPr/>
          <p:nvPr/>
        </p:nvSpPr>
        <p:spPr>
          <a:xfrm>
            <a:off x="0" y="3284984"/>
            <a:ext cx="2343636" cy="1135901"/>
          </a:xfrm>
          <a:custGeom>
            <a:avLst/>
            <a:gdLst/>
            <a:ahLst/>
            <a:cxnLst/>
            <a:rect l="l" t="t" r="r" b="b"/>
            <a:pathLst>
              <a:path w="2343636" h="1135901">
                <a:moveTo>
                  <a:pt x="0" y="0"/>
                </a:moveTo>
                <a:lnTo>
                  <a:pt x="2343636" y="0"/>
                </a:lnTo>
                <a:lnTo>
                  <a:pt x="1912350" y="1135901"/>
                </a:lnTo>
                <a:lnTo>
                  <a:pt x="0" y="1135901"/>
                </a:lnTo>
                <a:close/>
              </a:path>
            </a:pathLst>
          </a:cu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6" name="TextBox 5"/>
          <p:cNvSpPr txBox="1"/>
          <p:nvPr/>
        </p:nvSpPr>
        <p:spPr>
          <a:xfrm>
            <a:off x="3190681" y="3212976"/>
            <a:ext cx="2749471" cy="400110"/>
          </a:xfrm>
          <a:prstGeom prst="rect">
            <a:avLst/>
          </a:prstGeom>
          <a:noFill/>
        </p:spPr>
        <p:txBody>
          <a:bodyPr wrap="none" rtlCol="0">
            <a:spAutoFit/>
          </a:bodyPr>
          <a:lstStyle/>
          <a:p>
            <a:r>
              <a:rPr lang="zh-CN" altLang="en-US" sz="2000" dirty="0" smtClean="0">
                <a:solidFill>
                  <a:srgbClr val="0070C0">
                    <a:alpha val="70000"/>
                  </a:srgbClr>
                </a:solidFill>
                <a:latin typeface="黑体" pitchFamily="49" charset="-122"/>
                <a:ea typeface="黑体" pitchFamily="49" charset="-122"/>
              </a:rPr>
              <a:t>扬州航盛科技有限公司</a:t>
            </a:r>
            <a:endParaRPr lang="en-US" altLang="zh-CN" sz="2000" dirty="0" smtClean="0">
              <a:solidFill>
                <a:srgbClr val="0070C0">
                  <a:alpha val="70000"/>
                </a:srgbClr>
              </a:solidFill>
              <a:latin typeface="黑体" pitchFamily="49" charset="-122"/>
              <a:ea typeface="黑体" pitchFamily="49" charset="-122"/>
            </a:endParaRPr>
          </a:p>
        </p:txBody>
      </p:sp>
      <p:sp>
        <p:nvSpPr>
          <p:cNvPr id="7" name="TextBox 6"/>
          <p:cNvSpPr txBox="1"/>
          <p:nvPr/>
        </p:nvSpPr>
        <p:spPr>
          <a:xfrm>
            <a:off x="3635896" y="3771164"/>
            <a:ext cx="3786213" cy="584775"/>
          </a:xfrm>
          <a:prstGeom prst="rect">
            <a:avLst/>
          </a:prstGeom>
          <a:noFill/>
        </p:spPr>
        <p:txBody>
          <a:bodyPr wrap="square" rtlCol="0">
            <a:spAutoFit/>
          </a:bodyPr>
          <a:lstStyle/>
          <a:p>
            <a:r>
              <a:rPr lang="zh-CN" altLang="en-US" sz="3200"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网络编程</a:t>
            </a:r>
            <a:endParaRPr lang="en-US" altLang="zh-CN" sz="1600"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p:txBody>
      </p:sp>
      <p:sp>
        <p:nvSpPr>
          <p:cNvPr id="8" name="矩形 7"/>
          <p:cNvSpPr/>
          <p:nvPr/>
        </p:nvSpPr>
        <p:spPr>
          <a:xfrm>
            <a:off x="4357686" y="5657671"/>
            <a:ext cx="4572000" cy="1200329"/>
          </a:xfrm>
          <a:prstGeom prst="rect">
            <a:avLst/>
          </a:prstGeom>
        </p:spPr>
        <p:txBody>
          <a:bodyPr>
            <a:spAutoFit/>
          </a:bodyPr>
          <a:lstStyle/>
          <a:p>
            <a:pPr algn="r"/>
            <a:r>
              <a:rPr lang="en-US" altLang="zh-CN"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Linux</a:t>
            </a:r>
            <a:r>
              <a:rPr lang="zh-CN" altLang="en-US"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开发科</a:t>
            </a:r>
            <a:endParaRPr lang="en-US" altLang="zh-CN"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a:p>
            <a:pPr algn="r"/>
            <a:r>
              <a:rPr lang="zh-CN" altLang="en-US"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编写：徐磊</a:t>
            </a:r>
            <a:endParaRPr lang="en-US" altLang="zh-CN"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a:p>
            <a:pPr algn="r"/>
            <a:r>
              <a:rPr lang="zh-CN" altLang="en-US"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审核：李雪娇</a:t>
            </a:r>
            <a:endParaRPr lang="en-US" altLang="zh-CN"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a:p>
            <a:pPr algn="r"/>
            <a:r>
              <a:rPr lang="en-US" altLang="zh-CN"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       2019</a:t>
            </a:r>
            <a:r>
              <a:rPr lang="zh-CN" altLang="en-US"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年</a:t>
            </a:r>
            <a:r>
              <a:rPr lang="en-US" altLang="zh-CN"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11</a:t>
            </a:r>
            <a:r>
              <a:rPr lang="zh-CN" altLang="en-US"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月</a:t>
            </a:r>
            <a:r>
              <a:rPr lang="en-US" altLang="zh-CN"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6</a:t>
            </a:r>
            <a:r>
              <a:rPr lang="zh-CN" altLang="en-US"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日</a:t>
            </a:r>
            <a:endParaRPr lang="en-US" altLang="zh-CN"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p:txBody>
      </p:sp>
    </p:spTree>
    <p:extLst>
      <p:ext uri="{BB962C8B-B14F-4D97-AF65-F5344CB8AC3E}">
        <p14:creationId xmlns:p14="http://schemas.microsoft.com/office/powerpoint/2010/main" val="2879887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718" y="1333962"/>
            <a:ext cx="825867" cy="477054"/>
          </a:xfrm>
          <a:prstGeom prst="rect">
            <a:avLst/>
          </a:prstGeom>
          <a:noFill/>
        </p:spPr>
        <p:txBody>
          <a:bodyPr wrap="none" rtlCol="0">
            <a:spAutoFit/>
          </a:bodyPr>
          <a:lstStyle/>
          <a:p>
            <a:r>
              <a:rPr lang="zh-CN" altLang="en-US" sz="2500"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目录</a:t>
            </a:r>
            <a:endParaRPr lang="zh-CN" altLang="en-US" sz="2500"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p:txBody>
      </p:sp>
      <p:sp>
        <p:nvSpPr>
          <p:cNvPr id="4" name="矩形 3"/>
          <p:cNvSpPr/>
          <p:nvPr/>
        </p:nvSpPr>
        <p:spPr>
          <a:xfrm>
            <a:off x="1224189" y="1318693"/>
            <a:ext cx="18000" cy="4176464"/>
          </a:xfrm>
          <a:prstGeom prst="rect">
            <a:avLst/>
          </a:prstGeom>
          <a:gradFill>
            <a:gsLst>
              <a:gs pos="90000">
                <a:srgbClr val="558ED5"/>
              </a:gs>
              <a:gs pos="10000">
                <a:srgbClr val="558ED5"/>
              </a:gs>
              <a:gs pos="100000">
                <a:schemeClr val="bg1"/>
              </a:gs>
              <a:gs pos="50000">
                <a:srgbClr val="558ED5"/>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285720" y="2357430"/>
            <a:ext cx="785818" cy="2062103"/>
          </a:xfrm>
          <a:prstGeom prst="rect">
            <a:avLst/>
          </a:prstGeom>
          <a:noFill/>
        </p:spPr>
        <p:txBody>
          <a:bodyPr wrap="square" rtlCol="0">
            <a:spAutoFit/>
          </a:bodyPr>
          <a:lstStyle/>
          <a:p>
            <a:r>
              <a:rPr lang="zh-CN" altLang="en-US" sz="3200" dirty="0" smtClean="0"/>
              <a:t>开闭原则</a:t>
            </a:r>
            <a:endParaRPr lang="zh-CN" altLang="en-US" sz="3200" dirty="0"/>
          </a:p>
        </p:txBody>
      </p:sp>
      <p:pic>
        <p:nvPicPr>
          <p:cNvPr id="25602" name="Picture 2" descr="https://images2015.cnblogs.com/blog/833855/201612/833855-20161225143359198-258837981.png"/>
          <p:cNvPicPr>
            <a:picLocks noChangeAspect="1" noChangeArrowheads="1"/>
          </p:cNvPicPr>
          <p:nvPr/>
        </p:nvPicPr>
        <p:blipFill>
          <a:blip r:embed="rId2" cstate="print"/>
          <a:srcRect/>
          <a:stretch>
            <a:fillRect/>
          </a:stretch>
        </p:blipFill>
        <p:spPr bwMode="auto">
          <a:xfrm>
            <a:off x="2071670" y="1357298"/>
            <a:ext cx="5667375" cy="4000501"/>
          </a:xfrm>
          <a:prstGeom prst="rect">
            <a:avLst/>
          </a:prstGeom>
          <a:noFill/>
        </p:spPr>
      </p:pic>
    </p:spTree>
    <p:extLst>
      <p:ext uri="{BB962C8B-B14F-4D97-AF65-F5344CB8AC3E}">
        <p14:creationId xmlns:p14="http://schemas.microsoft.com/office/powerpoint/2010/main" val="169478928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718" y="1333962"/>
            <a:ext cx="825867" cy="477054"/>
          </a:xfrm>
          <a:prstGeom prst="rect">
            <a:avLst/>
          </a:prstGeom>
          <a:noFill/>
        </p:spPr>
        <p:txBody>
          <a:bodyPr wrap="none" rtlCol="0">
            <a:spAutoFit/>
          </a:bodyPr>
          <a:lstStyle/>
          <a:p>
            <a:r>
              <a:rPr lang="zh-CN" altLang="en-US" sz="2500"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目录</a:t>
            </a:r>
            <a:endParaRPr lang="zh-CN" altLang="en-US" sz="2500"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p:txBody>
      </p:sp>
      <p:sp>
        <p:nvSpPr>
          <p:cNvPr id="4" name="矩形 3"/>
          <p:cNvSpPr/>
          <p:nvPr/>
        </p:nvSpPr>
        <p:spPr>
          <a:xfrm>
            <a:off x="1224189" y="1318693"/>
            <a:ext cx="18000" cy="4176464"/>
          </a:xfrm>
          <a:prstGeom prst="rect">
            <a:avLst/>
          </a:prstGeom>
          <a:gradFill>
            <a:gsLst>
              <a:gs pos="90000">
                <a:srgbClr val="558ED5"/>
              </a:gs>
              <a:gs pos="10000">
                <a:srgbClr val="558ED5"/>
              </a:gs>
              <a:gs pos="100000">
                <a:schemeClr val="bg1"/>
              </a:gs>
              <a:gs pos="50000">
                <a:srgbClr val="558ED5"/>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7"/>
          <p:cNvSpPr txBox="1"/>
          <p:nvPr/>
        </p:nvSpPr>
        <p:spPr>
          <a:xfrm>
            <a:off x="302611" y="1988840"/>
            <a:ext cx="785818" cy="1077218"/>
          </a:xfrm>
          <a:prstGeom prst="rect">
            <a:avLst/>
          </a:prstGeom>
          <a:noFill/>
        </p:spPr>
        <p:txBody>
          <a:bodyPr wrap="square" rtlCol="0">
            <a:spAutoFit/>
          </a:bodyPr>
          <a:lstStyle/>
          <a:p>
            <a:r>
              <a:rPr lang="zh-CN" altLang="en-US" sz="3200" dirty="0" smtClean="0"/>
              <a:t>心得</a:t>
            </a:r>
            <a:endParaRPr lang="en-US" altLang="zh-CN" sz="3200" dirty="0" smtClean="0"/>
          </a:p>
        </p:txBody>
      </p:sp>
      <p:sp>
        <p:nvSpPr>
          <p:cNvPr id="2" name="文本框 1"/>
          <p:cNvSpPr txBox="1"/>
          <p:nvPr/>
        </p:nvSpPr>
        <p:spPr>
          <a:xfrm>
            <a:off x="1457907" y="903194"/>
            <a:ext cx="7686271" cy="830997"/>
          </a:xfrm>
          <a:prstGeom prst="rect">
            <a:avLst/>
          </a:prstGeom>
          <a:noFill/>
        </p:spPr>
        <p:txBody>
          <a:bodyPr wrap="none" rtlCol="0">
            <a:spAutoFit/>
          </a:bodyPr>
          <a:lstStyle/>
          <a:p>
            <a:r>
              <a:rPr lang="zh-CN" altLang="en-US" sz="2400" dirty="0"/>
              <a:t>工具</a:t>
            </a:r>
            <a:r>
              <a:rPr lang="zh-CN" altLang="en-US" sz="2400" dirty="0" smtClean="0"/>
              <a:t>：</a:t>
            </a:r>
            <a:endParaRPr lang="en-US" altLang="zh-CN" sz="2400" dirty="0" smtClean="0"/>
          </a:p>
          <a:p>
            <a:r>
              <a:rPr lang="en-US" altLang="zh-CN" sz="2400" dirty="0" err="1" smtClean="0"/>
              <a:t>tcpdump</a:t>
            </a:r>
            <a:r>
              <a:rPr lang="en-US" altLang="zh-CN" sz="2400" dirty="0" smtClean="0"/>
              <a:t>, </a:t>
            </a:r>
            <a:r>
              <a:rPr lang="en-US" altLang="zh-CN" sz="2400" dirty="0" err="1" smtClean="0"/>
              <a:t>wireshark</a:t>
            </a:r>
            <a:r>
              <a:rPr lang="en-US" altLang="zh-CN" sz="2400" dirty="0" smtClean="0"/>
              <a:t>, </a:t>
            </a:r>
            <a:r>
              <a:rPr lang="en-US" altLang="zh-CN" sz="2400" dirty="0" err="1" smtClean="0"/>
              <a:t>nc</a:t>
            </a:r>
            <a:r>
              <a:rPr lang="en-US" altLang="zh-CN" sz="2400" dirty="0" smtClean="0"/>
              <a:t>, </a:t>
            </a:r>
            <a:r>
              <a:rPr lang="en-US" altLang="zh-CN" sz="2400" dirty="0" err="1" smtClean="0"/>
              <a:t>nslookup</a:t>
            </a:r>
            <a:r>
              <a:rPr lang="en-US" altLang="zh-CN" sz="2400" dirty="0" smtClean="0"/>
              <a:t>, traceroute, telnet, </a:t>
            </a:r>
            <a:r>
              <a:rPr lang="en-US" altLang="zh-CN" sz="2400" dirty="0" err="1" smtClean="0"/>
              <a:t>iperf</a:t>
            </a:r>
            <a:r>
              <a:rPr lang="en-US" altLang="zh-CN" sz="2400" dirty="0" smtClean="0"/>
              <a:t>…</a:t>
            </a:r>
            <a:endParaRPr lang="zh-CN" altLang="en-US" sz="2400" dirty="0"/>
          </a:p>
        </p:txBody>
      </p:sp>
      <p:sp>
        <p:nvSpPr>
          <p:cNvPr id="6" name="文本框 5"/>
          <p:cNvSpPr txBox="1"/>
          <p:nvPr/>
        </p:nvSpPr>
        <p:spPr>
          <a:xfrm>
            <a:off x="1487663" y="1916832"/>
            <a:ext cx="5747343" cy="584775"/>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zh-CN" altLang="en-US" sz="3200" dirty="0" smtClean="0"/>
              <a:t>演示</a:t>
            </a:r>
            <a:r>
              <a:rPr lang="en-US" altLang="zh-CN" sz="3200" dirty="0" smtClean="0"/>
              <a:t>: </a:t>
            </a:r>
            <a:r>
              <a:rPr lang="en-US" altLang="zh-CN" sz="3200" dirty="0" err="1" smtClean="0"/>
              <a:t>nc,tcpdump,wireshark</a:t>
            </a:r>
            <a:r>
              <a:rPr lang="zh-CN" altLang="en-US" sz="3200" dirty="0" smtClean="0"/>
              <a:t>使用</a:t>
            </a:r>
            <a:endParaRPr lang="zh-CN" altLang="en-US" sz="3200" dirty="0"/>
          </a:p>
        </p:txBody>
      </p:sp>
      <p:sp>
        <p:nvSpPr>
          <p:cNvPr id="9" name="云形标注 8"/>
          <p:cNvSpPr/>
          <p:nvPr/>
        </p:nvSpPr>
        <p:spPr>
          <a:xfrm>
            <a:off x="2051720" y="3406925"/>
            <a:ext cx="5400600" cy="1894283"/>
          </a:xfrm>
          <a:prstGeom prst="cloud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800" dirty="0"/>
              <a:t>如何解决</a:t>
            </a:r>
            <a:r>
              <a:rPr lang="en-US" altLang="zh-CN" sz="2800" dirty="0" err="1"/>
              <a:t>tcp</a:t>
            </a:r>
            <a:r>
              <a:rPr lang="en-US" altLang="zh-CN" sz="2800" dirty="0"/>
              <a:t> </a:t>
            </a:r>
            <a:r>
              <a:rPr lang="en-US" altLang="zh-CN" sz="2800" dirty="0" err="1"/>
              <a:t>ack</a:t>
            </a:r>
            <a:r>
              <a:rPr lang="zh-CN" altLang="en-US" sz="2800" dirty="0" smtClean="0"/>
              <a:t>问题</a:t>
            </a:r>
            <a:r>
              <a:rPr lang="en-US" altLang="zh-CN" sz="2800" dirty="0" smtClean="0"/>
              <a:t>?</a:t>
            </a:r>
            <a:endParaRPr lang="zh-CN" altLang="en-US" sz="2800" dirty="0"/>
          </a:p>
        </p:txBody>
      </p:sp>
      <p:pic>
        <p:nvPicPr>
          <p:cNvPr id="5" name="图片 4"/>
          <p:cNvPicPr>
            <a:picLocks noChangeAspect="1"/>
          </p:cNvPicPr>
          <p:nvPr/>
        </p:nvPicPr>
        <p:blipFill>
          <a:blip r:embed="rId3"/>
          <a:stretch>
            <a:fillRect/>
          </a:stretch>
        </p:blipFill>
        <p:spPr>
          <a:xfrm>
            <a:off x="1377114" y="2520053"/>
            <a:ext cx="7318244" cy="3668026"/>
          </a:xfrm>
          <a:prstGeom prst="rect">
            <a:avLst/>
          </a:prstGeom>
        </p:spPr>
      </p:pic>
    </p:spTree>
    <p:extLst>
      <p:ext uri="{BB962C8B-B14F-4D97-AF65-F5344CB8AC3E}">
        <p14:creationId xmlns:p14="http://schemas.microsoft.com/office/powerpoint/2010/main" val="15244022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718" y="1333962"/>
            <a:ext cx="825867" cy="477054"/>
          </a:xfrm>
          <a:prstGeom prst="rect">
            <a:avLst/>
          </a:prstGeom>
          <a:noFill/>
        </p:spPr>
        <p:txBody>
          <a:bodyPr wrap="none" rtlCol="0">
            <a:spAutoFit/>
          </a:bodyPr>
          <a:lstStyle/>
          <a:p>
            <a:r>
              <a:rPr lang="zh-CN" altLang="en-US" sz="2500"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目录</a:t>
            </a:r>
            <a:endParaRPr lang="zh-CN" altLang="en-US" sz="2500"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p:txBody>
      </p:sp>
      <p:sp>
        <p:nvSpPr>
          <p:cNvPr id="4" name="矩形 3"/>
          <p:cNvSpPr/>
          <p:nvPr/>
        </p:nvSpPr>
        <p:spPr>
          <a:xfrm>
            <a:off x="1224189" y="1318693"/>
            <a:ext cx="18000" cy="4176464"/>
          </a:xfrm>
          <a:prstGeom prst="rect">
            <a:avLst/>
          </a:prstGeom>
          <a:gradFill>
            <a:gsLst>
              <a:gs pos="90000">
                <a:srgbClr val="558ED5"/>
              </a:gs>
              <a:gs pos="10000">
                <a:srgbClr val="558ED5"/>
              </a:gs>
              <a:gs pos="100000">
                <a:schemeClr val="bg1"/>
              </a:gs>
              <a:gs pos="50000">
                <a:srgbClr val="558ED5"/>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500298" y="2928934"/>
            <a:ext cx="4953279" cy="1200329"/>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altLang="zh-CN" sz="7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 !</a:t>
            </a:r>
            <a:endParaRPr lang="zh-CN" altLang="en-US" sz="7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169478928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718" y="1333962"/>
            <a:ext cx="825867" cy="477054"/>
          </a:xfrm>
          <a:prstGeom prst="rect">
            <a:avLst/>
          </a:prstGeom>
          <a:noFill/>
        </p:spPr>
        <p:txBody>
          <a:bodyPr wrap="none" rtlCol="0">
            <a:spAutoFit/>
          </a:bodyPr>
          <a:lstStyle/>
          <a:p>
            <a:r>
              <a:rPr lang="zh-CN" altLang="en-US" sz="2500"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目录</a:t>
            </a:r>
            <a:endParaRPr lang="zh-CN" altLang="en-US" sz="2500"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p:txBody>
      </p:sp>
      <p:sp>
        <p:nvSpPr>
          <p:cNvPr id="4" name="矩形 3"/>
          <p:cNvSpPr/>
          <p:nvPr/>
        </p:nvSpPr>
        <p:spPr>
          <a:xfrm>
            <a:off x="1224189" y="1318693"/>
            <a:ext cx="18000" cy="4176464"/>
          </a:xfrm>
          <a:prstGeom prst="rect">
            <a:avLst/>
          </a:prstGeom>
          <a:gradFill>
            <a:gsLst>
              <a:gs pos="90000">
                <a:srgbClr val="558ED5"/>
              </a:gs>
              <a:gs pos="10000">
                <a:srgbClr val="558ED5"/>
              </a:gs>
              <a:gs pos="100000">
                <a:schemeClr val="bg1"/>
              </a:gs>
              <a:gs pos="50000">
                <a:srgbClr val="558ED5"/>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1323521" y="1652339"/>
            <a:ext cx="6496957" cy="3553321"/>
          </a:xfrm>
          <a:prstGeom prst="rect">
            <a:avLst/>
          </a:prstGeom>
        </p:spPr>
      </p:pic>
    </p:spTree>
    <p:extLst>
      <p:ext uri="{BB962C8B-B14F-4D97-AF65-F5344CB8AC3E}">
        <p14:creationId xmlns:p14="http://schemas.microsoft.com/office/powerpoint/2010/main" val="169478928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718" y="1333962"/>
            <a:ext cx="825867" cy="477054"/>
          </a:xfrm>
          <a:prstGeom prst="rect">
            <a:avLst/>
          </a:prstGeom>
          <a:noFill/>
        </p:spPr>
        <p:txBody>
          <a:bodyPr wrap="none" rtlCol="0">
            <a:spAutoFit/>
          </a:bodyPr>
          <a:lstStyle/>
          <a:p>
            <a:r>
              <a:rPr lang="zh-CN" altLang="en-US" sz="2500"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目录</a:t>
            </a:r>
            <a:endParaRPr lang="zh-CN" altLang="en-US" sz="2500"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p:txBody>
      </p:sp>
      <p:sp>
        <p:nvSpPr>
          <p:cNvPr id="4" name="矩形 3"/>
          <p:cNvSpPr/>
          <p:nvPr/>
        </p:nvSpPr>
        <p:spPr>
          <a:xfrm>
            <a:off x="1224189" y="1318693"/>
            <a:ext cx="18000" cy="4176464"/>
          </a:xfrm>
          <a:prstGeom prst="rect">
            <a:avLst/>
          </a:prstGeom>
          <a:gradFill>
            <a:gsLst>
              <a:gs pos="90000">
                <a:srgbClr val="558ED5"/>
              </a:gs>
              <a:gs pos="10000">
                <a:srgbClr val="558ED5"/>
              </a:gs>
              <a:gs pos="100000">
                <a:schemeClr val="bg1"/>
              </a:gs>
              <a:gs pos="50000">
                <a:srgbClr val="558ED5"/>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276767" y="1988840"/>
            <a:ext cx="785818" cy="3046988"/>
          </a:xfrm>
          <a:prstGeom prst="rect">
            <a:avLst/>
          </a:prstGeom>
          <a:noFill/>
        </p:spPr>
        <p:txBody>
          <a:bodyPr wrap="square" rtlCol="0">
            <a:spAutoFit/>
          </a:bodyPr>
          <a:lstStyle/>
          <a:p>
            <a:r>
              <a:rPr lang="zh-CN" altLang="en-US" sz="3200" dirty="0"/>
              <a:t>网络基础知识</a:t>
            </a:r>
          </a:p>
        </p:txBody>
      </p:sp>
      <p:sp>
        <p:nvSpPr>
          <p:cNvPr id="2" name="文本框 1"/>
          <p:cNvSpPr txBox="1"/>
          <p:nvPr/>
        </p:nvSpPr>
        <p:spPr>
          <a:xfrm>
            <a:off x="1418651" y="764704"/>
            <a:ext cx="7272807" cy="5078313"/>
          </a:xfrm>
          <a:prstGeom prst="rect">
            <a:avLst/>
          </a:prstGeom>
          <a:noFill/>
        </p:spPr>
        <p:txBody>
          <a:bodyPr wrap="square" rtlCol="0">
            <a:spAutoFit/>
          </a:bodyPr>
          <a:lstStyle/>
          <a:p>
            <a:r>
              <a:rPr lang="zh-CN" altLang="en-US" dirty="0"/>
              <a:t>　　</a:t>
            </a:r>
            <a:r>
              <a:rPr lang="zh-CN" altLang="en-US" dirty="0" smtClean="0"/>
              <a:t>计算机网络</a:t>
            </a:r>
            <a:r>
              <a:rPr lang="zh-CN" altLang="en-US" dirty="0"/>
              <a:t>形式多样，内容繁杂。网络上的计算机要互相通信，必须遵循一定的协议。目前使用最广泛的网络协议是</a:t>
            </a:r>
            <a:r>
              <a:rPr lang="en-US" altLang="zh-CN" dirty="0"/>
              <a:t>Internet</a:t>
            </a:r>
            <a:r>
              <a:rPr lang="zh-CN" altLang="en-US" dirty="0"/>
              <a:t>上所使用的</a:t>
            </a:r>
            <a:r>
              <a:rPr lang="en-US" altLang="zh-CN" dirty="0"/>
              <a:t>TCP/IP</a:t>
            </a:r>
            <a:r>
              <a:rPr lang="zh-CN" altLang="en-US" dirty="0"/>
              <a:t>协议</a:t>
            </a:r>
            <a:r>
              <a:rPr lang="zh-CN" altLang="en-US" dirty="0" smtClean="0"/>
              <a:t>。</a:t>
            </a:r>
            <a:endParaRPr lang="en-US" altLang="zh-CN" dirty="0" smtClean="0"/>
          </a:p>
          <a:p>
            <a:endParaRPr lang="zh-CN" altLang="en-US" dirty="0"/>
          </a:p>
          <a:p>
            <a:r>
              <a:rPr lang="zh-CN" altLang="en-US" dirty="0"/>
              <a:t>　　</a:t>
            </a:r>
            <a:r>
              <a:rPr lang="zh-CN" altLang="en-US" dirty="0" smtClean="0"/>
              <a:t>网络</a:t>
            </a:r>
            <a:r>
              <a:rPr lang="zh-CN" altLang="en-US" dirty="0"/>
              <a:t>编程的目的就是指直接或间接地通过网络协议与其他计算机进行通讯。网络编程中有两个主要的问题，一个是如何准确的定位网络上一台或多台主机，另一个就是找到主机后如何可靠高效的进行数据传输。在</a:t>
            </a:r>
            <a:r>
              <a:rPr lang="en-US" altLang="zh-CN" dirty="0"/>
              <a:t>TCP/IP</a:t>
            </a:r>
            <a:r>
              <a:rPr lang="zh-CN" altLang="en-US" dirty="0"/>
              <a:t>协议中</a:t>
            </a:r>
            <a:r>
              <a:rPr lang="en-US" altLang="zh-CN" dirty="0"/>
              <a:t>IP</a:t>
            </a:r>
            <a:r>
              <a:rPr lang="zh-CN" altLang="en-US" dirty="0"/>
              <a:t>层主要负责网络主机的定位，数据传输的路由，由</a:t>
            </a:r>
            <a:r>
              <a:rPr lang="en-US" altLang="zh-CN" dirty="0"/>
              <a:t>IP</a:t>
            </a:r>
            <a:r>
              <a:rPr lang="zh-CN" altLang="en-US" dirty="0"/>
              <a:t>地址可以唯一地确定</a:t>
            </a:r>
            <a:r>
              <a:rPr lang="en-US" altLang="zh-CN" dirty="0"/>
              <a:t>Internet</a:t>
            </a:r>
            <a:r>
              <a:rPr lang="zh-CN" altLang="en-US" dirty="0"/>
              <a:t>上的一台主机。而</a:t>
            </a:r>
            <a:r>
              <a:rPr lang="en-US" altLang="zh-CN" dirty="0"/>
              <a:t>TCP</a:t>
            </a:r>
            <a:r>
              <a:rPr lang="zh-CN" altLang="en-US" dirty="0"/>
              <a:t>层则提供面向应用的可靠的或非可靠的数据传输机制，这是网络编程的主要对象，一般不需要关心</a:t>
            </a:r>
            <a:r>
              <a:rPr lang="en-US" altLang="zh-CN" dirty="0"/>
              <a:t>IP</a:t>
            </a:r>
            <a:r>
              <a:rPr lang="zh-CN" altLang="en-US" dirty="0"/>
              <a:t>层是如何处理数据的。</a:t>
            </a:r>
            <a:br>
              <a:rPr lang="zh-CN" altLang="en-US" dirty="0"/>
            </a:br>
            <a:r>
              <a:rPr lang="zh-CN" altLang="en-US" dirty="0"/>
              <a:t>　</a:t>
            </a:r>
            <a:br>
              <a:rPr lang="zh-CN" altLang="en-US" dirty="0"/>
            </a:br>
            <a:r>
              <a:rPr lang="zh-CN" altLang="en-US" dirty="0"/>
              <a:t>　　目前较为流行的网络编程模型是客户机</a:t>
            </a:r>
            <a:r>
              <a:rPr lang="en-US" altLang="zh-CN" dirty="0"/>
              <a:t>/</a:t>
            </a:r>
            <a:r>
              <a:rPr lang="zh-CN" altLang="en-US" dirty="0"/>
              <a:t>服务器（</a:t>
            </a:r>
            <a:r>
              <a:rPr lang="en-US" altLang="zh-CN" dirty="0"/>
              <a:t>C/S</a:t>
            </a:r>
            <a:r>
              <a:rPr lang="zh-CN" altLang="en-US" dirty="0"/>
              <a:t>）结构。即通信双方一方作为服务器等待客户提出请求并予以响应。客户则在需要服务时向服务器提出申请。服务器一般作为守护进程始终运行，监听网络端口，一旦有客户请求，就会启动一个服务进程来响应该客户，同时自己继续监听服务端口，使后来的客户也能及时得到服务。</a:t>
            </a:r>
          </a:p>
          <a:p>
            <a:endParaRPr lang="zh-CN" altLang="en-US" dirty="0"/>
          </a:p>
        </p:txBody>
      </p:sp>
      <p:pic>
        <p:nvPicPr>
          <p:cNvPr id="5" name="图片 4"/>
          <p:cNvPicPr>
            <a:picLocks noChangeAspect="1"/>
          </p:cNvPicPr>
          <p:nvPr/>
        </p:nvPicPr>
        <p:blipFill>
          <a:blip r:embed="rId3" cstate="print"/>
          <a:stretch>
            <a:fillRect/>
          </a:stretch>
        </p:blipFill>
        <p:spPr>
          <a:xfrm>
            <a:off x="1418651" y="764704"/>
            <a:ext cx="7290976" cy="4870520"/>
          </a:xfrm>
          <a:prstGeom prst="rect">
            <a:avLst/>
          </a:prstGeom>
        </p:spPr>
      </p:pic>
    </p:spTree>
    <p:extLst>
      <p:ext uri="{BB962C8B-B14F-4D97-AF65-F5344CB8AC3E}">
        <p14:creationId xmlns:p14="http://schemas.microsoft.com/office/powerpoint/2010/main" val="24577174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718" y="1333962"/>
            <a:ext cx="825867" cy="477054"/>
          </a:xfrm>
          <a:prstGeom prst="rect">
            <a:avLst/>
          </a:prstGeom>
          <a:noFill/>
        </p:spPr>
        <p:txBody>
          <a:bodyPr wrap="none" rtlCol="0">
            <a:spAutoFit/>
          </a:bodyPr>
          <a:lstStyle/>
          <a:p>
            <a:r>
              <a:rPr lang="zh-CN" altLang="en-US" sz="2500"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目录</a:t>
            </a:r>
            <a:endParaRPr lang="zh-CN" altLang="en-US" sz="2500"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p:txBody>
      </p:sp>
      <p:sp>
        <p:nvSpPr>
          <p:cNvPr id="4" name="矩形 3"/>
          <p:cNvSpPr/>
          <p:nvPr/>
        </p:nvSpPr>
        <p:spPr>
          <a:xfrm>
            <a:off x="1224189" y="1318693"/>
            <a:ext cx="18000" cy="4176464"/>
          </a:xfrm>
          <a:prstGeom prst="rect">
            <a:avLst/>
          </a:prstGeom>
          <a:gradFill>
            <a:gsLst>
              <a:gs pos="90000">
                <a:srgbClr val="558ED5"/>
              </a:gs>
              <a:gs pos="10000">
                <a:srgbClr val="558ED5"/>
              </a:gs>
              <a:gs pos="100000">
                <a:schemeClr val="bg1"/>
              </a:gs>
              <a:gs pos="50000">
                <a:srgbClr val="558ED5"/>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331640" y="405319"/>
            <a:ext cx="1919180" cy="369332"/>
          </a:xfrm>
          <a:prstGeom prst="rect">
            <a:avLst/>
          </a:prstGeom>
          <a:noFill/>
        </p:spPr>
        <p:txBody>
          <a:bodyPr wrap="none" rtlCol="0">
            <a:spAutoFit/>
          </a:bodyPr>
          <a:lstStyle/>
          <a:p>
            <a:r>
              <a:rPr lang="zh-CN" altLang="en-US" dirty="0" smtClean="0"/>
              <a:t>基于</a:t>
            </a:r>
            <a:r>
              <a:rPr lang="en-US" altLang="zh-CN" dirty="0" smtClean="0"/>
              <a:t>TCP</a:t>
            </a:r>
            <a:r>
              <a:rPr lang="zh-CN" altLang="en-US" dirty="0" smtClean="0"/>
              <a:t>实现流程</a:t>
            </a:r>
            <a:endParaRPr lang="zh-CN" altLang="en-US" dirty="0"/>
          </a:p>
        </p:txBody>
      </p:sp>
      <p:pic>
        <p:nvPicPr>
          <p:cNvPr id="11" name="图片 10"/>
          <p:cNvPicPr>
            <a:picLocks noChangeAspect="1"/>
          </p:cNvPicPr>
          <p:nvPr/>
        </p:nvPicPr>
        <p:blipFill>
          <a:blip r:embed="rId3" cstate="print"/>
          <a:stretch>
            <a:fillRect/>
          </a:stretch>
        </p:blipFill>
        <p:spPr>
          <a:xfrm>
            <a:off x="1907704" y="764704"/>
            <a:ext cx="5249928" cy="5693780"/>
          </a:xfrm>
          <a:prstGeom prst="rect">
            <a:avLst/>
          </a:prstGeom>
        </p:spPr>
      </p:pic>
      <p:sp>
        <p:nvSpPr>
          <p:cNvPr id="12" name="TextBox 7"/>
          <p:cNvSpPr txBox="1"/>
          <p:nvPr/>
        </p:nvSpPr>
        <p:spPr>
          <a:xfrm>
            <a:off x="276767" y="2204864"/>
            <a:ext cx="785818" cy="2062103"/>
          </a:xfrm>
          <a:prstGeom prst="rect">
            <a:avLst/>
          </a:prstGeom>
          <a:noFill/>
        </p:spPr>
        <p:txBody>
          <a:bodyPr wrap="square" rtlCol="0">
            <a:spAutoFit/>
          </a:bodyPr>
          <a:lstStyle/>
          <a:p>
            <a:r>
              <a:rPr lang="zh-CN" altLang="en-US" sz="3200" dirty="0"/>
              <a:t>实现</a:t>
            </a:r>
            <a:r>
              <a:rPr lang="zh-CN" altLang="en-US" sz="3200" dirty="0" smtClean="0"/>
              <a:t>流程</a:t>
            </a:r>
            <a:endParaRPr lang="en-US" altLang="zh-CN" sz="3200" dirty="0" smtClean="0"/>
          </a:p>
        </p:txBody>
      </p:sp>
      <p:sp>
        <p:nvSpPr>
          <p:cNvPr id="13" name="文本框 12"/>
          <p:cNvSpPr txBox="1"/>
          <p:nvPr/>
        </p:nvSpPr>
        <p:spPr>
          <a:xfrm>
            <a:off x="2286461" y="1354689"/>
            <a:ext cx="1107996"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zh-CN" altLang="en-US" dirty="0" smtClean="0"/>
              <a:t>演示代码</a:t>
            </a:r>
            <a:endParaRPr lang="zh-CN" altLang="en-US" dirty="0"/>
          </a:p>
        </p:txBody>
      </p:sp>
      <p:sp>
        <p:nvSpPr>
          <p:cNvPr id="15" name="文本框 14"/>
          <p:cNvSpPr txBox="1"/>
          <p:nvPr/>
        </p:nvSpPr>
        <p:spPr>
          <a:xfrm>
            <a:off x="2066571" y="1944674"/>
            <a:ext cx="1569660" cy="369332"/>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zh-CN" altLang="en-US" dirty="0" smtClean="0"/>
              <a:t>封装自己的类</a:t>
            </a:r>
            <a:endParaRPr lang="zh-CN" altLang="en-US" dirty="0"/>
          </a:p>
        </p:txBody>
      </p:sp>
      <p:pic>
        <p:nvPicPr>
          <p:cNvPr id="14" name="图片 13"/>
          <p:cNvPicPr>
            <a:picLocks noChangeAspect="1"/>
          </p:cNvPicPr>
          <p:nvPr/>
        </p:nvPicPr>
        <p:blipFill>
          <a:blip r:embed="rId4" cstate="print"/>
          <a:stretch>
            <a:fillRect/>
          </a:stretch>
        </p:blipFill>
        <p:spPr>
          <a:xfrm>
            <a:off x="1429409" y="8747"/>
            <a:ext cx="6328462" cy="6858000"/>
          </a:xfrm>
          <a:prstGeom prst="rect">
            <a:avLst/>
          </a:prstGeom>
        </p:spPr>
      </p:pic>
    </p:spTree>
    <p:extLst>
      <p:ext uri="{BB962C8B-B14F-4D97-AF65-F5344CB8AC3E}">
        <p14:creationId xmlns:p14="http://schemas.microsoft.com/office/powerpoint/2010/main" val="25000317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randombar(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arn(inVertical)">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718" y="1333962"/>
            <a:ext cx="825867" cy="477054"/>
          </a:xfrm>
          <a:prstGeom prst="rect">
            <a:avLst/>
          </a:prstGeom>
          <a:noFill/>
        </p:spPr>
        <p:txBody>
          <a:bodyPr wrap="none" rtlCol="0">
            <a:spAutoFit/>
          </a:bodyPr>
          <a:lstStyle/>
          <a:p>
            <a:r>
              <a:rPr lang="zh-CN" altLang="en-US" sz="2500"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目录</a:t>
            </a:r>
            <a:endParaRPr lang="zh-CN" altLang="en-US" sz="2500"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p:txBody>
      </p:sp>
      <p:sp>
        <p:nvSpPr>
          <p:cNvPr id="4" name="矩形 3"/>
          <p:cNvSpPr/>
          <p:nvPr/>
        </p:nvSpPr>
        <p:spPr>
          <a:xfrm>
            <a:off x="1224189" y="1318693"/>
            <a:ext cx="18000" cy="4176464"/>
          </a:xfrm>
          <a:prstGeom prst="rect">
            <a:avLst/>
          </a:prstGeom>
          <a:gradFill>
            <a:gsLst>
              <a:gs pos="90000">
                <a:srgbClr val="558ED5"/>
              </a:gs>
              <a:gs pos="10000">
                <a:srgbClr val="558ED5"/>
              </a:gs>
              <a:gs pos="100000">
                <a:schemeClr val="bg1"/>
              </a:gs>
              <a:gs pos="50000">
                <a:srgbClr val="558ED5"/>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380162" y="476672"/>
            <a:ext cx="1978427" cy="369332"/>
          </a:xfrm>
          <a:prstGeom prst="rect">
            <a:avLst/>
          </a:prstGeom>
          <a:noFill/>
        </p:spPr>
        <p:txBody>
          <a:bodyPr wrap="none" rtlCol="0">
            <a:spAutoFit/>
          </a:bodyPr>
          <a:lstStyle/>
          <a:p>
            <a:r>
              <a:rPr lang="zh-CN" altLang="en-US" dirty="0" smtClean="0"/>
              <a:t>基于</a:t>
            </a:r>
            <a:r>
              <a:rPr lang="en-US" altLang="zh-CN" dirty="0" smtClean="0"/>
              <a:t>UDP</a:t>
            </a:r>
            <a:r>
              <a:rPr lang="zh-CN" altLang="en-US" dirty="0" smtClean="0"/>
              <a:t>实现流程</a:t>
            </a:r>
            <a:endParaRPr lang="zh-CN" altLang="en-US" dirty="0"/>
          </a:p>
        </p:txBody>
      </p:sp>
      <p:sp>
        <p:nvSpPr>
          <p:cNvPr id="12" name="TextBox 7"/>
          <p:cNvSpPr txBox="1"/>
          <p:nvPr/>
        </p:nvSpPr>
        <p:spPr>
          <a:xfrm>
            <a:off x="276767" y="2204864"/>
            <a:ext cx="785818" cy="2062103"/>
          </a:xfrm>
          <a:prstGeom prst="rect">
            <a:avLst/>
          </a:prstGeom>
          <a:noFill/>
        </p:spPr>
        <p:txBody>
          <a:bodyPr wrap="square" rtlCol="0">
            <a:spAutoFit/>
          </a:bodyPr>
          <a:lstStyle/>
          <a:p>
            <a:r>
              <a:rPr lang="zh-CN" altLang="en-US" sz="3200" dirty="0"/>
              <a:t>实现</a:t>
            </a:r>
            <a:r>
              <a:rPr lang="zh-CN" altLang="en-US" sz="3200" dirty="0" smtClean="0"/>
              <a:t>流程</a:t>
            </a:r>
            <a:endParaRPr lang="en-US" altLang="zh-CN" sz="3200" dirty="0" smtClean="0"/>
          </a:p>
        </p:txBody>
      </p:sp>
      <p:pic>
        <p:nvPicPr>
          <p:cNvPr id="2" name="图片 1"/>
          <p:cNvPicPr>
            <a:picLocks noChangeAspect="1"/>
          </p:cNvPicPr>
          <p:nvPr/>
        </p:nvPicPr>
        <p:blipFill>
          <a:blip r:embed="rId3" cstate="print"/>
          <a:stretch>
            <a:fillRect/>
          </a:stretch>
        </p:blipFill>
        <p:spPr>
          <a:xfrm>
            <a:off x="1835696" y="1052736"/>
            <a:ext cx="6172164" cy="4869597"/>
          </a:xfrm>
          <a:prstGeom prst="rect">
            <a:avLst/>
          </a:prstGeom>
        </p:spPr>
      </p:pic>
    </p:spTree>
    <p:extLst>
      <p:ext uri="{BB962C8B-B14F-4D97-AF65-F5344CB8AC3E}">
        <p14:creationId xmlns:p14="http://schemas.microsoft.com/office/powerpoint/2010/main" val="22496210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718" y="1333962"/>
            <a:ext cx="825867" cy="477054"/>
          </a:xfrm>
          <a:prstGeom prst="rect">
            <a:avLst/>
          </a:prstGeom>
          <a:noFill/>
        </p:spPr>
        <p:txBody>
          <a:bodyPr wrap="none" rtlCol="0">
            <a:spAutoFit/>
          </a:bodyPr>
          <a:lstStyle/>
          <a:p>
            <a:r>
              <a:rPr lang="zh-CN" altLang="en-US" sz="2500"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目录</a:t>
            </a:r>
            <a:endParaRPr lang="zh-CN" altLang="en-US" sz="2500"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p:txBody>
      </p:sp>
      <p:sp>
        <p:nvSpPr>
          <p:cNvPr id="4" name="矩形 3"/>
          <p:cNvSpPr/>
          <p:nvPr/>
        </p:nvSpPr>
        <p:spPr>
          <a:xfrm>
            <a:off x="1224189" y="1318693"/>
            <a:ext cx="18000" cy="4176464"/>
          </a:xfrm>
          <a:prstGeom prst="rect">
            <a:avLst/>
          </a:prstGeom>
          <a:gradFill>
            <a:gsLst>
              <a:gs pos="90000">
                <a:srgbClr val="558ED5"/>
              </a:gs>
              <a:gs pos="10000">
                <a:srgbClr val="558ED5"/>
              </a:gs>
              <a:gs pos="100000">
                <a:schemeClr val="bg1"/>
              </a:gs>
              <a:gs pos="50000">
                <a:srgbClr val="558ED5"/>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285720" y="2357430"/>
            <a:ext cx="785818" cy="1569660"/>
          </a:xfrm>
          <a:prstGeom prst="rect">
            <a:avLst/>
          </a:prstGeom>
          <a:noFill/>
        </p:spPr>
        <p:txBody>
          <a:bodyPr wrap="square" rtlCol="0">
            <a:spAutoFit/>
          </a:bodyPr>
          <a:lstStyle/>
          <a:p>
            <a:r>
              <a:rPr lang="en-US" altLang="zh-CN" sz="3200" dirty="0"/>
              <a:t>IO</a:t>
            </a:r>
            <a:r>
              <a:rPr lang="zh-CN" altLang="en-US" sz="3200" dirty="0"/>
              <a:t>模型</a:t>
            </a:r>
          </a:p>
        </p:txBody>
      </p:sp>
      <p:pic>
        <p:nvPicPr>
          <p:cNvPr id="2" name="图片 1"/>
          <p:cNvPicPr>
            <a:picLocks noChangeAspect="1"/>
          </p:cNvPicPr>
          <p:nvPr/>
        </p:nvPicPr>
        <p:blipFill>
          <a:blip r:embed="rId3" cstate="print"/>
          <a:stretch>
            <a:fillRect/>
          </a:stretch>
        </p:blipFill>
        <p:spPr>
          <a:xfrm>
            <a:off x="1424697" y="1052736"/>
            <a:ext cx="7239096" cy="2216551"/>
          </a:xfrm>
          <a:prstGeom prst="rect">
            <a:avLst/>
          </a:prstGeom>
        </p:spPr>
      </p:pic>
      <p:pic>
        <p:nvPicPr>
          <p:cNvPr id="5" name="图片 4"/>
          <p:cNvPicPr>
            <a:picLocks noChangeAspect="1"/>
          </p:cNvPicPr>
          <p:nvPr/>
        </p:nvPicPr>
        <p:blipFill>
          <a:blip r:embed="rId4" cstate="print"/>
          <a:stretch>
            <a:fillRect/>
          </a:stretch>
        </p:blipFill>
        <p:spPr>
          <a:xfrm>
            <a:off x="1433460" y="908720"/>
            <a:ext cx="7435829" cy="4123729"/>
          </a:xfrm>
          <a:prstGeom prst="rect">
            <a:avLst/>
          </a:prstGeom>
        </p:spPr>
      </p:pic>
      <p:pic>
        <p:nvPicPr>
          <p:cNvPr id="6" name="图片 5"/>
          <p:cNvPicPr>
            <a:picLocks noChangeAspect="1"/>
          </p:cNvPicPr>
          <p:nvPr/>
        </p:nvPicPr>
        <p:blipFill>
          <a:blip r:embed="rId5" cstate="print"/>
          <a:stretch>
            <a:fillRect/>
          </a:stretch>
        </p:blipFill>
        <p:spPr>
          <a:xfrm>
            <a:off x="1283295" y="908720"/>
            <a:ext cx="7860705" cy="4302861"/>
          </a:xfrm>
          <a:prstGeom prst="rect">
            <a:avLst/>
          </a:prstGeom>
        </p:spPr>
      </p:pic>
      <p:pic>
        <p:nvPicPr>
          <p:cNvPr id="7" name="图片 6"/>
          <p:cNvPicPr>
            <a:picLocks noChangeAspect="1"/>
          </p:cNvPicPr>
          <p:nvPr/>
        </p:nvPicPr>
        <p:blipFill>
          <a:blip r:embed="rId6" cstate="print"/>
          <a:stretch>
            <a:fillRect/>
          </a:stretch>
        </p:blipFill>
        <p:spPr>
          <a:xfrm>
            <a:off x="1343093" y="982041"/>
            <a:ext cx="7800907" cy="4229539"/>
          </a:xfrm>
          <a:prstGeom prst="rect">
            <a:avLst/>
          </a:prstGeom>
        </p:spPr>
      </p:pic>
      <p:pic>
        <p:nvPicPr>
          <p:cNvPr id="9" name="图片 8"/>
          <p:cNvPicPr>
            <a:picLocks noChangeAspect="1"/>
          </p:cNvPicPr>
          <p:nvPr/>
        </p:nvPicPr>
        <p:blipFill>
          <a:blip r:embed="rId7" cstate="print"/>
          <a:stretch>
            <a:fillRect/>
          </a:stretch>
        </p:blipFill>
        <p:spPr>
          <a:xfrm>
            <a:off x="1248195" y="1028729"/>
            <a:ext cx="7892931" cy="4466427"/>
          </a:xfrm>
          <a:prstGeom prst="rect">
            <a:avLst/>
          </a:prstGeom>
        </p:spPr>
      </p:pic>
      <p:pic>
        <p:nvPicPr>
          <p:cNvPr id="10" name="图片 9"/>
          <p:cNvPicPr>
            <a:picLocks noChangeAspect="1"/>
          </p:cNvPicPr>
          <p:nvPr/>
        </p:nvPicPr>
        <p:blipFill>
          <a:blip r:embed="rId8" cstate="print"/>
          <a:stretch>
            <a:fillRect/>
          </a:stretch>
        </p:blipFill>
        <p:spPr>
          <a:xfrm>
            <a:off x="1253601" y="908720"/>
            <a:ext cx="7901667" cy="5007991"/>
          </a:xfrm>
          <a:prstGeom prst="rect">
            <a:avLst/>
          </a:prstGeom>
        </p:spPr>
      </p:pic>
      <p:pic>
        <p:nvPicPr>
          <p:cNvPr id="11" name="图片 10"/>
          <p:cNvPicPr>
            <a:picLocks noChangeAspect="1"/>
          </p:cNvPicPr>
          <p:nvPr/>
        </p:nvPicPr>
        <p:blipFill>
          <a:blip r:embed="rId9" cstate="print"/>
          <a:stretch>
            <a:fillRect/>
          </a:stretch>
        </p:blipFill>
        <p:spPr>
          <a:xfrm>
            <a:off x="1283295" y="1052735"/>
            <a:ext cx="7879399" cy="4863976"/>
          </a:xfrm>
          <a:prstGeom prst="rect">
            <a:avLst/>
          </a:prstGeom>
        </p:spPr>
      </p:pic>
    </p:spTree>
    <p:extLst>
      <p:ext uri="{BB962C8B-B14F-4D97-AF65-F5344CB8AC3E}">
        <p14:creationId xmlns:p14="http://schemas.microsoft.com/office/powerpoint/2010/main" val="16947892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randombar(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718" y="1333962"/>
            <a:ext cx="825867" cy="477054"/>
          </a:xfrm>
          <a:prstGeom prst="rect">
            <a:avLst/>
          </a:prstGeom>
          <a:noFill/>
        </p:spPr>
        <p:txBody>
          <a:bodyPr wrap="none" rtlCol="0">
            <a:spAutoFit/>
          </a:bodyPr>
          <a:lstStyle/>
          <a:p>
            <a:r>
              <a:rPr lang="zh-CN" altLang="en-US" sz="2500"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目录</a:t>
            </a:r>
            <a:endParaRPr lang="zh-CN" altLang="en-US" sz="2500"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p:txBody>
      </p:sp>
      <p:sp>
        <p:nvSpPr>
          <p:cNvPr id="4" name="矩形 3"/>
          <p:cNvSpPr/>
          <p:nvPr/>
        </p:nvSpPr>
        <p:spPr>
          <a:xfrm>
            <a:off x="1224189" y="1318693"/>
            <a:ext cx="18000" cy="4176464"/>
          </a:xfrm>
          <a:prstGeom prst="rect">
            <a:avLst/>
          </a:prstGeom>
          <a:gradFill>
            <a:gsLst>
              <a:gs pos="90000">
                <a:srgbClr val="558ED5"/>
              </a:gs>
              <a:gs pos="10000">
                <a:srgbClr val="558ED5"/>
              </a:gs>
              <a:gs pos="100000">
                <a:schemeClr val="bg1"/>
              </a:gs>
              <a:gs pos="50000">
                <a:srgbClr val="558ED5"/>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7"/>
          <p:cNvSpPr txBox="1"/>
          <p:nvPr/>
        </p:nvSpPr>
        <p:spPr>
          <a:xfrm>
            <a:off x="302611" y="1988840"/>
            <a:ext cx="785818" cy="1569660"/>
          </a:xfrm>
          <a:prstGeom prst="rect">
            <a:avLst/>
          </a:prstGeom>
          <a:noFill/>
        </p:spPr>
        <p:txBody>
          <a:bodyPr wrap="square" rtlCol="0">
            <a:spAutoFit/>
          </a:bodyPr>
          <a:lstStyle/>
          <a:p>
            <a:r>
              <a:rPr lang="zh-CN" altLang="en-US" sz="3200" dirty="0"/>
              <a:t>定时器</a:t>
            </a:r>
            <a:endParaRPr lang="en-US" altLang="zh-CN" sz="3200" dirty="0" smtClean="0"/>
          </a:p>
        </p:txBody>
      </p:sp>
      <p:sp>
        <p:nvSpPr>
          <p:cNvPr id="7" name="矩形 6"/>
          <p:cNvSpPr/>
          <p:nvPr/>
        </p:nvSpPr>
        <p:spPr>
          <a:xfrm>
            <a:off x="1403648" y="548680"/>
            <a:ext cx="4339650" cy="646331"/>
          </a:xfrm>
          <a:prstGeom prst="rect">
            <a:avLst/>
          </a:prstGeom>
          <a:noFill/>
        </p:spPr>
        <p:txBody>
          <a:bodyPr wrap="none" lIns="91440" tIns="45720" rIns="91440" bIns="45720">
            <a:spAutoFit/>
          </a:bodyPr>
          <a:lstStyle/>
          <a:p>
            <a:pPr algn="ctr"/>
            <a:r>
              <a:rPr lang="zh-CN" altLang="en-US" sz="3600" dirty="0" smtClean="0">
                <a:ln w="0"/>
                <a:solidFill>
                  <a:schemeClr val="accent1"/>
                </a:solidFill>
                <a:effectLst>
                  <a:outerShdw blurRad="38100" dist="25400" dir="5400000" algn="ctr" rotWithShape="0">
                    <a:srgbClr val="6E747A">
                      <a:alpha val="43000"/>
                    </a:srgbClr>
                  </a:outerShdw>
                </a:effectLst>
              </a:rPr>
              <a:t>定时器的基本要素：</a:t>
            </a:r>
            <a:endParaRPr lang="zh-CN" altLang="en-US" sz="3600" dirty="0">
              <a:ln w="0"/>
              <a:solidFill>
                <a:schemeClr val="accent1"/>
              </a:solidFill>
              <a:effectLst>
                <a:outerShdw blurRad="38100" dist="25400" dir="5400000" algn="ctr" rotWithShape="0">
                  <a:srgbClr val="6E747A">
                    <a:alpha val="43000"/>
                  </a:srgbClr>
                </a:outerShdw>
              </a:effectLst>
            </a:endParaRPr>
          </a:p>
        </p:txBody>
      </p:sp>
      <p:sp>
        <p:nvSpPr>
          <p:cNvPr id="9" name="文本框 8"/>
          <p:cNvSpPr txBox="1"/>
          <p:nvPr/>
        </p:nvSpPr>
        <p:spPr>
          <a:xfrm>
            <a:off x="1496397" y="1372828"/>
            <a:ext cx="4442691" cy="4801314"/>
          </a:xfrm>
          <a:prstGeom prst="rect">
            <a:avLst/>
          </a:prstGeom>
          <a:noFill/>
        </p:spPr>
        <p:txBody>
          <a:bodyPr wrap="none" rtlCol="0">
            <a:spAutoFit/>
          </a:bodyPr>
          <a:lstStyle/>
          <a:p>
            <a:pPr marL="285750" indent="-285750">
              <a:buFont typeface="Arial" panose="020B0604020202020204" pitchFamily="34" charset="0"/>
              <a:buChar char="•"/>
            </a:pPr>
            <a:r>
              <a:rPr lang="en-US" altLang="zh-CN" dirty="0" err="1"/>
              <a:t>StartTimer</a:t>
            </a:r>
            <a:r>
              <a:rPr lang="en-US" altLang="zh-CN" dirty="0"/>
              <a:t>(Interval, </a:t>
            </a:r>
            <a:r>
              <a:rPr lang="en-US" altLang="zh-CN" dirty="0" err="1"/>
              <a:t>TimerId</a:t>
            </a:r>
            <a:r>
              <a:rPr lang="en-US" altLang="zh-CN" dirty="0"/>
              <a:t>, </a:t>
            </a:r>
            <a:r>
              <a:rPr lang="en-US" altLang="zh-CN" dirty="0" err="1"/>
              <a:t>ExpiryAction</a:t>
            </a:r>
            <a:r>
              <a:rPr lang="en-US" altLang="zh-CN" dirty="0" smtClean="0"/>
              <a:t>)</a:t>
            </a:r>
          </a:p>
          <a:p>
            <a:r>
              <a:rPr lang="zh-CN" altLang="en-US" dirty="0" smtClean="0"/>
              <a:t>开始定时器</a:t>
            </a:r>
            <a:endParaRPr lang="en-US" altLang="zh-CN" dirty="0" smtClean="0"/>
          </a:p>
          <a:p>
            <a:endParaRPr lang="en-US" altLang="zh-CN" dirty="0" smtClean="0"/>
          </a:p>
          <a:p>
            <a:pPr marL="285750" indent="-285750">
              <a:buFont typeface="Arial" panose="020B0604020202020204" pitchFamily="34" charset="0"/>
              <a:buChar char="•"/>
            </a:pPr>
            <a:r>
              <a:rPr lang="en-US" altLang="zh-CN" dirty="0" err="1"/>
              <a:t>StopTimer</a:t>
            </a:r>
            <a:r>
              <a:rPr lang="en-US" altLang="zh-CN" dirty="0"/>
              <a:t>(</a:t>
            </a:r>
            <a:r>
              <a:rPr lang="en-US" altLang="zh-CN" dirty="0" err="1"/>
              <a:t>TimerId</a:t>
            </a:r>
            <a:r>
              <a:rPr lang="en-US" altLang="zh-CN" dirty="0" smtClean="0"/>
              <a:t>)</a:t>
            </a:r>
          </a:p>
          <a:p>
            <a:r>
              <a:rPr lang="zh-CN" altLang="en-US" dirty="0" smtClean="0"/>
              <a:t>结束定时器</a:t>
            </a:r>
            <a:endParaRPr lang="en-US" altLang="zh-CN" dirty="0" smtClean="0"/>
          </a:p>
          <a:p>
            <a:endParaRPr lang="en-US" altLang="zh-CN" dirty="0" smtClean="0"/>
          </a:p>
          <a:p>
            <a:pPr marL="285750" indent="-285750">
              <a:buFont typeface="Arial" panose="020B0604020202020204" pitchFamily="34" charset="0"/>
              <a:buChar char="•"/>
            </a:pPr>
            <a:r>
              <a:rPr lang="en-US" altLang="zh-CN" dirty="0" err="1"/>
              <a:t>PerTickBookkeeping</a:t>
            </a:r>
            <a:r>
              <a:rPr lang="en-US" altLang="zh-CN" dirty="0" smtClean="0"/>
              <a:t>()</a:t>
            </a:r>
          </a:p>
          <a:p>
            <a:r>
              <a:rPr lang="zh-CN" altLang="en-US" dirty="0" smtClean="0"/>
              <a:t>周期性检查，是否有定时器到期</a:t>
            </a:r>
            <a:endParaRPr lang="en-US" altLang="zh-CN" dirty="0" smtClean="0"/>
          </a:p>
          <a:p>
            <a:endParaRPr lang="en-US" altLang="zh-CN" dirty="0" smtClean="0"/>
          </a:p>
          <a:p>
            <a:pPr marL="285750" indent="-285750">
              <a:buFont typeface="Arial" panose="020B0604020202020204" pitchFamily="34" charset="0"/>
              <a:buChar char="•"/>
            </a:pPr>
            <a:r>
              <a:rPr lang="en-US" altLang="zh-CN" dirty="0" err="1"/>
              <a:t>ExpiryProcessing</a:t>
            </a:r>
            <a:r>
              <a:rPr lang="en-US" altLang="zh-CN" dirty="0" smtClean="0"/>
              <a:t>()</a:t>
            </a:r>
          </a:p>
          <a:p>
            <a:r>
              <a:rPr lang="zh-CN" altLang="en-US" dirty="0" smtClean="0"/>
              <a:t>定时器到期处理</a:t>
            </a:r>
            <a:endParaRPr lang="en-US" altLang="zh-CN" dirty="0" smtClean="0"/>
          </a:p>
          <a:p>
            <a:endParaRPr lang="en-US" altLang="zh-CN" dirty="0" smtClean="0"/>
          </a:p>
          <a:p>
            <a:pPr marL="285750" indent="-285750">
              <a:buFont typeface="Arial" panose="020B0604020202020204" pitchFamily="34" charset="0"/>
              <a:buChar char="•"/>
            </a:pPr>
            <a:r>
              <a:rPr lang="en-US" altLang="zh-CN" dirty="0"/>
              <a:t>Single-Shot </a:t>
            </a:r>
            <a:r>
              <a:rPr lang="en-US" altLang="zh-CN" dirty="0" smtClean="0"/>
              <a:t>Timer</a:t>
            </a:r>
          </a:p>
          <a:p>
            <a:r>
              <a:rPr lang="zh-CN" altLang="en-US" dirty="0" smtClean="0"/>
              <a:t>仅执行一次的定时器</a:t>
            </a:r>
            <a:endParaRPr lang="en-US" altLang="zh-CN" dirty="0" smtClean="0"/>
          </a:p>
          <a:p>
            <a:endParaRPr lang="en-US" altLang="zh-CN" dirty="0" smtClean="0"/>
          </a:p>
          <a:p>
            <a:pPr marL="285750" indent="-285750">
              <a:buFont typeface="Arial" panose="020B0604020202020204" pitchFamily="34" charset="0"/>
              <a:buChar char="•"/>
            </a:pPr>
            <a:r>
              <a:rPr lang="en-US" altLang="zh-CN" dirty="0"/>
              <a:t>Repeating </a:t>
            </a:r>
            <a:r>
              <a:rPr lang="en-US" altLang="zh-CN" dirty="0" smtClean="0"/>
              <a:t>Timer</a:t>
            </a:r>
          </a:p>
          <a:p>
            <a:r>
              <a:rPr lang="zh-CN" altLang="en-US" dirty="0" smtClean="0"/>
              <a:t>重复性定时器</a:t>
            </a:r>
            <a:endParaRPr lang="zh-CN" altLang="en-US" dirty="0"/>
          </a:p>
        </p:txBody>
      </p:sp>
      <p:sp>
        <p:nvSpPr>
          <p:cNvPr id="11" name="文本框 10"/>
          <p:cNvSpPr txBox="1"/>
          <p:nvPr/>
        </p:nvSpPr>
        <p:spPr>
          <a:xfrm>
            <a:off x="1496397" y="1188975"/>
            <a:ext cx="7762061" cy="4616648"/>
          </a:xfrm>
          <a:prstGeom prst="rect">
            <a:avLst/>
          </a:prstGeom>
          <a:noFill/>
        </p:spPr>
        <p:txBody>
          <a:bodyPr wrap="none" rtlCol="0">
            <a:spAutoFit/>
          </a:bodyPr>
          <a:lstStyle/>
          <a:p>
            <a:pPr marL="342900" indent="-342900">
              <a:buFont typeface="Arial" panose="020B0604020202020204" pitchFamily="34" charset="0"/>
              <a:buChar char="•"/>
            </a:pPr>
            <a:r>
              <a:rPr lang="en-US" altLang="zh-CN" sz="2000" b="1" dirty="0" smtClean="0">
                <a:latin typeface="+mj-ea"/>
                <a:ea typeface="+mj-ea"/>
              </a:rPr>
              <a:t>Linux 2.4 </a:t>
            </a:r>
            <a:r>
              <a:rPr lang="zh-CN" altLang="en-US" sz="2000" b="1" dirty="0">
                <a:latin typeface="+mj-ea"/>
                <a:ea typeface="+mj-ea"/>
              </a:rPr>
              <a:t>版内核提供了：</a:t>
            </a:r>
            <a:endParaRPr lang="zh-CN" altLang="en-US" sz="2000" dirty="0">
              <a:latin typeface="+mj-ea"/>
              <a:ea typeface="+mj-ea"/>
            </a:endParaRPr>
          </a:p>
          <a:p>
            <a:r>
              <a:rPr lang="en-US" altLang="zh-CN" dirty="0" err="1"/>
              <a:t>getitimer</a:t>
            </a:r>
            <a:r>
              <a:rPr lang="en-US" altLang="zh-CN" dirty="0"/>
              <a:t>, </a:t>
            </a:r>
            <a:r>
              <a:rPr lang="en-US" altLang="zh-CN" dirty="0" err="1"/>
              <a:t>setitimer</a:t>
            </a:r>
            <a:endParaRPr lang="en-US" altLang="zh-CN" dirty="0"/>
          </a:p>
          <a:p>
            <a:endParaRPr lang="en-US" altLang="zh-CN" dirty="0"/>
          </a:p>
          <a:p>
            <a:pPr marL="342900" indent="-342900">
              <a:buFont typeface="Arial" panose="020B0604020202020204" pitchFamily="34" charset="0"/>
              <a:buChar char="•"/>
            </a:pPr>
            <a:r>
              <a:rPr lang="en-US" altLang="zh-CN" sz="2000" b="1" dirty="0">
                <a:latin typeface="+mj-ea"/>
                <a:ea typeface="+mj-ea"/>
              </a:rPr>
              <a:t>Linux </a:t>
            </a:r>
            <a:r>
              <a:rPr lang="zh-CN" altLang="en-US" sz="2000" b="1" dirty="0">
                <a:latin typeface="+mj-ea"/>
                <a:ea typeface="+mj-ea"/>
              </a:rPr>
              <a:t>自 </a:t>
            </a:r>
            <a:r>
              <a:rPr lang="en-US" altLang="zh-CN" sz="2000" b="1" dirty="0">
                <a:latin typeface="+mj-ea"/>
                <a:ea typeface="+mj-ea"/>
              </a:rPr>
              <a:t>2.6 </a:t>
            </a:r>
            <a:r>
              <a:rPr lang="zh-CN" altLang="en-US" sz="2000" b="1" dirty="0">
                <a:latin typeface="+mj-ea"/>
                <a:ea typeface="+mj-ea"/>
              </a:rPr>
              <a:t>开始，已经开始支持 </a:t>
            </a:r>
            <a:r>
              <a:rPr lang="en-US" altLang="zh-CN" sz="2000" b="1" dirty="0">
                <a:latin typeface="+mj-ea"/>
                <a:ea typeface="+mj-ea"/>
              </a:rPr>
              <a:t>POSIX </a:t>
            </a:r>
            <a:r>
              <a:rPr lang="en-US" altLang="zh-CN" sz="2000" b="1" dirty="0" smtClean="0">
                <a:latin typeface="+mj-ea"/>
                <a:ea typeface="+mj-ea"/>
              </a:rPr>
              <a:t>timer</a:t>
            </a:r>
            <a:r>
              <a:rPr lang="zh-CN" altLang="en-US" sz="2000" b="1" dirty="0" smtClean="0">
                <a:latin typeface="+mj-ea"/>
                <a:ea typeface="+mj-ea"/>
              </a:rPr>
              <a:t>：</a:t>
            </a:r>
            <a:endParaRPr lang="en-US" altLang="zh-CN" sz="2000" b="1" dirty="0">
              <a:latin typeface="+mj-ea"/>
              <a:ea typeface="+mj-ea"/>
            </a:endParaRPr>
          </a:p>
          <a:p>
            <a:r>
              <a:rPr lang="en-US" altLang="zh-CN" dirty="0"/>
              <a:t> </a:t>
            </a:r>
            <a:r>
              <a:rPr lang="en-US" altLang="zh-CN" dirty="0" err="1"/>
              <a:t>int</a:t>
            </a:r>
            <a:r>
              <a:rPr lang="en-US" altLang="zh-CN" dirty="0"/>
              <a:t> </a:t>
            </a:r>
            <a:r>
              <a:rPr lang="en-US" altLang="zh-CN" dirty="0" err="1"/>
              <a:t>timer_create</a:t>
            </a:r>
            <a:r>
              <a:rPr lang="en-US" altLang="zh-CN" dirty="0"/>
              <a:t>(</a:t>
            </a:r>
            <a:r>
              <a:rPr lang="en-US" altLang="zh-CN" dirty="0" err="1"/>
              <a:t>clockid_t</a:t>
            </a:r>
            <a:r>
              <a:rPr lang="en-US" altLang="zh-CN" dirty="0"/>
              <a:t> </a:t>
            </a:r>
            <a:r>
              <a:rPr lang="en-US" altLang="zh-CN" dirty="0" err="1"/>
              <a:t>clockid</a:t>
            </a:r>
            <a:r>
              <a:rPr lang="en-US" altLang="zh-CN" dirty="0"/>
              <a:t>, </a:t>
            </a:r>
            <a:r>
              <a:rPr lang="en-US" altLang="zh-CN" dirty="0" err="1"/>
              <a:t>struct</a:t>
            </a:r>
            <a:r>
              <a:rPr lang="en-US" altLang="zh-CN" dirty="0"/>
              <a:t> </a:t>
            </a:r>
            <a:r>
              <a:rPr lang="en-US" altLang="zh-CN" dirty="0" err="1"/>
              <a:t>sigevent</a:t>
            </a:r>
            <a:r>
              <a:rPr lang="en-US" altLang="zh-CN" dirty="0"/>
              <a:t> *</a:t>
            </a:r>
            <a:r>
              <a:rPr lang="en-US" altLang="zh-CN" dirty="0" err="1"/>
              <a:t>evp</a:t>
            </a:r>
            <a:r>
              <a:rPr lang="en-US" altLang="zh-CN" dirty="0"/>
              <a:t>,  </a:t>
            </a:r>
            <a:r>
              <a:rPr lang="en-US" altLang="zh-CN" dirty="0" err="1"/>
              <a:t>timer_t</a:t>
            </a:r>
            <a:r>
              <a:rPr lang="en-US" altLang="zh-CN" dirty="0"/>
              <a:t> *</a:t>
            </a:r>
            <a:r>
              <a:rPr lang="en-US" altLang="zh-CN" dirty="0" err="1"/>
              <a:t>timerid</a:t>
            </a:r>
            <a:r>
              <a:rPr lang="en-US" altLang="zh-CN" dirty="0"/>
              <a:t>); </a:t>
            </a:r>
          </a:p>
          <a:p>
            <a:r>
              <a:rPr lang="en-US" altLang="zh-CN" dirty="0"/>
              <a:t> </a:t>
            </a:r>
            <a:r>
              <a:rPr lang="en-US" altLang="zh-CN" dirty="0" err="1"/>
              <a:t>int</a:t>
            </a:r>
            <a:r>
              <a:rPr lang="en-US" altLang="zh-CN" dirty="0"/>
              <a:t> </a:t>
            </a:r>
            <a:r>
              <a:rPr lang="en-US" altLang="zh-CN" dirty="0" err="1"/>
              <a:t>timer_settime</a:t>
            </a:r>
            <a:r>
              <a:rPr lang="en-US" altLang="zh-CN" dirty="0"/>
              <a:t>(</a:t>
            </a:r>
            <a:r>
              <a:rPr lang="en-US" altLang="zh-CN" dirty="0" err="1"/>
              <a:t>timer_t</a:t>
            </a:r>
            <a:r>
              <a:rPr lang="en-US" altLang="zh-CN" dirty="0"/>
              <a:t> </a:t>
            </a:r>
            <a:r>
              <a:rPr lang="en-US" altLang="zh-CN" dirty="0" err="1"/>
              <a:t>timerid</a:t>
            </a:r>
            <a:r>
              <a:rPr lang="en-US" altLang="zh-CN" dirty="0"/>
              <a:t>, </a:t>
            </a:r>
            <a:r>
              <a:rPr lang="en-US" altLang="zh-CN" dirty="0" err="1"/>
              <a:t>int</a:t>
            </a:r>
            <a:r>
              <a:rPr lang="en-US" altLang="zh-CN" dirty="0"/>
              <a:t> flags,  </a:t>
            </a:r>
            <a:endParaRPr lang="en-US" altLang="zh-CN" dirty="0" smtClean="0"/>
          </a:p>
          <a:p>
            <a:r>
              <a:rPr lang="en-US" altLang="zh-CN" dirty="0"/>
              <a:t> </a:t>
            </a:r>
            <a:r>
              <a:rPr lang="en-US" altLang="zh-CN" dirty="0" smtClean="0"/>
              <a:t>                  </a:t>
            </a:r>
            <a:r>
              <a:rPr lang="en-US" altLang="zh-CN" dirty="0" err="1" smtClean="0"/>
              <a:t>const</a:t>
            </a:r>
            <a:r>
              <a:rPr lang="en-US" altLang="zh-CN" dirty="0" smtClean="0"/>
              <a:t> </a:t>
            </a:r>
            <a:r>
              <a:rPr lang="en-US" altLang="zh-CN" dirty="0" err="1"/>
              <a:t>struct</a:t>
            </a:r>
            <a:r>
              <a:rPr lang="en-US" altLang="zh-CN" dirty="0"/>
              <a:t> </a:t>
            </a:r>
            <a:r>
              <a:rPr lang="en-US" altLang="zh-CN" dirty="0" err="1"/>
              <a:t>itimerspec</a:t>
            </a:r>
            <a:r>
              <a:rPr lang="en-US" altLang="zh-CN" dirty="0"/>
              <a:t> *</a:t>
            </a:r>
            <a:r>
              <a:rPr lang="en-US" altLang="zh-CN" dirty="0" err="1"/>
              <a:t>new_value</a:t>
            </a:r>
            <a:r>
              <a:rPr lang="en-US" altLang="zh-CN" dirty="0"/>
              <a:t>,  </a:t>
            </a:r>
            <a:r>
              <a:rPr lang="en-US" altLang="zh-CN" dirty="0" err="1"/>
              <a:t>struct</a:t>
            </a:r>
            <a:r>
              <a:rPr lang="en-US" altLang="zh-CN" dirty="0"/>
              <a:t> </a:t>
            </a:r>
            <a:r>
              <a:rPr lang="en-US" altLang="zh-CN" dirty="0" err="1"/>
              <a:t>itimerspec</a:t>
            </a:r>
            <a:r>
              <a:rPr lang="en-US" altLang="zh-CN" dirty="0"/>
              <a:t> * </a:t>
            </a:r>
            <a:r>
              <a:rPr lang="en-US" altLang="zh-CN" dirty="0" err="1"/>
              <a:t>old_value</a:t>
            </a:r>
            <a:r>
              <a:rPr lang="en-US" altLang="zh-CN" dirty="0"/>
              <a:t>); </a:t>
            </a:r>
          </a:p>
          <a:p>
            <a:r>
              <a:rPr lang="en-US" altLang="zh-CN" dirty="0"/>
              <a:t> </a:t>
            </a:r>
            <a:r>
              <a:rPr lang="en-US" altLang="zh-CN" dirty="0" err="1"/>
              <a:t>int</a:t>
            </a:r>
            <a:r>
              <a:rPr lang="en-US" altLang="zh-CN" dirty="0"/>
              <a:t> </a:t>
            </a:r>
            <a:r>
              <a:rPr lang="en-US" altLang="zh-CN" dirty="0" err="1"/>
              <a:t>timer_gettime</a:t>
            </a:r>
            <a:r>
              <a:rPr lang="en-US" altLang="zh-CN" dirty="0"/>
              <a:t>(</a:t>
            </a:r>
            <a:r>
              <a:rPr lang="en-US" altLang="zh-CN" dirty="0" err="1"/>
              <a:t>timer_t</a:t>
            </a:r>
            <a:r>
              <a:rPr lang="en-US" altLang="zh-CN" dirty="0"/>
              <a:t> </a:t>
            </a:r>
            <a:r>
              <a:rPr lang="en-US" altLang="zh-CN" dirty="0" err="1"/>
              <a:t>timerid</a:t>
            </a:r>
            <a:r>
              <a:rPr lang="en-US" altLang="zh-CN" dirty="0"/>
              <a:t>, </a:t>
            </a:r>
            <a:r>
              <a:rPr lang="en-US" altLang="zh-CN" dirty="0" err="1"/>
              <a:t>struct</a:t>
            </a:r>
            <a:r>
              <a:rPr lang="en-US" altLang="zh-CN" dirty="0"/>
              <a:t> </a:t>
            </a:r>
            <a:r>
              <a:rPr lang="en-US" altLang="zh-CN" dirty="0" err="1"/>
              <a:t>itimerspec</a:t>
            </a:r>
            <a:r>
              <a:rPr lang="en-US" altLang="zh-CN" dirty="0"/>
              <a:t> *</a:t>
            </a:r>
            <a:r>
              <a:rPr lang="en-US" altLang="zh-CN" dirty="0" err="1"/>
              <a:t>curr_value</a:t>
            </a:r>
            <a:r>
              <a:rPr lang="en-US" altLang="zh-CN" dirty="0"/>
              <a:t>); </a:t>
            </a:r>
          </a:p>
          <a:p>
            <a:r>
              <a:rPr lang="en-US" altLang="zh-CN" dirty="0"/>
              <a:t> </a:t>
            </a:r>
            <a:r>
              <a:rPr lang="en-US" altLang="zh-CN" dirty="0" err="1"/>
              <a:t>int</a:t>
            </a:r>
            <a:r>
              <a:rPr lang="en-US" altLang="zh-CN" dirty="0"/>
              <a:t> </a:t>
            </a:r>
            <a:r>
              <a:rPr lang="en-US" altLang="zh-CN" dirty="0" err="1"/>
              <a:t>timer_getoverrun</a:t>
            </a:r>
            <a:r>
              <a:rPr lang="en-US" altLang="zh-CN" dirty="0"/>
              <a:t>(</a:t>
            </a:r>
            <a:r>
              <a:rPr lang="en-US" altLang="zh-CN" dirty="0" err="1"/>
              <a:t>timer_t</a:t>
            </a:r>
            <a:r>
              <a:rPr lang="en-US" altLang="zh-CN" dirty="0"/>
              <a:t> </a:t>
            </a:r>
            <a:r>
              <a:rPr lang="en-US" altLang="zh-CN" dirty="0" err="1"/>
              <a:t>timerid</a:t>
            </a:r>
            <a:r>
              <a:rPr lang="en-US" altLang="zh-CN" dirty="0"/>
              <a:t>); </a:t>
            </a:r>
          </a:p>
          <a:p>
            <a:r>
              <a:rPr lang="en-US" altLang="zh-CN" dirty="0"/>
              <a:t> </a:t>
            </a:r>
            <a:r>
              <a:rPr lang="en-US" altLang="zh-CN" dirty="0" err="1"/>
              <a:t>int</a:t>
            </a:r>
            <a:r>
              <a:rPr lang="en-US" altLang="zh-CN" dirty="0"/>
              <a:t> </a:t>
            </a:r>
            <a:r>
              <a:rPr lang="en-US" altLang="zh-CN" dirty="0" err="1"/>
              <a:t>timer_delete</a:t>
            </a:r>
            <a:r>
              <a:rPr lang="en-US" altLang="zh-CN" dirty="0"/>
              <a:t>(</a:t>
            </a:r>
            <a:r>
              <a:rPr lang="en-US" altLang="zh-CN" dirty="0" err="1"/>
              <a:t>timer_t</a:t>
            </a:r>
            <a:r>
              <a:rPr lang="en-US" altLang="zh-CN" dirty="0"/>
              <a:t> </a:t>
            </a:r>
            <a:r>
              <a:rPr lang="en-US" altLang="zh-CN" dirty="0" err="1"/>
              <a:t>timerid</a:t>
            </a:r>
            <a:r>
              <a:rPr lang="en-US" altLang="zh-CN" dirty="0"/>
              <a:t>);</a:t>
            </a:r>
          </a:p>
          <a:p>
            <a:endParaRPr lang="en-US" altLang="zh-CN" dirty="0"/>
          </a:p>
          <a:p>
            <a:pPr marL="342900" indent="-342900">
              <a:buFont typeface="Arial" panose="020B0604020202020204" pitchFamily="34" charset="0"/>
              <a:buChar char="•"/>
            </a:pPr>
            <a:r>
              <a:rPr lang="en-US" altLang="zh-CN" sz="2000" b="1" dirty="0">
                <a:latin typeface="+mj-ea"/>
                <a:ea typeface="+mj-ea"/>
              </a:rPr>
              <a:t>Linux </a:t>
            </a:r>
            <a:r>
              <a:rPr lang="zh-CN" altLang="en-US" sz="2000" b="1" dirty="0">
                <a:latin typeface="+mj-ea"/>
                <a:ea typeface="+mj-ea"/>
              </a:rPr>
              <a:t>提供了基于文件描述符的相关定时器接口：（线程安全）</a:t>
            </a:r>
          </a:p>
          <a:p>
            <a:r>
              <a:rPr lang="en-US" altLang="zh-CN" dirty="0" err="1"/>
              <a:t>int</a:t>
            </a:r>
            <a:r>
              <a:rPr lang="en-US" altLang="zh-CN" dirty="0"/>
              <a:t> </a:t>
            </a:r>
            <a:r>
              <a:rPr lang="en-US" altLang="zh-CN" dirty="0" err="1"/>
              <a:t>timerfd_create</a:t>
            </a:r>
            <a:r>
              <a:rPr lang="en-US" altLang="zh-CN" dirty="0"/>
              <a:t>(</a:t>
            </a:r>
            <a:r>
              <a:rPr lang="en-US" altLang="zh-CN" dirty="0" err="1"/>
              <a:t>int</a:t>
            </a:r>
            <a:r>
              <a:rPr lang="en-US" altLang="zh-CN" dirty="0"/>
              <a:t> </a:t>
            </a:r>
            <a:r>
              <a:rPr lang="en-US" altLang="zh-CN" dirty="0" err="1"/>
              <a:t>clockid</a:t>
            </a:r>
            <a:r>
              <a:rPr lang="en-US" altLang="zh-CN" dirty="0"/>
              <a:t>, </a:t>
            </a:r>
            <a:r>
              <a:rPr lang="en-US" altLang="zh-CN" dirty="0" err="1"/>
              <a:t>int</a:t>
            </a:r>
            <a:r>
              <a:rPr lang="en-US" altLang="zh-CN" dirty="0"/>
              <a:t> flags); </a:t>
            </a:r>
          </a:p>
          <a:p>
            <a:r>
              <a:rPr lang="en-US" altLang="zh-CN" dirty="0" err="1"/>
              <a:t>int</a:t>
            </a:r>
            <a:r>
              <a:rPr lang="en-US" altLang="zh-CN" dirty="0"/>
              <a:t> </a:t>
            </a:r>
            <a:r>
              <a:rPr lang="en-US" altLang="zh-CN" dirty="0" err="1"/>
              <a:t>timerfd_settime</a:t>
            </a:r>
            <a:r>
              <a:rPr lang="en-US" altLang="zh-CN" dirty="0"/>
              <a:t>(</a:t>
            </a:r>
            <a:r>
              <a:rPr lang="en-US" altLang="zh-CN" dirty="0" err="1"/>
              <a:t>int</a:t>
            </a:r>
            <a:r>
              <a:rPr lang="en-US" altLang="zh-CN" dirty="0"/>
              <a:t> </a:t>
            </a:r>
            <a:r>
              <a:rPr lang="en-US" altLang="zh-CN" dirty="0" err="1"/>
              <a:t>fd</a:t>
            </a:r>
            <a:r>
              <a:rPr lang="en-US" altLang="zh-CN" dirty="0"/>
              <a:t>, </a:t>
            </a:r>
            <a:r>
              <a:rPr lang="en-US" altLang="zh-CN" dirty="0" err="1"/>
              <a:t>int</a:t>
            </a:r>
            <a:r>
              <a:rPr lang="en-US" altLang="zh-CN" dirty="0"/>
              <a:t> flags, </a:t>
            </a:r>
            <a:r>
              <a:rPr lang="en-US" altLang="zh-CN" dirty="0" err="1"/>
              <a:t>const</a:t>
            </a:r>
            <a:r>
              <a:rPr lang="en-US" altLang="zh-CN" dirty="0"/>
              <a:t> </a:t>
            </a:r>
            <a:r>
              <a:rPr lang="en-US" altLang="zh-CN" dirty="0" err="1"/>
              <a:t>struct</a:t>
            </a:r>
            <a:r>
              <a:rPr lang="en-US" altLang="zh-CN" dirty="0"/>
              <a:t> </a:t>
            </a:r>
            <a:r>
              <a:rPr lang="en-US" altLang="zh-CN" dirty="0" err="1"/>
              <a:t>itimerspec</a:t>
            </a:r>
            <a:r>
              <a:rPr lang="en-US" altLang="zh-CN" dirty="0"/>
              <a:t> *</a:t>
            </a:r>
            <a:r>
              <a:rPr lang="en-US" altLang="zh-CN" dirty="0" err="1"/>
              <a:t>new_value</a:t>
            </a:r>
            <a:r>
              <a:rPr lang="en-US" altLang="zh-CN" dirty="0"/>
              <a:t>, </a:t>
            </a:r>
            <a:endParaRPr lang="en-US" altLang="zh-CN" dirty="0" smtClean="0"/>
          </a:p>
          <a:p>
            <a:r>
              <a:rPr lang="en-US" altLang="zh-CN" dirty="0"/>
              <a:t> </a:t>
            </a:r>
            <a:r>
              <a:rPr lang="en-US" altLang="zh-CN" dirty="0" smtClean="0"/>
              <a:t>                                  </a:t>
            </a:r>
            <a:r>
              <a:rPr lang="en-US" altLang="zh-CN" dirty="0" err="1" smtClean="0"/>
              <a:t>struct</a:t>
            </a:r>
            <a:r>
              <a:rPr lang="en-US" altLang="zh-CN" dirty="0" smtClean="0"/>
              <a:t> </a:t>
            </a:r>
            <a:r>
              <a:rPr lang="en-US" altLang="zh-CN" dirty="0" err="1"/>
              <a:t>itimerspec</a:t>
            </a:r>
            <a:r>
              <a:rPr lang="en-US" altLang="zh-CN" dirty="0"/>
              <a:t> *</a:t>
            </a:r>
            <a:r>
              <a:rPr lang="en-US" altLang="zh-CN" dirty="0" err="1"/>
              <a:t>old_value</a:t>
            </a:r>
            <a:r>
              <a:rPr lang="en-US" altLang="zh-CN" dirty="0"/>
              <a:t>); </a:t>
            </a:r>
          </a:p>
          <a:p>
            <a:r>
              <a:rPr lang="en-US" altLang="zh-CN" dirty="0" err="1"/>
              <a:t>int</a:t>
            </a:r>
            <a:r>
              <a:rPr lang="en-US" altLang="zh-CN" dirty="0"/>
              <a:t> </a:t>
            </a:r>
            <a:r>
              <a:rPr lang="en-US" altLang="zh-CN" dirty="0" err="1"/>
              <a:t>timerfd_gettime</a:t>
            </a:r>
            <a:r>
              <a:rPr lang="en-US" altLang="zh-CN" dirty="0"/>
              <a:t>(</a:t>
            </a:r>
            <a:r>
              <a:rPr lang="en-US" altLang="zh-CN" dirty="0" err="1"/>
              <a:t>int</a:t>
            </a:r>
            <a:r>
              <a:rPr lang="en-US" altLang="zh-CN" dirty="0"/>
              <a:t> </a:t>
            </a:r>
            <a:r>
              <a:rPr lang="en-US" altLang="zh-CN" dirty="0" err="1"/>
              <a:t>fd</a:t>
            </a:r>
            <a:r>
              <a:rPr lang="en-US" altLang="zh-CN" dirty="0"/>
              <a:t>, </a:t>
            </a:r>
            <a:r>
              <a:rPr lang="en-US" altLang="zh-CN" dirty="0" err="1"/>
              <a:t>struct</a:t>
            </a:r>
            <a:r>
              <a:rPr lang="en-US" altLang="zh-CN" dirty="0"/>
              <a:t> </a:t>
            </a:r>
            <a:r>
              <a:rPr lang="en-US" altLang="zh-CN" dirty="0" err="1"/>
              <a:t>itimerspec</a:t>
            </a:r>
            <a:r>
              <a:rPr lang="en-US" altLang="zh-CN" dirty="0"/>
              <a:t> *</a:t>
            </a:r>
            <a:r>
              <a:rPr lang="en-US" altLang="zh-CN" dirty="0" err="1"/>
              <a:t>curr_value</a:t>
            </a:r>
            <a:r>
              <a:rPr lang="en-US" altLang="zh-CN" dirty="0"/>
              <a:t>);</a:t>
            </a:r>
            <a:endParaRPr lang="zh-CN" altLang="en-US" dirty="0"/>
          </a:p>
        </p:txBody>
      </p:sp>
    </p:spTree>
    <p:extLst>
      <p:ext uri="{BB962C8B-B14F-4D97-AF65-F5344CB8AC3E}">
        <p14:creationId xmlns:p14="http://schemas.microsoft.com/office/powerpoint/2010/main" val="21904212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par>
                          <p:cTn id="7" fill="hold">
                            <p:stCondLst>
                              <p:cond delay="0"/>
                            </p:stCondLst>
                            <p:childTnLst>
                              <p:par>
                                <p:cTn id="8" presetID="2" presetClass="entr" presetSubtype="4" fill="hold" grpId="0" nodeType="after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fill="hold"/>
                                        <p:tgtEl>
                                          <p:spTgt spid="11"/>
                                        </p:tgtEl>
                                        <p:attrNameLst>
                                          <p:attrName>ppt_x</p:attrName>
                                        </p:attrNameLst>
                                      </p:cBhvr>
                                      <p:tavLst>
                                        <p:tav tm="0">
                                          <p:val>
                                            <p:strVal val="#ppt_x"/>
                                          </p:val>
                                        </p:tav>
                                        <p:tav tm="100000">
                                          <p:val>
                                            <p:strVal val="#ppt_x"/>
                                          </p:val>
                                        </p:tav>
                                      </p:tavLst>
                                    </p:anim>
                                    <p:anim calcmode="lin" valueType="num">
                                      <p:cBhvr additive="base">
                                        <p:cTn id="1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718" y="1333962"/>
            <a:ext cx="825867" cy="477054"/>
          </a:xfrm>
          <a:prstGeom prst="rect">
            <a:avLst/>
          </a:prstGeom>
          <a:noFill/>
        </p:spPr>
        <p:txBody>
          <a:bodyPr wrap="none" rtlCol="0">
            <a:spAutoFit/>
          </a:bodyPr>
          <a:lstStyle/>
          <a:p>
            <a:r>
              <a:rPr lang="zh-CN" altLang="en-US" sz="2500"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目录</a:t>
            </a:r>
            <a:endParaRPr lang="zh-CN" altLang="en-US" sz="2500"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p:txBody>
      </p:sp>
      <p:sp>
        <p:nvSpPr>
          <p:cNvPr id="4" name="矩形 3"/>
          <p:cNvSpPr/>
          <p:nvPr/>
        </p:nvSpPr>
        <p:spPr>
          <a:xfrm>
            <a:off x="1224189" y="1318693"/>
            <a:ext cx="18000" cy="4176464"/>
          </a:xfrm>
          <a:prstGeom prst="rect">
            <a:avLst/>
          </a:prstGeom>
          <a:gradFill>
            <a:gsLst>
              <a:gs pos="90000">
                <a:srgbClr val="558ED5"/>
              </a:gs>
              <a:gs pos="10000">
                <a:srgbClr val="558ED5"/>
              </a:gs>
              <a:gs pos="100000">
                <a:schemeClr val="bg1"/>
              </a:gs>
              <a:gs pos="50000">
                <a:srgbClr val="558ED5"/>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7"/>
          <p:cNvSpPr txBox="1"/>
          <p:nvPr/>
        </p:nvSpPr>
        <p:spPr>
          <a:xfrm>
            <a:off x="302611" y="1988840"/>
            <a:ext cx="785818" cy="4031873"/>
          </a:xfrm>
          <a:prstGeom prst="rect">
            <a:avLst/>
          </a:prstGeom>
          <a:noFill/>
        </p:spPr>
        <p:txBody>
          <a:bodyPr wrap="square" rtlCol="0">
            <a:spAutoFit/>
          </a:bodyPr>
          <a:lstStyle/>
          <a:p>
            <a:r>
              <a:rPr lang="zh-CN" altLang="en-US" sz="3200" dirty="0"/>
              <a:t>协议的编解码设计</a:t>
            </a:r>
            <a:endParaRPr lang="en-US" altLang="zh-CN" sz="3200" dirty="0" smtClean="0"/>
          </a:p>
        </p:txBody>
      </p:sp>
      <p:sp>
        <p:nvSpPr>
          <p:cNvPr id="5" name="文本框 4"/>
          <p:cNvSpPr txBox="1"/>
          <p:nvPr/>
        </p:nvSpPr>
        <p:spPr>
          <a:xfrm>
            <a:off x="1619672" y="620688"/>
            <a:ext cx="3416320"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zh-CN" altLang="en-US" dirty="0"/>
              <a:t>思考</a:t>
            </a:r>
            <a:r>
              <a:rPr lang="zh-CN" altLang="en-US" dirty="0" smtClean="0"/>
              <a:t>：解码之后消息如何分发？</a:t>
            </a:r>
            <a:endParaRPr lang="zh-CN" altLang="en-US" dirty="0"/>
          </a:p>
        </p:txBody>
      </p:sp>
      <p:sp>
        <p:nvSpPr>
          <p:cNvPr id="7" name="圆角矩形标注 6"/>
          <p:cNvSpPr/>
          <p:nvPr/>
        </p:nvSpPr>
        <p:spPr>
          <a:xfrm>
            <a:off x="1907704" y="1448780"/>
            <a:ext cx="3240360" cy="1080120"/>
          </a:xfrm>
          <a:prstGeom prst="wedgeRoundRectCallou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smtClean="0"/>
              <a:t>百度</a:t>
            </a:r>
            <a:r>
              <a:rPr lang="en-US" altLang="zh-CN" dirty="0" err="1" smtClean="0"/>
              <a:t>Carlife</a:t>
            </a:r>
            <a:r>
              <a:rPr lang="en-US" altLang="zh-CN" dirty="0" smtClean="0"/>
              <a:t> SDK</a:t>
            </a:r>
            <a:r>
              <a:rPr lang="zh-CN" altLang="en-US" dirty="0" smtClean="0"/>
              <a:t>的方式</a:t>
            </a:r>
            <a:endParaRPr lang="zh-CN" altLang="en-US" dirty="0"/>
          </a:p>
        </p:txBody>
      </p:sp>
      <p:sp>
        <p:nvSpPr>
          <p:cNvPr id="11" name="圆角矩形标注 10"/>
          <p:cNvSpPr/>
          <p:nvPr/>
        </p:nvSpPr>
        <p:spPr>
          <a:xfrm>
            <a:off x="4608004" y="2866865"/>
            <a:ext cx="3240360" cy="1080120"/>
          </a:xfrm>
          <a:prstGeom prst="wedgeRoundRectCallou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err="1"/>
              <a:t>Netty</a:t>
            </a:r>
            <a:r>
              <a:rPr lang="zh-CN" altLang="en-US" dirty="0"/>
              <a:t>权威</a:t>
            </a:r>
            <a:r>
              <a:rPr lang="zh-CN" altLang="en-US" dirty="0" smtClean="0"/>
              <a:t>指南中提供的方式</a:t>
            </a:r>
            <a:endParaRPr lang="zh-CN" altLang="en-US" dirty="0"/>
          </a:p>
        </p:txBody>
      </p:sp>
      <p:sp>
        <p:nvSpPr>
          <p:cNvPr id="13" name="圆角矩形标注 12"/>
          <p:cNvSpPr/>
          <p:nvPr/>
        </p:nvSpPr>
        <p:spPr>
          <a:xfrm>
            <a:off x="2771800" y="4581128"/>
            <a:ext cx="3240360" cy="1080120"/>
          </a:xfrm>
          <a:prstGeom prst="wedgeRoundRectCallou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dirty="0" smtClean="0"/>
              <a:t>X40FL</a:t>
            </a:r>
            <a:r>
              <a:rPr lang="zh-CN" altLang="en-US" dirty="0" smtClean="0"/>
              <a:t>中使用的方式</a:t>
            </a:r>
            <a:endParaRPr lang="zh-CN" altLang="en-US" dirty="0"/>
          </a:p>
        </p:txBody>
      </p:sp>
    </p:spTree>
    <p:extLst>
      <p:ext uri="{BB962C8B-B14F-4D97-AF65-F5344CB8AC3E}">
        <p14:creationId xmlns:p14="http://schemas.microsoft.com/office/powerpoint/2010/main" val="29643141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anim calcmode="lin" valueType="num">
                                      <p:cBhvr>
                                        <p:cTn id="21" dur="1000" fill="hold"/>
                                        <p:tgtEl>
                                          <p:spTgt spid="11"/>
                                        </p:tgtEl>
                                        <p:attrNameLst>
                                          <p:attrName>ppt_x</p:attrName>
                                        </p:attrNameLst>
                                      </p:cBhvr>
                                      <p:tavLst>
                                        <p:tav tm="0">
                                          <p:val>
                                            <p:strVal val="#ppt_x"/>
                                          </p:val>
                                        </p:tav>
                                        <p:tav tm="100000">
                                          <p:val>
                                            <p:strVal val="#ppt_x"/>
                                          </p:val>
                                        </p:tav>
                                      </p:tavLst>
                                    </p:anim>
                                    <p:anim calcmode="lin" valueType="num">
                                      <p:cBhvr>
                                        <p:cTn id="2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1"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718" y="1333962"/>
            <a:ext cx="825867" cy="477054"/>
          </a:xfrm>
          <a:prstGeom prst="rect">
            <a:avLst/>
          </a:prstGeom>
          <a:noFill/>
        </p:spPr>
        <p:txBody>
          <a:bodyPr wrap="none" rtlCol="0">
            <a:spAutoFit/>
          </a:bodyPr>
          <a:lstStyle/>
          <a:p>
            <a:r>
              <a:rPr lang="zh-CN" altLang="en-US" sz="2500"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目录</a:t>
            </a:r>
            <a:endParaRPr lang="zh-CN" altLang="en-US" sz="2500"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p:txBody>
      </p:sp>
      <p:sp>
        <p:nvSpPr>
          <p:cNvPr id="4" name="矩形 3"/>
          <p:cNvSpPr/>
          <p:nvPr/>
        </p:nvSpPr>
        <p:spPr>
          <a:xfrm>
            <a:off x="1224189" y="1318693"/>
            <a:ext cx="18000" cy="4176464"/>
          </a:xfrm>
          <a:prstGeom prst="rect">
            <a:avLst/>
          </a:prstGeom>
          <a:gradFill>
            <a:gsLst>
              <a:gs pos="90000">
                <a:srgbClr val="558ED5"/>
              </a:gs>
              <a:gs pos="10000">
                <a:srgbClr val="558ED5"/>
              </a:gs>
              <a:gs pos="100000">
                <a:schemeClr val="bg1"/>
              </a:gs>
              <a:gs pos="50000">
                <a:srgbClr val="558ED5"/>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285720" y="2357430"/>
            <a:ext cx="785818" cy="2062103"/>
          </a:xfrm>
          <a:prstGeom prst="rect">
            <a:avLst/>
          </a:prstGeom>
          <a:noFill/>
        </p:spPr>
        <p:txBody>
          <a:bodyPr wrap="square" rtlCol="0">
            <a:spAutoFit/>
          </a:bodyPr>
          <a:lstStyle/>
          <a:p>
            <a:r>
              <a:rPr lang="zh-CN" altLang="en-US" sz="3200" dirty="0" smtClean="0"/>
              <a:t>开闭原则</a:t>
            </a:r>
            <a:endParaRPr lang="zh-CN" altLang="en-US" sz="3200" dirty="0"/>
          </a:p>
        </p:txBody>
      </p:sp>
      <p:sp>
        <p:nvSpPr>
          <p:cNvPr id="9" name="TextBox 8"/>
          <p:cNvSpPr txBox="1"/>
          <p:nvPr/>
        </p:nvSpPr>
        <p:spPr>
          <a:xfrm>
            <a:off x="1329040" y="714356"/>
            <a:ext cx="7814960" cy="5632311"/>
          </a:xfrm>
          <a:prstGeom prst="rect">
            <a:avLst/>
          </a:prstGeom>
          <a:noFill/>
        </p:spPr>
        <p:txBody>
          <a:bodyPr wrap="square" rtlCol="0">
            <a:spAutoFit/>
          </a:bodyPr>
          <a:lstStyle/>
          <a:p>
            <a:r>
              <a:rPr lang="en-US" b="1" dirty="0" smtClean="0"/>
              <a:t>Open Close Principle （OCP: </a:t>
            </a:r>
            <a:r>
              <a:rPr lang="zh-CN" altLang="en-US" b="1" dirty="0" smtClean="0"/>
              <a:t>开闭原则）</a:t>
            </a:r>
            <a:endParaRPr lang="en-US" altLang="zh-CN" b="1" dirty="0" smtClean="0"/>
          </a:p>
          <a:p>
            <a:endParaRPr lang="en-US" altLang="zh-CN" b="1" dirty="0" smtClean="0"/>
          </a:p>
          <a:p>
            <a:r>
              <a:rPr lang="zh-CN" altLang="en-US" dirty="0" smtClean="0"/>
              <a:t>开闭原则</a:t>
            </a:r>
            <a:r>
              <a:rPr lang="en-US" altLang="zh-CN" dirty="0" smtClean="0"/>
              <a:t>(</a:t>
            </a:r>
            <a:r>
              <a:rPr lang="en-US" altLang="zh-CN" dirty="0" err="1" smtClean="0"/>
              <a:t>ocp</a:t>
            </a:r>
            <a:r>
              <a:rPr lang="en-US" altLang="zh-CN" dirty="0" smtClean="0"/>
              <a:t>) </a:t>
            </a:r>
            <a:r>
              <a:rPr lang="zh-CN" altLang="en-US" dirty="0" smtClean="0"/>
              <a:t>认为“软件体应该是对于扩展开放的，但是对于修改封闭的”的概念。</a:t>
            </a:r>
            <a:endParaRPr lang="en-US" altLang="zh-CN" dirty="0" smtClean="0"/>
          </a:p>
          <a:p>
            <a:endParaRPr lang="zh-CN" altLang="en-US" dirty="0" smtClean="0"/>
          </a:p>
          <a:p>
            <a:r>
              <a:rPr lang="zh-CN" altLang="en-US" dirty="0" smtClean="0"/>
              <a:t>软件实体应该是可扩展，而不可修改的。也就是说，对扩展是开放的，而对修改是封闭的。这个原则是诸多面向对象编程原则中最抽象、最难理解的一个。</a:t>
            </a:r>
            <a:endParaRPr lang="en-US" altLang="zh-CN" dirty="0" smtClean="0"/>
          </a:p>
          <a:p>
            <a:r>
              <a:rPr lang="zh-CN" altLang="en-US" dirty="0" smtClean="0"/>
              <a:t/>
            </a:r>
            <a:br>
              <a:rPr lang="zh-CN" altLang="en-US" dirty="0" smtClean="0"/>
            </a:br>
            <a:r>
              <a:rPr lang="zh-CN" altLang="en-US" dirty="0" smtClean="0"/>
              <a:t>对扩展开放，意味着有新的需求或变化时，可以对现有代码进行扩展，以适应新的情况。</a:t>
            </a:r>
            <a:endParaRPr lang="en-US" altLang="zh-CN" dirty="0" smtClean="0"/>
          </a:p>
          <a:p>
            <a:r>
              <a:rPr lang="zh-CN" altLang="en-US" dirty="0" smtClean="0"/>
              <a:t/>
            </a:r>
            <a:br>
              <a:rPr lang="zh-CN" altLang="en-US" dirty="0" smtClean="0"/>
            </a:br>
            <a:r>
              <a:rPr lang="zh-CN" altLang="en-US" dirty="0" smtClean="0"/>
              <a:t>对修改封闭，意味着类一旦设计完成，就可以独立完成其工作，而不要对类进行任何修改。</a:t>
            </a:r>
            <a:endParaRPr lang="en-US" altLang="zh-CN" dirty="0" smtClean="0"/>
          </a:p>
          <a:p>
            <a:r>
              <a:rPr lang="zh-CN" altLang="en-US" dirty="0" smtClean="0"/>
              <a:t/>
            </a:r>
            <a:br>
              <a:rPr lang="zh-CN" altLang="en-US" dirty="0" smtClean="0"/>
            </a:br>
            <a:r>
              <a:rPr lang="zh-CN" altLang="en-US" dirty="0" smtClean="0"/>
              <a:t>可以使用变化和不变来说明：封装不变部分，开放变化部分，一般使用接口继承实现方式来实现“开放”应对变化，说大白话就是：你不是要变化吗？，那么我就让你继承实现一个对象，用一个接口来抽象你的职责，你变化越多，继承实现的子类就越多。</a:t>
            </a:r>
          </a:p>
          <a:p>
            <a:endParaRPr lang="zh-CN" altLang="en-US" dirty="0"/>
          </a:p>
        </p:txBody>
      </p:sp>
    </p:spTree>
    <p:extLst>
      <p:ext uri="{BB962C8B-B14F-4D97-AF65-F5344CB8AC3E}">
        <p14:creationId xmlns:p14="http://schemas.microsoft.com/office/powerpoint/2010/main" val="169478928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扬州航盛PPT标准化模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扬州航盛PPT标准化模版</Template>
  <TotalTime>10479</TotalTime>
  <Words>1476</Words>
  <Application>Microsoft Office PowerPoint</Application>
  <PresentationFormat>全屏显示(4:3)</PresentationFormat>
  <Paragraphs>154</Paragraphs>
  <Slides>12</Slides>
  <Notes>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黑体</vt:lpstr>
      <vt:lpstr>宋体</vt:lpstr>
      <vt:lpstr>Arial</vt:lpstr>
      <vt:lpstr>Calibri</vt:lpstr>
      <vt:lpstr>扬州航盛PPT标准化模版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liqinwen</dc:creator>
  <cp:lastModifiedBy>徐磊</cp:lastModifiedBy>
  <cp:revision>497</cp:revision>
  <dcterms:created xsi:type="dcterms:W3CDTF">2016-10-24T03:51:16Z</dcterms:created>
  <dcterms:modified xsi:type="dcterms:W3CDTF">2019-11-13T09:26:13Z</dcterms:modified>
</cp:coreProperties>
</file>