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71" r:id="rId9"/>
    <p:sldId id="270" r:id="rId10"/>
    <p:sldId id="263" r:id="rId11"/>
    <p:sldId id="273" r:id="rId12"/>
    <p:sldId id="272" r:id="rId13"/>
    <p:sldId id="264" r:id="rId14"/>
    <p:sldId id="26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9438" autoAdjust="0"/>
  </p:normalViewPr>
  <p:slideViewPr>
    <p:cSldViewPr>
      <p:cViewPr varScale="1">
        <p:scale>
          <a:sx n="81" d="100"/>
          <a:sy n="81" d="100"/>
        </p:scale>
        <p:origin x="-22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49F0E-5FC9-4776-8E1A-89FF7E51029B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0BE65-9758-4DE9-9F00-F2710704B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5240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缺省情况下，内核在</a:t>
            </a:r>
            <a:r>
              <a:rPr lang="en-US" altLang="zh-CN" dirty="0" err="1" smtClean="0"/>
              <a:t>coredump</a:t>
            </a:r>
            <a:r>
              <a:rPr lang="zh-CN" altLang="en-US" dirty="0" smtClean="0"/>
              <a:t>时所产生的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文件放在与该程序相同的目录中，并且文件名固定为</a:t>
            </a:r>
            <a:r>
              <a:rPr lang="en-US" altLang="zh-CN" i="1" dirty="0" smtClean="0"/>
              <a:t>core</a:t>
            </a:r>
            <a:r>
              <a:rPr lang="zh-CN" altLang="en-US" dirty="0" smtClean="0"/>
              <a:t>。很显然，如果有多个程序产生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文件，或者同一个程序多次崩溃，就会重复覆盖同一个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文件，因此我们有必要对不同程序生成的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文件进行分别命名。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大家不要理解成只有出异常才能产生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，也可以自己主动让程序</a:t>
            </a:r>
            <a:r>
              <a:rPr lang="en-US" altLang="zh-CN" dirty="0" smtClean="0"/>
              <a:t>Dump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#include&lt;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    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*p=NULL;</a:t>
            </a:r>
            <a:br>
              <a:rPr lang="en-US" altLang="zh-CN" dirty="0" smtClean="0"/>
            </a:br>
            <a:r>
              <a:rPr lang="en-US" altLang="zh-CN" dirty="0" smtClean="0"/>
              <a:t>       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("%p\</a:t>
            </a:r>
            <a:r>
              <a:rPr lang="en-US" altLang="zh-CN" dirty="0" err="1" smtClean="0"/>
              <a:t>n",p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       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("%d\n",*p);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     return 0;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对比：调试没有问题的代码</a:t>
            </a:r>
          </a:p>
          <a:p>
            <a:pPr eaLnBrk="1" hangingPunct="1"/>
            <a:r>
              <a:rPr lang="zh-CN" altLang="en-US" dirty="0" smtClean="0"/>
              <a:t>采用汇编单步调试，</a:t>
            </a:r>
            <a:r>
              <a:rPr lang="en-US" altLang="zh-CN" dirty="0" err="1" smtClean="0"/>
              <a:t>si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#include&lt;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eaLnBrk="1" hangingPunct="1"/>
            <a:r>
              <a:rPr lang="en-US" altLang="zh-CN" dirty="0" smtClean="0"/>
              <a:t>#include&lt;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*p=NULL;</a:t>
            </a:r>
          </a:p>
          <a:p>
            <a:pPr eaLnBrk="1" hangingPunct="1"/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a=5;</a:t>
            </a:r>
          </a:p>
          <a:p>
            <a:pPr eaLnBrk="1" hangingPunct="1"/>
            <a:r>
              <a:rPr lang="en-US" altLang="zh-CN" dirty="0" smtClean="0"/>
              <a:t>        p=&amp;a;</a:t>
            </a:r>
          </a:p>
          <a:p>
            <a:pPr eaLnBrk="1" hangingPunct="1"/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("%p\</a:t>
            </a:r>
            <a:r>
              <a:rPr lang="en-US" altLang="zh-CN" dirty="0" err="1" smtClean="0"/>
              <a:t>n",p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("%d\n",*p);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     return 0;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#include&lt;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#include &lt;</a:t>
            </a:r>
            <a:r>
              <a:rPr lang="en-US" altLang="zh-CN" dirty="0" err="1" smtClean="0"/>
              <a:t>unistd.h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  <a:br>
              <a:rPr lang="en-US" altLang="zh-CN" dirty="0" smtClean="0"/>
            </a:br>
            <a:r>
              <a:rPr lang="en-US" altLang="zh-CN" dirty="0" smtClean="0"/>
              <a:t>    while(1){</a:t>
            </a:r>
            <a:br>
              <a:rPr lang="en-US" altLang="zh-CN" dirty="0" smtClean="0"/>
            </a:br>
            <a:r>
              <a:rPr lang="en-US" altLang="zh-CN" dirty="0" smtClean="0"/>
              <a:t>        sleep(1);</a:t>
            </a:r>
            <a:br>
              <a:rPr lang="en-US" altLang="zh-CN" dirty="0" smtClean="0"/>
            </a:br>
            <a:r>
              <a:rPr lang="en-US" altLang="zh-CN" dirty="0" smtClean="0"/>
              <a:t>    }</a:t>
            </a:r>
            <a:br>
              <a:rPr lang="en-US" altLang="zh-CN" dirty="0" smtClean="0"/>
            </a:br>
            <a:r>
              <a:rPr lang="en-US" altLang="zh-CN" dirty="0" smtClean="0"/>
              <a:t>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堆栈溢出的例子：</a:t>
            </a:r>
          </a:p>
          <a:p>
            <a:pPr eaLnBrk="1" hangingPunct="1"/>
            <a:r>
              <a:rPr lang="en-US" altLang="zh-CN" dirty="0" smtClean="0"/>
              <a:t>#include&lt;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eaLnBrk="1" hangingPunct="1"/>
            <a:r>
              <a:rPr lang="en-US" altLang="zh-CN" dirty="0" smtClean="0"/>
              <a:t>#include&lt;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a(){</a:t>
            </a:r>
          </a:p>
          <a:p>
            <a:pPr eaLnBrk="1" hangingPunct="1"/>
            <a:r>
              <a:rPr lang="en-US" altLang="zh-CN" dirty="0" smtClean="0"/>
              <a:t>	a();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pPr eaLnBrk="1" hangingPunct="1"/>
            <a:r>
              <a:rPr lang="en-US" altLang="zh-CN" dirty="0" smtClean="0"/>
              <a:t>	a();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return 0;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test4.c   </a:t>
            </a:r>
            <a:r>
              <a:rPr lang="zh-CN" altLang="en-US" sz="1200" dirty="0" smtClean="0"/>
              <a:t>讲解函数压栈，内存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汇编 讲解   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书籍推荐：</a:t>
            </a:r>
            <a:endParaRPr lang="en-US" altLang="zh-CN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格蠹汇编</a:t>
            </a:r>
            <a:r>
              <a:rPr lang="en-US" altLang="zh-CN" sz="1200" dirty="0" smtClean="0"/>
              <a:t>》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软件调试的艺术</a:t>
            </a:r>
            <a:r>
              <a:rPr lang="en-US" altLang="zh-CN" sz="1200" dirty="0" smtClean="0"/>
              <a:t>》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捉虫日记</a:t>
            </a:r>
            <a:r>
              <a:rPr lang="en-US" altLang="zh-CN" sz="1200" dirty="0" smtClean="0"/>
              <a:t>》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老码识图</a:t>
            </a:r>
            <a:r>
              <a:rPr lang="en-US" altLang="zh-CN" sz="1200" dirty="0" smtClean="0"/>
              <a:t>》</a:t>
            </a:r>
            <a:endParaRPr lang="zh-CN" alt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---------------------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#include&lt;</a:t>
            </a:r>
            <a:r>
              <a:rPr lang="en-US" altLang="zh-CN" sz="1600" dirty="0" err="1" smtClean="0"/>
              <a:t>stdlib.h</a:t>
            </a:r>
            <a:r>
              <a:rPr lang="en-US" altLang="zh-CN" sz="16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#include&lt;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f4(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n){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 char a[2]={0};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HelloWorld.%d</a:t>
            </a:r>
            <a:r>
              <a:rPr lang="en-US" altLang="zh-CN" sz="1600" dirty="0" smtClean="0"/>
              <a:t>:%d\</a:t>
            </a:r>
            <a:r>
              <a:rPr lang="en-US" altLang="zh-CN" sz="1600" dirty="0" err="1" smtClean="0"/>
              <a:t>n",m,n</a:t>
            </a:r>
            <a:r>
              <a:rPr lang="en-US" altLang="zh-CN" sz="16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("%d\</a:t>
            </a:r>
            <a:r>
              <a:rPr lang="en-US" altLang="zh-CN" sz="1600" dirty="0" err="1" smtClean="0"/>
              <a:t>n",a</a:t>
            </a:r>
            <a:r>
              <a:rPr lang="en-US" altLang="zh-CN" sz="1600" dirty="0" smtClean="0"/>
              <a:t>[100000]);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f3(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n){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 f4(</a:t>
            </a:r>
            <a:r>
              <a:rPr lang="en-US" altLang="zh-CN" sz="1600" dirty="0" err="1" smtClean="0"/>
              <a:t>m,n</a:t>
            </a:r>
            <a:r>
              <a:rPr lang="en-US" altLang="zh-CN" sz="16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f2(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n){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 f3(</a:t>
            </a:r>
            <a:r>
              <a:rPr lang="en-US" altLang="zh-CN" sz="1600" dirty="0" err="1" smtClean="0"/>
              <a:t>m,n</a:t>
            </a:r>
            <a:r>
              <a:rPr lang="en-US" altLang="zh-CN" sz="16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f1(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n){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 f2(</a:t>
            </a:r>
            <a:r>
              <a:rPr lang="en-US" altLang="zh-CN" sz="1600" dirty="0" err="1" smtClean="0"/>
              <a:t>m,n</a:t>
            </a:r>
            <a:r>
              <a:rPr lang="en-US" altLang="zh-CN" sz="16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m=0x12345678;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n=0x11223344;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 f1(</a:t>
            </a:r>
            <a:r>
              <a:rPr lang="en-US" altLang="zh-CN" sz="1600" dirty="0" err="1" smtClean="0"/>
              <a:t>m,n</a:t>
            </a:r>
            <a:r>
              <a:rPr lang="en-US" altLang="zh-CN" sz="16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 return 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---------------------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gdb</a:t>
            </a:r>
            <a:r>
              <a:rPr lang="en-US" altLang="zh-CN" sz="1600" dirty="0" smtClean="0"/>
              <a:t>) x/48x 0x7ffc32481e50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0x7ffc32481e50:	0x00000000	</a:t>
            </a:r>
            <a:r>
              <a:rPr lang="en-US" altLang="zh-CN" sz="1600" dirty="0" err="1" smtClean="0"/>
              <a:t>0x00000000</a:t>
            </a:r>
            <a:r>
              <a:rPr lang="en-US" altLang="zh-CN" sz="1600" dirty="0" smtClean="0"/>
              <a:t>	0x11223344	0x12345678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0x7ffc32481e60:	0x00000000	</a:t>
            </a:r>
            <a:r>
              <a:rPr lang="en-US" altLang="zh-CN" sz="1600" dirty="0" err="1" smtClean="0"/>
              <a:t>0x00000000</a:t>
            </a:r>
            <a:r>
              <a:rPr lang="en-US" altLang="zh-CN" sz="1600" dirty="0" smtClean="0"/>
              <a:t>	0x83d19800	0x56cbe4a4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0x7ffc32481e70:	0x32481e90	0x00007ffc	0x0040061f	0x00000000  </a:t>
            </a:r>
            <a:r>
              <a:rPr lang="en-US" altLang="zh-CN" sz="1600" dirty="0" smtClean="0">
                <a:sym typeface="Wingdings" pitchFamily="2" charset="2"/>
              </a:rPr>
              <a:t>-------- f4</a:t>
            </a:r>
            <a:r>
              <a:rPr lang="zh-CN" altLang="en-US" sz="1600" dirty="0" smtClean="0">
                <a:sym typeface="Wingdings" pitchFamily="2" charset="2"/>
              </a:rPr>
              <a:t>的返回地址</a:t>
            </a:r>
            <a:endParaRPr lang="zh-CN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0x7ffc32481e80:	0x00000000	0xff000000	0x11223344	0x12345678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0x7ffc32481e90:	0x32481eb0	0x00007ffc	0x0040063f	0x00000000  </a:t>
            </a:r>
            <a:r>
              <a:rPr lang="en-US" altLang="zh-CN" sz="1600" dirty="0" smtClean="0">
                <a:sym typeface="Wingdings" pitchFamily="2" charset="2"/>
              </a:rPr>
              <a:t>-------- f3</a:t>
            </a:r>
            <a:r>
              <a:rPr lang="zh-CN" altLang="en-US" sz="1600" dirty="0" smtClean="0">
                <a:sym typeface="Wingdings" pitchFamily="2" charset="2"/>
              </a:rPr>
              <a:t>的返回地址</a:t>
            </a:r>
            <a:endParaRPr lang="zh-CN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0x7ffc32481ea0:	0x6d697474	0x5f5f0065	0x11223344	0x12345678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0x7ffc32481eb0:	0x32481ed0	0x00007ffc	0x0040065f	0x00000000   </a:t>
            </a:r>
            <a:r>
              <a:rPr lang="en-US" altLang="zh-CN" sz="1600" dirty="0" smtClean="0">
                <a:sym typeface="Wingdings" pitchFamily="2" charset="2"/>
              </a:rPr>
              <a:t>-------- f2</a:t>
            </a:r>
            <a:r>
              <a:rPr lang="zh-CN" altLang="en-US" sz="1600" dirty="0" smtClean="0">
                <a:sym typeface="Wingdings" pitchFamily="2" charset="2"/>
              </a:rPr>
              <a:t>的返回地址</a:t>
            </a:r>
            <a:endParaRPr lang="zh-CN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0x7ffc32481ec0:	0x00000000	</a:t>
            </a:r>
            <a:r>
              <a:rPr lang="en-US" altLang="zh-CN" sz="1600" dirty="0" err="1" smtClean="0"/>
              <a:t>0x00000000</a:t>
            </a:r>
            <a:r>
              <a:rPr lang="en-US" altLang="zh-CN" sz="1600" dirty="0" smtClean="0"/>
              <a:t>	0x11223344	0x12345678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0x7ffc32481ed0:	0x32481ef0	0x00007ffc	</a:t>
            </a:r>
            <a:r>
              <a:rPr lang="en-US" altLang="zh-CN" sz="1600" dirty="0" smtClean="0">
                <a:solidFill>
                  <a:schemeClr val="folHlink"/>
                </a:solidFill>
              </a:rPr>
              <a:t>0x00400687</a:t>
            </a:r>
            <a:r>
              <a:rPr lang="en-US" altLang="zh-CN" sz="1600" dirty="0" smtClean="0"/>
              <a:t>	0x00000000   </a:t>
            </a:r>
            <a:r>
              <a:rPr lang="en-US" altLang="zh-CN" sz="1600" dirty="0" smtClean="0">
                <a:sym typeface="Wingdings" pitchFamily="2" charset="2"/>
              </a:rPr>
              <a:t>-------- f1</a:t>
            </a:r>
            <a:r>
              <a:rPr lang="zh-CN" altLang="en-US" sz="1600" dirty="0" smtClean="0">
                <a:sym typeface="Wingdings" pitchFamily="2" charset="2"/>
              </a:rPr>
              <a:t>的返回地址</a:t>
            </a:r>
            <a:endParaRPr lang="zh-CN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0x7ffc32481ee0:	0x32481fd0	0x00007ffc	0x12345678	0x11223344   </a:t>
            </a:r>
            <a:r>
              <a:rPr lang="en-US" altLang="zh-CN" sz="1600" dirty="0" smtClean="0">
                <a:sym typeface="Wingdings" pitchFamily="2" charset="2"/>
              </a:rPr>
              <a:t>--------- </a:t>
            </a:r>
            <a:r>
              <a:rPr lang="zh-CN" altLang="en-US" sz="1600" dirty="0" smtClean="0">
                <a:sym typeface="Wingdings" pitchFamily="2" charset="2"/>
              </a:rPr>
              <a:t>参数入栈，从右往左。也有编译器是从左往右的。也有环境为了减少函数执行时间放到寄存器中的。</a:t>
            </a:r>
            <a:endParaRPr lang="zh-CN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0x7ffc32481ef0:	0x00400690	0x00000000	0x8b050830	0x00007f30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0x7ffc32481f00:	0x00000000	</a:t>
            </a:r>
            <a:r>
              <a:rPr lang="en-US" altLang="zh-CN" sz="1600" dirty="0" err="1" smtClean="0"/>
              <a:t>0x00000000</a:t>
            </a:r>
            <a:r>
              <a:rPr lang="en-US" altLang="zh-CN" sz="1600" dirty="0" smtClean="0"/>
              <a:t>	0x32481fd8	0x00007ffc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gdb</a:t>
            </a:r>
            <a:r>
              <a:rPr lang="en-US" altLang="zh-CN" sz="1600" dirty="0" smtClean="0"/>
              <a:t>) disassemble main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Dump of assembler code for function main: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0x0000000000400662 &lt;+0&gt;:	push   %</a:t>
            </a:r>
            <a:r>
              <a:rPr lang="en-US" altLang="zh-CN" sz="1600" dirty="0" err="1" smtClean="0"/>
              <a:t>rbp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0x0000000000400663 &lt;+1&gt;:	</a:t>
            </a:r>
            <a:r>
              <a:rPr lang="en-US" altLang="zh-CN" sz="1600" dirty="0" err="1" smtClean="0"/>
              <a:t>mov</a:t>
            </a:r>
            <a:r>
              <a:rPr lang="en-US" altLang="zh-CN" sz="1600" dirty="0" smtClean="0"/>
              <a:t>    %</a:t>
            </a:r>
            <a:r>
              <a:rPr lang="en-US" altLang="zh-CN" sz="1600" dirty="0" err="1" smtClean="0"/>
              <a:t>rsp,%rbp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0x0000000000400666 &lt;+4&gt;:	sub    $0x10,%rsp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0x000000000040066a &lt;+8&gt;:	</a:t>
            </a:r>
            <a:r>
              <a:rPr lang="en-US" altLang="zh-CN" sz="1600" dirty="0" err="1" smtClean="0"/>
              <a:t>movl</a:t>
            </a:r>
            <a:r>
              <a:rPr lang="en-US" altLang="zh-CN" sz="1600" dirty="0" smtClean="0"/>
              <a:t>   $0x12345678,-0x8(%</a:t>
            </a:r>
            <a:r>
              <a:rPr lang="en-US" altLang="zh-CN" sz="1600" dirty="0" err="1" smtClean="0"/>
              <a:t>rbp</a:t>
            </a:r>
            <a:r>
              <a:rPr lang="en-US" altLang="zh-CN" sz="16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0x0000000000400671 &lt;+15&gt;:	</a:t>
            </a:r>
            <a:r>
              <a:rPr lang="en-US" altLang="zh-CN" sz="1600" dirty="0" err="1" smtClean="0"/>
              <a:t>movl</a:t>
            </a:r>
            <a:r>
              <a:rPr lang="en-US" altLang="zh-CN" sz="1600" dirty="0" smtClean="0"/>
              <a:t>   $0x11223344,-0x4(%</a:t>
            </a:r>
            <a:r>
              <a:rPr lang="en-US" altLang="zh-CN" sz="1600" dirty="0" err="1" smtClean="0"/>
              <a:t>rbp</a:t>
            </a:r>
            <a:r>
              <a:rPr lang="en-US" altLang="zh-CN" sz="16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0x0000000000400678 &lt;+22&gt;:	</a:t>
            </a:r>
            <a:r>
              <a:rPr lang="en-US" altLang="zh-CN" sz="1600" dirty="0" err="1" smtClean="0"/>
              <a:t>mov</a:t>
            </a:r>
            <a:r>
              <a:rPr lang="en-US" altLang="zh-CN" sz="1600" dirty="0" smtClean="0"/>
              <a:t>    -0x4(%</a:t>
            </a:r>
            <a:r>
              <a:rPr lang="en-US" altLang="zh-CN" sz="1600" dirty="0" err="1" smtClean="0"/>
              <a:t>rbp</a:t>
            </a:r>
            <a:r>
              <a:rPr lang="en-US" altLang="zh-CN" sz="1600" dirty="0" smtClean="0"/>
              <a:t>),%</a:t>
            </a:r>
            <a:r>
              <a:rPr lang="en-US" altLang="zh-CN" sz="1600" dirty="0" err="1" smtClean="0"/>
              <a:t>edx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0x000000000040067b &lt;+25&gt;:	</a:t>
            </a:r>
            <a:r>
              <a:rPr lang="en-US" altLang="zh-CN" sz="1600" dirty="0" err="1" smtClean="0"/>
              <a:t>mov</a:t>
            </a:r>
            <a:r>
              <a:rPr lang="en-US" altLang="zh-CN" sz="1600" dirty="0" smtClean="0"/>
              <a:t>    -0x8(%</a:t>
            </a:r>
            <a:r>
              <a:rPr lang="en-US" altLang="zh-CN" sz="1600" dirty="0" err="1" smtClean="0"/>
              <a:t>rbp</a:t>
            </a:r>
            <a:r>
              <a:rPr lang="en-US" altLang="zh-CN" sz="1600" dirty="0" smtClean="0"/>
              <a:t>),%</a:t>
            </a:r>
            <a:r>
              <a:rPr lang="en-US" altLang="zh-CN" sz="1600" dirty="0" err="1" smtClean="0"/>
              <a:t>eax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0x000000000040067e &lt;+28&gt;:	</a:t>
            </a:r>
            <a:r>
              <a:rPr lang="en-US" altLang="zh-CN" sz="1600" dirty="0" err="1" smtClean="0"/>
              <a:t>mov</a:t>
            </a:r>
            <a:r>
              <a:rPr lang="en-US" altLang="zh-CN" sz="1600" dirty="0" smtClean="0"/>
              <a:t>    %</a:t>
            </a:r>
            <a:r>
              <a:rPr lang="en-US" altLang="zh-CN" sz="1600" dirty="0" err="1" smtClean="0"/>
              <a:t>edx,%esi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0x0000000000400680 &lt;+30&gt;:	</a:t>
            </a:r>
            <a:r>
              <a:rPr lang="en-US" altLang="zh-CN" sz="1600" dirty="0" err="1" smtClean="0"/>
              <a:t>mov</a:t>
            </a:r>
            <a:r>
              <a:rPr lang="en-US" altLang="zh-CN" sz="1600" dirty="0" smtClean="0"/>
              <a:t>    %</a:t>
            </a:r>
            <a:r>
              <a:rPr lang="en-US" altLang="zh-CN" sz="1600" dirty="0" err="1" smtClean="0"/>
              <a:t>eax,%edi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0x0000000000400682 &lt;+32&gt;:	</a:t>
            </a:r>
            <a:r>
              <a:rPr lang="en-US" altLang="zh-CN" sz="1600" dirty="0" err="1" smtClean="0"/>
              <a:t>callq</a:t>
            </a:r>
            <a:r>
              <a:rPr lang="en-US" altLang="zh-CN" sz="1600" dirty="0" smtClean="0"/>
              <a:t>  0x400642 &lt;f1&gt;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0x0000000000400687 &lt;+37&gt;:	</a:t>
            </a:r>
            <a:r>
              <a:rPr lang="en-US" altLang="zh-CN" sz="1600" dirty="0" err="1" smtClean="0"/>
              <a:t>mov</a:t>
            </a:r>
            <a:r>
              <a:rPr lang="en-US" altLang="zh-CN" sz="1600" dirty="0" smtClean="0"/>
              <a:t>    $0x0,%eax               </a:t>
            </a:r>
            <a:r>
              <a:rPr lang="en-US" altLang="zh-CN" sz="1600" dirty="0" smtClean="0">
                <a:sym typeface="Wingdings" pitchFamily="2" charset="2"/>
              </a:rPr>
              <a:t>----- </a:t>
            </a:r>
            <a:r>
              <a:rPr lang="zh-CN" altLang="en-US" sz="1600" dirty="0" smtClean="0">
                <a:sym typeface="Wingdings" pitchFamily="2" charset="2"/>
              </a:rPr>
              <a:t>返回地址</a:t>
            </a:r>
            <a:endParaRPr lang="zh-CN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0x000000000040068c &lt;+42&gt;:	</a:t>
            </a:r>
            <a:r>
              <a:rPr lang="en-US" altLang="zh-CN" sz="1600" dirty="0" err="1" smtClean="0"/>
              <a:t>leaveq</a:t>
            </a:r>
            <a:r>
              <a:rPr lang="en-US" altLang="zh-CN" sz="16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   0x000000000040068d &lt;+43&gt;:	</a:t>
            </a:r>
            <a:r>
              <a:rPr lang="en-US" altLang="zh-CN" sz="1600" dirty="0" err="1" smtClean="0"/>
              <a:t>retq</a:t>
            </a:r>
            <a:r>
              <a:rPr lang="en-US" altLang="zh-CN" sz="1600" dirty="0" smtClean="0"/>
              <a:t>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End of assembler dump.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gdb</a:t>
            </a:r>
            <a:r>
              <a:rPr lang="en-US" altLang="zh-CN" sz="1600" dirty="0" smtClean="0"/>
              <a:t>) </a:t>
            </a:r>
          </a:p>
          <a:p>
            <a:pPr eaLnBrk="1" hangingPunct="1">
              <a:lnSpc>
                <a:spcPct val="80000"/>
              </a:lnSpc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7"/>
          <p:cNvSpPr/>
          <p:nvPr userDrawn="1"/>
        </p:nvSpPr>
        <p:spPr>
          <a:xfrm>
            <a:off x="6637336" y="3"/>
            <a:ext cx="1157991" cy="409039"/>
          </a:xfrm>
          <a:custGeom>
            <a:avLst/>
            <a:gdLst/>
            <a:ahLst/>
            <a:cxnLst/>
            <a:rect l="l" t="t" r="r" b="b"/>
            <a:pathLst>
              <a:path w="4724750" h="1668933">
                <a:moveTo>
                  <a:pt x="633670" y="0"/>
                </a:moveTo>
                <a:lnTo>
                  <a:pt x="4724750" y="0"/>
                </a:lnTo>
                <a:lnTo>
                  <a:pt x="4091079" y="1668933"/>
                </a:lnTo>
                <a:lnTo>
                  <a:pt x="0" y="1668933"/>
                </a:lnTo>
                <a:close/>
              </a:path>
            </a:pathLst>
          </a:custGeom>
          <a:blipFill>
            <a:blip r:embed="rId2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0"/>
          <p:cNvSpPr/>
          <p:nvPr userDrawn="1"/>
        </p:nvSpPr>
        <p:spPr>
          <a:xfrm>
            <a:off x="7666913" y="1"/>
            <a:ext cx="662532" cy="409040"/>
          </a:xfrm>
          <a:custGeom>
            <a:avLst/>
            <a:gdLst/>
            <a:ahLst/>
            <a:cxnLst/>
            <a:rect l="l" t="t" r="r" b="b"/>
            <a:pathLst>
              <a:path w="2703213" h="1668932">
                <a:moveTo>
                  <a:pt x="628357" y="0"/>
                </a:moveTo>
                <a:lnTo>
                  <a:pt x="2703213" y="0"/>
                </a:lnTo>
                <a:lnTo>
                  <a:pt x="2069543" y="1668932"/>
                </a:lnTo>
                <a:lnTo>
                  <a:pt x="0" y="1668932"/>
                </a:lnTo>
                <a:lnTo>
                  <a:pt x="0" y="1654938"/>
                </a:lnTo>
                <a:close/>
              </a:path>
            </a:pathLst>
          </a:cu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7"/>
          <p:cNvSpPr/>
          <p:nvPr userDrawn="1"/>
        </p:nvSpPr>
        <p:spPr>
          <a:xfrm>
            <a:off x="8191242" y="3"/>
            <a:ext cx="952758" cy="409039"/>
          </a:xfrm>
          <a:custGeom>
            <a:avLst/>
            <a:gdLst/>
            <a:ahLst/>
            <a:cxnLst/>
            <a:rect l="l" t="t" r="r" b="b"/>
            <a:pathLst>
              <a:path w="2843807" h="1220905">
                <a:moveTo>
                  <a:pt x="463561" y="0"/>
                </a:moveTo>
                <a:lnTo>
                  <a:pt x="2843807" y="0"/>
                </a:lnTo>
                <a:lnTo>
                  <a:pt x="2843807" y="1220905"/>
                </a:lnTo>
                <a:lnTo>
                  <a:pt x="0" y="1220905"/>
                </a:lnTo>
                <a:close/>
              </a:path>
            </a:pathLst>
          </a:custGeom>
          <a:solidFill>
            <a:srgbClr val="558ED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7"/>
          <p:cNvSpPr/>
          <p:nvPr userDrawn="1"/>
        </p:nvSpPr>
        <p:spPr>
          <a:xfrm>
            <a:off x="6" y="-1"/>
            <a:ext cx="6770939" cy="409040"/>
          </a:xfrm>
          <a:custGeom>
            <a:avLst/>
            <a:gdLst/>
            <a:ahLst/>
            <a:cxnLst/>
            <a:rect l="l" t="t" r="r" b="b"/>
            <a:pathLst>
              <a:path w="6770939" h="409040">
                <a:moveTo>
                  <a:pt x="0" y="0"/>
                </a:moveTo>
                <a:lnTo>
                  <a:pt x="5760043" y="0"/>
                </a:lnTo>
                <a:lnTo>
                  <a:pt x="5768255" y="0"/>
                </a:lnTo>
                <a:lnTo>
                  <a:pt x="5868144" y="0"/>
                </a:lnTo>
                <a:lnTo>
                  <a:pt x="6359516" y="0"/>
                </a:lnTo>
                <a:lnTo>
                  <a:pt x="6770939" y="0"/>
                </a:lnTo>
                <a:lnTo>
                  <a:pt x="6615633" y="409039"/>
                </a:lnTo>
                <a:lnTo>
                  <a:pt x="6204210" y="409039"/>
                </a:lnTo>
                <a:lnTo>
                  <a:pt x="5868144" y="409039"/>
                </a:lnTo>
                <a:lnTo>
                  <a:pt x="5868144" y="409040"/>
                </a:lnTo>
                <a:lnTo>
                  <a:pt x="0" y="409040"/>
                </a:lnTo>
                <a:close/>
              </a:path>
            </a:pathLst>
          </a:cu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76256" y="6521639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032B2-4DBE-4785-835A-DDEAC061235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1" name="矩形 7"/>
          <p:cNvSpPr/>
          <p:nvPr userDrawn="1"/>
        </p:nvSpPr>
        <p:spPr>
          <a:xfrm>
            <a:off x="4427989" y="-1"/>
            <a:ext cx="2342955" cy="409040"/>
          </a:xfrm>
          <a:custGeom>
            <a:avLst/>
            <a:gdLst/>
            <a:ahLst/>
            <a:cxnLst/>
            <a:rect l="l" t="t" r="r" b="b"/>
            <a:pathLst>
              <a:path w="2342955" h="409040">
                <a:moveTo>
                  <a:pt x="902795" y="0"/>
                </a:moveTo>
                <a:lnTo>
                  <a:pt x="1332059" y="0"/>
                </a:lnTo>
                <a:lnTo>
                  <a:pt x="1340271" y="0"/>
                </a:lnTo>
                <a:lnTo>
                  <a:pt x="1440160" y="0"/>
                </a:lnTo>
                <a:lnTo>
                  <a:pt x="1931532" y="0"/>
                </a:lnTo>
                <a:lnTo>
                  <a:pt x="2342955" y="0"/>
                </a:lnTo>
                <a:lnTo>
                  <a:pt x="2187649" y="409039"/>
                </a:lnTo>
                <a:lnTo>
                  <a:pt x="1776226" y="409039"/>
                </a:lnTo>
                <a:lnTo>
                  <a:pt x="1440160" y="409039"/>
                </a:lnTo>
                <a:lnTo>
                  <a:pt x="1440160" y="409040"/>
                </a:lnTo>
                <a:lnTo>
                  <a:pt x="0" y="409040"/>
                </a:lnTo>
                <a:lnTo>
                  <a:pt x="0" y="409039"/>
                </a:lnTo>
                <a:lnTo>
                  <a:pt x="336066" y="409039"/>
                </a:lnTo>
                <a:lnTo>
                  <a:pt x="747489" y="409039"/>
                </a:lnTo>
                <a:close/>
              </a:path>
            </a:pathLst>
          </a:custGeom>
          <a:solidFill>
            <a:srgbClr val="558E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0" y="6525344"/>
            <a:ext cx="6912000" cy="1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6948264" y="6525345"/>
            <a:ext cx="2195736" cy="18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7"/>
          <p:cNvSpPr/>
          <p:nvPr/>
        </p:nvSpPr>
        <p:spPr>
          <a:xfrm>
            <a:off x="2343642" y="1804954"/>
            <a:ext cx="3215737" cy="1135901"/>
          </a:xfrm>
          <a:custGeom>
            <a:avLst/>
            <a:gdLst/>
            <a:ahLst/>
            <a:cxnLst/>
            <a:rect l="l" t="t" r="r" b="b"/>
            <a:pathLst>
              <a:path w="4724750" h="1668933">
                <a:moveTo>
                  <a:pt x="633670" y="0"/>
                </a:moveTo>
                <a:lnTo>
                  <a:pt x="4724750" y="0"/>
                </a:lnTo>
                <a:lnTo>
                  <a:pt x="4091079" y="1668933"/>
                </a:lnTo>
                <a:lnTo>
                  <a:pt x="0" y="1668933"/>
                </a:lnTo>
                <a:close/>
              </a:path>
            </a:pathLst>
          </a:custGeom>
          <a:blipFill dpi="0" rotWithShape="1">
            <a:blip r:embed="rId5" cstate="print"/>
            <a:srcRect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0"/>
          <p:cNvSpPr/>
          <p:nvPr/>
        </p:nvSpPr>
        <p:spPr>
          <a:xfrm>
            <a:off x="5158815" y="1804954"/>
            <a:ext cx="1839848" cy="1135901"/>
          </a:xfrm>
          <a:custGeom>
            <a:avLst/>
            <a:gdLst/>
            <a:ahLst/>
            <a:cxnLst/>
            <a:rect l="l" t="t" r="r" b="b"/>
            <a:pathLst>
              <a:path w="2703213" h="1668932">
                <a:moveTo>
                  <a:pt x="628357" y="0"/>
                </a:moveTo>
                <a:lnTo>
                  <a:pt x="2703213" y="0"/>
                </a:lnTo>
                <a:lnTo>
                  <a:pt x="2069543" y="1668932"/>
                </a:lnTo>
                <a:lnTo>
                  <a:pt x="0" y="1668932"/>
                </a:lnTo>
                <a:lnTo>
                  <a:pt x="0" y="1654938"/>
                </a:lnTo>
                <a:close/>
              </a:path>
            </a:pathLst>
          </a:custGeom>
          <a:blipFill dpi="0" rotWithShape="1">
            <a:blip r:embed="rId6" cstate="print"/>
            <a:srcRect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7"/>
          <p:cNvSpPr/>
          <p:nvPr/>
        </p:nvSpPr>
        <p:spPr>
          <a:xfrm>
            <a:off x="6162746" y="1660936"/>
            <a:ext cx="2981261" cy="1279917"/>
          </a:xfrm>
          <a:custGeom>
            <a:avLst/>
            <a:gdLst/>
            <a:ahLst/>
            <a:cxnLst/>
            <a:rect l="l" t="t" r="r" b="b"/>
            <a:pathLst>
              <a:path w="2843807" h="1220905">
                <a:moveTo>
                  <a:pt x="463561" y="0"/>
                </a:moveTo>
                <a:lnTo>
                  <a:pt x="2843807" y="0"/>
                </a:lnTo>
                <a:lnTo>
                  <a:pt x="2843807" y="1220905"/>
                </a:lnTo>
                <a:lnTo>
                  <a:pt x="0" y="1220905"/>
                </a:lnTo>
                <a:close/>
              </a:path>
            </a:pathLst>
          </a:custGeom>
          <a:solidFill>
            <a:srgbClr val="558ED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7"/>
          <p:cNvSpPr/>
          <p:nvPr/>
        </p:nvSpPr>
        <p:spPr>
          <a:xfrm>
            <a:off x="7" y="1804951"/>
            <a:ext cx="3203279" cy="1296144"/>
          </a:xfrm>
          <a:custGeom>
            <a:avLst/>
            <a:gdLst/>
            <a:ahLst/>
            <a:cxnLst/>
            <a:rect l="l" t="t" r="r" b="b"/>
            <a:pathLst>
              <a:path w="3063717" h="1239673">
                <a:moveTo>
                  <a:pt x="0" y="0"/>
                </a:moveTo>
                <a:lnTo>
                  <a:pt x="24887" y="0"/>
                </a:lnTo>
                <a:lnTo>
                  <a:pt x="1816819" y="0"/>
                </a:lnTo>
                <a:lnTo>
                  <a:pt x="3063717" y="0"/>
                </a:lnTo>
                <a:lnTo>
                  <a:pt x="2593030" y="1239673"/>
                </a:lnTo>
                <a:lnTo>
                  <a:pt x="1346133" y="1239673"/>
                </a:lnTo>
                <a:lnTo>
                  <a:pt x="0" y="1239673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4" descr="F:\朱建华工作文档\公司餐椅\航盛LOGO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1554" y="117766"/>
            <a:ext cx="2528596" cy="696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7"/>
          <p:cNvSpPr/>
          <p:nvPr/>
        </p:nvSpPr>
        <p:spPr>
          <a:xfrm>
            <a:off x="3049247" y="0"/>
            <a:ext cx="3113499" cy="866630"/>
          </a:xfrm>
          <a:custGeom>
            <a:avLst/>
            <a:gdLst/>
            <a:ahLst/>
            <a:cxnLst/>
            <a:rect l="l" t="t" r="r" b="b"/>
            <a:pathLst>
              <a:path w="3113499" h="866630">
                <a:moveTo>
                  <a:pt x="329047" y="0"/>
                </a:moveTo>
                <a:lnTo>
                  <a:pt x="3113499" y="0"/>
                </a:lnTo>
                <a:lnTo>
                  <a:pt x="2784451" y="866630"/>
                </a:lnTo>
                <a:lnTo>
                  <a:pt x="0" y="866630"/>
                </a:lnTo>
                <a:close/>
              </a:path>
            </a:pathLst>
          </a:cu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971600" y="5717301"/>
            <a:ext cx="3215737" cy="1135901"/>
          </a:xfrm>
          <a:custGeom>
            <a:avLst/>
            <a:gdLst/>
            <a:ahLst/>
            <a:cxnLst/>
            <a:rect l="l" t="t" r="r" b="b"/>
            <a:pathLst>
              <a:path w="4724750" h="1668933">
                <a:moveTo>
                  <a:pt x="633670" y="0"/>
                </a:moveTo>
                <a:lnTo>
                  <a:pt x="4724750" y="0"/>
                </a:lnTo>
                <a:lnTo>
                  <a:pt x="4091079" y="1668933"/>
                </a:lnTo>
                <a:lnTo>
                  <a:pt x="0" y="1668933"/>
                </a:ln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7"/>
          <p:cNvSpPr/>
          <p:nvPr/>
        </p:nvSpPr>
        <p:spPr>
          <a:xfrm>
            <a:off x="0" y="3284984"/>
            <a:ext cx="2343636" cy="1135901"/>
          </a:xfrm>
          <a:custGeom>
            <a:avLst/>
            <a:gdLst/>
            <a:ahLst/>
            <a:cxnLst/>
            <a:rect l="l" t="t" r="r" b="b"/>
            <a:pathLst>
              <a:path w="2343636" h="1135901">
                <a:moveTo>
                  <a:pt x="0" y="0"/>
                </a:moveTo>
                <a:lnTo>
                  <a:pt x="2343636" y="0"/>
                </a:lnTo>
                <a:lnTo>
                  <a:pt x="1912350" y="1135901"/>
                </a:lnTo>
                <a:lnTo>
                  <a:pt x="0" y="1135901"/>
                </a:lnTo>
                <a:close/>
              </a:path>
            </a:pathLst>
          </a:cu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90681" y="321297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>
                    <a:alpha val="70000"/>
                  </a:srgbClr>
                </a:solidFill>
                <a:latin typeface="黑体" pitchFamily="49" charset="-122"/>
                <a:ea typeface="黑体" pitchFamily="49" charset="-122"/>
              </a:rPr>
              <a:t>扬州航盛科技有限公司</a:t>
            </a:r>
            <a:endParaRPr lang="en-US" altLang="zh-CN" sz="2000" dirty="0" smtClean="0">
              <a:solidFill>
                <a:srgbClr val="0070C0">
                  <a:alpha val="70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050" y="3571876"/>
            <a:ext cx="3786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CoreDump</a:t>
            </a:r>
            <a:r>
              <a:rPr lang="zh-CN" altLang="en-US" sz="44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解析</a:t>
            </a:r>
            <a:r>
              <a:rPr lang="en-US" altLang="zh-CN" sz="44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     </a:t>
            </a:r>
            <a:endParaRPr lang="en-US" altLang="zh-CN" sz="3200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7686" y="5657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中间件开发</a:t>
            </a:r>
            <a:endParaRPr lang="en-US" altLang="zh-CN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  <a:p>
            <a:pPr algn="r"/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编写：徐磊</a:t>
            </a:r>
            <a:endParaRPr lang="en-US" altLang="zh-CN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  <a:p>
            <a:pPr algn="r"/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审核：吴建飞</a:t>
            </a:r>
            <a:endParaRPr lang="en-US" altLang="zh-CN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  <a:p>
            <a:pPr algn="r"/>
            <a:r>
              <a:rPr lang="en-US" altLang="zh-CN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       2017</a:t>
            </a:r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03</a:t>
            </a:r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22</a:t>
            </a:r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日</a:t>
            </a:r>
            <a:endParaRPr lang="en-US" altLang="zh-CN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71604" y="500042"/>
            <a:ext cx="7115196" cy="562612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无符号的情况下如何解析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47800"/>
            <a:ext cx="51911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08613" y="3298825"/>
            <a:ext cx="990600" cy="206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410200" y="4114800"/>
            <a:ext cx="9906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469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8" y="1928802"/>
            <a:ext cx="461665" cy="36974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：程序死循环，死锁，</a:t>
            </a:r>
            <a:r>
              <a:rPr lang="en-US" altLang="zh-CN" dirty="0" err="1" smtClean="0"/>
              <a:t>hungup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571480"/>
            <a:ext cx="6715125" cy="562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469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28728" y="428604"/>
            <a:ext cx="7181872" cy="60722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造成程序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coredump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的原因很多，常见的由下面几种：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内存访问越界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a) 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由于使用错误的下标，导致数组访问越界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b) 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搜索字符串时，依靠字符串结束符来判断字符串是否结束，但是字符串没有正常的使用结束符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c) 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使用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strcpy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strcat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sprintf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strcmp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strcasecmp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等字符串操作函数，将目标字符串读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写爆。应该使用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strncpy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strlcpy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strncat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strlcat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snprintf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strncmp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strncasecmp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等函数防止读写越界。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2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多线程程序使用了线程不安全的函数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应该使用下面这些可重入的函数，它们很容易被用错：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asctime_r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gethostbyname_r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getservbyname_r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ctermid_r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(3s)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gethostent_r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getservbyport_r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ctime_r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getlogin_r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getservent_r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fgetgrent_r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getnetbyaddr_r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getspent_r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fgetpwent_r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getnetbyname_r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getspnam_r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fgetspent_r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getnetent_r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gmtime_r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gamma_r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(3m)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getnetgrent_r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lgamma_r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(3m)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getauclassent_r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getprotobyname_r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localtime_r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getauclassnam_r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etprotobynumber_r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nis_sperror_r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getauevent_r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getprotoent_r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rand_r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getauevnam_r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getpwent_r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readdir_r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getauevnum_r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getpwnam_r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strtok_r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getgrent_r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getpwuid_r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tmpnam_r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(3s)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getgrgid_r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getrpcbyname_r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ttyname_r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getgrnam_r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getrpcbynumber_r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gethostbyaddr_r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getrpcent_r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(3n)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3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多线程读写的数据未加锁保护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对于会被多个线程同时访问的全局数据，应该注意加锁保护，否则很容易造成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 dump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4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非法指针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a) 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使用空指针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b) 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随意使用指针转换。一个指向一段内存的指针，除非确定这段内存原先就分配为某种结构或类型，或者这种结构或类型的数组，否则不要将它转换为这种结构或类型 的指针，而应该将这段内存拷贝到一个这种结构或类型中，再访问这个结构或类型。这是因为如果这段内存的开始地址不是按照这种结构或类型对齐的，那么访问它 时就很容易因为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bus error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而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 dump.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5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堆栈溢出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不要使用大的局部变量（因为局部变量都分配在栈上），这样容易造成堆栈溢出，破坏系统的栈和堆结构，导致出现莫名其妙的错误。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查看堆栈大小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ulimit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-s</a:t>
            </a:r>
          </a:p>
        </p:txBody>
      </p:sp>
    </p:spTree>
    <p:extLst>
      <p:ext uri="{BB962C8B-B14F-4D97-AF65-F5344CB8AC3E}">
        <p14:creationId xmlns="" xmlns:p14="http://schemas.microsoft.com/office/powerpoint/2010/main" val="29469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8" y="1928802"/>
            <a:ext cx="461665" cy="22868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拓展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：内存中的堆栈</a:t>
            </a:r>
            <a:endParaRPr lang="zh-CN" altLang="en-US" dirty="0"/>
          </a:p>
        </p:txBody>
      </p:sp>
      <p:pic>
        <p:nvPicPr>
          <p:cNvPr id="7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642918"/>
            <a:ext cx="52863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47"/>
          <p:cNvSpPr>
            <a:spLocks noChangeArrowheads="1"/>
          </p:cNvSpPr>
          <p:nvPr/>
        </p:nvSpPr>
        <p:spPr bwMode="auto">
          <a:xfrm>
            <a:off x="6919890" y="1176318"/>
            <a:ext cx="381000" cy="4648200"/>
          </a:xfrm>
          <a:prstGeom prst="upArrow">
            <a:avLst>
              <a:gd name="adj1" fmla="val 50000"/>
              <a:gd name="adj2" fmla="val 30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7437415" y="5465743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高地址</a:t>
            </a: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7513615" y="1122343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低地址</a:t>
            </a:r>
          </a:p>
        </p:txBody>
      </p:sp>
    </p:spTree>
    <p:extLst>
      <p:ext uri="{BB962C8B-B14F-4D97-AF65-F5344CB8AC3E}">
        <p14:creationId xmlns="" xmlns:p14="http://schemas.microsoft.com/office/powerpoint/2010/main" val="29469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8" y="1928802"/>
            <a:ext cx="461665" cy="22868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拓展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：栈的回溯方法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214422"/>
            <a:ext cx="65532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469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>
          <a:xfrm>
            <a:off x="1785918" y="1428736"/>
            <a:ext cx="7115196" cy="44831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一、什么是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CoreDump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二、哪里可以找到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Core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文件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三、如何生成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Core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文件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四、如何解析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Core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文件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五、拓展</a:t>
            </a:r>
          </a:p>
        </p:txBody>
      </p:sp>
      <p:sp>
        <p:nvSpPr>
          <p:cNvPr id="5" name="矩形 4"/>
          <p:cNvSpPr/>
          <p:nvPr/>
        </p:nvSpPr>
        <p:spPr>
          <a:xfrm>
            <a:off x="1643042" y="3000372"/>
            <a:ext cx="4929222" cy="1000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478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7" y="2071678"/>
            <a:ext cx="461665" cy="22549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一、什么是</a:t>
            </a:r>
            <a:r>
              <a:rPr lang="en-US" altLang="zh-CN" dirty="0" err="1" smtClean="0"/>
              <a:t>CoreDump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57290" y="1071546"/>
            <a:ext cx="7115196" cy="462598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我们经常听到有人说程序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CoreDump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了，这里说的大部分是指对应程序由于各种异常或者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bug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导致在运行过程中异常退出或者中止，并且在满足一定条件下会产生一个叫做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的内核转储文件。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通常情况下，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文件会包含了程序运行时的内存，寄存器状态，堆栈指针，内存管理信息还有各种函数调用堆栈信息等，我们可以理解为是程序工作当前状态存储生成一个文件。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许多的程序出错的时候都会产生一个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文件，通过工具分析这个文件，我们可以定位到程序异常退出的时候对应的堆栈调用等信息，找出问题所在并进行及时解决。</a:t>
            </a:r>
          </a:p>
        </p:txBody>
      </p:sp>
    </p:spTree>
    <p:extLst>
      <p:ext uri="{BB962C8B-B14F-4D97-AF65-F5344CB8AC3E}">
        <p14:creationId xmlns="" xmlns:p14="http://schemas.microsoft.com/office/powerpoint/2010/main" val="29469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036" y="1928802"/>
            <a:ext cx="461665" cy="28384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二、哪里可以找到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85852" y="1000108"/>
            <a:ext cx="7643866" cy="52864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文件默认的存储位置与对应的可执行程序在同一目录下，文件名是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，可以通过下面的命令看到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文件的存在位置：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cat  /proc/sys/kernel/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core_pattern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缺省值是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我们通过修改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kernel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的参数，可以指定内核所生成的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coredump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文件的文件名。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 可以这样修改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  echo "/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corefile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/core-%e-%p-%t" &gt; /proc/sys/kernel/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core_pattern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将会控制所产生的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文件会存放到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/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corefile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目录下，产生的文件名为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core-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命令名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pid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时间戳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 以下是参数列表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%p - insert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pid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into filename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添加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pid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%u - insert current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uid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into filename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添加当前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uid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%g - insert current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gid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into filename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添加当前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gid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%s - insert signal that caused the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coredump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into the filename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添加导致产生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的信号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%t - insert UNIX time that the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coredump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occurred into filename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添加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文件生成时的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unix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时间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%h - insert hostname where the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coredump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happened into filename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添加主机名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%e - insert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coredumping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executable name into filename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添加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命令名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 smtClean="0">
              <a:latin typeface="+mn-ea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 smtClean="0">
              <a:latin typeface="+mn-ea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echo 0x33 &gt; /proc/1/</a:t>
            </a:r>
            <a:r>
              <a:rPr lang="en-US" altLang="zh-CN" sz="1400" dirty="0" err="1" smtClean="0">
                <a:solidFill>
                  <a:srgbClr val="FF0000"/>
                </a:solidFill>
                <a:latin typeface="+mn-ea"/>
              </a:rPr>
              <a:t>coredump_filter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9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8" y="1928802"/>
            <a:ext cx="461665" cy="23768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三、如何生成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57290" y="1071546"/>
            <a:ext cx="7286676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设置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Shell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中产生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文件的大小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需要确认当前会话的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ulimit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-c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，若为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0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，则不会产生对应的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coredump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，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需要要进行修改和设置。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ulimit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-c unlimited  (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可以产生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coredump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且不受大小限制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systemd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启动的服务的设置方法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/etc/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systemd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/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system.conf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DefaultLimitCORE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=infinity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接下来就是等待你的程序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Dump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掉，或者是主动让你的程序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Dump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掉。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什么情况下需要主动让自己的程序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Dump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掉呢？</a:t>
            </a:r>
          </a:p>
        </p:txBody>
      </p:sp>
    </p:spTree>
    <p:extLst>
      <p:ext uri="{BB962C8B-B14F-4D97-AF65-F5344CB8AC3E}">
        <p14:creationId xmlns="" xmlns:p14="http://schemas.microsoft.com/office/powerpoint/2010/main" val="29469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1928802"/>
            <a:ext cx="461665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：越界访问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85852" y="857232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无符号文件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428736"/>
            <a:ext cx="59531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85918" y="4552936"/>
            <a:ext cx="5257800" cy="152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85918" y="5086336"/>
            <a:ext cx="228600" cy="2286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090718" y="5086336"/>
            <a:ext cx="1447800" cy="228600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767118" y="5086336"/>
            <a:ext cx="609600" cy="228600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529118" y="5086336"/>
            <a:ext cx="914400" cy="228600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85928" y="4095736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100118" y="5619736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栈帧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1328718" y="5086336"/>
            <a:ext cx="5334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90718" y="5619736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函数地址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776518" y="5314936"/>
            <a:ext cx="3048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675043" y="5565761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函数名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919518" y="5238736"/>
            <a:ext cx="2286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818043" y="5565761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模块名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4910118" y="5314936"/>
            <a:ext cx="22860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469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00166" y="785794"/>
            <a:ext cx="6829444" cy="498317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文件是生成了，但是对我们来说没有什么意义，毕竟没有符号文件和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debug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信息的可执行文件是非常难定位问题的。但是也不是不能定位，如果你是汇编高手的话，应该也能很轻松的搞定。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接下来就是给程序加上符号和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debug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信息，只需要在编译的时候加上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-g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，不采用任何优化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不使用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-o)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，编译完成后不要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strip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这里说明一下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-g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strip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的区别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、去掉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-g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，等于程序做了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--strip-debug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2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strip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程序，等于程序做了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--strip-debug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--strip-symbol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然后我们再看看 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有符号和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Debug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信息 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的程序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gdb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的执行结果。</a:t>
            </a:r>
          </a:p>
        </p:txBody>
      </p:sp>
    </p:spTree>
    <p:extLst>
      <p:ext uri="{BB962C8B-B14F-4D97-AF65-F5344CB8AC3E}">
        <p14:creationId xmlns="" xmlns:p14="http://schemas.microsoft.com/office/powerpoint/2010/main" val="29469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28605"/>
            <a:ext cx="6019800" cy="600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76400" y="3276600"/>
            <a:ext cx="2895600" cy="152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905000" y="3810000"/>
            <a:ext cx="1524000" cy="2286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857356" y="6215082"/>
            <a:ext cx="1447800" cy="228600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572000" y="428604"/>
            <a:ext cx="214314" cy="14287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469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000108"/>
            <a:ext cx="417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85918" y="5429264"/>
            <a:ext cx="5857916" cy="4873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对比：调试没有问题的代码</a:t>
            </a:r>
          </a:p>
        </p:txBody>
      </p:sp>
    </p:spTree>
    <p:extLst>
      <p:ext uri="{BB962C8B-B14F-4D97-AF65-F5344CB8AC3E}">
        <p14:creationId xmlns="" xmlns:p14="http://schemas.microsoft.com/office/powerpoint/2010/main" val="29469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扬州航盛PPT标准化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扬州航盛PPT标准化模版</Template>
  <TotalTime>6085</TotalTime>
  <Words>1156</Words>
  <Application>Microsoft Office PowerPoint</Application>
  <PresentationFormat>全屏显示(4:3)</PresentationFormat>
  <Paragraphs>213</Paragraphs>
  <Slides>14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扬州航盛PPT标准化模版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liqinwen</dc:creator>
  <cp:lastModifiedBy>xulei</cp:lastModifiedBy>
  <cp:revision>144</cp:revision>
  <dcterms:created xsi:type="dcterms:W3CDTF">2016-10-24T03:51:16Z</dcterms:created>
  <dcterms:modified xsi:type="dcterms:W3CDTF">2017-09-20T01:00:42Z</dcterms:modified>
</cp:coreProperties>
</file>