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97" r:id="rId4"/>
    <p:sldId id="291" r:id="rId5"/>
    <p:sldId id="292" r:id="rId6"/>
    <p:sldId id="293" r:id="rId7"/>
    <p:sldId id="294" r:id="rId8"/>
    <p:sldId id="298" r:id="rId9"/>
    <p:sldId id="295" r:id="rId10"/>
    <p:sldId id="296" r:id="rId11"/>
    <p:sldId id="300" r:id="rId12"/>
    <p:sldId id="299" r:id="rId13"/>
    <p:sldId id="301" r:id="rId14"/>
    <p:sldId id="25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66" autoAdjust="0"/>
  </p:normalViewPr>
  <p:slideViewPr>
    <p:cSldViewPr>
      <p:cViewPr varScale="1">
        <p:scale>
          <a:sx n="95" d="100"/>
          <a:sy n="95" d="100"/>
        </p:scale>
        <p:origin x="19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49F0E-5FC9-4776-8E1A-89FF7E51029B}" type="datetimeFigureOut">
              <a:rPr lang="zh-CN" altLang="en-US" smtClean="0"/>
              <a:pPr/>
              <a:t>2020/11/9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0BE65-9758-4DE9-9F00-F2710704B0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0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前段时间业余的时候研究了一下</a:t>
            </a:r>
            <a:r>
              <a:rPr lang="en-US" altLang="zh-CN" dirty="0" smtClean="0"/>
              <a:t>USB</a:t>
            </a:r>
            <a:r>
              <a:rPr lang="zh-CN" altLang="en-US" dirty="0" smtClean="0"/>
              <a:t>相关的知识，今天有机会跟大家一起分享一下。</a:t>
            </a:r>
            <a:endParaRPr lang="en-US" altLang="zh-CN" dirty="0" smtClean="0"/>
          </a:p>
          <a:p>
            <a:r>
              <a:rPr lang="zh-CN" altLang="en-US" dirty="0" smtClean="0"/>
              <a:t>讲的不对或者不好的地方，大家可以随时指摘。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学习研究</a:t>
            </a:r>
            <a:r>
              <a:rPr lang="en-US" altLang="zh-CN" dirty="0" smtClean="0"/>
              <a:t>USB</a:t>
            </a:r>
            <a:r>
              <a:rPr lang="zh-CN" altLang="en-US" dirty="0" smtClean="0"/>
              <a:t>，主要两方面原因：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1. </a:t>
            </a:r>
            <a:r>
              <a:rPr lang="zh-CN" altLang="en-US" dirty="0" smtClean="0"/>
              <a:t>互联产品，尤其是有线连接，需要对</a:t>
            </a:r>
            <a:r>
              <a:rPr lang="en-US" altLang="zh-CN" dirty="0" smtClean="0"/>
              <a:t>USB</a:t>
            </a:r>
            <a:r>
              <a:rPr lang="zh-CN" altLang="en-US" dirty="0" smtClean="0"/>
              <a:t>的知识一定的了解。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个人爱好，想弄懂</a:t>
            </a:r>
            <a:r>
              <a:rPr lang="en-US" altLang="zh-CN" dirty="0" smtClean="0"/>
              <a:t>USB</a:t>
            </a:r>
            <a:r>
              <a:rPr lang="zh-CN" altLang="en-US" dirty="0" smtClean="0"/>
              <a:t>究竟是个什么东西。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生活中</a:t>
            </a:r>
            <a:r>
              <a:rPr lang="en-US" altLang="zh-CN" dirty="0" smtClean="0"/>
              <a:t>USB</a:t>
            </a:r>
            <a:r>
              <a:rPr lang="zh-CN" altLang="en-US" dirty="0" smtClean="0"/>
              <a:t>设备随处可见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盘，鼠标，键盘。。。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14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无论是插入新设备，还是加载新驱动，都会触发匹配驱动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60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实验就不做了，讲个大概流程，代码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05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3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6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31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硬件</a:t>
            </a:r>
            <a:r>
              <a:rPr lang="en-US" altLang="zh-CN" dirty="0" smtClean="0"/>
              <a:t>D+/D-</a:t>
            </a:r>
            <a:r>
              <a:rPr lang="zh-CN" altLang="en-US" dirty="0" smtClean="0"/>
              <a:t>协商工作在低速，全速，高速模式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93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这是我买的一个学习</a:t>
            </a:r>
            <a:r>
              <a:rPr lang="en-US" altLang="zh-CN" dirty="0" smtClean="0"/>
              <a:t>USB</a:t>
            </a:r>
            <a:r>
              <a:rPr lang="zh-CN" altLang="en-US" dirty="0" smtClean="0"/>
              <a:t>的开发板，大家猜一猜那个是</a:t>
            </a:r>
            <a:r>
              <a:rPr lang="en-US" altLang="zh-CN" dirty="0" smtClean="0"/>
              <a:t>USB</a:t>
            </a:r>
            <a:r>
              <a:rPr lang="zh-CN" altLang="en-US" dirty="0" smtClean="0"/>
              <a:t>器件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3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存储设备和</a:t>
            </a:r>
            <a:r>
              <a:rPr lang="en-US" altLang="zh-CN" dirty="0" smtClean="0"/>
              <a:t>USB</a:t>
            </a:r>
            <a:r>
              <a:rPr lang="zh-CN" altLang="en-US" dirty="0" smtClean="0"/>
              <a:t>设备构成了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387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00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一开始大家都不认识，设备插入到主机大家都用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地址通信，</a:t>
            </a:r>
            <a:endParaRPr lang="en-US" altLang="zh-CN" dirty="0" smtClean="0"/>
          </a:p>
          <a:p>
            <a:r>
              <a:rPr lang="zh-CN" altLang="en-US" dirty="0" smtClean="0"/>
              <a:t>第一次通信完之后，主机会告诉设备分配个地址，比如</a:t>
            </a:r>
            <a:r>
              <a:rPr lang="en-US" altLang="zh-CN" dirty="0" smtClean="0"/>
              <a:t>2</a:t>
            </a:r>
            <a:r>
              <a:rPr lang="zh-CN" altLang="en-US" dirty="0" smtClean="0"/>
              <a:t>地址给设备，</a:t>
            </a:r>
            <a:endParaRPr lang="en-US" altLang="zh-CN" dirty="0" smtClean="0"/>
          </a:p>
          <a:p>
            <a:r>
              <a:rPr lang="zh-CN" altLang="en-US" dirty="0" smtClean="0"/>
              <a:t>你以后用这个地址通信，然后他们就用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地址开始通信了。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244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大家有没有想过，主机怎么知道设备插入了呢？主要是通过</a:t>
            </a:r>
            <a:r>
              <a:rPr lang="en-US" altLang="zh-CN" dirty="0" smtClean="0"/>
              <a:t>D+/D-</a:t>
            </a:r>
            <a:r>
              <a:rPr lang="zh-CN" altLang="en-US" dirty="0" smtClean="0"/>
              <a:t>上的电压。这个也可以叫做硬件协议。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7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7"/>
          <p:cNvSpPr/>
          <p:nvPr userDrawn="1"/>
        </p:nvSpPr>
        <p:spPr>
          <a:xfrm>
            <a:off x="6637336" y="3"/>
            <a:ext cx="1157991" cy="409039"/>
          </a:xfrm>
          <a:custGeom>
            <a:avLst/>
            <a:gdLst/>
            <a:ahLst/>
            <a:cxnLst/>
            <a:rect l="l" t="t" r="r" b="b"/>
            <a:pathLst>
              <a:path w="4724750" h="1668933">
                <a:moveTo>
                  <a:pt x="633670" y="0"/>
                </a:moveTo>
                <a:lnTo>
                  <a:pt x="4724750" y="0"/>
                </a:lnTo>
                <a:lnTo>
                  <a:pt x="4091079" y="1668933"/>
                </a:lnTo>
                <a:lnTo>
                  <a:pt x="0" y="1668933"/>
                </a:lnTo>
                <a:close/>
              </a:path>
            </a:pathLst>
          </a:custGeom>
          <a:blipFill>
            <a:blip r:embed="rId2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0"/>
          <p:cNvSpPr/>
          <p:nvPr userDrawn="1"/>
        </p:nvSpPr>
        <p:spPr>
          <a:xfrm>
            <a:off x="7666913" y="1"/>
            <a:ext cx="662532" cy="409040"/>
          </a:xfrm>
          <a:custGeom>
            <a:avLst/>
            <a:gdLst/>
            <a:ahLst/>
            <a:cxnLst/>
            <a:rect l="l" t="t" r="r" b="b"/>
            <a:pathLst>
              <a:path w="2703213" h="1668932">
                <a:moveTo>
                  <a:pt x="628357" y="0"/>
                </a:moveTo>
                <a:lnTo>
                  <a:pt x="2703213" y="0"/>
                </a:lnTo>
                <a:lnTo>
                  <a:pt x="2069543" y="1668932"/>
                </a:lnTo>
                <a:lnTo>
                  <a:pt x="0" y="1668932"/>
                </a:lnTo>
                <a:lnTo>
                  <a:pt x="0" y="1654938"/>
                </a:lnTo>
                <a:close/>
              </a:path>
            </a:pathLst>
          </a:cu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7"/>
          <p:cNvSpPr/>
          <p:nvPr userDrawn="1"/>
        </p:nvSpPr>
        <p:spPr>
          <a:xfrm>
            <a:off x="8191242" y="3"/>
            <a:ext cx="952758" cy="409039"/>
          </a:xfrm>
          <a:custGeom>
            <a:avLst/>
            <a:gdLst/>
            <a:ahLst/>
            <a:cxnLst/>
            <a:rect l="l" t="t" r="r" b="b"/>
            <a:pathLst>
              <a:path w="2843807" h="1220905">
                <a:moveTo>
                  <a:pt x="463561" y="0"/>
                </a:moveTo>
                <a:lnTo>
                  <a:pt x="2843807" y="0"/>
                </a:lnTo>
                <a:lnTo>
                  <a:pt x="2843807" y="1220905"/>
                </a:lnTo>
                <a:lnTo>
                  <a:pt x="0" y="1220905"/>
                </a:lnTo>
                <a:close/>
              </a:path>
            </a:pathLst>
          </a:custGeom>
          <a:solidFill>
            <a:srgbClr val="558ED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7"/>
          <p:cNvSpPr/>
          <p:nvPr userDrawn="1"/>
        </p:nvSpPr>
        <p:spPr>
          <a:xfrm>
            <a:off x="6" y="-1"/>
            <a:ext cx="6770939" cy="409040"/>
          </a:xfrm>
          <a:custGeom>
            <a:avLst/>
            <a:gdLst/>
            <a:ahLst/>
            <a:cxnLst/>
            <a:rect l="l" t="t" r="r" b="b"/>
            <a:pathLst>
              <a:path w="6770939" h="409040">
                <a:moveTo>
                  <a:pt x="0" y="0"/>
                </a:moveTo>
                <a:lnTo>
                  <a:pt x="5760043" y="0"/>
                </a:lnTo>
                <a:lnTo>
                  <a:pt x="5768255" y="0"/>
                </a:lnTo>
                <a:lnTo>
                  <a:pt x="5868144" y="0"/>
                </a:lnTo>
                <a:lnTo>
                  <a:pt x="6359516" y="0"/>
                </a:lnTo>
                <a:lnTo>
                  <a:pt x="6770939" y="0"/>
                </a:lnTo>
                <a:lnTo>
                  <a:pt x="6615633" y="409039"/>
                </a:lnTo>
                <a:lnTo>
                  <a:pt x="6204210" y="409039"/>
                </a:lnTo>
                <a:lnTo>
                  <a:pt x="5868144" y="409039"/>
                </a:lnTo>
                <a:lnTo>
                  <a:pt x="5868144" y="409040"/>
                </a:lnTo>
                <a:lnTo>
                  <a:pt x="0" y="409040"/>
                </a:lnTo>
                <a:close/>
              </a:path>
            </a:pathLst>
          </a:cu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76256" y="6521639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032B2-4DBE-4785-835A-DDEAC061235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1" name="矩形 7"/>
          <p:cNvSpPr/>
          <p:nvPr userDrawn="1"/>
        </p:nvSpPr>
        <p:spPr>
          <a:xfrm>
            <a:off x="4427989" y="-1"/>
            <a:ext cx="2342955" cy="409040"/>
          </a:xfrm>
          <a:custGeom>
            <a:avLst/>
            <a:gdLst/>
            <a:ahLst/>
            <a:cxnLst/>
            <a:rect l="l" t="t" r="r" b="b"/>
            <a:pathLst>
              <a:path w="2342955" h="409040">
                <a:moveTo>
                  <a:pt x="902795" y="0"/>
                </a:moveTo>
                <a:lnTo>
                  <a:pt x="1332059" y="0"/>
                </a:lnTo>
                <a:lnTo>
                  <a:pt x="1340271" y="0"/>
                </a:lnTo>
                <a:lnTo>
                  <a:pt x="1440160" y="0"/>
                </a:lnTo>
                <a:lnTo>
                  <a:pt x="1931532" y="0"/>
                </a:lnTo>
                <a:lnTo>
                  <a:pt x="2342955" y="0"/>
                </a:lnTo>
                <a:lnTo>
                  <a:pt x="2187649" y="409039"/>
                </a:lnTo>
                <a:lnTo>
                  <a:pt x="1776226" y="409039"/>
                </a:lnTo>
                <a:lnTo>
                  <a:pt x="1440160" y="409039"/>
                </a:lnTo>
                <a:lnTo>
                  <a:pt x="1440160" y="409040"/>
                </a:lnTo>
                <a:lnTo>
                  <a:pt x="0" y="409040"/>
                </a:lnTo>
                <a:lnTo>
                  <a:pt x="0" y="409039"/>
                </a:lnTo>
                <a:lnTo>
                  <a:pt x="336066" y="409039"/>
                </a:lnTo>
                <a:lnTo>
                  <a:pt x="747489" y="409039"/>
                </a:lnTo>
                <a:close/>
              </a:path>
            </a:pathLst>
          </a:custGeom>
          <a:solidFill>
            <a:srgbClr val="558E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0" y="6525344"/>
            <a:ext cx="6912000" cy="1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6948264" y="6525345"/>
            <a:ext cx="2195736" cy="18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7"/>
          <p:cNvSpPr/>
          <p:nvPr/>
        </p:nvSpPr>
        <p:spPr>
          <a:xfrm>
            <a:off x="2343642" y="1804954"/>
            <a:ext cx="3215737" cy="1135901"/>
          </a:xfrm>
          <a:custGeom>
            <a:avLst/>
            <a:gdLst/>
            <a:ahLst/>
            <a:cxnLst/>
            <a:rect l="l" t="t" r="r" b="b"/>
            <a:pathLst>
              <a:path w="4724750" h="1668933">
                <a:moveTo>
                  <a:pt x="633670" y="0"/>
                </a:moveTo>
                <a:lnTo>
                  <a:pt x="4724750" y="0"/>
                </a:lnTo>
                <a:lnTo>
                  <a:pt x="4091079" y="1668933"/>
                </a:lnTo>
                <a:lnTo>
                  <a:pt x="0" y="1668933"/>
                </a:lnTo>
                <a:close/>
              </a:path>
            </a:pathLst>
          </a:custGeom>
          <a:blipFill dpi="0" rotWithShape="1">
            <a:blip r:embed="rId5" cstate="print"/>
            <a:srcRect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0"/>
          <p:cNvSpPr/>
          <p:nvPr/>
        </p:nvSpPr>
        <p:spPr>
          <a:xfrm>
            <a:off x="5158815" y="1804954"/>
            <a:ext cx="1839848" cy="1135901"/>
          </a:xfrm>
          <a:custGeom>
            <a:avLst/>
            <a:gdLst/>
            <a:ahLst/>
            <a:cxnLst/>
            <a:rect l="l" t="t" r="r" b="b"/>
            <a:pathLst>
              <a:path w="2703213" h="1668932">
                <a:moveTo>
                  <a:pt x="628357" y="0"/>
                </a:moveTo>
                <a:lnTo>
                  <a:pt x="2703213" y="0"/>
                </a:lnTo>
                <a:lnTo>
                  <a:pt x="2069543" y="1668932"/>
                </a:lnTo>
                <a:lnTo>
                  <a:pt x="0" y="1668932"/>
                </a:lnTo>
                <a:lnTo>
                  <a:pt x="0" y="1654938"/>
                </a:lnTo>
                <a:close/>
              </a:path>
            </a:pathLst>
          </a:custGeom>
          <a:blipFill dpi="0" rotWithShape="1">
            <a:blip r:embed="rId6" cstate="print"/>
            <a:srcRect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7"/>
          <p:cNvSpPr/>
          <p:nvPr/>
        </p:nvSpPr>
        <p:spPr>
          <a:xfrm>
            <a:off x="6162746" y="1660936"/>
            <a:ext cx="2981261" cy="1279917"/>
          </a:xfrm>
          <a:custGeom>
            <a:avLst/>
            <a:gdLst/>
            <a:ahLst/>
            <a:cxnLst/>
            <a:rect l="l" t="t" r="r" b="b"/>
            <a:pathLst>
              <a:path w="2843807" h="1220905">
                <a:moveTo>
                  <a:pt x="463561" y="0"/>
                </a:moveTo>
                <a:lnTo>
                  <a:pt x="2843807" y="0"/>
                </a:lnTo>
                <a:lnTo>
                  <a:pt x="2843807" y="1220905"/>
                </a:lnTo>
                <a:lnTo>
                  <a:pt x="0" y="1220905"/>
                </a:lnTo>
                <a:close/>
              </a:path>
            </a:pathLst>
          </a:custGeom>
          <a:solidFill>
            <a:srgbClr val="558ED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7"/>
          <p:cNvSpPr/>
          <p:nvPr/>
        </p:nvSpPr>
        <p:spPr>
          <a:xfrm>
            <a:off x="7" y="1804951"/>
            <a:ext cx="3203279" cy="1296144"/>
          </a:xfrm>
          <a:custGeom>
            <a:avLst/>
            <a:gdLst/>
            <a:ahLst/>
            <a:cxnLst/>
            <a:rect l="l" t="t" r="r" b="b"/>
            <a:pathLst>
              <a:path w="3063717" h="1239673">
                <a:moveTo>
                  <a:pt x="0" y="0"/>
                </a:moveTo>
                <a:lnTo>
                  <a:pt x="24887" y="0"/>
                </a:lnTo>
                <a:lnTo>
                  <a:pt x="1816819" y="0"/>
                </a:lnTo>
                <a:lnTo>
                  <a:pt x="3063717" y="0"/>
                </a:lnTo>
                <a:lnTo>
                  <a:pt x="2593030" y="1239673"/>
                </a:lnTo>
                <a:lnTo>
                  <a:pt x="1346133" y="1239673"/>
                </a:lnTo>
                <a:lnTo>
                  <a:pt x="0" y="1239673"/>
                </a:lnTo>
                <a:close/>
              </a:path>
            </a:pathLst>
          </a:cu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4" descr="F:\朱建华工作文档\公司餐椅\航盛LOGO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91554" y="117766"/>
            <a:ext cx="2528596" cy="69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7"/>
          <p:cNvSpPr/>
          <p:nvPr/>
        </p:nvSpPr>
        <p:spPr>
          <a:xfrm>
            <a:off x="3049247" y="0"/>
            <a:ext cx="3113499" cy="866630"/>
          </a:xfrm>
          <a:custGeom>
            <a:avLst/>
            <a:gdLst/>
            <a:ahLst/>
            <a:cxnLst/>
            <a:rect l="l" t="t" r="r" b="b"/>
            <a:pathLst>
              <a:path w="3113499" h="866630">
                <a:moveTo>
                  <a:pt x="329047" y="0"/>
                </a:moveTo>
                <a:lnTo>
                  <a:pt x="3113499" y="0"/>
                </a:lnTo>
                <a:lnTo>
                  <a:pt x="2784451" y="866630"/>
                </a:lnTo>
                <a:lnTo>
                  <a:pt x="0" y="866630"/>
                </a:lnTo>
                <a:close/>
              </a:path>
            </a:pathLst>
          </a:cu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7"/>
          <p:cNvSpPr/>
          <p:nvPr/>
        </p:nvSpPr>
        <p:spPr>
          <a:xfrm>
            <a:off x="971600" y="5717301"/>
            <a:ext cx="3215737" cy="1135901"/>
          </a:xfrm>
          <a:custGeom>
            <a:avLst/>
            <a:gdLst/>
            <a:ahLst/>
            <a:cxnLst/>
            <a:rect l="l" t="t" r="r" b="b"/>
            <a:pathLst>
              <a:path w="4724750" h="1668933">
                <a:moveTo>
                  <a:pt x="633670" y="0"/>
                </a:moveTo>
                <a:lnTo>
                  <a:pt x="4724750" y="0"/>
                </a:lnTo>
                <a:lnTo>
                  <a:pt x="4091079" y="1668933"/>
                </a:lnTo>
                <a:lnTo>
                  <a:pt x="0" y="1668933"/>
                </a:ln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7"/>
          <p:cNvSpPr/>
          <p:nvPr/>
        </p:nvSpPr>
        <p:spPr>
          <a:xfrm>
            <a:off x="0" y="3284984"/>
            <a:ext cx="2343636" cy="1135901"/>
          </a:xfrm>
          <a:custGeom>
            <a:avLst/>
            <a:gdLst/>
            <a:ahLst/>
            <a:cxnLst/>
            <a:rect l="l" t="t" r="r" b="b"/>
            <a:pathLst>
              <a:path w="2343636" h="1135901">
                <a:moveTo>
                  <a:pt x="0" y="0"/>
                </a:moveTo>
                <a:lnTo>
                  <a:pt x="2343636" y="0"/>
                </a:lnTo>
                <a:lnTo>
                  <a:pt x="1912350" y="1135901"/>
                </a:lnTo>
                <a:lnTo>
                  <a:pt x="0" y="1135901"/>
                </a:lnTo>
                <a:close/>
              </a:path>
            </a:pathLst>
          </a:cu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90681" y="321297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>
                    <a:alpha val="70000"/>
                  </a:srgbClr>
                </a:solidFill>
                <a:latin typeface="黑体" pitchFamily="49" charset="-122"/>
                <a:ea typeface="黑体" pitchFamily="49" charset="-122"/>
              </a:rPr>
              <a:t>扬州航盛科技有限公司</a:t>
            </a:r>
            <a:endParaRPr lang="en-US" altLang="zh-CN" sz="2000" dirty="0" smtClean="0">
              <a:solidFill>
                <a:srgbClr val="0070C0">
                  <a:alpha val="70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3771164"/>
            <a:ext cx="3786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USB</a:t>
            </a:r>
            <a:r>
              <a:rPr lang="zh-CN" altLang="en-US" sz="32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知识分享</a:t>
            </a:r>
            <a:endParaRPr lang="en-US" altLang="zh-CN" sz="1600" dirty="0" smtClean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7686" y="5657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zh-CN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开发科</a:t>
            </a:r>
            <a:endParaRPr lang="en-US" altLang="zh-CN" dirty="0" smtClean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  <a:p>
            <a:pPr algn="r"/>
            <a:r>
              <a:rPr lang="zh-CN" altLang="en-US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编写：徐磊</a:t>
            </a:r>
            <a:endParaRPr lang="en-US" altLang="zh-CN" dirty="0" smtClean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  <a:p>
            <a:pPr algn="r"/>
            <a:r>
              <a:rPr lang="zh-CN" altLang="en-US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审核：李雪娇</a:t>
            </a:r>
            <a:endParaRPr lang="en-US" altLang="zh-CN" dirty="0" smtClean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  <a:p>
            <a:pPr algn="r"/>
            <a:r>
              <a:rPr lang="en-US" altLang="zh-CN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       2020</a:t>
            </a:r>
            <a:r>
              <a:rPr lang="zh-CN" altLang="en-US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日</a:t>
            </a:r>
            <a:endParaRPr lang="en-US" altLang="zh-CN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8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767" y="1988840"/>
            <a:ext cx="785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插入检测机制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91868" y="-22075"/>
            <a:ext cx="3857625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84168" y="2936270"/>
            <a:ext cx="2160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17253" y="3406925"/>
            <a:ext cx="286995" cy="5261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92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767" y="1988840"/>
            <a:ext cx="7858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总线设备驱动</a:t>
            </a:r>
            <a:r>
              <a:rPr lang="zh-CN" altLang="en-US" sz="3200" dirty="0" smtClean="0"/>
              <a:t>模型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233" y="1028365"/>
            <a:ext cx="5077534" cy="4801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33233" y="4004776"/>
            <a:ext cx="5077534" cy="1824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形标注 6"/>
          <p:cNvSpPr/>
          <p:nvPr/>
        </p:nvSpPr>
        <p:spPr>
          <a:xfrm>
            <a:off x="6588224" y="3212976"/>
            <a:ext cx="2395241" cy="923259"/>
          </a:xfrm>
          <a:prstGeom prst="wedgeEllipseCallout">
            <a:avLst>
              <a:gd name="adj1" fmla="val -59525"/>
              <a:gd name="adj2" fmla="val 932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主要用于对硬件的操作，比如：上升沿或者下降沿读取数据</a:t>
            </a:r>
            <a:endParaRPr lang="zh-CN" altLang="en-US" sz="1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189" y="1028365"/>
            <a:ext cx="7773485" cy="4855287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513896"/>
              </p:ext>
            </p:extLst>
          </p:nvPr>
        </p:nvGraphicFramePr>
        <p:xfrm>
          <a:off x="6169917" y="3978314"/>
          <a:ext cx="9588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包装程序外壳对象" showAsIcon="1" r:id="rId6" imgW="958320" imgH="552600" progId="Package">
                  <p:embed/>
                </p:oleObj>
              </mc:Choice>
              <mc:Fallback>
                <p:oleObj name="包装程序外壳对象" showAsIcon="1" r:id="rId6" imgW="958320" imgH="55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69917" y="3978314"/>
                        <a:ext cx="95885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3203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767" y="1988840"/>
            <a:ext cx="785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小实验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07704" y="1556792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了解 </a:t>
            </a:r>
            <a:r>
              <a:rPr lang="en-US" altLang="zh-CN" dirty="0" err="1" smtClean="0"/>
              <a:t>lsusb</a:t>
            </a:r>
            <a:r>
              <a:rPr lang="zh-CN" altLang="en-US" dirty="0" smtClean="0"/>
              <a:t>，演示设备是如何响应主机查询的？固件代码。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07704" y="3059073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车机命令行控制</a:t>
            </a:r>
            <a:r>
              <a:rPr lang="en-US" altLang="zh-CN" dirty="0" smtClean="0"/>
              <a:t>led</a:t>
            </a:r>
            <a:r>
              <a:rPr lang="zh-CN" altLang="en-US" dirty="0" smtClean="0"/>
              <a:t>发光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711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1988840"/>
            <a:ext cx="10446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心</a:t>
            </a:r>
            <a:endParaRPr lang="en-US" altLang="zh-CN" sz="3200" dirty="0" smtClean="0"/>
          </a:p>
          <a:p>
            <a:r>
              <a:rPr lang="zh-CN" altLang="en-US" sz="3200" dirty="0" smtClean="0"/>
              <a:t>得</a:t>
            </a:r>
            <a:endParaRPr lang="en-US" altLang="zh-CN" sz="3200" dirty="0" smtClean="0"/>
          </a:p>
          <a:p>
            <a:r>
              <a:rPr lang="en-US" altLang="zh-CN" sz="3200" dirty="0" smtClean="0"/>
              <a:t>&amp;</a:t>
            </a:r>
          </a:p>
          <a:p>
            <a:r>
              <a:rPr lang="en-US" altLang="zh-CN" sz="3200" dirty="0" smtClean="0"/>
              <a:t>roadmap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1242189" y="388401"/>
            <a:ext cx="804258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Roadmap</a:t>
            </a:r>
            <a:endParaRPr lang="zh-CN" altLang="en-US" sz="24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1. USB </a:t>
            </a:r>
            <a:r>
              <a:rPr lang="en-US" altLang="zh-CN" sz="1600" dirty="0"/>
              <a:t>in a </a:t>
            </a:r>
            <a:r>
              <a:rPr lang="en-US" altLang="zh-CN" sz="1600" dirty="0" err="1"/>
              <a:t>NutShell</a:t>
            </a:r>
            <a:endParaRPr lang="en-US" altLang="zh-CN" sz="1600" dirty="0"/>
          </a:p>
          <a:p>
            <a:r>
              <a:rPr lang="en-US" altLang="zh-CN" sz="1600" dirty="0"/>
              <a:t>https://www.beyondlogic.org/usbnutshell/usb1.shtml </a:t>
            </a:r>
            <a:r>
              <a:rPr lang="zh-CN" altLang="en-US" sz="1600" dirty="0"/>
              <a:t>大概了解</a:t>
            </a:r>
            <a:r>
              <a:rPr lang="en-US" altLang="zh-CN" sz="1600" dirty="0"/>
              <a:t>USB</a:t>
            </a:r>
            <a:r>
              <a:rPr lang="zh-CN" altLang="en-US" sz="1600" dirty="0"/>
              <a:t>的整体框架</a:t>
            </a:r>
          </a:p>
          <a:p>
            <a:endParaRPr lang="zh-CN" altLang="en-US" sz="1600" dirty="0"/>
          </a:p>
          <a:p>
            <a:r>
              <a:rPr lang="en-US" altLang="zh-CN" sz="1600" dirty="0" smtClean="0"/>
              <a:t>2. 《</a:t>
            </a:r>
            <a:r>
              <a:rPr lang="zh-CN" altLang="en-US" sz="1600" dirty="0"/>
              <a:t>圈圈教你玩</a:t>
            </a:r>
            <a:r>
              <a:rPr lang="en-US" altLang="zh-CN" sz="1600" dirty="0"/>
              <a:t>USB》</a:t>
            </a:r>
          </a:p>
          <a:p>
            <a:r>
              <a:rPr lang="zh-CN" altLang="en-US" sz="1600" dirty="0"/>
              <a:t>不可多得的好书，不过并不适合的零基础的人。要有</a:t>
            </a:r>
            <a:r>
              <a:rPr lang="en-US" altLang="zh-CN" sz="1600" dirty="0"/>
              <a:t>51</a:t>
            </a:r>
            <a:r>
              <a:rPr lang="zh-CN" altLang="en-US" sz="1600" dirty="0"/>
              <a:t>单片机的基础，</a:t>
            </a:r>
            <a:r>
              <a:rPr lang="en-US" altLang="zh-CN" sz="1600" dirty="0"/>
              <a:t>USB</a:t>
            </a:r>
            <a:r>
              <a:rPr lang="zh-CN" altLang="en-US" sz="1600" dirty="0"/>
              <a:t>相关知识。</a:t>
            </a:r>
          </a:p>
          <a:p>
            <a:r>
              <a:rPr lang="zh-CN" altLang="en-US" sz="1600" dirty="0"/>
              <a:t>参考该书实现一个</a:t>
            </a:r>
            <a:r>
              <a:rPr lang="en-US" altLang="zh-CN" sz="1600" dirty="0"/>
              <a:t>USB</a:t>
            </a:r>
            <a:r>
              <a:rPr lang="zh-CN" altLang="en-US" sz="1600" dirty="0"/>
              <a:t>外设，对</a:t>
            </a:r>
            <a:r>
              <a:rPr lang="en-US" altLang="zh-CN" sz="1600" dirty="0"/>
              <a:t>USB</a:t>
            </a:r>
            <a:r>
              <a:rPr lang="zh-CN" altLang="en-US" sz="1600" dirty="0"/>
              <a:t>有了更深的了解。做一个外设并不容易，还需要参考</a:t>
            </a:r>
          </a:p>
          <a:p>
            <a:r>
              <a:rPr lang="en-US" altLang="zh-CN" sz="1600" dirty="0"/>
              <a:t>《PDIUSBD12》</a:t>
            </a:r>
            <a:r>
              <a:rPr lang="zh-CN" altLang="en-US" sz="1600" dirty="0"/>
              <a:t>和</a:t>
            </a:r>
            <a:r>
              <a:rPr lang="en-US" altLang="zh-CN" sz="1600" dirty="0"/>
              <a:t>《AT89C52》</a:t>
            </a:r>
            <a:r>
              <a:rPr lang="zh-CN" altLang="en-US" sz="1600" dirty="0"/>
              <a:t>手册，弄懂芯片的协议。</a:t>
            </a:r>
          </a:p>
          <a:p>
            <a:endParaRPr lang="zh-CN" altLang="en-US" sz="1600" dirty="0"/>
          </a:p>
          <a:p>
            <a:r>
              <a:rPr lang="en-US" altLang="zh-CN" sz="1600" dirty="0" smtClean="0"/>
              <a:t>3. 《Linux</a:t>
            </a:r>
            <a:r>
              <a:rPr lang="zh-CN" altLang="en-US" sz="1600" dirty="0"/>
              <a:t>那些事儿之我是</a:t>
            </a:r>
            <a:r>
              <a:rPr lang="en-US" altLang="zh-CN" sz="1600" dirty="0"/>
              <a:t>USB》</a:t>
            </a:r>
          </a:p>
          <a:p>
            <a:r>
              <a:rPr lang="zh-CN" altLang="en-US" sz="1600" dirty="0"/>
              <a:t>说实话，作者可能很懂</a:t>
            </a:r>
            <a:r>
              <a:rPr lang="en-US" altLang="zh-CN" sz="1600" dirty="0"/>
              <a:t>USB</a:t>
            </a:r>
            <a:r>
              <a:rPr lang="zh-CN" altLang="en-US" sz="1600" dirty="0"/>
              <a:t>，但是讲的内容并不像书的名字这么通俗易懂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可能</a:t>
            </a:r>
            <a:r>
              <a:rPr lang="zh-CN" altLang="en-US" sz="1600" dirty="0"/>
              <a:t>驱动层就是这么难懂吧。可以协助阅读内核相关代码。</a:t>
            </a:r>
          </a:p>
          <a:p>
            <a:endParaRPr lang="zh-CN" altLang="en-US" sz="1600" dirty="0"/>
          </a:p>
          <a:p>
            <a:r>
              <a:rPr lang="en-US" altLang="zh-CN" sz="1600" dirty="0" smtClean="0"/>
              <a:t>4. 《usb_20</a:t>
            </a:r>
            <a:r>
              <a:rPr lang="en-US" altLang="zh-CN" sz="1600" dirty="0"/>
              <a:t>》</a:t>
            </a:r>
          </a:p>
          <a:p>
            <a:r>
              <a:rPr lang="zh-CN" altLang="en-US" sz="1600" dirty="0"/>
              <a:t>当然，终极目标解释理解</a:t>
            </a:r>
            <a:r>
              <a:rPr lang="en-US" altLang="zh-CN" sz="1600" dirty="0"/>
              <a:t>spec</a:t>
            </a:r>
            <a:r>
              <a:rPr lang="zh-CN" altLang="en-US" sz="1600" dirty="0"/>
              <a:t>了，其他</a:t>
            </a:r>
            <a:r>
              <a:rPr lang="zh-CN" altLang="en-US" sz="1600" dirty="0" smtClean="0"/>
              <a:t>都是外功，</a:t>
            </a:r>
            <a:r>
              <a:rPr lang="zh-CN" altLang="en-US" sz="1600" dirty="0"/>
              <a:t>这个还是内功。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42189" y="4741104"/>
            <a:ext cx="621195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感想：</a:t>
            </a:r>
            <a:endParaRPr lang="en-US" altLang="zh-CN" sz="20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感慨互联网的全栈工程师有没有嵌入式全</a:t>
            </a:r>
            <a:r>
              <a:rPr lang="zh-CN" altLang="en-US" dirty="0"/>
              <a:t>栈</a:t>
            </a:r>
            <a:r>
              <a:rPr lang="zh-CN" altLang="en-US" dirty="0" smtClean="0"/>
              <a:t>工程师难度大？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单讲</a:t>
            </a:r>
            <a:r>
              <a:rPr lang="en-US" altLang="zh-CN" dirty="0"/>
              <a:t>USB</a:t>
            </a:r>
            <a:r>
              <a:rPr lang="zh-CN" altLang="en-US" dirty="0"/>
              <a:t>，从应用 </a:t>
            </a:r>
            <a:r>
              <a:rPr lang="en-US" altLang="zh-CN" dirty="0"/>
              <a:t>- </a:t>
            </a:r>
            <a:r>
              <a:rPr lang="zh-CN" altLang="en-US" dirty="0"/>
              <a:t>驱动 </a:t>
            </a:r>
            <a:r>
              <a:rPr lang="en-US" altLang="zh-CN" dirty="0"/>
              <a:t>- USB</a:t>
            </a:r>
            <a:r>
              <a:rPr lang="zh-CN" altLang="en-US" dirty="0"/>
              <a:t>器件 </a:t>
            </a:r>
            <a:r>
              <a:rPr lang="en-US" altLang="zh-CN" dirty="0"/>
              <a:t>- MCU(</a:t>
            </a:r>
            <a:r>
              <a:rPr lang="zh-CN" altLang="en-US" dirty="0"/>
              <a:t>固件</a:t>
            </a:r>
            <a:r>
              <a:rPr lang="en-US" altLang="zh-CN" dirty="0"/>
              <a:t>) - </a:t>
            </a:r>
            <a:r>
              <a:rPr lang="zh-CN" altLang="en-US" dirty="0"/>
              <a:t>设备</a:t>
            </a:r>
            <a:r>
              <a:rPr lang="en-US" altLang="zh-CN" dirty="0"/>
              <a:t>(LED)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软硬件通吃，难度还是相当大的。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291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00298" y="2928934"/>
            <a:ext cx="4953279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 you !</a:t>
            </a:r>
            <a:endParaRPr lang="zh-CN" altLang="en-US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4789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41" y="620688"/>
            <a:ext cx="5611008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89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6718" y="1988840"/>
            <a:ext cx="8788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什么是</a:t>
            </a:r>
            <a:r>
              <a:rPr lang="en-US" altLang="zh-CN" sz="3200" dirty="0" smtClean="0"/>
              <a:t>USB</a:t>
            </a:r>
          </a:p>
          <a:p>
            <a:r>
              <a:rPr lang="zh-CN" altLang="en-US" sz="3200" dirty="0" smtClean="0"/>
              <a:t>？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1403793" y="685820"/>
            <a:ext cx="326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种说法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You SB</a:t>
            </a:r>
            <a:r>
              <a:rPr lang="zh-CN" altLang="en-US" dirty="0" smtClean="0"/>
              <a:t>的意思。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03793" y="1318693"/>
            <a:ext cx="464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另一种说法是</a:t>
            </a:r>
            <a:r>
              <a:rPr lang="en-US" altLang="zh-CN" dirty="0" smtClean="0"/>
              <a:t>USB</a:t>
            </a:r>
            <a:r>
              <a:rPr lang="zh-CN" altLang="en-US" dirty="0" smtClean="0"/>
              <a:t>其实是美国的弟弟，</a:t>
            </a:r>
            <a:endParaRPr lang="en-US" altLang="zh-CN" dirty="0" smtClean="0"/>
          </a:p>
          <a:p>
            <a:r>
              <a:rPr lang="zh-CN" altLang="en-US" dirty="0" smtClean="0"/>
              <a:t>因为美国叫</a:t>
            </a:r>
            <a:r>
              <a:rPr lang="en-US" altLang="zh-CN" dirty="0" smtClean="0"/>
              <a:t>USA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USB</a:t>
            </a:r>
            <a:r>
              <a:rPr lang="zh-CN" altLang="en-US" dirty="0" smtClean="0"/>
              <a:t>当然就是他的弟弟了。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02248" y="2228565"/>
            <a:ext cx="800251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，是英文</a:t>
            </a:r>
            <a:r>
              <a:rPr lang="en-US" altLang="zh-CN" dirty="0"/>
              <a:t>Universal Serial Bus</a:t>
            </a:r>
            <a:r>
              <a:rPr lang="zh-CN" altLang="en-US" dirty="0"/>
              <a:t>（通用串行总线）的缩写，</a:t>
            </a:r>
            <a:endParaRPr lang="en-US" altLang="zh-CN" dirty="0"/>
          </a:p>
          <a:p>
            <a:r>
              <a:rPr lang="zh-CN" altLang="en-US" dirty="0"/>
              <a:t>是一个外部总线标准，用于规范电脑与外部设备的连接和通讯。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USB</a:t>
            </a:r>
            <a:r>
              <a:rPr lang="zh-CN" altLang="en-US" dirty="0" smtClean="0"/>
              <a:t>是由 </a:t>
            </a:r>
            <a:r>
              <a:rPr lang="en-US" altLang="zh-CN" dirty="0"/>
              <a:t>Intel</a:t>
            </a:r>
            <a:r>
              <a:rPr lang="zh-CN" altLang="en-US" dirty="0"/>
              <a:t>、</a:t>
            </a:r>
            <a:r>
              <a:rPr lang="en-US" altLang="zh-CN" dirty="0"/>
              <a:t>Compaq</a:t>
            </a:r>
            <a:r>
              <a:rPr lang="zh-CN" altLang="en-US" dirty="0"/>
              <a:t>、</a:t>
            </a:r>
            <a:r>
              <a:rPr lang="en-US" altLang="zh-CN" dirty="0"/>
              <a:t>Digital</a:t>
            </a:r>
            <a:r>
              <a:rPr lang="zh-CN" altLang="en-US" dirty="0"/>
              <a:t>、</a:t>
            </a:r>
            <a:r>
              <a:rPr lang="en-US" altLang="zh-CN" dirty="0"/>
              <a:t>IBM</a:t>
            </a:r>
            <a:r>
              <a:rPr lang="zh-CN" altLang="en-US" dirty="0"/>
              <a:t>、</a:t>
            </a:r>
            <a:r>
              <a:rPr lang="en-US" altLang="zh-CN" dirty="0"/>
              <a:t>Microsoft</a:t>
            </a:r>
            <a:r>
              <a:rPr lang="zh-CN" altLang="en-US" dirty="0"/>
              <a:t>、</a:t>
            </a:r>
            <a:r>
              <a:rPr lang="en-US" altLang="zh-CN" dirty="0"/>
              <a:t>NEC</a:t>
            </a:r>
            <a:r>
              <a:rPr lang="zh-CN" altLang="en-US" dirty="0"/>
              <a:t>及</a:t>
            </a:r>
            <a:r>
              <a:rPr lang="en-US" altLang="zh-CN" dirty="0"/>
              <a:t>Northern </a:t>
            </a:r>
            <a:r>
              <a:rPr lang="en-US" altLang="zh-CN" dirty="0" smtClean="0"/>
              <a:t>Telecom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等计算机</a:t>
            </a:r>
            <a:r>
              <a:rPr lang="zh-CN" altLang="en-US" dirty="0"/>
              <a:t>公司和通信公司于</a:t>
            </a:r>
            <a:r>
              <a:rPr lang="en-US" altLang="zh-CN" dirty="0"/>
              <a:t>1995</a:t>
            </a:r>
            <a:r>
              <a:rPr lang="zh-CN" altLang="en-US" dirty="0"/>
              <a:t>年联合制定，并逐渐形成了行业标准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USB </a:t>
            </a:r>
            <a:r>
              <a:rPr lang="zh-CN" altLang="en-US" dirty="0"/>
              <a:t>总线作为一种高速串行总线，其极高的传输速度可以满足高速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传输</a:t>
            </a:r>
            <a:r>
              <a:rPr lang="zh-CN" altLang="en-US" dirty="0"/>
              <a:t>的应用环境要求，且该总线还兼有供电简单（可总线供电）、安</a:t>
            </a:r>
            <a:r>
              <a:rPr lang="zh-CN" altLang="en-US" dirty="0" smtClean="0"/>
              <a:t>装配</a:t>
            </a:r>
            <a:endParaRPr lang="en-US" altLang="zh-CN" dirty="0" smtClean="0"/>
          </a:p>
          <a:p>
            <a:r>
              <a:rPr lang="zh-CN" altLang="en-US" dirty="0" smtClean="0"/>
              <a:t>置</a:t>
            </a:r>
            <a:r>
              <a:rPr lang="zh-CN" altLang="en-US" dirty="0"/>
              <a:t>便捷（支持即插即用和热插拔）、 扩展端口简易（通过集线器最多可</a:t>
            </a:r>
            <a:r>
              <a:rPr lang="zh-CN" altLang="en-US" dirty="0" smtClean="0"/>
              <a:t>扩</a:t>
            </a:r>
            <a:endParaRPr lang="en-US" altLang="zh-CN" dirty="0" smtClean="0"/>
          </a:p>
          <a:p>
            <a:r>
              <a:rPr lang="zh-CN" altLang="en-US" dirty="0" smtClean="0"/>
              <a:t>展</a:t>
            </a:r>
            <a:r>
              <a:rPr lang="en-US" altLang="zh-CN" dirty="0">
                <a:solidFill>
                  <a:srgbClr val="FF0000"/>
                </a:solidFill>
              </a:rPr>
              <a:t>127</a:t>
            </a:r>
            <a:r>
              <a:rPr lang="en-US" altLang="zh-CN" dirty="0"/>
              <a:t> </a:t>
            </a:r>
            <a:r>
              <a:rPr lang="zh-CN" altLang="en-US" dirty="0"/>
              <a:t>个外设）、传输方式多样化（</a:t>
            </a:r>
            <a:r>
              <a:rPr lang="en-US" altLang="zh-CN" dirty="0">
                <a:solidFill>
                  <a:srgbClr val="FF0000"/>
                </a:solidFill>
              </a:rPr>
              <a:t>4 </a:t>
            </a:r>
            <a:r>
              <a:rPr lang="zh-CN" altLang="en-US" dirty="0">
                <a:solidFill>
                  <a:srgbClr val="FF0000"/>
                </a:solidFill>
              </a:rPr>
              <a:t>种传输模式</a:t>
            </a:r>
            <a:r>
              <a:rPr lang="zh-CN" altLang="en-US" dirty="0"/>
              <a:t>），以及兼容</a:t>
            </a:r>
            <a:r>
              <a:rPr lang="zh-CN" altLang="en-US" dirty="0" smtClean="0"/>
              <a:t>良好等</a:t>
            </a:r>
            <a:r>
              <a:rPr lang="zh-CN" altLang="en-US" dirty="0"/>
              <a:t>优点。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USB</a:t>
            </a:r>
            <a:r>
              <a:rPr lang="zh-CN" altLang="en-US" dirty="0" smtClean="0"/>
              <a:t>自</a:t>
            </a:r>
            <a:r>
              <a:rPr lang="zh-CN" altLang="en-US" dirty="0"/>
              <a:t>推出以来，已成功替代串口和并口，成为</a:t>
            </a:r>
            <a:r>
              <a:rPr lang="en-US" altLang="zh-CN" dirty="0"/>
              <a:t>21</a:t>
            </a:r>
            <a:r>
              <a:rPr lang="zh-CN" altLang="en-US" dirty="0"/>
              <a:t>世纪大量计算机和</a:t>
            </a:r>
            <a:r>
              <a:rPr lang="zh-CN" altLang="en-US" dirty="0" smtClean="0"/>
              <a:t>智能</a:t>
            </a:r>
            <a:endParaRPr lang="en-US" altLang="zh-CN" dirty="0" smtClean="0"/>
          </a:p>
          <a:p>
            <a:r>
              <a:rPr lang="zh-CN" altLang="en-US" dirty="0" smtClean="0"/>
              <a:t>设备</a:t>
            </a:r>
            <a:r>
              <a:rPr lang="zh-CN" altLang="en-US" dirty="0"/>
              <a:t>的标准扩展接口和必备接口之一，现已发展到</a:t>
            </a:r>
            <a:r>
              <a:rPr lang="en-US" altLang="zh-CN" dirty="0"/>
              <a:t>USB 4.0</a:t>
            </a:r>
            <a:r>
              <a:rPr lang="zh-CN" altLang="en-US" dirty="0"/>
              <a:t>版本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USB </a:t>
            </a:r>
            <a:r>
              <a:rPr lang="zh-CN" altLang="en-US" dirty="0"/>
              <a:t>具有传输速度快、使用方便、支持热插拔、连接灵活、独立供电等优点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连接键盘、鼠标、大容量存储设备等多种</a:t>
            </a:r>
            <a:r>
              <a:rPr lang="zh-CN" altLang="en-US" dirty="0" smtClean="0"/>
              <a:t>外设。</a:t>
            </a:r>
            <a:endParaRPr lang="en-US" altLang="zh-CN" dirty="0" smtClean="0"/>
          </a:p>
          <a:p>
            <a:r>
              <a:rPr lang="zh-CN" altLang="en-US" dirty="0" smtClean="0"/>
              <a:t>计算机</a:t>
            </a:r>
            <a:r>
              <a:rPr lang="zh-CN" altLang="en-US" dirty="0"/>
              <a:t>等智能设备与外界数据的交互主要以网络和</a:t>
            </a:r>
            <a:r>
              <a:rPr lang="en-US" altLang="zh-CN" dirty="0"/>
              <a:t>USB</a:t>
            </a:r>
            <a:r>
              <a:rPr lang="zh-CN" altLang="en-US" dirty="0"/>
              <a:t>接口</a:t>
            </a:r>
            <a:r>
              <a:rPr lang="zh-CN" altLang="en-US" dirty="0" smtClean="0"/>
              <a:t>为主。 </a:t>
            </a:r>
            <a:endParaRPr lang="zh-CN" altLang="en-US" dirty="0"/>
          </a:p>
        </p:txBody>
      </p:sp>
      <p:pic>
        <p:nvPicPr>
          <p:cNvPr id="6146" name="Picture 2" descr="USBæ¥å£ãä¸²å£ãå¹¶å£æä½åºå«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51" y="486403"/>
            <a:ext cx="5779515" cy="322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SBæ¥å£ãä¸²å£ãå¹¶å£æä½åºå«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12" y="3257075"/>
            <a:ext cx="5939574" cy="321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7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1988840"/>
            <a:ext cx="8830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USB</a:t>
            </a:r>
            <a:r>
              <a:rPr lang="zh-CN" altLang="en-US" sz="3200" dirty="0"/>
              <a:t>拓扑结构</a:t>
            </a:r>
          </a:p>
        </p:txBody>
      </p:sp>
      <p:pic>
        <p:nvPicPr>
          <p:cNvPr id="1026" name="Picture 2" descr="http://www.elecfans.com/article/UploadPic/2009-4/2009415203815417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64704"/>
            <a:ext cx="7215505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17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1988840"/>
            <a:ext cx="8830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USB</a:t>
            </a:r>
            <a:r>
              <a:rPr lang="zh-CN" altLang="en-US" sz="3200" dirty="0" smtClean="0"/>
              <a:t>连接器</a:t>
            </a:r>
            <a:endParaRPr lang="zh-CN" altLang="en-US" sz="3200" dirty="0"/>
          </a:p>
        </p:txBody>
      </p:sp>
      <p:pic>
        <p:nvPicPr>
          <p:cNvPr id="2050" name="Picture 2" descr="http://bbs.raindi.net/data/attachment/forum/201711/29/211712m860gl0xeg0xlvp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33962"/>
            <a:ext cx="47625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348880"/>
            <a:ext cx="6163535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69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1988840"/>
            <a:ext cx="88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USB</a:t>
            </a:r>
            <a:r>
              <a:rPr lang="zh-CN" altLang="en-US" sz="3200" dirty="0" smtClean="0"/>
              <a:t>器件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04665"/>
            <a:ext cx="6257925" cy="61206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04048" y="1988840"/>
            <a:ext cx="720080" cy="79208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0" y="620688"/>
            <a:ext cx="3458058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85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1988840"/>
            <a:ext cx="88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USB</a:t>
            </a:r>
            <a:r>
              <a:rPr lang="zh-CN" altLang="en-US" sz="3200" dirty="0"/>
              <a:t>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87211"/>
            <a:ext cx="7704856" cy="4632796"/>
          </a:xfrm>
          <a:prstGeom prst="rect">
            <a:avLst/>
          </a:prstGeom>
        </p:spPr>
      </p:pic>
      <p:pic>
        <p:nvPicPr>
          <p:cNvPr id="3074" name="Picture 2" descr="Uçåé¨å­å¨ç»æåçåæä¹ç»æ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322" y="2137277"/>
            <a:ext cx="427672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 rot="19751241">
            <a:off x="3421817" y="3428851"/>
            <a:ext cx="693735" cy="624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9527297">
            <a:off x="4140272" y="2699259"/>
            <a:ext cx="1491070" cy="96060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74128" y="460143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</a:t>
            </a:r>
            <a:r>
              <a:rPr lang="zh-CN" altLang="en-US" dirty="0" smtClean="0"/>
              <a:t>盘有哪几个部分组成？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74128" y="906869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USB</a:t>
            </a:r>
            <a:r>
              <a:rPr lang="zh-CN" altLang="en-US" dirty="0" smtClean="0"/>
              <a:t>设备</a:t>
            </a:r>
            <a:r>
              <a:rPr lang="en-US" altLang="zh-CN" dirty="0" smtClean="0"/>
              <a:t>+ </a:t>
            </a:r>
            <a:r>
              <a:rPr lang="zh-CN" altLang="en-US" dirty="0" smtClean="0"/>
              <a:t>固件（</a:t>
            </a:r>
            <a:r>
              <a:rPr lang="en-US" altLang="zh-CN" dirty="0" smtClean="0"/>
              <a:t>MCU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存储设备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74128" y="1318143"/>
            <a:ext cx="763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这就是为什么我们设备管理模块收到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插入消息比较快，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盘挂载消息慢</a:t>
            </a:r>
            <a:endParaRPr lang="en-US" altLang="zh-CN" dirty="0" smtClean="0"/>
          </a:p>
          <a:p>
            <a:r>
              <a:rPr lang="zh-CN" altLang="en-US" dirty="0" smtClean="0"/>
              <a:t>后面通过内核加载驱动以及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采集的日志加以说明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140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1988840"/>
            <a:ext cx="88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USB</a:t>
            </a:r>
            <a:r>
              <a:rPr lang="zh-CN" altLang="en-US" sz="3200" dirty="0" smtClean="0"/>
              <a:t>协议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1405525" y="633143"/>
            <a:ext cx="7802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USB</a:t>
            </a:r>
            <a:r>
              <a:rPr lang="zh-CN" altLang="en-US" dirty="0"/>
              <a:t>传输</a:t>
            </a:r>
            <a:br>
              <a:rPr lang="zh-CN" altLang="en-US" dirty="0"/>
            </a:br>
            <a:r>
              <a:rPr lang="zh-CN" altLang="en-US" dirty="0"/>
              <a:t>一个传输有多个事务组成，一个事务由</a:t>
            </a:r>
            <a:r>
              <a:rPr lang="en-US" altLang="zh-CN" dirty="0"/>
              <a:t>2/3</a:t>
            </a:r>
            <a:r>
              <a:rPr lang="zh-CN" altLang="en-US" dirty="0"/>
              <a:t>个包组成。</a:t>
            </a:r>
            <a:br>
              <a:rPr lang="zh-CN" altLang="en-US" dirty="0"/>
            </a:br>
            <a:r>
              <a:rPr lang="zh-CN" altLang="en-US" dirty="0"/>
              <a:t>传输又分为四种类型：批量传输、等时</a:t>
            </a:r>
            <a:r>
              <a:rPr lang="en-US" altLang="zh-CN" dirty="0"/>
              <a:t>(</a:t>
            </a:r>
            <a:r>
              <a:rPr lang="zh-CN" altLang="en-US" dirty="0"/>
              <a:t>同步</a:t>
            </a:r>
            <a:r>
              <a:rPr lang="en-US" altLang="zh-CN" dirty="0"/>
              <a:t>)</a:t>
            </a:r>
            <a:r>
              <a:rPr lang="zh-CN" altLang="en-US" dirty="0"/>
              <a:t>传输、中断传输、控制传输。</a:t>
            </a:r>
            <a:br>
              <a:rPr lang="zh-CN" altLang="en-US" dirty="0"/>
            </a:br>
            <a:r>
              <a:rPr lang="zh-CN" altLang="en-US" dirty="0"/>
              <a:t>注意：</a:t>
            </a:r>
            <a:r>
              <a:rPr lang="en-US" altLang="zh-CN" dirty="0"/>
              <a:t>USB</a:t>
            </a:r>
            <a:r>
              <a:rPr lang="zh-CN" altLang="en-US" dirty="0"/>
              <a:t>传输数据先发数据低位再发高位数据</a:t>
            </a:r>
          </a:p>
        </p:txBody>
      </p:sp>
      <p:pic>
        <p:nvPicPr>
          <p:cNvPr id="4098" name="Picture 2" descr="https://img-blog.csdn.net/2017082822205697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11016"/>
            <a:ext cx="64674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722" y="634527"/>
            <a:ext cx="7668695" cy="48679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477" y="476672"/>
            <a:ext cx="7808939" cy="5976664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137567"/>
              </p:ext>
            </p:extLst>
          </p:nvPr>
        </p:nvGraphicFramePr>
        <p:xfrm>
          <a:off x="2339752" y="2442918"/>
          <a:ext cx="13446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包装程序外壳对象" showAsIcon="1" r:id="rId7" imgW="1343880" imgH="552600" progId="Package">
                  <p:embed/>
                </p:oleObj>
              </mc:Choice>
              <mc:Fallback>
                <p:oleObj name="包装程序外壳对象" showAsIcon="1" r:id="rId7" imgW="1343880" imgH="55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752" y="2442918"/>
                        <a:ext cx="1344613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263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718" y="133396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itchFamily="49" charset="-122"/>
                <a:ea typeface="黑体" pitchFamily="49" charset="-122"/>
              </a:rPr>
              <a:t>目录</a:t>
            </a:r>
            <a:endParaRPr lang="zh-CN" altLang="en-US" sz="25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189" y="1318693"/>
            <a:ext cx="18000" cy="4176464"/>
          </a:xfrm>
          <a:prstGeom prst="rect">
            <a:avLst/>
          </a:prstGeom>
          <a:gradFill>
            <a:gsLst>
              <a:gs pos="90000">
                <a:srgbClr val="558ED5"/>
              </a:gs>
              <a:gs pos="10000">
                <a:srgbClr val="558ED5"/>
              </a:gs>
              <a:gs pos="100000">
                <a:schemeClr val="bg1"/>
              </a:gs>
              <a:gs pos="50000">
                <a:srgbClr val="558ED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6767" y="1988840"/>
            <a:ext cx="7858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枚举流程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87857" y="544603"/>
            <a:ext cx="72587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枚举流程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主机检测到</a:t>
            </a:r>
            <a:r>
              <a:rPr lang="en-US" altLang="zh-CN" dirty="0" smtClean="0"/>
              <a:t>USB</a:t>
            </a:r>
            <a:r>
              <a:rPr lang="zh-CN" altLang="en-US" dirty="0" smtClean="0"/>
              <a:t>设备插入后，先对设备复位，设置</a:t>
            </a:r>
            <a:r>
              <a:rPr lang="en-US" altLang="zh-CN" dirty="0"/>
              <a:t>0</a:t>
            </a:r>
            <a:r>
              <a:rPr lang="zh-CN" altLang="en-US" dirty="0" smtClean="0"/>
              <a:t>地址，相互认识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主机对设备又一次复位，设置地址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主机获取设备描述符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主机获取配置描述符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561176" y="2708920"/>
            <a:ext cx="71600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各描述符之间的</a:t>
            </a:r>
            <a:r>
              <a:rPr lang="zh-CN" altLang="en-US" sz="2000" b="1" dirty="0" smtClean="0"/>
              <a:t>关系</a:t>
            </a:r>
            <a:endParaRPr lang="en-US" altLang="zh-CN" sz="2000" b="1" dirty="0" smtClean="0"/>
          </a:p>
          <a:p>
            <a:endParaRPr lang="en-US" altLang="zh-CN" b="1" dirty="0" smtClean="0"/>
          </a:p>
          <a:p>
            <a:r>
              <a:rPr lang="zh-CN" altLang="en-US" dirty="0" smtClean="0"/>
              <a:t>设备</a:t>
            </a:r>
            <a:r>
              <a:rPr lang="zh-CN" altLang="en-US" dirty="0"/>
              <a:t>描述符（</a:t>
            </a:r>
            <a:r>
              <a:rPr lang="en-US" altLang="zh-CN" dirty="0"/>
              <a:t>Device Descriptor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	配置描述符（</a:t>
            </a:r>
            <a:r>
              <a:rPr lang="en-US" altLang="zh-CN" dirty="0"/>
              <a:t>Configuration Descriptor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		接口描述符（</a:t>
            </a:r>
            <a:r>
              <a:rPr lang="en-US" altLang="zh-CN" dirty="0"/>
              <a:t>Interface Descriptor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HID</a:t>
            </a:r>
            <a:r>
              <a:rPr lang="zh-CN" altLang="en-US" dirty="0"/>
              <a:t>描述符（</a:t>
            </a:r>
            <a:r>
              <a:rPr lang="en-US" altLang="zh-CN" dirty="0"/>
              <a:t>HID Device Descriptor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				报告描述符（</a:t>
            </a:r>
            <a:r>
              <a:rPr lang="en-US" altLang="zh-CN" dirty="0"/>
              <a:t>Report Descriptor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一个设备描述符可以包含多个配置描述符，通常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</a:p>
          <a:p>
            <a:r>
              <a:rPr lang="zh-CN" altLang="en-US" dirty="0"/>
              <a:t>一个配置描述符可以包含多个接口描述符。</a:t>
            </a:r>
          </a:p>
          <a:p>
            <a:r>
              <a:rPr lang="zh-CN" altLang="en-US" dirty="0"/>
              <a:t>一个接口描述符可以包含多个端点描述符。</a:t>
            </a:r>
          </a:p>
          <a:p>
            <a:r>
              <a:rPr lang="zh-CN" altLang="en-US" dirty="0"/>
              <a:t>接口描述符跟着配置描述符走的，无法单独存在。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79" y="567056"/>
            <a:ext cx="7888673" cy="58482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16216" y="567056"/>
            <a:ext cx="2448272" cy="989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16216" y="1811016"/>
            <a:ext cx="2448272" cy="465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93111" y="2519079"/>
            <a:ext cx="2448272" cy="194421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143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扬州航盛PPT标准化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扬州航盛PPT标准化模版</Template>
  <TotalTime>10827</TotalTime>
  <Words>903</Words>
  <Application>Microsoft Office PowerPoint</Application>
  <PresentationFormat>全屏显示(4:3)</PresentationFormat>
  <Paragraphs>129</Paragraphs>
  <Slides>14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黑体</vt:lpstr>
      <vt:lpstr>宋体</vt:lpstr>
      <vt:lpstr>Arial</vt:lpstr>
      <vt:lpstr>Calibri</vt:lpstr>
      <vt:lpstr>扬州航盛PPT标准化模版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liqinwen</dc:creator>
  <cp:lastModifiedBy>徐磊</cp:lastModifiedBy>
  <cp:revision>609</cp:revision>
  <dcterms:created xsi:type="dcterms:W3CDTF">2016-10-24T03:51:16Z</dcterms:created>
  <dcterms:modified xsi:type="dcterms:W3CDTF">2020-11-09T02:30:09Z</dcterms:modified>
</cp:coreProperties>
</file>