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6" r:id="rId2"/>
    <p:sldId id="377" r:id="rId3"/>
    <p:sldId id="392" r:id="rId4"/>
    <p:sldId id="378" r:id="rId5"/>
    <p:sldId id="395" r:id="rId6"/>
    <p:sldId id="404" r:id="rId7"/>
    <p:sldId id="381" r:id="rId8"/>
    <p:sldId id="402" r:id="rId9"/>
    <p:sldId id="382" r:id="rId10"/>
    <p:sldId id="383" r:id="rId11"/>
    <p:sldId id="389" r:id="rId12"/>
    <p:sldId id="384" r:id="rId13"/>
    <p:sldId id="385" r:id="rId14"/>
    <p:sldId id="396" r:id="rId15"/>
    <p:sldId id="386" r:id="rId16"/>
    <p:sldId id="390" r:id="rId17"/>
    <p:sldId id="403" r:id="rId18"/>
    <p:sldId id="398" r:id="rId19"/>
    <p:sldId id="399" r:id="rId20"/>
    <p:sldId id="397" r:id="rId21"/>
    <p:sldId id="387" r:id="rId2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E9BC8"/>
    <a:srgbClr val="3C6494"/>
    <a:srgbClr val="404040"/>
    <a:srgbClr val="953735"/>
    <a:srgbClr val="C00000"/>
    <a:srgbClr val="000000"/>
    <a:srgbClr val="B6C3DC"/>
    <a:srgbClr val="D99694"/>
    <a:srgbClr val="497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9548" autoAdjust="0"/>
  </p:normalViewPr>
  <p:slideViewPr>
    <p:cSldViewPr>
      <p:cViewPr varScale="1">
        <p:scale>
          <a:sx n="84" d="100"/>
          <a:sy n="84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7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20/3/2017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20/3/2017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400"/>
            <a:ext cx="88392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>
            <a:off x="0" y="6484808"/>
            <a:ext cx="1033515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-912779" y="4485117"/>
            <a:ext cx="3264363" cy="3264363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927648" y="5733256"/>
            <a:ext cx="2112235" cy="2112235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2643420" y="4965171"/>
            <a:ext cx="584357" cy="58435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416480" y="4293096"/>
            <a:ext cx="3168352" cy="316835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4748939" y="4962259"/>
            <a:ext cx="3183733" cy="3183733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9936427" y="4581128"/>
            <a:ext cx="1248139" cy="1248139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8208235" y="5896837"/>
            <a:ext cx="2140676" cy="21406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7939730" y="5441078"/>
            <a:ext cx="584357" cy="58435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pic>
        <p:nvPicPr>
          <p:cNvPr id="17" name="Picture 4" descr="D:\王玮\公司内务\北交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12" y="1447800"/>
            <a:ext cx="1752600" cy="65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016000" y="3168179"/>
            <a:ext cx="10160000" cy="563563"/>
          </a:xfrm>
        </p:spPr>
        <p:txBody>
          <a:bodyPr/>
          <a:lstStyle>
            <a:lvl1pPr algn="ctr">
              <a:defRPr lang="zh-CN" altLang="en-US" sz="4800" b="1" kern="1200" dirty="0">
                <a:solidFill>
                  <a:schemeClr val="accent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2"/>
          </p:nvPr>
        </p:nvSpPr>
        <p:spPr>
          <a:xfrm>
            <a:off x="3547196" y="3992603"/>
            <a:ext cx="5097608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 algn="ctr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 algn="ctr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 algn="ctr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9956800" cy="563563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05919"/>
            <a:ext cx="10972800" cy="563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5" name="椭圆 4"/>
          <p:cNvSpPr/>
          <p:nvPr userDrawn="1"/>
        </p:nvSpPr>
        <p:spPr>
          <a:xfrm>
            <a:off x="5479346" y="1397001"/>
            <a:ext cx="1233311" cy="12333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1752600" y="3632200"/>
            <a:ext cx="86868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1219170" indent="0" algn="ctr"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828754" indent="0" algn="ctr"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2438339" indent="0" algn="ctr"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688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0"/>
            <a:ext cx="88392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0"/>
            <a:ext cx="2535936" cy="1320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0"/>
            <a:ext cx="2535936" cy="1320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0"/>
            <a:ext cx="2535936" cy="1320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0"/>
            <a:ext cx="2535936" cy="1320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9956800" cy="563563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0"/>
            <a:ext cx="88392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16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0"/>
            <a:ext cx="88392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600" y="1498600"/>
            <a:ext cx="6299200" cy="4165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16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0"/>
            <a:ext cx="8839200" cy="390525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0"/>
            <a:ext cx="4572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16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3810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pic>
        <p:nvPicPr>
          <p:cNvPr id="4099" name="Picture 3" descr="D:\王玮\公司内务\北交logo灰色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58589"/>
            <a:ext cx="1117600" cy="4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0566400" y="685800"/>
            <a:ext cx="0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3" r:id="rId3"/>
    <p:sldLayoutId id="2147483661" r:id="rId4"/>
    <p:sldLayoutId id="2147483669" r:id="rId5"/>
    <p:sldLayoutId id="2147483671" r:id="rId6"/>
    <p:sldLayoutId id="2147483672" r:id="rId7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867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990575" indent="-380990" algn="l" defTabSz="121917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867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523962" indent="-304792" algn="l" defTabSz="121917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867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133547" indent="-304792" algn="l" defTabSz="121917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867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3131" indent="-304792" algn="l" defTabSz="121917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867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6000" y="2895600"/>
            <a:ext cx="10160000" cy="563563"/>
          </a:xfrm>
        </p:spPr>
        <p:txBody>
          <a:bodyPr/>
          <a:lstStyle/>
          <a:p>
            <a:r>
              <a:rPr lang="zh-CN" altLang="en-US" dirty="0"/>
              <a:t>如何构建互联网应用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66800" y="3992603"/>
            <a:ext cx="10058400" cy="49859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基于互联网思维构建供销</a:t>
            </a:r>
            <a:r>
              <a:rPr lang="en-US" altLang="zh-CN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家</a:t>
            </a:r>
            <a:r>
              <a:rPr lang="en-US" altLang="zh-CN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B2B</a:t>
            </a:r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O2O</a:t>
            </a:r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WMS</a:t>
            </a:r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TMS</a:t>
            </a:r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等业务全流程</a:t>
            </a:r>
          </a:p>
        </p:txBody>
      </p:sp>
    </p:spTree>
    <p:extLst>
      <p:ext uri="{BB962C8B-B14F-4D97-AF65-F5344CB8AC3E}">
        <p14:creationId xmlns:p14="http://schemas.microsoft.com/office/powerpoint/2010/main" val="386471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数据量大了怎么办？</a:t>
            </a:r>
          </a:p>
        </p:txBody>
      </p:sp>
      <p:sp>
        <p:nvSpPr>
          <p:cNvPr id="5" name="矩形 4"/>
          <p:cNvSpPr/>
          <p:nvPr/>
        </p:nvSpPr>
        <p:spPr>
          <a:xfrm>
            <a:off x="452675" y="1595490"/>
            <a:ext cx="41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分布式数据库访问平台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0485" y="2313088"/>
            <a:ext cx="6100279" cy="4122311"/>
            <a:chOff x="768952" y="4015556"/>
            <a:chExt cx="3090271" cy="2175862"/>
          </a:xfrm>
        </p:grpSpPr>
        <p:sp>
          <p:nvSpPr>
            <p:cNvPr id="7" name="圆角矩形 98"/>
            <p:cNvSpPr/>
            <p:nvPr/>
          </p:nvSpPr>
          <p:spPr bwMode="auto">
            <a:xfrm>
              <a:off x="1022153" y="4015557"/>
              <a:ext cx="781951" cy="1575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Client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下箭头 99"/>
            <p:cNvSpPr/>
            <p:nvPr/>
          </p:nvSpPr>
          <p:spPr bwMode="auto">
            <a:xfrm>
              <a:off x="1293884" y="4172841"/>
              <a:ext cx="185993" cy="263853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 eaLnBrk="1" hangingPunct="1">
                <a:defRPr/>
              </a:pPr>
              <a:endPara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9" name="圆角矩形 100"/>
            <p:cNvSpPr/>
            <p:nvPr/>
          </p:nvSpPr>
          <p:spPr bwMode="auto">
            <a:xfrm>
              <a:off x="866713" y="4473556"/>
              <a:ext cx="2780698" cy="322056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 eaLnBrk="1" hangingPunct="1">
                <a:defRPr/>
              </a:pPr>
              <a:endParaRPr lang="zh-CN" alt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10" name="圆角矩形 101"/>
            <p:cNvSpPr/>
            <p:nvPr/>
          </p:nvSpPr>
          <p:spPr bwMode="auto">
            <a:xfrm>
              <a:off x="942389" y="4565675"/>
              <a:ext cx="781951" cy="1575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sp>
          <p:nvSpPr>
            <p:cNvPr id="11" name="圆角矩形 102"/>
            <p:cNvSpPr/>
            <p:nvPr/>
          </p:nvSpPr>
          <p:spPr bwMode="auto">
            <a:xfrm>
              <a:off x="1880827" y="4565598"/>
              <a:ext cx="781951" cy="1575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路由规则</a:t>
              </a:r>
            </a:p>
          </p:txBody>
        </p:sp>
        <p:sp>
          <p:nvSpPr>
            <p:cNvPr id="12" name="圆角矩形 103"/>
            <p:cNvSpPr/>
            <p:nvPr/>
          </p:nvSpPr>
          <p:spPr bwMode="auto">
            <a:xfrm>
              <a:off x="2808344" y="4565598"/>
              <a:ext cx="781951" cy="1575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</a:t>
              </a: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2773846" y="4785014"/>
              <a:ext cx="912399" cy="16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数据访问层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Proxy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 flipV="1">
              <a:off x="1724120" y="4642344"/>
              <a:ext cx="148181" cy="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1393011" y="4204852"/>
              <a:ext cx="967777" cy="16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 Protocol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圆柱形 15"/>
            <p:cNvSpPr/>
            <p:nvPr/>
          </p:nvSpPr>
          <p:spPr bwMode="auto">
            <a:xfrm>
              <a:off x="768952" y="5373096"/>
              <a:ext cx="613456" cy="470421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42"/>
            <p:cNvSpPr txBox="1">
              <a:spLocks noChangeArrowheads="1"/>
            </p:cNvSpPr>
            <p:nvPr/>
          </p:nvSpPr>
          <p:spPr bwMode="auto">
            <a:xfrm>
              <a:off x="1970840" y="5996475"/>
              <a:ext cx="870157" cy="194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数据库实例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304103" y="4723829"/>
              <a:ext cx="576374" cy="648962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311256" y="4729649"/>
              <a:ext cx="1934533" cy="68097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329651" y="4729649"/>
              <a:ext cx="1079169" cy="686795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1082342" y="4729649"/>
              <a:ext cx="228914" cy="643142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 flipV="1">
              <a:off x="2663283" y="4640404"/>
              <a:ext cx="148181" cy="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114"/>
            <p:cNvSpPr/>
            <p:nvPr/>
          </p:nvSpPr>
          <p:spPr bwMode="auto">
            <a:xfrm>
              <a:off x="2595233" y="4015556"/>
              <a:ext cx="781951" cy="1575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下箭头 115"/>
            <p:cNvSpPr/>
            <p:nvPr/>
          </p:nvSpPr>
          <p:spPr bwMode="auto">
            <a:xfrm>
              <a:off x="2893219" y="4174781"/>
              <a:ext cx="185993" cy="263853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 eaLnBrk="1" hangingPunct="1">
                <a:defRPr/>
              </a:pPr>
              <a:endPara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5" name="圆柱形 24"/>
            <p:cNvSpPr/>
            <p:nvPr/>
          </p:nvSpPr>
          <p:spPr bwMode="auto">
            <a:xfrm>
              <a:off x="2409307" y="5375643"/>
              <a:ext cx="613456" cy="477171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MySQL/</a:t>
              </a:r>
            </a:p>
            <a:p>
              <a:pPr algn="ctr" eaLnBrk="1" hangingPunct="1">
                <a:defRPr/>
              </a:pPr>
              <a:r>
                <a:rPr lang="en-US" altLang="zh-CN" sz="1200" b="1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endPara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柱形 25"/>
            <p:cNvSpPr/>
            <p:nvPr/>
          </p:nvSpPr>
          <p:spPr bwMode="auto">
            <a:xfrm>
              <a:off x="3245767" y="5373096"/>
              <a:ext cx="613456" cy="479717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MySQL/</a:t>
              </a:r>
            </a:p>
            <a:p>
              <a:pPr algn="ctr" eaLnBrk="1" hangingPunct="1">
                <a:defRPr/>
              </a:pPr>
              <a:r>
                <a:rPr lang="en-US" altLang="zh-CN" sz="1200" b="1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endPara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18"/>
            <p:cNvSpPr/>
            <p:nvPr/>
          </p:nvSpPr>
          <p:spPr bwMode="auto">
            <a:xfrm>
              <a:off x="850096" y="5502812"/>
              <a:ext cx="165896" cy="1370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119"/>
            <p:cNvSpPr/>
            <p:nvPr/>
          </p:nvSpPr>
          <p:spPr bwMode="auto">
            <a:xfrm>
              <a:off x="850096" y="5659256"/>
              <a:ext cx="165896" cy="1370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120"/>
            <p:cNvSpPr/>
            <p:nvPr/>
          </p:nvSpPr>
          <p:spPr bwMode="auto">
            <a:xfrm>
              <a:off x="1082121" y="5506869"/>
              <a:ext cx="165896" cy="1370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121"/>
            <p:cNvSpPr/>
            <p:nvPr/>
          </p:nvSpPr>
          <p:spPr bwMode="auto">
            <a:xfrm>
              <a:off x="1082342" y="5658956"/>
              <a:ext cx="166576" cy="13774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柱形 30"/>
            <p:cNvSpPr/>
            <p:nvPr/>
          </p:nvSpPr>
          <p:spPr bwMode="auto">
            <a:xfrm>
              <a:off x="1554746" y="5382393"/>
              <a:ext cx="613456" cy="470421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123"/>
            <p:cNvSpPr/>
            <p:nvPr/>
          </p:nvSpPr>
          <p:spPr bwMode="auto">
            <a:xfrm>
              <a:off x="1635890" y="5512109"/>
              <a:ext cx="165896" cy="1370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124"/>
            <p:cNvSpPr/>
            <p:nvPr/>
          </p:nvSpPr>
          <p:spPr bwMode="auto">
            <a:xfrm>
              <a:off x="1867915" y="5516166"/>
              <a:ext cx="165896" cy="1370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125"/>
            <p:cNvSpPr/>
            <p:nvPr/>
          </p:nvSpPr>
          <p:spPr bwMode="auto">
            <a:xfrm>
              <a:off x="1868214" y="5668656"/>
              <a:ext cx="166576" cy="1367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420604" y="5731709"/>
              <a:ext cx="416952" cy="0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42"/>
            <p:cNvSpPr txBox="1">
              <a:spLocks noChangeArrowheads="1"/>
            </p:cNvSpPr>
            <p:nvPr/>
          </p:nvSpPr>
          <p:spPr bwMode="auto">
            <a:xfrm>
              <a:off x="1386880" y="5615304"/>
              <a:ext cx="381184" cy="134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50" b="1"/>
                <a:t>Move</a:t>
              </a:r>
              <a:endParaRPr lang="zh-CN" altLang="en-US" sz="1050" b="1"/>
            </a:p>
          </p:txBody>
        </p:sp>
      </p:grpSp>
      <p:sp>
        <p:nvSpPr>
          <p:cNvPr id="37" name="TextBox 3"/>
          <p:cNvSpPr txBox="1"/>
          <p:nvPr/>
        </p:nvSpPr>
        <p:spPr>
          <a:xfrm>
            <a:off x="7500331" y="2655337"/>
            <a:ext cx="4310669" cy="20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数据库存储数量可以动态扩容</a:t>
            </a:r>
            <a:endParaRPr lang="en-US" altLang="zh-CN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可以提供高可用的解决方案</a:t>
            </a:r>
            <a:endParaRPr lang="en-US" altLang="zh-CN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集中管控，集中管理</a:t>
            </a:r>
            <a:endParaRPr lang="en-US" altLang="zh-CN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对“程序猿”影响降到最低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8" name="TextBox 6"/>
          <p:cNvSpPr txBox="1"/>
          <p:nvPr/>
        </p:nvSpPr>
        <p:spPr>
          <a:xfrm>
            <a:off x="7500334" y="2066287"/>
            <a:ext cx="448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分布式数据库平台</a:t>
            </a:r>
            <a:endParaRPr lang="en-US" sz="2400" b="1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55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4"/>
          <p:cNvCxnSpPr/>
          <p:nvPr/>
        </p:nvCxnSpPr>
        <p:spPr>
          <a:xfrm>
            <a:off x="5560715" y="1371600"/>
            <a:ext cx="0" cy="3949292"/>
          </a:xfrm>
          <a:prstGeom prst="line">
            <a:avLst/>
          </a:prstGeom>
          <a:ln>
            <a:solidFill>
              <a:srgbClr val="FAA6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扩容速度慢怎么办？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00" y="2718634"/>
            <a:ext cx="4724641" cy="2253033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数据中心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电力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制冷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布线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网络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机架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服务器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存储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运维人员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51264" y="2155239"/>
            <a:ext cx="46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传统业务扩容需要准备的物料：</a:t>
            </a:r>
            <a:endParaRPr lang="en-US" sz="2400" b="1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6" name="Picture 7" descr="onedirectionarrow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57737" y="5752686"/>
            <a:ext cx="1141751" cy="354868"/>
          </a:xfrm>
          <a:prstGeom prst="rect">
            <a:avLst/>
          </a:prstGeom>
        </p:spPr>
      </p:pic>
      <p:pic>
        <p:nvPicPr>
          <p:cNvPr id="7" name="Picture 8" descr="forklif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91314" y="4439429"/>
            <a:ext cx="2650727" cy="2283527"/>
          </a:xfrm>
          <a:prstGeom prst="rect">
            <a:avLst/>
          </a:prstGeom>
        </p:spPr>
      </p:pic>
      <p:pic>
        <p:nvPicPr>
          <p:cNvPr id="9" name="Picture 17" descr="onedirectionarrow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6935449" y="5752686"/>
            <a:ext cx="1141751" cy="35486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6116963" y="2759257"/>
            <a:ext cx="5160637" cy="12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采购和安装新硬件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安装和配置新软件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构建或升级数据中心</a:t>
            </a:r>
            <a:endParaRPr lang="en-US" sz="2133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6116966" y="2170207"/>
            <a:ext cx="448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云计算可以为您快速提供：</a:t>
            </a:r>
            <a:endParaRPr lang="en-US" sz="2400" b="1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6236" y="4101000"/>
            <a:ext cx="697749" cy="1351192"/>
          </a:xfrm>
          <a:prstGeom prst="rect">
            <a:avLst/>
          </a:prstGeom>
        </p:spPr>
      </p:pic>
      <p:pic>
        <p:nvPicPr>
          <p:cNvPr id="15" name="Picture 14" descr="eclimation-point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619" y="3212023"/>
            <a:ext cx="284981" cy="7792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rot="20621202">
            <a:off x="8884104" y="5772647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dirty="0"/>
              <a:t>秒级快速完成扩容</a:t>
            </a:r>
          </a:p>
        </p:txBody>
      </p:sp>
      <p:sp>
        <p:nvSpPr>
          <p:cNvPr id="18" name="文本框 17"/>
          <p:cNvSpPr txBox="1"/>
          <p:nvPr/>
        </p:nvSpPr>
        <p:spPr>
          <a:xfrm rot="20621202">
            <a:off x="849757" y="5772647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dirty="0"/>
              <a:t>以月为单位衡量</a:t>
            </a:r>
          </a:p>
        </p:txBody>
      </p:sp>
    </p:spTree>
    <p:extLst>
      <p:ext uri="{BB962C8B-B14F-4D97-AF65-F5344CB8AC3E}">
        <p14:creationId xmlns:p14="http://schemas.microsoft.com/office/powerpoint/2010/main" val="388245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数据怎么分析？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85978" y="1371600"/>
            <a:ext cx="9325022" cy="5277462"/>
            <a:chOff x="1723531" y="1027828"/>
            <a:chExt cx="9325022" cy="5277462"/>
          </a:xfrm>
        </p:grpSpPr>
        <p:sp>
          <p:nvSpPr>
            <p:cNvPr id="36" name="矩形 310"/>
            <p:cNvSpPr/>
            <p:nvPr/>
          </p:nvSpPr>
          <p:spPr>
            <a:xfrm>
              <a:off x="9620930" y="1027828"/>
              <a:ext cx="1427623" cy="527284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数据平台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运维管理</a:t>
              </a:r>
            </a:p>
          </p:txBody>
        </p:sp>
        <p:sp>
          <p:nvSpPr>
            <p:cNvPr id="37" name="圆角矩形 262"/>
            <p:cNvSpPr/>
            <p:nvPr/>
          </p:nvSpPr>
          <p:spPr bwMode="auto">
            <a:xfrm>
              <a:off x="1723531" y="1569570"/>
              <a:ext cx="7812000" cy="4735720"/>
            </a:xfrm>
            <a:prstGeom prst="roundRect">
              <a:avLst>
                <a:gd name="adj" fmla="val 4167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矩形 266"/>
            <p:cNvSpPr/>
            <p:nvPr/>
          </p:nvSpPr>
          <p:spPr bwMode="auto">
            <a:xfrm>
              <a:off x="1795314" y="1616860"/>
              <a:ext cx="7704000" cy="593737"/>
            </a:xfrm>
            <a:prstGeom prst="rect">
              <a:avLst/>
            </a:prstGeom>
            <a:solidFill>
              <a:srgbClr val="404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数据服务层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9" name="矩形 267"/>
            <p:cNvSpPr/>
            <p:nvPr/>
          </p:nvSpPr>
          <p:spPr bwMode="auto">
            <a:xfrm>
              <a:off x="1788910" y="2680020"/>
              <a:ext cx="7704000" cy="1310900"/>
            </a:xfrm>
            <a:prstGeom prst="rect">
              <a:avLst/>
            </a:prstGeom>
            <a:solidFill>
              <a:srgbClr val="404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矩形 268"/>
            <p:cNvSpPr/>
            <p:nvPr/>
          </p:nvSpPr>
          <p:spPr bwMode="auto">
            <a:xfrm>
              <a:off x="1791414" y="5555486"/>
              <a:ext cx="7704000" cy="612000"/>
            </a:xfrm>
            <a:prstGeom prst="rect">
              <a:avLst/>
            </a:prstGeom>
            <a:solidFill>
              <a:srgbClr val="404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矩形 269"/>
            <p:cNvSpPr/>
            <p:nvPr/>
          </p:nvSpPr>
          <p:spPr bwMode="auto">
            <a:xfrm>
              <a:off x="4048057" y="5637413"/>
              <a:ext cx="972000" cy="432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Hadoop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Loader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矩形 270"/>
            <p:cNvSpPr/>
            <p:nvPr/>
          </p:nvSpPr>
          <p:spPr bwMode="auto">
            <a:xfrm>
              <a:off x="6614471" y="5637413"/>
              <a:ext cx="972000" cy="432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Flume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3" name="矩形 276"/>
            <p:cNvSpPr/>
            <p:nvPr/>
          </p:nvSpPr>
          <p:spPr bwMode="auto">
            <a:xfrm>
              <a:off x="1872369" y="3555205"/>
              <a:ext cx="7596000" cy="361634"/>
            </a:xfrm>
            <a:prstGeom prst="rect">
              <a:avLst/>
            </a:prstGeom>
            <a:solidFill>
              <a:srgbClr val="1C5496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数据处理层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</a:t>
              </a:r>
            </a:p>
          </p:txBody>
        </p:sp>
        <p:sp>
          <p:nvSpPr>
            <p:cNvPr id="44" name="矩形 277"/>
            <p:cNvSpPr/>
            <p:nvPr/>
          </p:nvSpPr>
          <p:spPr bwMode="auto">
            <a:xfrm>
              <a:off x="1795314" y="1032446"/>
              <a:ext cx="7704000" cy="494576"/>
            </a:xfrm>
            <a:prstGeom prst="rect">
              <a:avLst/>
            </a:prstGeom>
            <a:solidFill>
              <a:srgbClr val="1C5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用户接口层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</a:t>
              </a:r>
            </a:p>
          </p:txBody>
        </p:sp>
        <p:sp>
          <p:nvSpPr>
            <p:cNvPr id="45" name="圆角矩形 278"/>
            <p:cNvSpPr/>
            <p:nvPr/>
          </p:nvSpPr>
          <p:spPr bwMode="auto">
            <a:xfrm>
              <a:off x="3092564" y="1117734"/>
              <a:ext cx="1080000" cy="32400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API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调用</a:t>
              </a:r>
            </a:p>
          </p:txBody>
        </p:sp>
        <p:sp>
          <p:nvSpPr>
            <p:cNvPr id="46" name="圆角矩形 279"/>
            <p:cNvSpPr/>
            <p:nvPr/>
          </p:nvSpPr>
          <p:spPr bwMode="auto">
            <a:xfrm>
              <a:off x="4529787" y="1117734"/>
              <a:ext cx="1080000" cy="32400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图／表</a:t>
              </a:r>
            </a:p>
          </p:txBody>
        </p:sp>
        <p:sp>
          <p:nvSpPr>
            <p:cNvPr id="47" name="圆角矩形 280"/>
            <p:cNvSpPr/>
            <p:nvPr/>
          </p:nvSpPr>
          <p:spPr bwMode="auto">
            <a:xfrm>
              <a:off x="7404232" y="1117734"/>
              <a:ext cx="1080000" cy="32400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业务应用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8" name="矩形 281"/>
            <p:cNvSpPr/>
            <p:nvPr/>
          </p:nvSpPr>
          <p:spPr bwMode="auto">
            <a:xfrm>
              <a:off x="2764850" y="5637413"/>
              <a:ext cx="972000" cy="432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Kafka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9" name="矩形 300"/>
            <p:cNvSpPr/>
            <p:nvPr/>
          </p:nvSpPr>
          <p:spPr bwMode="auto">
            <a:xfrm>
              <a:off x="9704741" y="4292653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分布式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Yarn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资源管理</a:t>
              </a:r>
            </a:p>
          </p:txBody>
        </p:sp>
        <p:sp>
          <p:nvSpPr>
            <p:cNvPr id="50" name="矩形 301"/>
            <p:cNvSpPr/>
            <p:nvPr/>
          </p:nvSpPr>
          <p:spPr bwMode="auto">
            <a:xfrm>
              <a:off x="9704741" y="4800554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资源监控管理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ZooKeeper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矩形 302"/>
            <p:cNvSpPr/>
            <p:nvPr/>
          </p:nvSpPr>
          <p:spPr bwMode="auto">
            <a:xfrm>
              <a:off x="1795314" y="2268513"/>
              <a:ext cx="7704000" cy="324000"/>
            </a:xfrm>
            <a:prstGeom prst="rect">
              <a:avLst/>
            </a:prstGeom>
            <a:solidFill>
              <a:srgbClr val="404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服务封装层      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圆角矩形 303"/>
            <p:cNvSpPr/>
            <p:nvPr/>
          </p:nvSpPr>
          <p:spPr bwMode="auto">
            <a:xfrm>
              <a:off x="2943939" y="1763239"/>
              <a:ext cx="909867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API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服务</a:t>
              </a:r>
            </a:p>
          </p:txBody>
        </p:sp>
        <p:sp>
          <p:nvSpPr>
            <p:cNvPr id="53" name="圆角矩形 304"/>
            <p:cNvSpPr/>
            <p:nvPr/>
          </p:nvSpPr>
          <p:spPr bwMode="auto">
            <a:xfrm>
              <a:off x="4034336" y="1763239"/>
              <a:ext cx="909867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数据包服务</a:t>
              </a:r>
            </a:p>
          </p:txBody>
        </p:sp>
        <p:sp>
          <p:nvSpPr>
            <p:cNvPr id="54" name="圆角矩形 305"/>
            <p:cNvSpPr/>
            <p:nvPr/>
          </p:nvSpPr>
          <p:spPr bwMode="auto">
            <a:xfrm>
              <a:off x="5087079" y="1763239"/>
              <a:ext cx="909867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模型服务</a:t>
              </a:r>
            </a:p>
          </p:txBody>
        </p:sp>
        <p:sp>
          <p:nvSpPr>
            <p:cNvPr id="55" name="圆角矩形 306"/>
            <p:cNvSpPr/>
            <p:nvPr/>
          </p:nvSpPr>
          <p:spPr bwMode="auto">
            <a:xfrm>
              <a:off x="6106038" y="1763239"/>
              <a:ext cx="981305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资源分配服务</a:t>
              </a:r>
            </a:p>
          </p:txBody>
        </p:sp>
        <p:sp>
          <p:nvSpPr>
            <p:cNvPr id="56" name="圆角矩形 307"/>
            <p:cNvSpPr/>
            <p:nvPr/>
          </p:nvSpPr>
          <p:spPr bwMode="auto">
            <a:xfrm>
              <a:off x="7196435" y="1763239"/>
              <a:ext cx="909867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查询服务</a:t>
              </a:r>
            </a:p>
          </p:txBody>
        </p:sp>
        <p:sp>
          <p:nvSpPr>
            <p:cNvPr id="57" name="圆角矩形 308"/>
            <p:cNvSpPr/>
            <p:nvPr/>
          </p:nvSpPr>
          <p:spPr bwMode="auto">
            <a:xfrm>
              <a:off x="8320616" y="1763239"/>
              <a:ext cx="981305" cy="304482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业务逻辑容器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UDF/MR</a:t>
              </a:r>
            </a:p>
          </p:txBody>
        </p:sp>
        <p:sp>
          <p:nvSpPr>
            <p:cNvPr id="58" name="圆角矩形 314"/>
            <p:cNvSpPr/>
            <p:nvPr/>
          </p:nvSpPr>
          <p:spPr bwMode="auto">
            <a:xfrm>
              <a:off x="2943939" y="2313991"/>
              <a:ext cx="1562112" cy="233044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数据封装</a:t>
              </a:r>
            </a:p>
          </p:txBody>
        </p:sp>
        <p:sp>
          <p:nvSpPr>
            <p:cNvPr id="59" name="圆角矩形 315"/>
            <p:cNvSpPr/>
            <p:nvPr/>
          </p:nvSpPr>
          <p:spPr bwMode="auto">
            <a:xfrm>
              <a:off x="5025165" y="2313991"/>
              <a:ext cx="1562112" cy="233044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算法模型封装</a:t>
              </a:r>
            </a:p>
          </p:txBody>
        </p:sp>
        <p:sp>
          <p:nvSpPr>
            <p:cNvPr id="60" name="圆角矩形 316"/>
            <p:cNvSpPr/>
            <p:nvPr/>
          </p:nvSpPr>
          <p:spPr bwMode="auto">
            <a:xfrm>
              <a:off x="7168305" y="2313991"/>
              <a:ext cx="1562112" cy="233044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计算框架封装</a:t>
              </a:r>
            </a:p>
          </p:txBody>
        </p:sp>
        <p:sp>
          <p:nvSpPr>
            <p:cNvPr id="61" name="矩形 299"/>
            <p:cNvSpPr/>
            <p:nvPr/>
          </p:nvSpPr>
          <p:spPr bwMode="auto">
            <a:xfrm>
              <a:off x="7897679" y="5637413"/>
              <a:ext cx="972000" cy="432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Hive Loader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2" name="TextBox 87"/>
            <p:cNvSpPr txBox="1"/>
            <p:nvPr/>
          </p:nvSpPr>
          <p:spPr>
            <a:xfrm>
              <a:off x="1887549" y="565537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接入层</a:t>
              </a:r>
              <a:endParaRPr 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3" name="矩形 272"/>
            <p:cNvSpPr/>
            <p:nvPr/>
          </p:nvSpPr>
          <p:spPr bwMode="auto">
            <a:xfrm>
              <a:off x="1786079" y="4047797"/>
              <a:ext cx="7704000" cy="1333508"/>
            </a:xfrm>
            <a:prstGeom prst="rect">
              <a:avLst/>
            </a:prstGeom>
            <a:solidFill>
              <a:srgbClr val="404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4" name="TextBox 81"/>
            <p:cNvSpPr txBox="1"/>
            <p:nvPr/>
          </p:nvSpPr>
          <p:spPr>
            <a:xfrm>
              <a:off x="1869711" y="4500283"/>
              <a:ext cx="648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存储层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5" name="Rectangle 6"/>
            <p:cNvSpPr/>
            <p:nvPr/>
          </p:nvSpPr>
          <p:spPr>
            <a:xfrm>
              <a:off x="7834053" y="4136311"/>
              <a:ext cx="1588898" cy="1152000"/>
            </a:xfrm>
            <a:prstGeom prst="rect">
              <a:avLst/>
            </a:prstGeom>
            <a:solidFill>
              <a:srgbClr val="1C5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271"/>
            <p:cNvSpPr/>
            <p:nvPr/>
          </p:nvSpPr>
          <p:spPr bwMode="auto">
            <a:xfrm>
              <a:off x="8064482" y="4238156"/>
              <a:ext cx="1139578" cy="21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分布式管理系统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7" name="矩形 271"/>
            <p:cNvSpPr/>
            <p:nvPr/>
          </p:nvSpPr>
          <p:spPr bwMode="auto">
            <a:xfrm>
              <a:off x="8061699" y="4658237"/>
              <a:ext cx="1139578" cy="21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MySql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内核</a:t>
              </a:r>
            </a:p>
          </p:txBody>
        </p:sp>
        <p:sp>
          <p:nvSpPr>
            <p:cNvPr id="68" name="TextBox 7"/>
            <p:cNvSpPr txBox="1"/>
            <p:nvPr/>
          </p:nvSpPr>
          <p:spPr>
            <a:xfrm>
              <a:off x="8075306" y="5015793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88"/>
            <p:cNvSpPr/>
            <p:nvPr/>
          </p:nvSpPr>
          <p:spPr>
            <a:xfrm>
              <a:off x="4472110" y="4138551"/>
              <a:ext cx="1823325" cy="1152000"/>
            </a:xfrm>
            <a:prstGeom prst="rect">
              <a:avLst/>
            </a:prstGeom>
            <a:solidFill>
              <a:srgbClr val="1C5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275"/>
            <p:cNvSpPr/>
            <p:nvPr/>
          </p:nvSpPr>
          <p:spPr bwMode="auto">
            <a:xfrm>
              <a:off x="4572283" y="4334289"/>
              <a:ext cx="813984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HDFS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1" name="矩形 282"/>
            <p:cNvSpPr/>
            <p:nvPr/>
          </p:nvSpPr>
          <p:spPr bwMode="auto">
            <a:xfrm>
              <a:off x="5404777" y="4334289"/>
              <a:ext cx="813984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HBase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2" name="矩形 312"/>
            <p:cNvSpPr/>
            <p:nvPr/>
          </p:nvSpPr>
          <p:spPr bwMode="auto">
            <a:xfrm>
              <a:off x="4572283" y="4704906"/>
              <a:ext cx="813984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Hive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3" name="矩形 313"/>
            <p:cNvSpPr/>
            <p:nvPr/>
          </p:nvSpPr>
          <p:spPr bwMode="auto">
            <a:xfrm>
              <a:off x="5404777" y="4704906"/>
              <a:ext cx="813984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NoSQL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840194" y="5015793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Hadoop</a:t>
              </a:r>
              <a:r>
                <a:rPr lang="zh-CN" altLang="en-US" sz="1200" dirty="0">
                  <a:solidFill>
                    <a:schemeClr val="bg1"/>
                  </a:solidFill>
                </a:rPr>
                <a:t>集群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85"/>
            <p:cNvSpPr/>
            <p:nvPr/>
          </p:nvSpPr>
          <p:spPr>
            <a:xfrm>
              <a:off x="6364718" y="4137344"/>
              <a:ext cx="1400053" cy="1152000"/>
            </a:xfrm>
            <a:prstGeom prst="rect">
              <a:avLst/>
            </a:prstGeom>
            <a:solidFill>
              <a:srgbClr val="1C5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271"/>
            <p:cNvSpPr/>
            <p:nvPr/>
          </p:nvSpPr>
          <p:spPr bwMode="auto">
            <a:xfrm>
              <a:off x="6546820" y="4511543"/>
              <a:ext cx="1009341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索引模块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7" name="矩形 271"/>
            <p:cNvSpPr/>
            <p:nvPr/>
          </p:nvSpPr>
          <p:spPr bwMode="auto">
            <a:xfrm>
              <a:off x="6546820" y="4233797"/>
              <a:ext cx="1009341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搜索检索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8" name="矩形 271"/>
            <p:cNvSpPr/>
            <p:nvPr/>
          </p:nvSpPr>
          <p:spPr bwMode="auto">
            <a:xfrm>
              <a:off x="6546820" y="4789289"/>
              <a:ext cx="1009341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搜索排序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9" name="TextBox 89"/>
            <p:cNvSpPr txBox="1"/>
            <p:nvPr/>
          </p:nvSpPr>
          <p:spPr>
            <a:xfrm>
              <a:off x="6501128" y="5015793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分布式搜索</a:t>
              </a:r>
              <a:r>
                <a:rPr lang="en-US" altLang="zh-CN" sz="1200" dirty="0">
                  <a:solidFill>
                    <a:schemeClr val="bg1"/>
                  </a:solidFill>
                </a:rPr>
                <a:t>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46"/>
            <p:cNvSpPr txBox="1"/>
            <p:nvPr/>
          </p:nvSpPr>
          <p:spPr>
            <a:xfrm>
              <a:off x="3094827" y="2697926"/>
              <a:ext cx="1386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计算框架</a:t>
              </a:r>
            </a:p>
          </p:txBody>
        </p:sp>
        <p:sp>
          <p:nvSpPr>
            <p:cNvPr id="81" name="圆角矩形 284"/>
            <p:cNvSpPr/>
            <p:nvPr/>
          </p:nvSpPr>
          <p:spPr bwMode="auto">
            <a:xfrm>
              <a:off x="2654318" y="2735908"/>
              <a:ext cx="2268000" cy="731572"/>
            </a:xfrm>
            <a:prstGeom prst="roundRect">
              <a:avLst>
                <a:gd name="adj" fmla="val 7588"/>
              </a:avLst>
            </a:prstGeom>
            <a:noFill/>
            <a:ln w="6350" cap="flat" cmpd="sng" algn="ctr">
              <a:solidFill>
                <a:srgbClr val="EDA83A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82" name="Group 96"/>
            <p:cNvGrpSpPr/>
            <p:nvPr/>
          </p:nvGrpSpPr>
          <p:grpSpPr>
            <a:xfrm>
              <a:off x="2684283" y="2932666"/>
              <a:ext cx="2190157" cy="489010"/>
              <a:chOff x="2365567" y="3316388"/>
              <a:chExt cx="2190157" cy="489010"/>
            </a:xfrm>
          </p:grpSpPr>
          <p:sp>
            <p:nvSpPr>
              <p:cNvPr id="83" name="矩形 283"/>
              <p:cNvSpPr/>
              <p:nvPr/>
            </p:nvSpPr>
            <p:spPr bwMode="auto">
              <a:xfrm>
                <a:off x="3101186" y="331638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Storm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4" name="矩形 285"/>
              <p:cNvSpPr/>
              <p:nvPr/>
            </p:nvSpPr>
            <p:spPr bwMode="auto">
              <a:xfrm>
                <a:off x="3835724" y="349485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Mahout</a:t>
                </a:r>
              </a:p>
            </p:txBody>
          </p:sp>
          <p:sp>
            <p:nvSpPr>
              <p:cNvPr id="85" name="矩形 288"/>
              <p:cNvSpPr/>
              <p:nvPr/>
            </p:nvSpPr>
            <p:spPr bwMode="auto">
              <a:xfrm>
                <a:off x="3835724" y="331638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Python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6" name="矩形 289"/>
              <p:cNvSpPr/>
              <p:nvPr/>
            </p:nvSpPr>
            <p:spPr bwMode="auto">
              <a:xfrm>
                <a:off x="3101186" y="349485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Spark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7" name="矩形 290"/>
              <p:cNvSpPr/>
              <p:nvPr/>
            </p:nvSpPr>
            <p:spPr bwMode="auto">
              <a:xfrm>
                <a:off x="2365567" y="331638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HQL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8" name="矩形 297"/>
              <p:cNvSpPr/>
              <p:nvPr/>
            </p:nvSpPr>
            <p:spPr bwMode="auto">
              <a:xfrm>
                <a:off x="2365567" y="349485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9" name="矩形 298"/>
              <p:cNvSpPr/>
              <p:nvPr/>
            </p:nvSpPr>
            <p:spPr bwMode="auto">
              <a:xfrm>
                <a:off x="2365567" y="366139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Mlib</a:t>
                </a:r>
                <a:endPara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90" name="矩形 289"/>
              <p:cNvSpPr/>
              <p:nvPr/>
            </p:nvSpPr>
            <p:spPr bwMode="auto">
              <a:xfrm>
                <a:off x="3101186" y="366139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M/R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91" name="矩形 285"/>
              <p:cNvSpPr/>
              <p:nvPr/>
            </p:nvSpPr>
            <p:spPr bwMode="auto">
              <a:xfrm>
                <a:off x="3835724" y="3661398"/>
                <a:ext cx="720000" cy="144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Pig</a:t>
                </a:r>
                <a:endPara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92" name="矩形 300"/>
            <p:cNvSpPr/>
            <p:nvPr/>
          </p:nvSpPr>
          <p:spPr bwMode="auto">
            <a:xfrm>
              <a:off x="9704741" y="1753148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元数据管理</a:t>
              </a:r>
            </a:p>
          </p:txBody>
        </p:sp>
        <p:sp>
          <p:nvSpPr>
            <p:cNvPr id="93" name="矩形 300"/>
            <p:cNvSpPr/>
            <p:nvPr/>
          </p:nvSpPr>
          <p:spPr bwMode="auto">
            <a:xfrm>
              <a:off x="9704741" y="2261049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任务管理</a:t>
              </a:r>
            </a:p>
          </p:txBody>
        </p:sp>
        <p:sp>
          <p:nvSpPr>
            <p:cNvPr id="94" name="矩形 300"/>
            <p:cNvSpPr/>
            <p:nvPr/>
          </p:nvSpPr>
          <p:spPr bwMode="auto">
            <a:xfrm>
              <a:off x="9704741" y="2768950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计算资源管理</a:t>
              </a:r>
            </a:p>
          </p:txBody>
        </p:sp>
        <p:sp>
          <p:nvSpPr>
            <p:cNvPr id="95" name="矩形 300"/>
            <p:cNvSpPr/>
            <p:nvPr/>
          </p:nvSpPr>
          <p:spPr bwMode="auto">
            <a:xfrm>
              <a:off x="9704741" y="3276851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用户管理</a:t>
              </a:r>
            </a:p>
          </p:txBody>
        </p:sp>
        <p:sp>
          <p:nvSpPr>
            <p:cNvPr id="96" name="矩形 300"/>
            <p:cNvSpPr/>
            <p:nvPr/>
          </p:nvSpPr>
          <p:spPr bwMode="auto">
            <a:xfrm>
              <a:off x="9704741" y="3784752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算法及模型管理</a:t>
              </a:r>
            </a:p>
          </p:txBody>
        </p:sp>
        <p:sp>
          <p:nvSpPr>
            <p:cNvPr id="97" name="矩形 300"/>
            <p:cNvSpPr/>
            <p:nvPr/>
          </p:nvSpPr>
          <p:spPr bwMode="auto">
            <a:xfrm>
              <a:off x="9704741" y="5308455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数据安全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管理</a:t>
              </a:r>
            </a:p>
          </p:txBody>
        </p:sp>
        <p:sp>
          <p:nvSpPr>
            <p:cNvPr id="98" name="矩形 300"/>
            <p:cNvSpPr/>
            <p:nvPr/>
          </p:nvSpPr>
          <p:spPr bwMode="auto">
            <a:xfrm>
              <a:off x="9704741" y="5816355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数据质量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管理</a:t>
              </a:r>
            </a:p>
          </p:txBody>
        </p:sp>
        <p:sp>
          <p:nvSpPr>
            <p:cNvPr id="99" name="矩形 271"/>
            <p:cNvSpPr/>
            <p:nvPr/>
          </p:nvSpPr>
          <p:spPr bwMode="auto">
            <a:xfrm>
              <a:off x="2817466" y="3620248"/>
              <a:ext cx="1692000" cy="18758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数据清洗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0" name="矩形 271"/>
            <p:cNvSpPr/>
            <p:nvPr/>
          </p:nvSpPr>
          <p:spPr bwMode="auto">
            <a:xfrm>
              <a:off x="4622073" y="3627833"/>
              <a:ext cx="1548000" cy="18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数据脱敏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1" name="矩形 271"/>
            <p:cNvSpPr/>
            <p:nvPr/>
          </p:nvSpPr>
          <p:spPr bwMode="auto">
            <a:xfrm>
              <a:off x="7858683" y="3627404"/>
              <a:ext cx="1548000" cy="18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数据标准化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2" name="TextBox 127"/>
            <p:cNvSpPr txBox="1"/>
            <p:nvPr/>
          </p:nvSpPr>
          <p:spPr>
            <a:xfrm>
              <a:off x="1849690" y="2978214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计算层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3" name="矩形 270"/>
            <p:cNvSpPr/>
            <p:nvPr/>
          </p:nvSpPr>
          <p:spPr bwMode="auto">
            <a:xfrm>
              <a:off x="5331264" y="5637413"/>
              <a:ext cx="972000" cy="432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sqoop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4" name="矩形 270"/>
            <p:cNvSpPr/>
            <p:nvPr/>
          </p:nvSpPr>
          <p:spPr bwMode="auto">
            <a:xfrm>
              <a:off x="8033278" y="3246036"/>
              <a:ext cx="1319121" cy="18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MySql</a:t>
              </a: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Cluster</a:t>
              </a:r>
            </a:p>
          </p:txBody>
        </p:sp>
        <p:sp>
          <p:nvSpPr>
            <p:cNvPr id="105" name="矩形 270"/>
            <p:cNvSpPr/>
            <p:nvPr/>
          </p:nvSpPr>
          <p:spPr bwMode="auto">
            <a:xfrm>
              <a:off x="8033277" y="3024812"/>
              <a:ext cx="1319121" cy="18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NoSQL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6" name="矩形 276"/>
            <p:cNvSpPr/>
            <p:nvPr/>
          </p:nvSpPr>
          <p:spPr bwMode="auto">
            <a:xfrm>
              <a:off x="7987275" y="2750889"/>
              <a:ext cx="1399363" cy="720000"/>
            </a:xfrm>
            <a:prstGeom prst="rect">
              <a:avLst/>
            </a:prstGeom>
            <a:noFill/>
            <a:ln w="9525" cap="flat" cmpd="sng" algn="ctr">
              <a:solidFill>
                <a:srgbClr val="EDA83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数据处理结果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</a:t>
              </a:r>
            </a:p>
          </p:txBody>
        </p:sp>
        <p:sp>
          <p:nvSpPr>
            <p:cNvPr id="107" name="矩形 299"/>
            <p:cNvSpPr/>
            <p:nvPr/>
          </p:nvSpPr>
          <p:spPr bwMode="auto">
            <a:xfrm>
              <a:off x="5003952" y="2907533"/>
              <a:ext cx="972000" cy="47030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NLP/AI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系统</a:t>
              </a:r>
            </a:p>
          </p:txBody>
        </p:sp>
        <p:sp>
          <p:nvSpPr>
            <p:cNvPr id="108" name="矩形 299"/>
            <p:cNvSpPr/>
            <p:nvPr/>
          </p:nvSpPr>
          <p:spPr bwMode="auto">
            <a:xfrm>
              <a:off x="6019405" y="2907533"/>
              <a:ext cx="1008000" cy="47030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算法／工具库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9" name="矩形 299"/>
            <p:cNvSpPr/>
            <p:nvPr/>
          </p:nvSpPr>
          <p:spPr bwMode="auto">
            <a:xfrm>
              <a:off x="7070858" y="2907533"/>
              <a:ext cx="864000" cy="47030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全文检索</a:t>
              </a:r>
            </a:p>
          </p:txBody>
        </p:sp>
        <p:sp>
          <p:nvSpPr>
            <p:cNvPr id="110" name="圆角矩形 280"/>
            <p:cNvSpPr/>
            <p:nvPr/>
          </p:nvSpPr>
          <p:spPr bwMode="auto">
            <a:xfrm>
              <a:off x="5967010" y="1117734"/>
              <a:ext cx="1080000" cy="32400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数据查询分析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1" name="矩形 271"/>
            <p:cNvSpPr/>
            <p:nvPr/>
          </p:nvSpPr>
          <p:spPr bwMode="auto">
            <a:xfrm>
              <a:off x="6246650" y="3627833"/>
              <a:ext cx="1548000" cy="18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数据标签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665479" y="4015785"/>
              <a:ext cx="1761179" cy="1365520"/>
            </a:xfrm>
            <a:prstGeom prst="rect">
              <a:avLst/>
            </a:prstGeom>
            <a:ln>
              <a:noFill/>
            </a:ln>
          </p:spPr>
        </p:sp>
        <p:sp>
          <p:nvSpPr>
            <p:cNvPr id="113" name="任意多边形: 形状 112"/>
            <p:cNvSpPr/>
            <p:nvPr/>
          </p:nvSpPr>
          <p:spPr>
            <a:xfrm>
              <a:off x="2708001" y="4257786"/>
              <a:ext cx="663881" cy="331940"/>
            </a:xfrm>
            <a:custGeom>
              <a:avLst/>
              <a:gdLst>
                <a:gd name="connsiteX0" fmla="*/ 0 w 663881"/>
                <a:gd name="connsiteY0" fmla="*/ 33194 h 331940"/>
                <a:gd name="connsiteX1" fmla="*/ 33194 w 663881"/>
                <a:gd name="connsiteY1" fmla="*/ 0 h 331940"/>
                <a:gd name="connsiteX2" fmla="*/ 630687 w 663881"/>
                <a:gd name="connsiteY2" fmla="*/ 0 h 331940"/>
                <a:gd name="connsiteX3" fmla="*/ 663881 w 663881"/>
                <a:gd name="connsiteY3" fmla="*/ 33194 h 331940"/>
                <a:gd name="connsiteX4" fmla="*/ 663881 w 663881"/>
                <a:gd name="connsiteY4" fmla="*/ 298746 h 331940"/>
                <a:gd name="connsiteX5" fmla="*/ 630687 w 663881"/>
                <a:gd name="connsiteY5" fmla="*/ 331940 h 331940"/>
                <a:gd name="connsiteX6" fmla="*/ 33194 w 663881"/>
                <a:gd name="connsiteY6" fmla="*/ 331940 h 331940"/>
                <a:gd name="connsiteX7" fmla="*/ 0 w 663881"/>
                <a:gd name="connsiteY7" fmla="*/ 298746 h 331940"/>
                <a:gd name="connsiteX8" fmla="*/ 0 w 663881"/>
                <a:gd name="connsiteY8" fmla="*/ 33194 h 33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881" h="331940">
                  <a:moveTo>
                    <a:pt x="0" y="33194"/>
                  </a:moveTo>
                  <a:cubicBezTo>
                    <a:pt x="0" y="14861"/>
                    <a:pt x="14861" y="0"/>
                    <a:pt x="33194" y="0"/>
                  </a:cubicBezTo>
                  <a:lnTo>
                    <a:pt x="630687" y="0"/>
                  </a:lnTo>
                  <a:cubicBezTo>
                    <a:pt x="649020" y="0"/>
                    <a:pt x="663881" y="14861"/>
                    <a:pt x="663881" y="33194"/>
                  </a:cubicBezTo>
                  <a:lnTo>
                    <a:pt x="663881" y="298746"/>
                  </a:lnTo>
                  <a:cubicBezTo>
                    <a:pt x="663881" y="317079"/>
                    <a:pt x="649020" y="331940"/>
                    <a:pt x="630687" y="331940"/>
                  </a:cubicBezTo>
                  <a:lnTo>
                    <a:pt x="33194" y="331940"/>
                  </a:lnTo>
                  <a:cubicBezTo>
                    <a:pt x="14861" y="331940"/>
                    <a:pt x="0" y="317079"/>
                    <a:pt x="0" y="298746"/>
                  </a:cubicBezTo>
                  <a:lnTo>
                    <a:pt x="0" y="33194"/>
                  </a:lnTo>
                  <a:close/>
                </a:path>
              </a:pathLst>
            </a:custGeom>
            <a:solidFill>
              <a:srgbClr val="1C5496"/>
            </a:solid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392" tIns="36392" rIns="36392" bIns="3639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分布式数据库</a:t>
              </a:r>
            </a:p>
          </p:txBody>
        </p:sp>
        <p:sp>
          <p:nvSpPr>
            <p:cNvPr id="114" name="任意多边形: 形状 113"/>
            <p:cNvSpPr/>
            <p:nvPr/>
          </p:nvSpPr>
          <p:spPr>
            <a:xfrm rot="3013352">
              <a:off x="3156117" y="4678032"/>
              <a:ext cx="287740" cy="116179"/>
            </a:xfrm>
            <a:custGeom>
              <a:avLst/>
              <a:gdLst>
                <a:gd name="connsiteX0" fmla="*/ 0 w 287740"/>
                <a:gd name="connsiteY0" fmla="*/ 58090 h 116179"/>
                <a:gd name="connsiteX1" fmla="*/ 58090 w 287740"/>
                <a:gd name="connsiteY1" fmla="*/ 0 h 116179"/>
                <a:gd name="connsiteX2" fmla="*/ 58090 w 287740"/>
                <a:gd name="connsiteY2" fmla="*/ 23236 h 116179"/>
                <a:gd name="connsiteX3" fmla="*/ 229651 w 287740"/>
                <a:gd name="connsiteY3" fmla="*/ 23236 h 116179"/>
                <a:gd name="connsiteX4" fmla="*/ 229651 w 287740"/>
                <a:gd name="connsiteY4" fmla="*/ 0 h 116179"/>
                <a:gd name="connsiteX5" fmla="*/ 287740 w 287740"/>
                <a:gd name="connsiteY5" fmla="*/ 58090 h 116179"/>
                <a:gd name="connsiteX6" fmla="*/ 229651 w 287740"/>
                <a:gd name="connsiteY6" fmla="*/ 116179 h 116179"/>
                <a:gd name="connsiteX7" fmla="*/ 229651 w 287740"/>
                <a:gd name="connsiteY7" fmla="*/ 92943 h 116179"/>
                <a:gd name="connsiteX8" fmla="*/ 58090 w 287740"/>
                <a:gd name="connsiteY8" fmla="*/ 92943 h 116179"/>
                <a:gd name="connsiteX9" fmla="*/ 58090 w 287740"/>
                <a:gd name="connsiteY9" fmla="*/ 116179 h 116179"/>
                <a:gd name="connsiteX10" fmla="*/ 0 w 287740"/>
                <a:gd name="connsiteY10" fmla="*/ 58090 h 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7740" h="116179">
                  <a:moveTo>
                    <a:pt x="0" y="58090"/>
                  </a:moveTo>
                  <a:lnTo>
                    <a:pt x="58090" y="0"/>
                  </a:lnTo>
                  <a:lnTo>
                    <a:pt x="58090" y="23236"/>
                  </a:lnTo>
                  <a:lnTo>
                    <a:pt x="229651" y="23236"/>
                  </a:lnTo>
                  <a:lnTo>
                    <a:pt x="229651" y="0"/>
                  </a:lnTo>
                  <a:lnTo>
                    <a:pt x="287740" y="58090"/>
                  </a:lnTo>
                  <a:lnTo>
                    <a:pt x="229651" y="116179"/>
                  </a:lnTo>
                  <a:lnTo>
                    <a:pt x="229651" y="92943"/>
                  </a:lnTo>
                  <a:lnTo>
                    <a:pt x="58090" y="92943"/>
                  </a:lnTo>
                  <a:lnTo>
                    <a:pt x="58090" y="116179"/>
                  </a:lnTo>
                  <a:lnTo>
                    <a:pt x="0" y="58090"/>
                  </a:lnTo>
                  <a:close/>
                </a:path>
              </a:pathLst>
            </a:custGeom>
            <a:solidFill>
              <a:srgbClr val="EDA83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54" tIns="23235" rIns="34853" bIns="2323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3219779" y="4882517"/>
              <a:ext cx="663881" cy="331940"/>
            </a:xfrm>
            <a:custGeom>
              <a:avLst/>
              <a:gdLst>
                <a:gd name="connsiteX0" fmla="*/ 0 w 663881"/>
                <a:gd name="connsiteY0" fmla="*/ 33194 h 331940"/>
                <a:gd name="connsiteX1" fmla="*/ 33194 w 663881"/>
                <a:gd name="connsiteY1" fmla="*/ 0 h 331940"/>
                <a:gd name="connsiteX2" fmla="*/ 630687 w 663881"/>
                <a:gd name="connsiteY2" fmla="*/ 0 h 331940"/>
                <a:gd name="connsiteX3" fmla="*/ 663881 w 663881"/>
                <a:gd name="connsiteY3" fmla="*/ 33194 h 331940"/>
                <a:gd name="connsiteX4" fmla="*/ 663881 w 663881"/>
                <a:gd name="connsiteY4" fmla="*/ 298746 h 331940"/>
                <a:gd name="connsiteX5" fmla="*/ 630687 w 663881"/>
                <a:gd name="connsiteY5" fmla="*/ 331940 h 331940"/>
                <a:gd name="connsiteX6" fmla="*/ 33194 w 663881"/>
                <a:gd name="connsiteY6" fmla="*/ 331940 h 331940"/>
                <a:gd name="connsiteX7" fmla="*/ 0 w 663881"/>
                <a:gd name="connsiteY7" fmla="*/ 298746 h 331940"/>
                <a:gd name="connsiteX8" fmla="*/ 0 w 663881"/>
                <a:gd name="connsiteY8" fmla="*/ 33194 h 33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881" h="331940">
                  <a:moveTo>
                    <a:pt x="0" y="33194"/>
                  </a:moveTo>
                  <a:cubicBezTo>
                    <a:pt x="0" y="14861"/>
                    <a:pt x="14861" y="0"/>
                    <a:pt x="33194" y="0"/>
                  </a:cubicBezTo>
                  <a:lnTo>
                    <a:pt x="630687" y="0"/>
                  </a:lnTo>
                  <a:cubicBezTo>
                    <a:pt x="649020" y="0"/>
                    <a:pt x="663881" y="14861"/>
                    <a:pt x="663881" y="33194"/>
                  </a:cubicBezTo>
                  <a:lnTo>
                    <a:pt x="663881" y="298746"/>
                  </a:lnTo>
                  <a:cubicBezTo>
                    <a:pt x="663881" y="317079"/>
                    <a:pt x="649020" y="331940"/>
                    <a:pt x="630687" y="331940"/>
                  </a:cubicBezTo>
                  <a:lnTo>
                    <a:pt x="33194" y="331940"/>
                  </a:lnTo>
                  <a:cubicBezTo>
                    <a:pt x="14861" y="331940"/>
                    <a:pt x="0" y="317079"/>
                    <a:pt x="0" y="298746"/>
                  </a:cubicBezTo>
                  <a:lnTo>
                    <a:pt x="0" y="33194"/>
                  </a:lnTo>
                  <a:close/>
                </a:path>
              </a:pathLst>
            </a:custGeom>
            <a:solidFill>
              <a:srgbClr val="1C5496"/>
            </a:solid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392" tIns="36392" rIns="36392" bIns="3639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分布式搜索</a:t>
              </a:r>
              <a:r>
                <a:rPr lang="en-US" altLang="zh-CN" sz="12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</a:t>
              </a:r>
              <a:endParaRPr lang="zh-CN" altLang="en-US" sz="1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任意多边形: 形状 115"/>
            <p:cNvSpPr/>
            <p:nvPr/>
          </p:nvSpPr>
          <p:spPr>
            <a:xfrm rot="18535394">
              <a:off x="3667895" y="4678681"/>
              <a:ext cx="287740" cy="116179"/>
            </a:xfrm>
            <a:custGeom>
              <a:avLst/>
              <a:gdLst>
                <a:gd name="connsiteX0" fmla="*/ 0 w 287740"/>
                <a:gd name="connsiteY0" fmla="*/ 58090 h 116179"/>
                <a:gd name="connsiteX1" fmla="*/ 58090 w 287740"/>
                <a:gd name="connsiteY1" fmla="*/ 0 h 116179"/>
                <a:gd name="connsiteX2" fmla="*/ 58090 w 287740"/>
                <a:gd name="connsiteY2" fmla="*/ 23236 h 116179"/>
                <a:gd name="connsiteX3" fmla="*/ 229651 w 287740"/>
                <a:gd name="connsiteY3" fmla="*/ 23236 h 116179"/>
                <a:gd name="connsiteX4" fmla="*/ 229651 w 287740"/>
                <a:gd name="connsiteY4" fmla="*/ 0 h 116179"/>
                <a:gd name="connsiteX5" fmla="*/ 287740 w 287740"/>
                <a:gd name="connsiteY5" fmla="*/ 58090 h 116179"/>
                <a:gd name="connsiteX6" fmla="*/ 229651 w 287740"/>
                <a:gd name="connsiteY6" fmla="*/ 116179 h 116179"/>
                <a:gd name="connsiteX7" fmla="*/ 229651 w 287740"/>
                <a:gd name="connsiteY7" fmla="*/ 92943 h 116179"/>
                <a:gd name="connsiteX8" fmla="*/ 58090 w 287740"/>
                <a:gd name="connsiteY8" fmla="*/ 92943 h 116179"/>
                <a:gd name="connsiteX9" fmla="*/ 58090 w 287740"/>
                <a:gd name="connsiteY9" fmla="*/ 116179 h 116179"/>
                <a:gd name="connsiteX10" fmla="*/ 0 w 287740"/>
                <a:gd name="connsiteY10" fmla="*/ 58090 h 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7740" h="116179">
                  <a:moveTo>
                    <a:pt x="0" y="58090"/>
                  </a:moveTo>
                  <a:lnTo>
                    <a:pt x="58090" y="0"/>
                  </a:lnTo>
                  <a:lnTo>
                    <a:pt x="58090" y="23236"/>
                  </a:lnTo>
                  <a:lnTo>
                    <a:pt x="229651" y="23236"/>
                  </a:lnTo>
                  <a:lnTo>
                    <a:pt x="229651" y="0"/>
                  </a:lnTo>
                  <a:lnTo>
                    <a:pt x="287740" y="58090"/>
                  </a:lnTo>
                  <a:lnTo>
                    <a:pt x="229651" y="116179"/>
                  </a:lnTo>
                  <a:lnTo>
                    <a:pt x="229651" y="92943"/>
                  </a:lnTo>
                  <a:lnTo>
                    <a:pt x="58090" y="92943"/>
                  </a:lnTo>
                  <a:lnTo>
                    <a:pt x="58090" y="116179"/>
                  </a:lnTo>
                  <a:lnTo>
                    <a:pt x="0" y="58090"/>
                  </a:lnTo>
                  <a:close/>
                </a:path>
              </a:pathLst>
            </a:custGeom>
            <a:solidFill>
              <a:srgbClr val="EDA83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53" tIns="23235" rIns="34854" bIns="2323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3731558" y="4257786"/>
              <a:ext cx="663881" cy="331940"/>
            </a:xfrm>
            <a:custGeom>
              <a:avLst/>
              <a:gdLst>
                <a:gd name="connsiteX0" fmla="*/ 0 w 663881"/>
                <a:gd name="connsiteY0" fmla="*/ 33194 h 331940"/>
                <a:gd name="connsiteX1" fmla="*/ 33194 w 663881"/>
                <a:gd name="connsiteY1" fmla="*/ 0 h 331940"/>
                <a:gd name="connsiteX2" fmla="*/ 630687 w 663881"/>
                <a:gd name="connsiteY2" fmla="*/ 0 h 331940"/>
                <a:gd name="connsiteX3" fmla="*/ 663881 w 663881"/>
                <a:gd name="connsiteY3" fmla="*/ 33194 h 331940"/>
                <a:gd name="connsiteX4" fmla="*/ 663881 w 663881"/>
                <a:gd name="connsiteY4" fmla="*/ 298746 h 331940"/>
                <a:gd name="connsiteX5" fmla="*/ 630687 w 663881"/>
                <a:gd name="connsiteY5" fmla="*/ 331940 h 331940"/>
                <a:gd name="connsiteX6" fmla="*/ 33194 w 663881"/>
                <a:gd name="connsiteY6" fmla="*/ 331940 h 331940"/>
                <a:gd name="connsiteX7" fmla="*/ 0 w 663881"/>
                <a:gd name="connsiteY7" fmla="*/ 298746 h 331940"/>
                <a:gd name="connsiteX8" fmla="*/ 0 w 663881"/>
                <a:gd name="connsiteY8" fmla="*/ 33194 h 33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881" h="331940">
                  <a:moveTo>
                    <a:pt x="0" y="33194"/>
                  </a:moveTo>
                  <a:cubicBezTo>
                    <a:pt x="0" y="14861"/>
                    <a:pt x="14861" y="0"/>
                    <a:pt x="33194" y="0"/>
                  </a:cubicBezTo>
                  <a:lnTo>
                    <a:pt x="630687" y="0"/>
                  </a:lnTo>
                  <a:cubicBezTo>
                    <a:pt x="649020" y="0"/>
                    <a:pt x="663881" y="14861"/>
                    <a:pt x="663881" y="33194"/>
                  </a:cubicBezTo>
                  <a:lnTo>
                    <a:pt x="663881" y="298746"/>
                  </a:lnTo>
                  <a:cubicBezTo>
                    <a:pt x="663881" y="317079"/>
                    <a:pt x="649020" y="331940"/>
                    <a:pt x="630687" y="331940"/>
                  </a:cubicBezTo>
                  <a:lnTo>
                    <a:pt x="33194" y="331940"/>
                  </a:lnTo>
                  <a:cubicBezTo>
                    <a:pt x="14861" y="331940"/>
                    <a:pt x="0" y="317079"/>
                    <a:pt x="0" y="298746"/>
                  </a:cubicBezTo>
                  <a:lnTo>
                    <a:pt x="0" y="33194"/>
                  </a:lnTo>
                  <a:close/>
                </a:path>
              </a:pathLst>
            </a:custGeom>
            <a:solidFill>
              <a:srgbClr val="1C5496"/>
            </a:solid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392" tIns="36392" rIns="36392" bIns="3639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2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</a:p>
          </p:txBody>
        </p:sp>
        <p:sp>
          <p:nvSpPr>
            <p:cNvPr id="118" name="任意多边形: 形状 117"/>
            <p:cNvSpPr/>
            <p:nvPr/>
          </p:nvSpPr>
          <p:spPr>
            <a:xfrm rot="4354">
              <a:off x="3407850" y="4366315"/>
              <a:ext cx="287740" cy="116179"/>
            </a:xfrm>
            <a:custGeom>
              <a:avLst/>
              <a:gdLst>
                <a:gd name="connsiteX0" fmla="*/ 0 w 287740"/>
                <a:gd name="connsiteY0" fmla="*/ 58090 h 116179"/>
                <a:gd name="connsiteX1" fmla="*/ 58090 w 287740"/>
                <a:gd name="connsiteY1" fmla="*/ 0 h 116179"/>
                <a:gd name="connsiteX2" fmla="*/ 58090 w 287740"/>
                <a:gd name="connsiteY2" fmla="*/ 23236 h 116179"/>
                <a:gd name="connsiteX3" fmla="*/ 229651 w 287740"/>
                <a:gd name="connsiteY3" fmla="*/ 23236 h 116179"/>
                <a:gd name="connsiteX4" fmla="*/ 229651 w 287740"/>
                <a:gd name="connsiteY4" fmla="*/ 0 h 116179"/>
                <a:gd name="connsiteX5" fmla="*/ 287740 w 287740"/>
                <a:gd name="connsiteY5" fmla="*/ 58090 h 116179"/>
                <a:gd name="connsiteX6" fmla="*/ 229651 w 287740"/>
                <a:gd name="connsiteY6" fmla="*/ 116179 h 116179"/>
                <a:gd name="connsiteX7" fmla="*/ 229651 w 287740"/>
                <a:gd name="connsiteY7" fmla="*/ 92943 h 116179"/>
                <a:gd name="connsiteX8" fmla="*/ 58090 w 287740"/>
                <a:gd name="connsiteY8" fmla="*/ 92943 h 116179"/>
                <a:gd name="connsiteX9" fmla="*/ 58090 w 287740"/>
                <a:gd name="connsiteY9" fmla="*/ 116179 h 116179"/>
                <a:gd name="connsiteX10" fmla="*/ 0 w 287740"/>
                <a:gd name="connsiteY10" fmla="*/ 58090 h 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7740" h="116179">
                  <a:moveTo>
                    <a:pt x="287740" y="58089"/>
                  </a:moveTo>
                  <a:lnTo>
                    <a:pt x="229650" y="116178"/>
                  </a:lnTo>
                  <a:lnTo>
                    <a:pt x="229650" y="92942"/>
                  </a:lnTo>
                  <a:lnTo>
                    <a:pt x="58089" y="92942"/>
                  </a:lnTo>
                  <a:lnTo>
                    <a:pt x="58089" y="116178"/>
                  </a:lnTo>
                  <a:lnTo>
                    <a:pt x="0" y="58089"/>
                  </a:lnTo>
                  <a:lnTo>
                    <a:pt x="58089" y="1"/>
                  </a:lnTo>
                  <a:lnTo>
                    <a:pt x="58089" y="23237"/>
                  </a:lnTo>
                  <a:lnTo>
                    <a:pt x="229650" y="23237"/>
                  </a:lnTo>
                  <a:lnTo>
                    <a:pt x="229650" y="1"/>
                  </a:lnTo>
                  <a:lnTo>
                    <a:pt x="287740" y="58089"/>
                  </a:lnTo>
                  <a:close/>
                </a:path>
              </a:pathLst>
            </a:custGeom>
            <a:solidFill>
              <a:srgbClr val="EDA83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54" tIns="23235" rIns="34853" bIns="2323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</p:grpSp>
      <p:sp>
        <p:nvSpPr>
          <p:cNvPr id="121" name="Rectangle 60"/>
          <p:cNvSpPr/>
          <p:nvPr/>
        </p:nvSpPr>
        <p:spPr bwMode="auto">
          <a:xfrm>
            <a:off x="231464" y="1355398"/>
            <a:ext cx="1680421" cy="52728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en-US" sz="12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2" name="Can 63"/>
          <p:cNvSpPr/>
          <p:nvPr/>
        </p:nvSpPr>
        <p:spPr>
          <a:xfrm>
            <a:off x="1042765" y="2919184"/>
            <a:ext cx="799707" cy="378445"/>
          </a:xfrm>
          <a:prstGeom prst="can">
            <a:avLst>
              <a:gd name="adj" fmla="val 1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业务数据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</a:t>
            </a:r>
          </a:p>
        </p:txBody>
      </p:sp>
      <p:sp>
        <p:nvSpPr>
          <p:cNvPr id="123" name="TextBox 66"/>
          <p:cNvSpPr txBox="1"/>
          <p:nvPr/>
        </p:nvSpPr>
        <p:spPr>
          <a:xfrm>
            <a:off x="466380" y="13720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业务应用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4" name="Multidocument 67"/>
          <p:cNvSpPr/>
          <p:nvPr/>
        </p:nvSpPr>
        <p:spPr>
          <a:xfrm>
            <a:off x="1010678" y="3432522"/>
            <a:ext cx="863881" cy="448496"/>
          </a:xfrm>
          <a:prstGeom prst="flowChartMulti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文件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5" name="Can 69"/>
          <p:cNvSpPr/>
          <p:nvPr/>
        </p:nvSpPr>
        <p:spPr>
          <a:xfrm>
            <a:off x="1042765" y="1967032"/>
            <a:ext cx="799707" cy="378445"/>
          </a:xfrm>
          <a:prstGeom prst="can">
            <a:avLst>
              <a:gd name="adj" fmla="val 1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业务数据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</a:p>
        </p:txBody>
      </p:sp>
      <p:sp>
        <p:nvSpPr>
          <p:cNvPr id="126" name="Can 70"/>
          <p:cNvSpPr/>
          <p:nvPr/>
        </p:nvSpPr>
        <p:spPr>
          <a:xfrm>
            <a:off x="1042765" y="2443108"/>
            <a:ext cx="799707" cy="378445"/>
          </a:xfrm>
          <a:prstGeom prst="can">
            <a:avLst>
              <a:gd name="adj" fmla="val 1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业务数据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</a:p>
        </p:txBody>
      </p:sp>
      <p:sp>
        <p:nvSpPr>
          <p:cNvPr id="127" name="Multidocument 71"/>
          <p:cNvSpPr/>
          <p:nvPr/>
        </p:nvSpPr>
        <p:spPr>
          <a:xfrm>
            <a:off x="1010678" y="3969494"/>
            <a:ext cx="863881" cy="448496"/>
          </a:xfrm>
          <a:prstGeom prst="flowChartMulti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文件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8" name="Multidocument 72"/>
          <p:cNvSpPr/>
          <p:nvPr/>
        </p:nvSpPr>
        <p:spPr>
          <a:xfrm>
            <a:off x="1010678" y="4506466"/>
            <a:ext cx="863881" cy="448496"/>
          </a:xfrm>
          <a:prstGeom prst="flowChartMulti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文件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9" name="TextBox 73"/>
          <p:cNvSpPr txBox="1"/>
          <p:nvPr/>
        </p:nvSpPr>
        <p:spPr>
          <a:xfrm>
            <a:off x="346956" y="1901390"/>
            <a:ext cx="504000" cy="1440000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lIns="0" tIns="0" rIns="0" bIns="0" rtlCol="0" anchor="ctr">
            <a:no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74"/>
          <p:cNvSpPr txBox="1"/>
          <p:nvPr/>
        </p:nvSpPr>
        <p:spPr>
          <a:xfrm>
            <a:off x="346956" y="3493069"/>
            <a:ext cx="504000" cy="1440000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lIns="0" tIns="0" rIns="0" bIns="0" rtlCol="0" anchor="ctr" anchorCtr="0">
            <a:noAutofit/>
          </a:bodyPr>
          <a:lstStyle>
            <a:defPPr>
              <a:defRPr lang="zh-CN"/>
            </a:defPPr>
          </a:lstStyle>
          <a:p>
            <a:pPr algn="ctr"/>
            <a:r>
              <a:rPr lang="zh-CN" altLang="en-US" sz="1200" dirty="0"/>
              <a:t>文件／日志</a:t>
            </a:r>
            <a:endParaRPr lang="en-US" sz="1200" dirty="0"/>
          </a:p>
        </p:txBody>
      </p:sp>
      <p:sp>
        <p:nvSpPr>
          <p:cNvPr id="131" name="Rectangle 75"/>
          <p:cNvSpPr/>
          <p:nvPr/>
        </p:nvSpPr>
        <p:spPr>
          <a:xfrm>
            <a:off x="1082618" y="5216708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业务应用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2" name="Rectangle 76"/>
          <p:cNvSpPr/>
          <p:nvPr/>
        </p:nvSpPr>
        <p:spPr>
          <a:xfrm>
            <a:off x="1082618" y="5629994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业务应用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3" name="Rectangle 77"/>
          <p:cNvSpPr/>
          <p:nvPr/>
        </p:nvSpPr>
        <p:spPr>
          <a:xfrm>
            <a:off x="1082618" y="6043280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业务应用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endParaRPr lang="en-US" sz="12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346956" y="5084749"/>
            <a:ext cx="504000" cy="1440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1200" dirty="0">
                <a:latin typeface="+mn-ea"/>
              </a:rPr>
              <a:t>A</a:t>
            </a:r>
          </a:p>
          <a:p>
            <a:pPr algn="ctr"/>
            <a:r>
              <a:rPr lang="en-US" altLang="zh-CN" sz="1200" dirty="0">
                <a:latin typeface="+mn-ea"/>
              </a:rPr>
              <a:t>P</a:t>
            </a:r>
          </a:p>
          <a:p>
            <a:pPr algn="ctr"/>
            <a:r>
              <a:rPr lang="en-US" altLang="zh-CN" sz="1200" dirty="0">
                <a:latin typeface="+mn-ea"/>
              </a:rPr>
              <a:t>I</a:t>
            </a:r>
          </a:p>
          <a:p>
            <a:pPr algn="ctr"/>
            <a:r>
              <a:rPr lang="zh-CN" altLang="en-US" sz="1200" dirty="0">
                <a:latin typeface="+mn-ea"/>
              </a:rPr>
              <a:t>采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集</a:t>
            </a:r>
            <a:endParaRPr lang="en-US" sz="1200" dirty="0">
              <a:latin typeface="+mn-ea"/>
            </a:endParaRPr>
          </a:p>
        </p:txBody>
      </p:sp>
      <p:sp>
        <p:nvSpPr>
          <p:cNvPr id="135" name="Left Arrow 80"/>
          <p:cNvSpPr/>
          <p:nvPr/>
        </p:nvSpPr>
        <p:spPr>
          <a:xfrm flipH="1">
            <a:off x="1810378" y="5856218"/>
            <a:ext cx="828000" cy="612000"/>
          </a:xfrm>
          <a:prstGeom prst="leftArrow">
            <a:avLst/>
          </a:prstGeom>
          <a:solidFill>
            <a:srgbClr val="EDA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1600" dirty="0"/>
              <a:t>采集</a:t>
            </a:r>
            <a:endParaRPr lang="en-US" sz="1600" dirty="0"/>
          </a:p>
        </p:txBody>
      </p:sp>
      <p:sp>
        <p:nvSpPr>
          <p:cNvPr id="136" name="Right Arrow 61"/>
          <p:cNvSpPr/>
          <p:nvPr/>
        </p:nvSpPr>
        <p:spPr>
          <a:xfrm flipH="1">
            <a:off x="1810378" y="1417558"/>
            <a:ext cx="828000" cy="612000"/>
          </a:xfrm>
          <a:prstGeom prst="rightArrow">
            <a:avLst/>
          </a:prstGeom>
          <a:solidFill>
            <a:srgbClr val="EDA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1600" dirty="0"/>
              <a:t>结果</a:t>
            </a:r>
            <a:endParaRPr lang="en-US" sz="1600" dirty="0"/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71" y="1600989"/>
            <a:ext cx="5767258" cy="3733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80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85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34"/>
          <p:cNvSpPr/>
          <p:nvPr/>
        </p:nvSpPr>
        <p:spPr bwMode="auto">
          <a:xfrm>
            <a:off x="3863437" y="2286020"/>
            <a:ext cx="6511963" cy="349149"/>
          </a:xfrm>
          <a:prstGeom prst="roundRect">
            <a:avLst/>
          </a:prstGeom>
          <a:solidFill>
            <a:srgbClr val="6EBA35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9" name="图形 218" descr="购物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51" y="2280594"/>
            <a:ext cx="360000" cy="360000"/>
          </a:xfrm>
          <a:prstGeom prst="rect">
            <a:avLst/>
          </a:prstGeom>
        </p:spPr>
      </p:pic>
      <p:pic>
        <p:nvPicPr>
          <p:cNvPr id="220" name="图形 219" descr="购物篮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903" y="2280594"/>
            <a:ext cx="360000" cy="360000"/>
          </a:xfrm>
          <a:prstGeom prst="rect">
            <a:avLst/>
          </a:prstGeom>
        </p:spPr>
      </p:pic>
      <p:pic>
        <p:nvPicPr>
          <p:cNvPr id="221" name="图形 220" descr="箱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5398" y="2280594"/>
            <a:ext cx="360000" cy="360000"/>
          </a:xfrm>
          <a:prstGeom prst="rect">
            <a:avLst/>
          </a:prstGeom>
        </p:spPr>
      </p:pic>
      <p:pic>
        <p:nvPicPr>
          <p:cNvPr id="222" name="图形 221" descr="箱车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5243" y="2280594"/>
            <a:ext cx="360000" cy="360000"/>
          </a:xfrm>
          <a:prstGeom prst="rect">
            <a:avLst/>
          </a:prstGeom>
        </p:spPr>
      </p:pic>
      <p:pic>
        <p:nvPicPr>
          <p:cNvPr id="223" name="图形 222" descr="条形码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1892" y="2280594"/>
            <a:ext cx="360000" cy="360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整体是什么样子？</a:t>
            </a:r>
          </a:p>
        </p:txBody>
      </p:sp>
      <p:sp>
        <p:nvSpPr>
          <p:cNvPr id="184" name="圆角矩形 1"/>
          <p:cNvSpPr/>
          <p:nvPr/>
        </p:nvSpPr>
        <p:spPr bwMode="auto">
          <a:xfrm>
            <a:off x="76200" y="1873952"/>
            <a:ext cx="1175099" cy="4859998"/>
          </a:xfrm>
          <a:prstGeom prst="roundRect">
            <a:avLst>
              <a:gd name="adj" fmla="val 7996"/>
            </a:avLst>
          </a:prstGeom>
          <a:solidFill>
            <a:srgbClr val="BFBFBF"/>
          </a:solidFill>
          <a:ln w="6350" cap="flat" cmpd="sng" algn="ctr">
            <a:noFill/>
            <a:prstDash val="lgDashDot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480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480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统一运维监控</a:t>
            </a:r>
          </a:p>
        </p:txBody>
      </p:sp>
      <p:sp>
        <p:nvSpPr>
          <p:cNvPr id="185" name="矩形 184"/>
          <p:cNvSpPr/>
          <p:nvPr/>
        </p:nvSpPr>
        <p:spPr bwMode="auto">
          <a:xfrm>
            <a:off x="171985" y="3938713"/>
            <a:ext cx="981405" cy="1547709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自动化调度（配置监控规则，可以协同分布式服务框架自动横向扩展应用）</a:t>
            </a:r>
          </a:p>
        </p:txBody>
      </p:sp>
      <p:sp>
        <p:nvSpPr>
          <p:cNvPr id="186" name="矩形 185"/>
          <p:cNvSpPr/>
          <p:nvPr/>
        </p:nvSpPr>
        <p:spPr bwMode="auto">
          <a:xfrm>
            <a:off x="171985" y="5812849"/>
            <a:ext cx="981404" cy="575237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实时查看</a:t>
            </a:r>
          </a:p>
        </p:txBody>
      </p:sp>
      <p:sp>
        <p:nvSpPr>
          <p:cNvPr id="187" name="矩形 186"/>
          <p:cNvSpPr/>
          <p:nvPr/>
        </p:nvSpPr>
        <p:spPr bwMode="auto">
          <a:xfrm>
            <a:off x="171985" y="2959879"/>
            <a:ext cx="981404" cy="575237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全渠道监控</a:t>
            </a:r>
          </a:p>
        </p:txBody>
      </p:sp>
      <p:sp>
        <p:nvSpPr>
          <p:cNvPr id="118" name="圆角矩形 129"/>
          <p:cNvSpPr/>
          <p:nvPr/>
        </p:nvSpPr>
        <p:spPr bwMode="auto">
          <a:xfrm>
            <a:off x="3855386" y="1883771"/>
            <a:ext cx="6511963" cy="349149"/>
          </a:xfrm>
          <a:prstGeom prst="roundRect">
            <a:avLst/>
          </a:prstGeom>
          <a:solidFill>
            <a:srgbClr val="6EBA35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4"/>
          <p:cNvSpPr/>
          <p:nvPr/>
        </p:nvSpPr>
        <p:spPr bwMode="auto">
          <a:xfrm>
            <a:off x="3855386" y="5720947"/>
            <a:ext cx="6520015" cy="965853"/>
          </a:xfrm>
          <a:prstGeom prst="roundRect">
            <a:avLst>
              <a:gd name="adj" fmla="val 6338"/>
            </a:avLst>
          </a:prstGeom>
          <a:solidFill>
            <a:srgbClr val="F49B00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314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环境均可无缝支持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314"/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314">
              <a:lnSpc>
                <a:spcPct val="150000"/>
              </a:lnSpc>
            </a:pPr>
            <a:endPara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5"/>
          <p:cNvSpPr/>
          <p:nvPr/>
        </p:nvSpPr>
        <p:spPr bwMode="auto">
          <a:xfrm>
            <a:off x="3863437" y="2688268"/>
            <a:ext cx="6503911" cy="762437"/>
          </a:xfrm>
          <a:prstGeom prst="roundRect">
            <a:avLst>
              <a:gd name="adj" fmla="val 6123"/>
            </a:avLst>
          </a:prstGeom>
          <a:solidFill>
            <a:srgbClr val="6EBA35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业务服务（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A-PaaS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高复杂度业务一站支撑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2"/>
          <p:cNvSpPr/>
          <p:nvPr/>
        </p:nvSpPr>
        <p:spPr bwMode="auto">
          <a:xfrm>
            <a:off x="3863437" y="3743329"/>
            <a:ext cx="6499422" cy="1649715"/>
          </a:xfrm>
          <a:prstGeom prst="roundRect">
            <a:avLst>
              <a:gd name="adj" fmla="val 4390"/>
            </a:avLst>
          </a:prstGeom>
          <a:solidFill>
            <a:srgbClr val="23AEEC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I-PaaS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可横向扩展的支撑平台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180841" y="4087688"/>
            <a:ext cx="1865305" cy="1240695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分布式缓存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（支持集群高可用架构、承载大数据量存储，集群实现实时同步）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234591" y="4086723"/>
            <a:ext cx="1572320" cy="1240695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MQ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（支持大规模，高可靠、高并发访问，具备超强消息堆积能力）</a:t>
            </a:r>
          </a:p>
        </p:txBody>
      </p:sp>
      <p:sp>
        <p:nvSpPr>
          <p:cNvPr id="126" name="矩形 125"/>
          <p:cNvSpPr/>
          <p:nvPr/>
        </p:nvSpPr>
        <p:spPr bwMode="auto">
          <a:xfrm>
            <a:off x="7995358" y="4086723"/>
            <a:ext cx="1946254" cy="1240695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（支持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引擎，可以无限扩容、自动水平分拆、支持规则分拆数据）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212614" y="6139024"/>
            <a:ext cx="5895725" cy="446414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物理机、私有云、公有云（阿里云、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Azure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、华为云）等</a:t>
            </a:r>
          </a:p>
        </p:txBody>
      </p:sp>
      <p:sp>
        <p:nvSpPr>
          <p:cNvPr id="159" name="矩形 158"/>
          <p:cNvSpPr/>
          <p:nvPr/>
        </p:nvSpPr>
        <p:spPr>
          <a:xfrm>
            <a:off x="4949282" y="2358603"/>
            <a:ext cx="40107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031507" y="2358603"/>
            <a:ext cx="39626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072312" y="2358603"/>
            <a:ext cx="44114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098951" y="2358603"/>
            <a:ext cx="4812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30"/>
          <p:cNvSpPr txBox="1"/>
          <p:nvPr/>
        </p:nvSpPr>
        <p:spPr>
          <a:xfrm>
            <a:off x="3842087" y="2345004"/>
            <a:ext cx="883495" cy="2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1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应用</a:t>
            </a:r>
          </a:p>
        </p:txBody>
      </p:sp>
      <p:sp>
        <p:nvSpPr>
          <p:cNvPr id="165" name="矩形 164"/>
          <p:cNvSpPr/>
          <p:nvPr/>
        </p:nvSpPr>
        <p:spPr>
          <a:xfrm>
            <a:off x="9171274" y="2358603"/>
            <a:ext cx="42992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9878749" y="2358603"/>
            <a:ext cx="368061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0"/>
          <p:cNvSpPr txBox="1"/>
          <p:nvPr/>
        </p:nvSpPr>
        <p:spPr>
          <a:xfrm>
            <a:off x="3822200" y="1938745"/>
            <a:ext cx="880232" cy="2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1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接入渠道</a:t>
            </a:r>
          </a:p>
        </p:txBody>
      </p:sp>
      <p:sp>
        <p:nvSpPr>
          <p:cNvPr id="157" name="矩形 156"/>
          <p:cNvSpPr/>
          <p:nvPr/>
        </p:nvSpPr>
        <p:spPr>
          <a:xfrm>
            <a:off x="4939463" y="1976045"/>
            <a:ext cx="431193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Freeform 20"/>
          <p:cNvSpPr>
            <a:spLocks noEditPoints="1"/>
          </p:cNvSpPr>
          <p:nvPr/>
        </p:nvSpPr>
        <p:spPr bwMode="black">
          <a:xfrm>
            <a:off x="4828543" y="1926419"/>
            <a:ext cx="657857" cy="268940"/>
          </a:xfrm>
          <a:custGeom>
            <a:avLst/>
            <a:gdLst/>
            <a:ahLst/>
            <a:cxnLst>
              <a:cxn ang="0">
                <a:pos x="774" y="456"/>
              </a:cxn>
              <a:cxn ang="0">
                <a:pos x="774" y="36"/>
              </a:cxn>
              <a:cxn ang="0">
                <a:pos x="737" y="0"/>
              </a:cxn>
              <a:cxn ang="0">
                <a:pos x="107" y="0"/>
              </a:cxn>
              <a:cxn ang="0">
                <a:pos x="71" y="36"/>
              </a:cxn>
              <a:cxn ang="0">
                <a:pos x="71" y="456"/>
              </a:cxn>
              <a:cxn ang="0">
                <a:pos x="0" y="544"/>
              </a:cxn>
              <a:cxn ang="0">
                <a:pos x="44" y="588"/>
              </a:cxn>
              <a:cxn ang="0">
                <a:pos x="800" y="588"/>
              </a:cxn>
              <a:cxn ang="0">
                <a:pos x="844" y="544"/>
              </a:cxn>
              <a:cxn ang="0">
                <a:pos x="774" y="456"/>
              </a:cxn>
              <a:cxn ang="0">
                <a:pos x="481" y="554"/>
              </a:cxn>
              <a:cxn ang="0">
                <a:pos x="350" y="554"/>
              </a:cxn>
              <a:cxn ang="0">
                <a:pos x="337" y="547"/>
              </a:cxn>
              <a:cxn ang="0">
                <a:pos x="352" y="519"/>
              </a:cxn>
              <a:cxn ang="0">
                <a:pos x="363" y="514"/>
              </a:cxn>
              <a:cxn ang="0">
                <a:pos x="468" y="514"/>
              </a:cxn>
              <a:cxn ang="0">
                <a:pos x="478" y="519"/>
              </a:cxn>
              <a:cxn ang="0">
                <a:pos x="494" y="547"/>
              </a:cxn>
              <a:cxn ang="0">
                <a:pos x="481" y="554"/>
              </a:cxn>
              <a:cxn ang="0">
                <a:pos x="748" y="456"/>
              </a:cxn>
              <a:cxn ang="0">
                <a:pos x="99" y="456"/>
              </a:cxn>
              <a:cxn ang="0">
                <a:pos x="99" y="42"/>
              </a:cxn>
              <a:cxn ang="0">
                <a:pos x="117" y="24"/>
              </a:cxn>
              <a:cxn ang="0">
                <a:pos x="730" y="24"/>
              </a:cxn>
              <a:cxn ang="0">
                <a:pos x="748" y="42"/>
              </a:cxn>
              <a:cxn ang="0">
                <a:pos x="748" y="456"/>
              </a:cxn>
            </a:cxnLst>
            <a:rect l="0" t="0" r="r" b="b"/>
            <a:pathLst>
              <a:path w="844" h="588">
                <a:moveTo>
                  <a:pt x="774" y="456"/>
                </a:moveTo>
                <a:cubicBezTo>
                  <a:pt x="774" y="36"/>
                  <a:pt x="774" y="36"/>
                  <a:pt x="774" y="36"/>
                </a:cubicBezTo>
                <a:cubicBezTo>
                  <a:pt x="774" y="16"/>
                  <a:pt x="757" y="0"/>
                  <a:pt x="73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87" y="0"/>
                  <a:pt x="71" y="16"/>
                  <a:pt x="71" y="3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68"/>
                  <a:pt x="20" y="588"/>
                  <a:pt x="44" y="588"/>
                </a:cubicBezTo>
                <a:cubicBezTo>
                  <a:pt x="800" y="588"/>
                  <a:pt x="800" y="588"/>
                  <a:pt x="800" y="588"/>
                </a:cubicBezTo>
                <a:cubicBezTo>
                  <a:pt x="824" y="588"/>
                  <a:pt x="844" y="568"/>
                  <a:pt x="844" y="544"/>
                </a:cubicBezTo>
                <a:lnTo>
                  <a:pt x="774" y="456"/>
                </a:lnTo>
                <a:close/>
                <a:moveTo>
                  <a:pt x="481" y="554"/>
                </a:moveTo>
                <a:cubicBezTo>
                  <a:pt x="350" y="554"/>
                  <a:pt x="350" y="554"/>
                  <a:pt x="350" y="554"/>
                </a:cubicBezTo>
                <a:cubicBezTo>
                  <a:pt x="343" y="554"/>
                  <a:pt x="337" y="551"/>
                  <a:pt x="337" y="547"/>
                </a:cubicBezTo>
                <a:cubicBezTo>
                  <a:pt x="352" y="519"/>
                  <a:pt x="352" y="519"/>
                  <a:pt x="352" y="519"/>
                </a:cubicBezTo>
                <a:cubicBezTo>
                  <a:pt x="352" y="516"/>
                  <a:pt x="357" y="514"/>
                  <a:pt x="363" y="514"/>
                </a:cubicBezTo>
                <a:cubicBezTo>
                  <a:pt x="468" y="514"/>
                  <a:pt x="468" y="514"/>
                  <a:pt x="468" y="514"/>
                </a:cubicBezTo>
                <a:cubicBezTo>
                  <a:pt x="473" y="514"/>
                  <a:pt x="478" y="516"/>
                  <a:pt x="478" y="519"/>
                </a:cubicBezTo>
                <a:cubicBezTo>
                  <a:pt x="494" y="547"/>
                  <a:pt x="494" y="547"/>
                  <a:pt x="494" y="547"/>
                </a:cubicBezTo>
                <a:cubicBezTo>
                  <a:pt x="494" y="551"/>
                  <a:pt x="488" y="554"/>
                  <a:pt x="481" y="554"/>
                </a:cubicBezTo>
                <a:close/>
                <a:moveTo>
                  <a:pt x="748" y="456"/>
                </a:moveTo>
                <a:cubicBezTo>
                  <a:pt x="99" y="456"/>
                  <a:pt x="99" y="456"/>
                  <a:pt x="99" y="456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32"/>
                  <a:pt x="107" y="24"/>
                  <a:pt x="117" y="24"/>
                </a:cubicBezTo>
                <a:cubicBezTo>
                  <a:pt x="730" y="24"/>
                  <a:pt x="730" y="24"/>
                  <a:pt x="730" y="24"/>
                </a:cubicBezTo>
                <a:cubicBezTo>
                  <a:pt x="740" y="24"/>
                  <a:pt x="748" y="32"/>
                  <a:pt x="748" y="42"/>
                </a:cubicBezTo>
                <a:lnTo>
                  <a:pt x="748" y="456"/>
                </a:lnTo>
                <a:close/>
              </a:path>
            </a:pathLst>
          </a:custGeom>
          <a:solidFill>
            <a:srgbClr val="FFFFFF"/>
          </a:solidFill>
          <a:extLst/>
        </p:spPr>
        <p:txBody>
          <a:bodyPr vert="horz" wrap="square" lIns="80684" tIns="40342" rIns="80684" bIns="40342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defRPr/>
            </a:pPr>
            <a:endParaRPr lang="en-US" sz="900" kern="0" dirty="0">
              <a:solidFill>
                <a:srgbClr val="FFFFFF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178131" y="1980789"/>
            <a:ext cx="527469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309199" y="1976045"/>
            <a:ext cx="387001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 1"/>
          <p:cNvGrpSpPr/>
          <p:nvPr/>
        </p:nvGrpSpPr>
        <p:grpSpPr>
          <a:xfrm>
            <a:off x="6871413" y="1923038"/>
            <a:ext cx="389600" cy="279994"/>
            <a:chOff x="5321090" y="2741150"/>
            <a:chExt cx="587886" cy="718864"/>
          </a:xfrm>
        </p:grpSpPr>
        <p:pic>
          <p:nvPicPr>
            <p:cNvPr id="153" name="Picture 10"/>
            <p:cNvPicPr>
              <a:picLocks noChangeAspect="1"/>
            </p:cNvPicPr>
            <p:nvPr/>
          </p:nvPicPr>
          <p:blipFill>
            <a:blip r:embed="rId12" cstate="print">
              <a:lum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 rot="2614426" flipH="1">
              <a:off x="5321090" y="3045196"/>
              <a:ext cx="249208" cy="414818"/>
            </a:xfrm>
            <a:prstGeom prst="rect">
              <a:avLst/>
            </a:prstGeom>
          </p:spPr>
        </p:pic>
        <p:sp>
          <p:nvSpPr>
            <p:cNvPr id="154" name="Freeform 61"/>
            <p:cNvSpPr>
              <a:spLocks/>
            </p:cNvSpPr>
            <p:nvPr/>
          </p:nvSpPr>
          <p:spPr bwMode="black">
            <a:xfrm rot="10800000">
              <a:off x="5550723" y="2741150"/>
              <a:ext cx="358253" cy="642026"/>
            </a:xfrm>
            <a:custGeom>
              <a:avLst/>
              <a:gdLst/>
              <a:ahLst/>
              <a:cxnLst>
                <a:cxn ang="0">
                  <a:pos x="251" y="363"/>
                </a:cxn>
                <a:cxn ang="0">
                  <a:pos x="243" y="372"/>
                </a:cxn>
                <a:cxn ang="0">
                  <a:pos x="35" y="372"/>
                </a:cxn>
                <a:cxn ang="0">
                  <a:pos x="27" y="363"/>
                </a:cxn>
                <a:cxn ang="0">
                  <a:pos x="27" y="36"/>
                </a:cxn>
                <a:cxn ang="0">
                  <a:pos x="35" y="27"/>
                </a:cxn>
                <a:cxn ang="0">
                  <a:pos x="243" y="27"/>
                </a:cxn>
                <a:cxn ang="0">
                  <a:pos x="251" y="36"/>
                </a:cxn>
                <a:cxn ang="0">
                  <a:pos x="251" y="108"/>
                </a:cxn>
                <a:cxn ang="0">
                  <a:pos x="277" y="84"/>
                </a:cxn>
                <a:cxn ang="0">
                  <a:pos x="277" y="10"/>
                </a:cxn>
                <a:cxn ang="0">
                  <a:pos x="267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89"/>
                </a:cxn>
                <a:cxn ang="0">
                  <a:pos x="11" y="399"/>
                </a:cxn>
                <a:cxn ang="0">
                  <a:pos x="267" y="399"/>
                </a:cxn>
                <a:cxn ang="0">
                  <a:pos x="277" y="389"/>
                </a:cxn>
                <a:cxn ang="0">
                  <a:pos x="277" y="168"/>
                </a:cxn>
                <a:cxn ang="0">
                  <a:pos x="251" y="191"/>
                </a:cxn>
                <a:cxn ang="0">
                  <a:pos x="251" y="363"/>
                </a:cxn>
              </a:cxnLst>
              <a:rect l="0" t="0" r="r" b="b"/>
              <a:pathLst>
                <a:path w="277" h="399">
                  <a:moveTo>
                    <a:pt x="251" y="363"/>
                  </a:moveTo>
                  <a:cubicBezTo>
                    <a:pt x="251" y="368"/>
                    <a:pt x="247" y="372"/>
                    <a:pt x="243" y="372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1" y="372"/>
                    <a:pt x="27" y="368"/>
                    <a:pt x="27" y="363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1"/>
                    <a:pt x="31" y="27"/>
                    <a:pt x="35" y="27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7" y="27"/>
                    <a:pt x="251" y="31"/>
                    <a:pt x="251" y="36"/>
                  </a:cubicBezTo>
                  <a:cubicBezTo>
                    <a:pt x="251" y="108"/>
                    <a:pt x="251" y="108"/>
                    <a:pt x="251" y="10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7" y="10"/>
                    <a:pt x="277" y="10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5"/>
                    <a:pt x="5" y="399"/>
                    <a:pt x="11" y="399"/>
                  </a:cubicBezTo>
                  <a:cubicBezTo>
                    <a:pt x="267" y="399"/>
                    <a:pt x="267" y="399"/>
                    <a:pt x="267" y="399"/>
                  </a:cubicBezTo>
                  <a:cubicBezTo>
                    <a:pt x="273" y="399"/>
                    <a:pt x="277" y="395"/>
                    <a:pt x="277" y="389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51" y="191"/>
                    <a:pt x="251" y="191"/>
                    <a:pt x="251" y="191"/>
                  </a:cubicBezTo>
                  <a:lnTo>
                    <a:pt x="251" y="363"/>
                  </a:lnTo>
                  <a:close/>
                </a:path>
              </a:pathLst>
            </a:custGeom>
            <a:solidFill>
              <a:srgbClr val="FFFFFF"/>
            </a:solidFill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219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48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7712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6958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176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395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464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3873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8353903" y="1973945"/>
            <a:ext cx="409097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</a:t>
            </a:r>
          </a:p>
        </p:txBody>
      </p:sp>
      <p:sp>
        <p:nvSpPr>
          <p:cNvPr id="146" name="矩形 145"/>
          <p:cNvSpPr/>
          <p:nvPr/>
        </p:nvSpPr>
        <p:spPr>
          <a:xfrm>
            <a:off x="9420169" y="1968855"/>
            <a:ext cx="409097" cy="2039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</a:p>
        </p:txBody>
      </p:sp>
      <p:pic>
        <p:nvPicPr>
          <p:cNvPr id="14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200" y="1873952"/>
            <a:ext cx="660345" cy="3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任意多边形: 形状 132"/>
          <p:cNvSpPr/>
          <p:nvPr/>
        </p:nvSpPr>
        <p:spPr>
          <a:xfrm>
            <a:off x="3048000" y="1886269"/>
            <a:ext cx="760053" cy="1564436"/>
          </a:xfrm>
          <a:custGeom>
            <a:avLst/>
            <a:gdLst>
              <a:gd name="connsiteX0" fmla="*/ 0 w 1077523"/>
              <a:gd name="connsiteY0" fmla="*/ 107752 h 1541506"/>
              <a:gd name="connsiteX1" fmla="*/ 107752 w 1077523"/>
              <a:gd name="connsiteY1" fmla="*/ 0 h 1541506"/>
              <a:gd name="connsiteX2" fmla="*/ 969771 w 1077523"/>
              <a:gd name="connsiteY2" fmla="*/ 0 h 1541506"/>
              <a:gd name="connsiteX3" fmla="*/ 1077523 w 1077523"/>
              <a:gd name="connsiteY3" fmla="*/ 107752 h 1541506"/>
              <a:gd name="connsiteX4" fmla="*/ 1077523 w 1077523"/>
              <a:gd name="connsiteY4" fmla="*/ 1433754 h 1541506"/>
              <a:gd name="connsiteX5" fmla="*/ 969771 w 1077523"/>
              <a:gd name="connsiteY5" fmla="*/ 1541506 h 1541506"/>
              <a:gd name="connsiteX6" fmla="*/ 107752 w 1077523"/>
              <a:gd name="connsiteY6" fmla="*/ 1541506 h 1541506"/>
              <a:gd name="connsiteX7" fmla="*/ 0 w 1077523"/>
              <a:gd name="connsiteY7" fmla="*/ 1433754 h 1541506"/>
              <a:gd name="connsiteX8" fmla="*/ 0 w 1077523"/>
              <a:gd name="connsiteY8" fmla="*/ 107752 h 154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7523" h="1541506">
                <a:moveTo>
                  <a:pt x="0" y="107752"/>
                </a:moveTo>
                <a:cubicBezTo>
                  <a:pt x="0" y="48242"/>
                  <a:pt x="48242" y="0"/>
                  <a:pt x="107752" y="0"/>
                </a:cubicBezTo>
                <a:lnTo>
                  <a:pt x="969771" y="0"/>
                </a:lnTo>
                <a:cubicBezTo>
                  <a:pt x="1029281" y="0"/>
                  <a:pt x="1077523" y="48242"/>
                  <a:pt x="1077523" y="107752"/>
                </a:cubicBezTo>
                <a:lnTo>
                  <a:pt x="1077523" y="1433754"/>
                </a:lnTo>
                <a:cubicBezTo>
                  <a:pt x="1077523" y="1493264"/>
                  <a:pt x="1029281" y="1541506"/>
                  <a:pt x="969771" y="1541506"/>
                </a:cubicBezTo>
                <a:lnTo>
                  <a:pt x="107752" y="1541506"/>
                </a:lnTo>
                <a:cubicBezTo>
                  <a:pt x="48242" y="1541506"/>
                  <a:pt x="0" y="1493264"/>
                  <a:pt x="0" y="1433754"/>
                </a:cubicBezTo>
                <a:lnTo>
                  <a:pt x="0" y="107752"/>
                </a:lnTo>
                <a:close/>
              </a:path>
            </a:pathLst>
          </a:custGeom>
          <a:solidFill>
            <a:srgbClr val="6EBA3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900" tIns="84900" rIns="84900" bIns="8490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en-US" altLang="zh-CN" sz="1200" b="1" i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i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任意多边形: 形状 133"/>
          <p:cNvSpPr/>
          <p:nvPr/>
        </p:nvSpPr>
        <p:spPr>
          <a:xfrm>
            <a:off x="3301060" y="3463836"/>
            <a:ext cx="253934" cy="286314"/>
          </a:xfrm>
          <a:custGeom>
            <a:avLst/>
            <a:gdLst>
              <a:gd name="connsiteX0" fmla="*/ 0 w 329753"/>
              <a:gd name="connsiteY0" fmla="*/ 78757 h 393786"/>
              <a:gd name="connsiteX1" fmla="*/ 164877 w 329753"/>
              <a:gd name="connsiteY1" fmla="*/ 78757 h 393786"/>
              <a:gd name="connsiteX2" fmla="*/ 164877 w 329753"/>
              <a:gd name="connsiteY2" fmla="*/ 0 h 393786"/>
              <a:gd name="connsiteX3" fmla="*/ 329753 w 329753"/>
              <a:gd name="connsiteY3" fmla="*/ 196893 h 393786"/>
              <a:gd name="connsiteX4" fmla="*/ 164877 w 329753"/>
              <a:gd name="connsiteY4" fmla="*/ 393786 h 393786"/>
              <a:gd name="connsiteX5" fmla="*/ 164877 w 329753"/>
              <a:gd name="connsiteY5" fmla="*/ 315029 h 393786"/>
              <a:gd name="connsiteX6" fmla="*/ 0 w 329753"/>
              <a:gd name="connsiteY6" fmla="*/ 315029 h 393786"/>
              <a:gd name="connsiteX7" fmla="*/ 0 w 329753"/>
              <a:gd name="connsiteY7" fmla="*/ 78757 h 3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753" h="393786">
                <a:moveTo>
                  <a:pt x="263802" y="1"/>
                </a:moveTo>
                <a:lnTo>
                  <a:pt x="263802" y="196894"/>
                </a:lnTo>
                <a:lnTo>
                  <a:pt x="329753" y="196894"/>
                </a:lnTo>
                <a:lnTo>
                  <a:pt x="164877" y="393785"/>
                </a:lnTo>
                <a:lnTo>
                  <a:pt x="0" y="196894"/>
                </a:lnTo>
                <a:lnTo>
                  <a:pt x="65951" y="196894"/>
                </a:lnTo>
                <a:lnTo>
                  <a:pt x="65951" y="1"/>
                </a:lnTo>
                <a:lnTo>
                  <a:pt x="263802" y="1"/>
                </a:lnTo>
                <a:close/>
              </a:path>
            </a:pathLst>
          </a:custGeom>
          <a:solidFill>
            <a:srgbClr val="BFBFB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58" tIns="0" rIns="78757" bIns="9892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i="0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任意多边形: 形状 134"/>
          <p:cNvSpPr/>
          <p:nvPr/>
        </p:nvSpPr>
        <p:spPr>
          <a:xfrm>
            <a:off x="3048000" y="3743329"/>
            <a:ext cx="760053" cy="1649714"/>
          </a:xfrm>
          <a:custGeom>
            <a:avLst/>
            <a:gdLst>
              <a:gd name="connsiteX0" fmla="*/ 0 w 1077523"/>
              <a:gd name="connsiteY0" fmla="*/ 87508 h 875080"/>
              <a:gd name="connsiteX1" fmla="*/ 87508 w 1077523"/>
              <a:gd name="connsiteY1" fmla="*/ 0 h 875080"/>
              <a:gd name="connsiteX2" fmla="*/ 990015 w 1077523"/>
              <a:gd name="connsiteY2" fmla="*/ 0 h 875080"/>
              <a:gd name="connsiteX3" fmla="*/ 1077523 w 1077523"/>
              <a:gd name="connsiteY3" fmla="*/ 87508 h 875080"/>
              <a:gd name="connsiteX4" fmla="*/ 1077523 w 1077523"/>
              <a:gd name="connsiteY4" fmla="*/ 787572 h 875080"/>
              <a:gd name="connsiteX5" fmla="*/ 990015 w 1077523"/>
              <a:gd name="connsiteY5" fmla="*/ 875080 h 875080"/>
              <a:gd name="connsiteX6" fmla="*/ 87508 w 1077523"/>
              <a:gd name="connsiteY6" fmla="*/ 875080 h 875080"/>
              <a:gd name="connsiteX7" fmla="*/ 0 w 1077523"/>
              <a:gd name="connsiteY7" fmla="*/ 787572 h 875080"/>
              <a:gd name="connsiteX8" fmla="*/ 0 w 1077523"/>
              <a:gd name="connsiteY8" fmla="*/ 87508 h 8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7523" h="875080">
                <a:moveTo>
                  <a:pt x="0" y="87508"/>
                </a:moveTo>
                <a:cubicBezTo>
                  <a:pt x="0" y="39179"/>
                  <a:pt x="39179" y="0"/>
                  <a:pt x="87508" y="0"/>
                </a:cubicBezTo>
                <a:lnTo>
                  <a:pt x="990015" y="0"/>
                </a:lnTo>
                <a:cubicBezTo>
                  <a:pt x="1038344" y="0"/>
                  <a:pt x="1077523" y="39179"/>
                  <a:pt x="1077523" y="87508"/>
                </a:cubicBezTo>
                <a:lnTo>
                  <a:pt x="1077523" y="787572"/>
                </a:lnTo>
                <a:cubicBezTo>
                  <a:pt x="1077523" y="835901"/>
                  <a:pt x="1038344" y="875080"/>
                  <a:pt x="990015" y="875080"/>
                </a:cubicBezTo>
                <a:lnTo>
                  <a:pt x="87508" y="875080"/>
                </a:lnTo>
                <a:cubicBezTo>
                  <a:pt x="39179" y="875080"/>
                  <a:pt x="0" y="835901"/>
                  <a:pt x="0" y="787572"/>
                </a:cubicBezTo>
                <a:lnTo>
                  <a:pt x="0" y="87508"/>
                </a:lnTo>
                <a:close/>
              </a:path>
            </a:pathLst>
          </a:custGeom>
          <a:solidFill>
            <a:srgbClr val="23AEE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970" tIns="78970" rIns="78970" bIns="7897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en-US" altLang="zh-CN" sz="1200" b="1" i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6" name="任意多边形: 形状 135"/>
          <p:cNvSpPr/>
          <p:nvPr/>
        </p:nvSpPr>
        <p:spPr>
          <a:xfrm>
            <a:off x="3301060" y="5423814"/>
            <a:ext cx="253934" cy="286314"/>
          </a:xfrm>
          <a:custGeom>
            <a:avLst/>
            <a:gdLst>
              <a:gd name="connsiteX0" fmla="*/ 0 w 337520"/>
              <a:gd name="connsiteY0" fmla="*/ 78757 h 393786"/>
              <a:gd name="connsiteX1" fmla="*/ 168760 w 337520"/>
              <a:gd name="connsiteY1" fmla="*/ 78757 h 393786"/>
              <a:gd name="connsiteX2" fmla="*/ 168760 w 337520"/>
              <a:gd name="connsiteY2" fmla="*/ 0 h 393786"/>
              <a:gd name="connsiteX3" fmla="*/ 337520 w 337520"/>
              <a:gd name="connsiteY3" fmla="*/ 196893 h 393786"/>
              <a:gd name="connsiteX4" fmla="*/ 168760 w 337520"/>
              <a:gd name="connsiteY4" fmla="*/ 393786 h 393786"/>
              <a:gd name="connsiteX5" fmla="*/ 168760 w 337520"/>
              <a:gd name="connsiteY5" fmla="*/ 315029 h 393786"/>
              <a:gd name="connsiteX6" fmla="*/ 0 w 337520"/>
              <a:gd name="connsiteY6" fmla="*/ 315029 h 393786"/>
              <a:gd name="connsiteX7" fmla="*/ 0 w 337520"/>
              <a:gd name="connsiteY7" fmla="*/ 78757 h 3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20" h="393786">
                <a:moveTo>
                  <a:pt x="270016" y="0"/>
                </a:moveTo>
                <a:lnTo>
                  <a:pt x="270016" y="196893"/>
                </a:lnTo>
                <a:lnTo>
                  <a:pt x="337520" y="196893"/>
                </a:lnTo>
                <a:lnTo>
                  <a:pt x="168760" y="393786"/>
                </a:lnTo>
                <a:lnTo>
                  <a:pt x="0" y="196893"/>
                </a:lnTo>
                <a:lnTo>
                  <a:pt x="67504" y="196893"/>
                </a:lnTo>
                <a:lnTo>
                  <a:pt x="67504" y="0"/>
                </a:lnTo>
                <a:lnTo>
                  <a:pt x="2700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57" tIns="0" rIns="78757" bIns="10125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i="0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任意多边形: 形状 136"/>
          <p:cNvSpPr/>
          <p:nvPr/>
        </p:nvSpPr>
        <p:spPr>
          <a:xfrm>
            <a:off x="3048000" y="5720947"/>
            <a:ext cx="760053" cy="965853"/>
          </a:xfrm>
          <a:custGeom>
            <a:avLst/>
            <a:gdLst>
              <a:gd name="connsiteX0" fmla="*/ 0 w 1077523"/>
              <a:gd name="connsiteY0" fmla="*/ 87508 h 875080"/>
              <a:gd name="connsiteX1" fmla="*/ 87508 w 1077523"/>
              <a:gd name="connsiteY1" fmla="*/ 0 h 875080"/>
              <a:gd name="connsiteX2" fmla="*/ 990015 w 1077523"/>
              <a:gd name="connsiteY2" fmla="*/ 0 h 875080"/>
              <a:gd name="connsiteX3" fmla="*/ 1077523 w 1077523"/>
              <a:gd name="connsiteY3" fmla="*/ 87508 h 875080"/>
              <a:gd name="connsiteX4" fmla="*/ 1077523 w 1077523"/>
              <a:gd name="connsiteY4" fmla="*/ 787572 h 875080"/>
              <a:gd name="connsiteX5" fmla="*/ 990015 w 1077523"/>
              <a:gd name="connsiteY5" fmla="*/ 875080 h 875080"/>
              <a:gd name="connsiteX6" fmla="*/ 87508 w 1077523"/>
              <a:gd name="connsiteY6" fmla="*/ 875080 h 875080"/>
              <a:gd name="connsiteX7" fmla="*/ 0 w 1077523"/>
              <a:gd name="connsiteY7" fmla="*/ 787572 h 875080"/>
              <a:gd name="connsiteX8" fmla="*/ 0 w 1077523"/>
              <a:gd name="connsiteY8" fmla="*/ 87508 h 8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7523" h="875080">
                <a:moveTo>
                  <a:pt x="0" y="87508"/>
                </a:moveTo>
                <a:cubicBezTo>
                  <a:pt x="0" y="39179"/>
                  <a:pt x="39179" y="0"/>
                  <a:pt x="87508" y="0"/>
                </a:cubicBezTo>
                <a:lnTo>
                  <a:pt x="990015" y="0"/>
                </a:lnTo>
                <a:cubicBezTo>
                  <a:pt x="1038344" y="0"/>
                  <a:pt x="1077523" y="39179"/>
                  <a:pt x="1077523" y="87508"/>
                </a:cubicBezTo>
                <a:lnTo>
                  <a:pt x="1077523" y="787572"/>
                </a:lnTo>
                <a:cubicBezTo>
                  <a:pt x="1077523" y="835901"/>
                  <a:pt x="1038344" y="875080"/>
                  <a:pt x="990015" y="875080"/>
                </a:cubicBezTo>
                <a:lnTo>
                  <a:pt x="87508" y="875080"/>
                </a:lnTo>
                <a:cubicBezTo>
                  <a:pt x="39179" y="875080"/>
                  <a:pt x="0" y="835901"/>
                  <a:pt x="0" y="787572"/>
                </a:cubicBezTo>
                <a:lnTo>
                  <a:pt x="0" y="87508"/>
                </a:lnTo>
                <a:close/>
              </a:path>
            </a:pathLst>
          </a:custGeom>
          <a:solidFill>
            <a:srgbClr val="F49B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970" tIns="78970" rIns="78970" bIns="7897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  <a:endParaRPr lang="en-US" altLang="zh-CN" sz="1200" b="1" i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200" b="1" i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338487" y="1291050"/>
            <a:ext cx="11091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统一企业架构、统一开发框架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开发只需</a:t>
            </a:r>
            <a:r>
              <a:rPr lang="zh-CN" altLang="en-US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关注业务逻辑实现、沉淀企业软件资产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192" name="左右箭头 18"/>
          <p:cNvSpPr/>
          <p:nvPr/>
        </p:nvSpPr>
        <p:spPr bwMode="auto">
          <a:xfrm>
            <a:off x="2747217" y="2976267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左右箭头 101"/>
          <p:cNvSpPr/>
          <p:nvPr/>
        </p:nvSpPr>
        <p:spPr bwMode="auto">
          <a:xfrm>
            <a:off x="2738079" y="4474967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左右箭头 102"/>
          <p:cNvSpPr/>
          <p:nvPr/>
        </p:nvSpPr>
        <p:spPr bwMode="auto">
          <a:xfrm>
            <a:off x="2747222" y="6086652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圆角矩形 3"/>
          <p:cNvSpPr/>
          <p:nvPr/>
        </p:nvSpPr>
        <p:spPr bwMode="auto">
          <a:xfrm>
            <a:off x="1371599" y="1873953"/>
            <a:ext cx="1361485" cy="4859999"/>
          </a:xfrm>
          <a:prstGeom prst="roundRect">
            <a:avLst>
              <a:gd name="adj" fmla="val 6838"/>
            </a:avLst>
          </a:prstGeom>
          <a:solidFill>
            <a:srgbClr val="BFBFBF"/>
          </a:solidFill>
          <a:ln w="6350" cap="flat" cmpd="sng" algn="ctr">
            <a:noFill/>
            <a:prstDash val="lgDashDot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服务框架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2096374" y="5780352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自动扩展</a:t>
            </a:r>
          </a:p>
        </p:txBody>
      </p:sp>
      <p:sp>
        <p:nvSpPr>
          <p:cNvPr id="198" name="矩形 197"/>
          <p:cNvSpPr/>
          <p:nvPr/>
        </p:nvSpPr>
        <p:spPr bwMode="auto">
          <a:xfrm>
            <a:off x="2096373" y="2995831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服务管控</a:t>
            </a:r>
          </a:p>
        </p:txBody>
      </p:sp>
      <p:sp>
        <p:nvSpPr>
          <p:cNvPr id="199" name="矩形 198"/>
          <p:cNvSpPr/>
          <p:nvPr/>
        </p:nvSpPr>
        <p:spPr bwMode="auto">
          <a:xfrm>
            <a:off x="1455412" y="3921679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横向扩展</a:t>
            </a:r>
          </a:p>
        </p:txBody>
      </p:sp>
      <p:sp>
        <p:nvSpPr>
          <p:cNvPr id="200" name="矩形 199"/>
          <p:cNvSpPr/>
          <p:nvPr/>
        </p:nvSpPr>
        <p:spPr bwMode="auto">
          <a:xfrm>
            <a:off x="2096373" y="4852179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订阅审核</a:t>
            </a:r>
          </a:p>
        </p:txBody>
      </p:sp>
      <p:sp>
        <p:nvSpPr>
          <p:cNvPr id="201" name="矩形 200"/>
          <p:cNvSpPr/>
          <p:nvPr/>
        </p:nvSpPr>
        <p:spPr bwMode="auto">
          <a:xfrm>
            <a:off x="2096375" y="3924005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自动发现</a:t>
            </a:r>
          </a:p>
        </p:txBody>
      </p:sp>
      <p:sp>
        <p:nvSpPr>
          <p:cNvPr id="202" name="矩形 201"/>
          <p:cNvSpPr/>
          <p:nvPr/>
        </p:nvSpPr>
        <p:spPr bwMode="auto">
          <a:xfrm>
            <a:off x="1455411" y="2991020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203" name="矩形 202"/>
          <p:cNvSpPr/>
          <p:nvPr/>
        </p:nvSpPr>
        <p:spPr bwMode="auto">
          <a:xfrm>
            <a:off x="1455417" y="4852341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服务审核</a:t>
            </a:r>
          </a:p>
        </p:txBody>
      </p:sp>
      <p:sp>
        <p:nvSpPr>
          <p:cNvPr id="204" name="矩形 203"/>
          <p:cNvSpPr/>
          <p:nvPr/>
        </p:nvSpPr>
        <p:spPr bwMode="auto">
          <a:xfrm>
            <a:off x="1455417" y="5783005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服务调度</a:t>
            </a:r>
          </a:p>
        </p:txBody>
      </p:sp>
      <p:sp>
        <p:nvSpPr>
          <p:cNvPr id="206" name="左右箭头 18"/>
          <p:cNvSpPr/>
          <p:nvPr/>
        </p:nvSpPr>
        <p:spPr bwMode="auto">
          <a:xfrm>
            <a:off x="10413061" y="2983544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左右箭头 101"/>
          <p:cNvSpPr/>
          <p:nvPr/>
        </p:nvSpPr>
        <p:spPr bwMode="auto">
          <a:xfrm>
            <a:off x="10403923" y="4482244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左右箭头 102"/>
          <p:cNvSpPr/>
          <p:nvPr/>
        </p:nvSpPr>
        <p:spPr bwMode="auto">
          <a:xfrm>
            <a:off x="10413066" y="6093929"/>
            <a:ext cx="267138" cy="18643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圆角矩形 3"/>
          <p:cNvSpPr/>
          <p:nvPr/>
        </p:nvSpPr>
        <p:spPr bwMode="auto">
          <a:xfrm>
            <a:off x="10746794" y="1881230"/>
            <a:ext cx="1361485" cy="4859999"/>
          </a:xfrm>
          <a:prstGeom prst="roundRect">
            <a:avLst>
              <a:gd name="adj" fmla="val 6838"/>
            </a:avLst>
          </a:prstGeom>
          <a:solidFill>
            <a:srgbClr val="BFBFBF"/>
          </a:solidFill>
          <a:ln w="6350" cap="flat" cmpd="sng" algn="ctr">
            <a:noFill/>
            <a:prstDash val="lgDashDot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大数据分析平台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1471569" y="5787629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……</a:t>
            </a:r>
            <a:endParaRPr lang="zh-CN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1471568" y="3003108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任务管理</a:t>
            </a:r>
          </a:p>
        </p:txBody>
      </p:sp>
      <p:sp>
        <p:nvSpPr>
          <p:cNvPr id="213" name="矩形 212"/>
          <p:cNvSpPr/>
          <p:nvPr/>
        </p:nvSpPr>
        <p:spPr bwMode="auto">
          <a:xfrm>
            <a:off x="10830607" y="3928956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计算资源管理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11471568" y="4859456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报表分析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11471570" y="3931282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算法及模型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10830606" y="2998297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元数据管理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10830612" y="4859618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图像展示</a:t>
            </a:r>
          </a:p>
        </p:txBody>
      </p:sp>
      <p:sp>
        <p:nvSpPr>
          <p:cNvPr id="218" name="矩形 217"/>
          <p:cNvSpPr/>
          <p:nvPr/>
        </p:nvSpPr>
        <p:spPr bwMode="auto">
          <a:xfrm>
            <a:off x="10830612" y="5790282"/>
            <a:ext cx="564760" cy="604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数据管理</a:t>
            </a:r>
          </a:p>
        </p:txBody>
      </p:sp>
      <p:pic>
        <p:nvPicPr>
          <p:cNvPr id="234" name="图形 233" descr="电视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97218" y="1889499"/>
            <a:ext cx="360000" cy="360000"/>
          </a:xfrm>
          <a:prstGeom prst="rect">
            <a:avLst/>
          </a:prstGeom>
        </p:spPr>
      </p:pic>
      <p:pic>
        <p:nvPicPr>
          <p:cNvPr id="235" name="图形 234" descr="智能手机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88400" y="1872820"/>
            <a:ext cx="360000" cy="360000"/>
          </a:xfrm>
          <a:prstGeom prst="rect">
            <a:avLst/>
          </a:prstGeom>
        </p:spPr>
      </p:pic>
      <p:sp>
        <p:nvSpPr>
          <p:cNvPr id="236" name="矩形 235"/>
          <p:cNvSpPr/>
          <p:nvPr/>
        </p:nvSpPr>
        <p:spPr>
          <a:xfrm>
            <a:off x="3924000" y="3006507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基础中心</a:t>
            </a:r>
          </a:p>
        </p:txBody>
      </p:sp>
      <p:sp>
        <p:nvSpPr>
          <p:cNvPr id="237" name="矩形 236"/>
          <p:cNvSpPr/>
          <p:nvPr/>
        </p:nvSpPr>
        <p:spPr>
          <a:xfrm>
            <a:off x="4638375" y="3006507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内容中心</a:t>
            </a:r>
          </a:p>
        </p:txBody>
      </p:sp>
      <p:sp>
        <p:nvSpPr>
          <p:cNvPr id="238" name="矩形 237"/>
          <p:cNvSpPr/>
          <p:nvPr/>
        </p:nvSpPr>
        <p:spPr>
          <a:xfrm>
            <a:off x="6781500" y="2998841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价格中心</a:t>
            </a:r>
          </a:p>
        </p:txBody>
      </p:sp>
      <p:sp>
        <p:nvSpPr>
          <p:cNvPr id="239" name="矩形 238"/>
          <p:cNvSpPr/>
          <p:nvPr/>
        </p:nvSpPr>
        <p:spPr>
          <a:xfrm>
            <a:off x="7495875" y="2998841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搜索中心</a:t>
            </a:r>
          </a:p>
        </p:txBody>
      </p:sp>
      <p:sp>
        <p:nvSpPr>
          <p:cNvPr id="240" name="矩形 239"/>
          <p:cNvSpPr/>
          <p:nvPr/>
        </p:nvSpPr>
        <p:spPr>
          <a:xfrm>
            <a:off x="8210250" y="2998841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商品中心</a:t>
            </a:r>
          </a:p>
        </p:txBody>
      </p:sp>
      <p:sp>
        <p:nvSpPr>
          <p:cNvPr id="241" name="矩形 240"/>
          <p:cNvSpPr/>
          <p:nvPr/>
        </p:nvSpPr>
        <p:spPr>
          <a:xfrm>
            <a:off x="8924625" y="2998841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营销中心</a:t>
            </a:r>
          </a:p>
        </p:txBody>
      </p:sp>
      <p:sp>
        <p:nvSpPr>
          <p:cNvPr id="242" name="矩形 241"/>
          <p:cNvSpPr/>
          <p:nvPr/>
        </p:nvSpPr>
        <p:spPr>
          <a:xfrm>
            <a:off x="9639000" y="2998841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店铺中心</a:t>
            </a:r>
          </a:p>
        </p:txBody>
      </p:sp>
      <p:sp>
        <p:nvSpPr>
          <p:cNvPr id="243" name="矩形 242"/>
          <p:cNvSpPr/>
          <p:nvPr/>
        </p:nvSpPr>
        <p:spPr>
          <a:xfrm>
            <a:off x="5352750" y="3005997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用户中心</a:t>
            </a:r>
          </a:p>
        </p:txBody>
      </p:sp>
      <p:sp>
        <p:nvSpPr>
          <p:cNvPr id="244" name="矩形 243"/>
          <p:cNvSpPr/>
          <p:nvPr/>
        </p:nvSpPr>
        <p:spPr>
          <a:xfrm>
            <a:off x="6067125" y="3005997"/>
            <a:ext cx="648000" cy="36000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480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交易中心</a:t>
            </a:r>
          </a:p>
        </p:txBody>
      </p:sp>
    </p:spTree>
    <p:extLst>
      <p:ext uri="{BB962C8B-B14F-4D97-AF65-F5344CB8AC3E}">
        <p14:creationId xmlns:p14="http://schemas.microsoft.com/office/powerpoint/2010/main" val="52775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建设一个好的“中台”需要什么？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34741" y="1628800"/>
            <a:ext cx="5817641" cy="1015663"/>
            <a:chOff x="1115616" y="1628800"/>
            <a:chExt cx="5817641" cy="1015663"/>
          </a:xfrm>
        </p:grpSpPr>
        <p:grpSp>
          <p:nvGrpSpPr>
            <p:cNvPr id="8" name="组合 7"/>
            <p:cNvGrpSpPr/>
            <p:nvPr/>
          </p:nvGrpSpPr>
          <p:grpSpPr>
            <a:xfrm>
              <a:off x="1115616" y="1628800"/>
              <a:ext cx="766165" cy="1015663"/>
              <a:chOff x="1115616" y="1628800"/>
              <a:chExt cx="766165" cy="1015663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1115616" y="1835757"/>
                <a:ext cx="766165" cy="576064"/>
              </a:xfrm>
              <a:prstGeom prst="parallelogram">
                <a:avLst/>
              </a:prstGeom>
              <a:solidFill>
                <a:srgbClr val="3C6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16230" y="1628800"/>
                <a:ext cx="6976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 Black" pitchFamily="34" charset="0"/>
                  </a:rPr>
                  <a:t>1</a:t>
                </a:r>
                <a:endParaRPr lang="zh-CN" altLang="en-US" sz="60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131943" y="1892956"/>
              <a:ext cx="4801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整体的业务转化为技术的规划能力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8869" y="2663664"/>
            <a:ext cx="7972077" cy="1015663"/>
            <a:chOff x="1115616" y="1628800"/>
            <a:chExt cx="7972077" cy="1015663"/>
          </a:xfrm>
        </p:grpSpPr>
        <p:grpSp>
          <p:nvGrpSpPr>
            <p:cNvPr id="15" name="组合 14"/>
            <p:cNvGrpSpPr/>
            <p:nvPr/>
          </p:nvGrpSpPr>
          <p:grpSpPr>
            <a:xfrm>
              <a:off x="1115616" y="1628800"/>
              <a:ext cx="766165" cy="1015663"/>
              <a:chOff x="1115616" y="1628800"/>
              <a:chExt cx="766165" cy="1015663"/>
            </a:xfrm>
          </p:grpSpPr>
          <p:sp>
            <p:nvSpPr>
              <p:cNvPr id="17" name="平行四边形 16"/>
              <p:cNvSpPr/>
              <p:nvPr/>
            </p:nvSpPr>
            <p:spPr>
              <a:xfrm>
                <a:off x="1115616" y="1835757"/>
                <a:ext cx="766165" cy="576064"/>
              </a:xfrm>
              <a:prstGeom prst="parallelogram">
                <a:avLst/>
              </a:prstGeom>
              <a:solidFill>
                <a:srgbClr val="3C6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8" name="TextBox 5"/>
              <p:cNvSpPr txBox="1"/>
              <p:nvPr/>
            </p:nvSpPr>
            <p:spPr>
              <a:xfrm>
                <a:off x="1116230" y="1628800"/>
                <a:ext cx="6976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 Black" pitchFamily="34" charset="0"/>
                  </a:rPr>
                  <a:t>2</a:t>
                </a:r>
                <a:endParaRPr lang="zh-CN" altLang="en-US" sz="60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131943" y="1892956"/>
              <a:ext cx="6955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规范化的技术设计能力，抽象的标准化的技术接口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22997" y="3698528"/>
            <a:ext cx="7927193" cy="1015663"/>
            <a:chOff x="1115616" y="1628800"/>
            <a:chExt cx="7927193" cy="1015663"/>
          </a:xfrm>
        </p:grpSpPr>
        <p:grpSp>
          <p:nvGrpSpPr>
            <p:cNvPr id="20" name="组合 19"/>
            <p:cNvGrpSpPr/>
            <p:nvPr/>
          </p:nvGrpSpPr>
          <p:grpSpPr>
            <a:xfrm>
              <a:off x="1115616" y="1628800"/>
              <a:ext cx="766165" cy="1015663"/>
              <a:chOff x="1115616" y="1628800"/>
              <a:chExt cx="766165" cy="1015663"/>
            </a:xfrm>
          </p:grpSpPr>
          <p:sp>
            <p:nvSpPr>
              <p:cNvPr id="22" name="平行四边形 21"/>
              <p:cNvSpPr/>
              <p:nvPr/>
            </p:nvSpPr>
            <p:spPr>
              <a:xfrm>
                <a:off x="1115616" y="1835757"/>
                <a:ext cx="766165" cy="576064"/>
              </a:xfrm>
              <a:prstGeom prst="parallelogram">
                <a:avLst/>
              </a:prstGeom>
              <a:solidFill>
                <a:srgbClr val="3C6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3" name="TextBox 5"/>
              <p:cNvSpPr txBox="1"/>
              <p:nvPr/>
            </p:nvSpPr>
            <p:spPr>
              <a:xfrm>
                <a:off x="1116230" y="1628800"/>
                <a:ext cx="6976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 Black" pitchFamily="34" charset="0"/>
                  </a:rPr>
                  <a:t>3</a:t>
                </a:r>
                <a:endParaRPr lang="zh-CN" altLang="en-US" sz="60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131943" y="1892956"/>
              <a:ext cx="6910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选择经过验证的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DevOps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平台，统一内部整体架构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67125" y="4733392"/>
            <a:ext cx="8587630" cy="1015663"/>
            <a:chOff x="1115616" y="1628800"/>
            <a:chExt cx="8587630" cy="1015663"/>
          </a:xfrm>
        </p:grpSpPr>
        <p:grpSp>
          <p:nvGrpSpPr>
            <p:cNvPr id="25" name="组合 24"/>
            <p:cNvGrpSpPr/>
            <p:nvPr/>
          </p:nvGrpSpPr>
          <p:grpSpPr>
            <a:xfrm>
              <a:off x="1115616" y="1628800"/>
              <a:ext cx="766165" cy="1015663"/>
              <a:chOff x="1115616" y="1628800"/>
              <a:chExt cx="766165" cy="1015663"/>
            </a:xfrm>
          </p:grpSpPr>
          <p:sp>
            <p:nvSpPr>
              <p:cNvPr id="27" name="平行四边形 26"/>
              <p:cNvSpPr/>
              <p:nvPr/>
            </p:nvSpPr>
            <p:spPr>
              <a:xfrm>
                <a:off x="1115616" y="1835757"/>
                <a:ext cx="766165" cy="576064"/>
              </a:xfrm>
              <a:prstGeom prst="parallelogram">
                <a:avLst/>
              </a:prstGeom>
              <a:solidFill>
                <a:srgbClr val="3C6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8" name="TextBox 5"/>
              <p:cNvSpPr txBox="1"/>
              <p:nvPr/>
            </p:nvSpPr>
            <p:spPr>
              <a:xfrm>
                <a:off x="1116230" y="1628800"/>
                <a:ext cx="6976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 Black" pitchFamily="34" charset="0"/>
                  </a:rPr>
                  <a:t>4</a:t>
                </a:r>
                <a:endParaRPr lang="zh-CN" altLang="en-US" sz="60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131943" y="1892956"/>
              <a:ext cx="7571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构建与技术架构相一致的组织结构，保证技术架构落地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31146" y="5768257"/>
            <a:ext cx="5817641" cy="1015663"/>
            <a:chOff x="1115616" y="1628800"/>
            <a:chExt cx="5817641" cy="1015663"/>
          </a:xfrm>
        </p:grpSpPr>
        <p:grpSp>
          <p:nvGrpSpPr>
            <p:cNvPr id="30" name="组合 29"/>
            <p:cNvGrpSpPr/>
            <p:nvPr/>
          </p:nvGrpSpPr>
          <p:grpSpPr>
            <a:xfrm>
              <a:off x="1115616" y="1628800"/>
              <a:ext cx="766165" cy="1015663"/>
              <a:chOff x="1115616" y="1628800"/>
              <a:chExt cx="766165" cy="1015663"/>
            </a:xfrm>
          </p:grpSpPr>
          <p:sp>
            <p:nvSpPr>
              <p:cNvPr id="32" name="平行四边形 31"/>
              <p:cNvSpPr/>
              <p:nvPr/>
            </p:nvSpPr>
            <p:spPr>
              <a:xfrm>
                <a:off x="1115616" y="1835757"/>
                <a:ext cx="766165" cy="576064"/>
              </a:xfrm>
              <a:prstGeom prst="parallelogram">
                <a:avLst/>
              </a:prstGeom>
              <a:solidFill>
                <a:srgbClr val="3C6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33" name="TextBox 5"/>
              <p:cNvSpPr txBox="1"/>
              <p:nvPr/>
            </p:nvSpPr>
            <p:spPr>
              <a:xfrm>
                <a:off x="1116230" y="1628800"/>
                <a:ext cx="6976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 Black" pitchFamily="34" charset="0"/>
                  </a:rPr>
                  <a:t>5</a:t>
                </a:r>
                <a:endParaRPr lang="zh-CN" altLang="en-US" sz="60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2131943" y="1892956"/>
              <a:ext cx="4801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选择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经验丰富、能力强的合作伙伴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0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</a:t>
            </a:r>
            <a:r>
              <a:rPr lang="zh-CN" altLang="en-US" dirty="0"/>
              <a:t>汇通达</a:t>
            </a:r>
            <a:r>
              <a:rPr lang="en-US" altLang="zh-CN" dirty="0"/>
              <a:t>B2B</a:t>
            </a:r>
            <a:r>
              <a:rPr lang="zh-CN" altLang="en-US" dirty="0"/>
              <a:t>电子商务</a:t>
            </a:r>
          </a:p>
        </p:txBody>
      </p:sp>
      <p:sp>
        <p:nvSpPr>
          <p:cNvPr id="5" name="矩形 4"/>
          <p:cNvSpPr/>
          <p:nvPr/>
        </p:nvSpPr>
        <p:spPr>
          <a:xfrm>
            <a:off x="266814" y="2286001"/>
            <a:ext cx="2052000" cy="4001193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0566" y="3909748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27" name="矩形 26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基础中心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内容中心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0566" y="4401314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25" name="矩形 24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用户中心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交易中心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0566" y="4892880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23" name="矩形 22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价格中心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搜索中心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0566" y="2451848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21" name="矩形 20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商品展示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0566" y="2950924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9" name="矩形 18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搜索引擎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566" y="3450000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17" name="矩形 16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商品详情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下单结算</a:t>
              </a:r>
            </a:p>
          </p:txBody>
        </p:sp>
      </p:grpSp>
      <p:sp>
        <p:nvSpPr>
          <p:cNvPr id="12" name="文本框 81"/>
          <p:cNvSpPr txBox="1"/>
          <p:nvPr/>
        </p:nvSpPr>
        <p:spPr>
          <a:xfrm>
            <a:off x="988884" y="190053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8582" y="5384445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5" name="矩形 14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商品中心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营销中心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48582" y="5860990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店铺中心</a:t>
            </a:r>
          </a:p>
        </p:txBody>
      </p:sp>
      <p:sp>
        <p:nvSpPr>
          <p:cNvPr id="55" name="矩形 54"/>
          <p:cNvSpPr/>
          <p:nvPr/>
        </p:nvSpPr>
        <p:spPr>
          <a:xfrm>
            <a:off x="2443800" y="2286000"/>
            <a:ext cx="2052000" cy="4001193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512361" y="2451848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74" name="矩形 73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入库管理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上架管理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512361" y="2950924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72" name="矩形 71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盘点管理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出库管理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12361" y="3450000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70" name="矩形 69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手持管理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巷道管理</a:t>
              </a:r>
            </a:p>
          </p:txBody>
        </p:sp>
      </p:grpSp>
      <p:sp>
        <p:nvSpPr>
          <p:cNvPr id="59" name="文本框 84"/>
          <p:cNvSpPr txBox="1"/>
          <p:nvPr/>
        </p:nvSpPr>
        <p:spPr>
          <a:xfrm>
            <a:off x="2980081" y="1900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03878" y="5376424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515918" y="3909743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68" name="矩形 67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基础中心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内容中心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515918" y="4401309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66" name="矩形 65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用户中心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交易中心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515918" y="4892875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64" name="矩形 63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价格中心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搜索中心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6365" y="633753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原来汇通达使用</a:t>
            </a:r>
            <a:r>
              <a:rPr lang="en-US" altLang="zh-CN" sz="1800" dirty="0"/>
              <a:t>SAP</a:t>
            </a:r>
            <a:r>
              <a:rPr lang="zh-CN" altLang="en-US" sz="1800" dirty="0"/>
              <a:t>商业套装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2" y="1135312"/>
            <a:ext cx="2133600" cy="75247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4822108" y="1828800"/>
            <a:ext cx="73013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汇通达中台架构升级改造项目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客户行业：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互联网电商、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</a:p>
          <a:p>
            <a:pPr marL="1166813" indent="-1166813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汇通达网络股份有限公司是中国领先的农村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在该项目中我们对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和支付模块进行了升级改造。完善了平台的架构完善性和提升了平台的电商能力。</a:t>
            </a:r>
          </a:p>
          <a:p>
            <a:pPr marL="1166813" indent="-1166813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投放目标：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完善电商平台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6813" indent="-1166813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关键指标：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平台的升级改造，平台用户体验明显提升，页面响应速度明显提升；汇通达可根据自身业务需求，针对相关业务模块可独自完成开发改造，业务响应和灵活性提高；通过与公司内外系统的对接，逐步建立起以平台为中心的互联网商业生态圈。</a:t>
            </a:r>
          </a:p>
        </p:txBody>
      </p:sp>
      <p:cxnSp>
        <p:nvCxnSpPr>
          <p:cNvPr id="78" name="直接连接符 77"/>
          <p:cNvCxnSpPr>
            <a:cxnSpLocks/>
          </p:cNvCxnSpPr>
          <p:nvPr/>
        </p:nvCxnSpPr>
        <p:spPr>
          <a:xfrm>
            <a:off x="4683479" y="1371600"/>
            <a:ext cx="0" cy="53352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1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互联网分布式系统架构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6824" y="1383860"/>
            <a:ext cx="11078353" cy="5321740"/>
            <a:chOff x="199247" y="1383860"/>
            <a:chExt cx="8854313" cy="4483540"/>
          </a:xfrm>
        </p:grpSpPr>
        <p:sp>
          <p:nvSpPr>
            <p:cNvPr id="526" name="矩形 525"/>
            <p:cNvSpPr/>
            <p:nvPr/>
          </p:nvSpPr>
          <p:spPr bwMode="auto">
            <a:xfrm>
              <a:off x="3221208" y="2601881"/>
              <a:ext cx="2147060" cy="1147312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35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7" name="矩形 526"/>
            <p:cNvSpPr/>
            <p:nvPr/>
          </p:nvSpPr>
          <p:spPr bwMode="auto">
            <a:xfrm>
              <a:off x="3206252" y="1390067"/>
              <a:ext cx="2147060" cy="1107738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35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8" name="右弧形箭头 183"/>
            <p:cNvSpPr/>
            <p:nvPr/>
          </p:nvSpPr>
          <p:spPr bwMode="auto">
            <a:xfrm>
              <a:off x="5353312" y="2193792"/>
              <a:ext cx="501153" cy="753207"/>
            </a:xfrm>
            <a:prstGeom prst="curvedLef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529" name="矩形 528"/>
            <p:cNvSpPr/>
            <p:nvPr/>
          </p:nvSpPr>
          <p:spPr bwMode="auto">
            <a:xfrm>
              <a:off x="967754" y="2256256"/>
              <a:ext cx="1609337" cy="275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矩形 529"/>
            <p:cNvSpPr/>
            <p:nvPr/>
          </p:nvSpPr>
          <p:spPr bwMode="auto">
            <a:xfrm>
              <a:off x="961183" y="2712007"/>
              <a:ext cx="1609337" cy="709356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35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1" name="文本占位符 1"/>
            <p:cNvSpPr txBox="1">
              <a:spLocks/>
            </p:cNvSpPr>
            <p:nvPr/>
          </p:nvSpPr>
          <p:spPr>
            <a:xfrm>
              <a:off x="4831985" y="3958338"/>
              <a:ext cx="4221575" cy="1909062"/>
            </a:xfrm>
            <a:prstGeom prst="rect">
              <a:avLst/>
            </a:prstGeom>
          </p:spPr>
          <p:txBody>
            <a:bodyPr/>
            <a:lstStyle>
              <a:lvl1pPr marL="457189" indent="-457189" algn="l" defTabSz="121917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867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990575" indent="-380990" algn="l" defTabSz="121917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867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523962" indent="-304792" algn="l" defTabSz="121917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867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2133547" indent="-304792" algn="l" defTabSz="121917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867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743131" indent="-304792" algn="l" defTabSz="121917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867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sz="1200" b="1" dirty="0">
                  <a:solidFill>
                    <a:schemeClr val="tx2"/>
                  </a:solidFill>
                </a:rPr>
                <a:t>特点</a:t>
              </a:r>
              <a:endParaRPr lang="en-US" altLang="zh-CN" sz="1200" b="1" dirty="0">
                <a:solidFill>
                  <a:schemeClr val="tx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2"/>
                  </a:solidFill>
                </a:rPr>
                <a:t>分布式部署架构、数据与应用的</a:t>
              </a:r>
              <a:r>
                <a:rPr lang="zh-CN" altLang="en-US" sz="1100" dirty="0">
                  <a:solidFill>
                    <a:srgbClr val="FF0000"/>
                  </a:solidFill>
                </a:rPr>
                <a:t>拆分</a:t>
              </a:r>
              <a:r>
                <a:rPr lang="zh-CN" altLang="en-US" sz="1100" dirty="0">
                  <a:solidFill>
                    <a:schemeClr val="tx2"/>
                  </a:solidFill>
                </a:rPr>
                <a:t>、架构</a:t>
              </a:r>
              <a:r>
                <a:rPr lang="zh-CN" altLang="en-US" sz="1100" dirty="0">
                  <a:solidFill>
                    <a:srgbClr val="FF0000"/>
                  </a:solidFill>
                </a:rPr>
                <a:t>层次化</a:t>
              </a:r>
              <a:r>
                <a:rPr lang="zh-CN" altLang="en-US" sz="1100" dirty="0">
                  <a:solidFill>
                    <a:schemeClr val="tx2"/>
                  </a:solidFill>
                </a:rPr>
                <a:t>、半结构化</a:t>
              </a:r>
              <a:r>
                <a:rPr lang="zh-CN" altLang="en-US" sz="1100" dirty="0">
                  <a:solidFill>
                    <a:srgbClr val="FF0000"/>
                  </a:solidFill>
                </a:rPr>
                <a:t>大数据</a:t>
              </a:r>
              <a:endParaRPr lang="en-US" altLang="zh-CN" sz="11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2"/>
                  </a:solidFill>
                </a:rPr>
                <a:t>十万级强并发，</a:t>
              </a:r>
              <a:r>
                <a:rPr lang="zh-CN" altLang="en-US" sz="1100" dirty="0">
                  <a:solidFill>
                    <a:srgbClr val="FF0000"/>
                  </a:solidFill>
                </a:rPr>
                <a:t>百万级</a:t>
              </a:r>
              <a:r>
                <a:rPr lang="zh-CN" altLang="en-US" sz="1100" dirty="0">
                  <a:solidFill>
                    <a:schemeClr val="tx2"/>
                  </a:solidFill>
                </a:rPr>
                <a:t>弱并发（在线用户），千万级用户</a:t>
              </a:r>
              <a:endParaRPr lang="en-US" altLang="zh-CN" sz="1100" dirty="0">
                <a:solidFill>
                  <a:schemeClr val="tx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2"/>
                  </a:solidFill>
                </a:rPr>
                <a:t>C2C</a:t>
              </a:r>
              <a:r>
                <a:rPr lang="zh-CN" altLang="en-US" sz="1100" dirty="0">
                  <a:solidFill>
                    <a:schemeClr val="tx2"/>
                  </a:solidFill>
                </a:rPr>
                <a:t>、</a:t>
              </a:r>
              <a:r>
                <a:rPr lang="en-US" altLang="zh-CN" sz="1100" dirty="0">
                  <a:solidFill>
                    <a:schemeClr val="tx2"/>
                  </a:solidFill>
                </a:rPr>
                <a:t>B2C</a:t>
              </a:r>
              <a:r>
                <a:rPr lang="zh-CN" altLang="en-US" sz="1100" dirty="0">
                  <a:solidFill>
                    <a:schemeClr val="tx2"/>
                  </a:solidFill>
                </a:rPr>
                <a:t>电子商务（淘宝、京东、</a:t>
              </a:r>
              <a:r>
                <a:rPr lang="en-US" altLang="zh-CN" sz="1100" dirty="0">
                  <a:solidFill>
                    <a:schemeClr val="tx2"/>
                  </a:solidFill>
                </a:rPr>
                <a:t>1</a:t>
              </a:r>
              <a:r>
                <a:rPr lang="zh-CN" altLang="en-US" sz="1100" dirty="0">
                  <a:solidFill>
                    <a:schemeClr val="tx2"/>
                  </a:solidFill>
                </a:rPr>
                <a:t>号店）</a:t>
              </a:r>
              <a:endParaRPr lang="en-US" altLang="zh-CN" sz="1100" dirty="0">
                <a:solidFill>
                  <a:schemeClr val="tx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2"/>
                  </a:solidFill>
                </a:rPr>
                <a:t>应用可实时</a:t>
              </a:r>
              <a:r>
                <a:rPr lang="zh-CN" altLang="en-US" sz="1100" dirty="0">
                  <a:solidFill>
                    <a:srgbClr val="FF0000"/>
                  </a:solidFill>
                </a:rPr>
                <a:t>水平扩展</a:t>
              </a:r>
              <a:r>
                <a:rPr lang="zh-CN" altLang="en-US" sz="1100" dirty="0">
                  <a:solidFill>
                    <a:schemeClr val="tx2"/>
                  </a:solidFill>
                </a:rPr>
                <a:t>、数据可实时水平扩展 （全部</a:t>
              </a:r>
              <a:r>
                <a:rPr lang="zh-CN" altLang="en-US" sz="1100" dirty="0">
                  <a:solidFill>
                    <a:srgbClr val="FF0000"/>
                  </a:solidFill>
                </a:rPr>
                <a:t>不停机</a:t>
              </a:r>
              <a:r>
                <a:rPr lang="zh-CN" altLang="en-US" sz="1100" dirty="0">
                  <a:solidFill>
                    <a:schemeClr val="tx2"/>
                  </a:solidFill>
                </a:rPr>
                <a:t>）</a:t>
              </a:r>
              <a:endParaRPr lang="en-US" altLang="zh-CN" sz="1100" dirty="0">
                <a:solidFill>
                  <a:schemeClr val="tx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2"/>
                  </a:solidFill>
                </a:rPr>
                <a:t>海量非事务性访问 </a:t>
              </a:r>
              <a:r>
                <a:rPr lang="en-US" altLang="zh-CN" sz="1100" dirty="0">
                  <a:solidFill>
                    <a:schemeClr val="tx2"/>
                  </a:solidFill>
                </a:rPr>
                <a:t>+ </a:t>
              </a:r>
              <a:r>
                <a:rPr lang="zh-CN" altLang="en-US" sz="1100" dirty="0">
                  <a:solidFill>
                    <a:schemeClr val="tx2"/>
                  </a:solidFill>
                </a:rPr>
                <a:t>一定规模事务性访问，数据部分要求一致性（价格、信息同步的一致性等，其他可使用最终事务一致性）、事务缓存机制</a:t>
              </a:r>
              <a:endParaRPr lang="en-US" altLang="zh-CN" sz="1100" dirty="0">
                <a:solidFill>
                  <a:schemeClr val="tx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FF0000"/>
                  </a:solidFill>
                </a:rPr>
                <a:t>核心价值：</a:t>
              </a:r>
              <a:r>
                <a:rPr lang="zh-CN" altLang="en-US" sz="1100" dirty="0">
                  <a:solidFill>
                    <a:srgbClr val="FF0000"/>
                  </a:solidFill>
                </a:rPr>
                <a:t>能够灵活应对网站业务的变化需求</a:t>
              </a:r>
              <a:endParaRPr lang="en-US" altLang="zh-CN" sz="1100" dirty="0">
                <a:solidFill>
                  <a:srgbClr val="FF0000"/>
                </a:solidFill>
              </a:endParaRPr>
            </a:p>
          </p:txBody>
        </p:sp>
        <p:sp>
          <p:nvSpPr>
            <p:cNvPr id="532" name="圆柱形 531"/>
            <p:cNvSpPr/>
            <p:nvPr/>
          </p:nvSpPr>
          <p:spPr bwMode="auto">
            <a:xfrm>
              <a:off x="1006626" y="2742226"/>
              <a:ext cx="451418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（主）</a:t>
              </a:r>
            </a:p>
          </p:txBody>
        </p:sp>
        <p:sp>
          <p:nvSpPr>
            <p:cNvPr id="533" name="TextBox 15"/>
            <p:cNvSpPr txBox="1"/>
            <p:nvPr/>
          </p:nvSpPr>
          <p:spPr>
            <a:xfrm>
              <a:off x="524909" y="3451516"/>
              <a:ext cx="1872661" cy="35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分布式数据库、</a:t>
              </a:r>
              <a:r>
                <a:rPr lang="en-US" altLang="zh-CN" sz="1050" dirty="0"/>
                <a:t>CDN、</a:t>
              </a:r>
              <a:r>
                <a:rPr lang="zh-CN" altLang="en-US" sz="1050" dirty="0"/>
                <a:t>搜索集群阶段</a:t>
              </a:r>
            </a:p>
          </p:txBody>
        </p:sp>
        <p:pic>
          <p:nvPicPr>
            <p:cNvPr id="534" name="Picture 20" descr="user business casual ma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8954" y="1383860"/>
              <a:ext cx="280877" cy="3401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35" name="矩形 534"/>
            <p:cNvSpPr/>
            <p:nvPr/>
          </p:nvSpPr>
          <p:spPr bwMode="auto">
            <a:xfrm>
              <a:off x="1115845" y="2296572"/>
              <a:ext cx="574072" cy="196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  <p:sp>
          <p:nvSpPr>
            <p:cNvPr id="536" name="矩形 535"/>
            <p:cNvSpPr/>
            <p:nvPr/>
          </p:nvSpPr>
          <p:spPr bwMode="auto">
            <a:xfrm>
              <a:off x="1900217" y="2299716"/>
              <a:ext cx="574072" cy="1933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  <p:sp>
          <p:nvSpPr>
            <p:cNvPr id="537" name="矩形 536"/>
            <p:cNvSpPr/>
            <p:nvPr/>
          </p:nvSpPr>
          <p:spPr bwMode="auto">
            <a:xfrm>
              <a:off x="1089886" y="1884613"/>
              <a:ext cx="1316353" cy="180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负载均衡</a:t>
              </a:r>
            </a:p>
          </p:txBody>
        </p:sp>
        <p:grpSp>
          <p:nvGrpSpPr>
            <p:cNvPr id="538" name="组合 537"/>
            <p:cNvGrpSpPr/>
            <p:nvPr/>
          </p:nvGrpSpPr>
          <p:grpSpPr>
            <a:xfrm>
              <a:off x="348524" y="2814313"/>
              <a:ext cx="270861" cy="345882"/>
              <a:chOff x="4583451" y="5101753"/>
              <a:chExt cx="639387" cy="945444"/>
            </a:xfrm>
          </p:grpSpPr>
          <p:grpSp>
            <p:nvGrpSpPr>
              <p:cNvPr id="539" name="Group 1061"/>
              <p:cNvGrpSpPr>
                <a:grpSpLocks noChangeAspect="1"/>
              </p:cNvGrpSpPr>
              <p:nvPr/>
            </p:nvGrpSpPr>
            <p:grpSpPr bwMode="auto">
              <a:xfrm>
                <a:off x="4583451" y="5101753"/>
                <a:ext cx="555568" cy="891313"/>
                <a:chOff x="5506" y="5440"/>
                <a:chExt cx="312" cy="502"/>
              </a:xfrm>
            </p:grpSpPr>
            <p:sp>
              <p:nvSpPr>
                <p:cNvPr id="541" name="Freeform 1062"/>
                <p:cNvSpPr>
                  <a:spLocks noChangeAspect="1"/>
                </p:cNvSpPr>
                <p:nvPr/>
              </p:nvSpPr>
              <p:spPr bwMode="auto">
                <a:xfrm>
                  <a:off x="5654" y="5464"/>
                  <a:ext cx="164" cy="478"/>
                </a:xfrm>
                <a:custGeom>
                  <a:avLst/>
                  <a:gdLst>
                    <a:gd name="T0" fmla="*/ 82 w 82"/>
                    <a:gd name="T1" fmla="*/ 76 h 239"/>
                    <a:gd name="T2" fmla="*/ 82 w 82"/>
                    <a:gd name="T3" fmla="*/ 3 h 239"/>
                    <a:gd name="T4" fmla="*/ 4 w 82"/>
                    <a:gd name="T5" fmla="*/ 63 h 239"/>
                    <a:gd name="T6" fmla="*/ 4 w 82"/>
                    <a:gd name="T7" fmla="*/ 227 h 239"/>
                    <a:gd name="T8" fmla="*/ 0 w 82"/>
                    <a:gd name="T9" fmla="*/ 236 h 239"/>
                    <a:gd name="T10" fmla="*/ 5 w 82"/>
                    <a:gd name="T11" fmla="*/ 235 h 239"/>
                    <a:gd name="T12" fmla="*/ 12 w 82"/>
                    <a:gd name="T13" fmla="*/ 229 h 239"/>
                    <a:gd name="T14" fmla="*/ 12 w 82"/>
                    <a:gd name="T15" fmla="*/ 226 h 239"/>
                    <a:gd name="T16" fmla="*/ 15 w 82"/>
                    <a:gd name="T17" fmla="*/ 227 h 239"/>
                    <a:gd name="T18" fmla="*/ 79 w 82"/>
                    <a:gd name="T19" fmla="*/ 176 h 239"/>
                    <a:gd name="T20" fmla="*/ 82 w 82"/>
                    <a:gd name="T21" fmla="*/ 172 h 239"/>
                    <a:gd name="T22" fmla="*/ 82 w 82"/>
                    <a:gd name="T23" fmla="*/ 7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239">
                      <a:moveTo>
                        <a:pt x="82" y="76"/>
                      </a:moveTo>
                      <a:cubicBezTo>
                        <a:pt x="82" y="37"/>
                        <a:pt x="82" y="4"/>
                        <a:pt x="82" y="3"/>
                      </a:cubicBezTo>
                      <a:cubicBezTo>
                        <a:pt x="80" y="0"/>
                        <a:pt x="4" y="63"/>
                        <a:pt x="4" y="63"/>
                      </a:cubicBezTo>
                      <a:cubicBezTo>
                        <a:pt x="4" y="227"/>
                        <a:pt x="4" y="227"/>
                        <a:pt x="4" y="227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36"/>
                        <a:pt x="0" y="239"/>
                        <a:pt x="5" y="235"/>
                      </a:cubicBezTo>
                      <a:cubicBezTo>
                        <a:pt x="7" y="234"/>
                        <a:pt x="9" y="232"/>
                        <a:pt x="12" y="229"/>
                      </a:cubicBezTo>
                      <a:cubicBezTo>
                        <a:pt x="12" y="227"/>
                        <a:pt x="12" y="227"/>
                        <a:pt x="12" y="226"/>
                      </a:cubicBezTo>
                      <a:cubicBezTo>
                        <a:pt x="12" y="226"/>
                        <a:pt x="13" y="226"/>
                        <a:pt x="15" y="227"/>
                      </a:cubicBezTo>
                      <a:cubicBezTo>
                        <a:pt x="36" y="209"/>
                        <a:pt x="78" y="178"/>
                        <a:pt x="79" y="176"/>
                      </a:cubicBezTo>
                      <a:cubicBezTo>
                        <a:pt x="82" y="174"/>
                        <a:pt x="82" y="173"/>
                        <a:pt x="82" y="172"/>
                      </a:cubicBezTo>
                      <a:cubicBezTo>
                        <a:pt x="82" y="172"/>
                        <a:pt x="82" y="124"/>
                        <a:pt x="82" y="76"/>
                      </a:cubicBez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2" name="Freeform 1063"/>
                <p:cNvSpPr>
                  <a:spLocks noChangeAspect="1"/>
                </p:cNvSpPr>
                <p:nvPr/>
              </p:nvSpPr>
              <p:spPr bwMode="auto">
                <a:xfrm>
                  <a:off x="5506" y="5440"/>
                  <a:ext cx="310" cy="148"/>
                </a:xfrm>
                <a:custGeom>
                  <a:avLst/>
                  <a:gdLst>
                    <a:gd name="T0" fmla="*/ 155 w 155"/>
                    <a:gd name="T1" fmla="*/ 14 h 74"/>
                    <a:gd name="T2" fmla="*/ 77 w 155"/>
                    <a:gd name="T3" fmla="*/ 74 h 74"/>
                    <a:gd name="T4" fmla="*/ 4 w 155"/>
                    <a:gd name="T5" fmla="*/ 59 h 74"/>
                    <a:gd name="T6" fmla="*/ 0 w 155"/>
                    <a:gd name="T7" fmla="*/ 61 h 74"/>
                    <a:gd name="T8" fmla="*/ 2 w 155"/>
                    <a:gd name="T9" fmla="*/ 57 h 74"/>
                    <a:gd name="T10" fmla="*/ 8 w 155"/>
                    <a:gd name="T11" fmla="*/ 52 h 74"/>
                    <a:gd name="T12" fmla="*/ 11 w 155"/>
                    <a:gd name="T13" fmla="*/ 53 h 74"/>
                    <a:gd name="T14" fmla="*/ 11 w 155"/>
                    <a:gd name="T15" fmla="*/ 50 h 74"/>
                    <a:gd name="T16" fmla="*/ 76 w 155"/>
                    <a:gd name="T17" fmla="*/ 1 h 74"/>
                    <a:gd name="T18" fmla="*/ 79 w 155"/>
                    <a:gd name="T19" fmla="*/ 0 h 74"/>
                    <a:gd name="T20" fmla="*/ 151 w 155"/>
                    <a:gd name="T21" fmla="*/ 11 h 74"/>
                    <a:gd name="T22" fmla="*/ 155 w 155"/>
                    <a:gd name="T23" fmla="*/ 1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74">
                      <a:moveTo>
                        <a:pt x="155" y="14"/>
                      </a:moveTo>
                      <a:cubicBezTo>
                        <a:pt x="77" y="74"/>
                        <a:pt x="77" y="74"/>
                        <a:pt x="77" y="74"/>
                      </a:cubicBezTo>
                      <a:cubicBezTo>
                        <a:pt x="13" y="65"/>
                        <a:pt x="9" y="59"/>
                        <a:pt x="4" y="59"/>
                      </a:cubicBezTo>
                      <a:cubicBezTo>
                        <a:pt x="1" y="58"/>
                        <a:pt x="0" y="61"/>
                        <a:pt x="0" y="61"/>
                      </a:cubicBezTo>
                      <a:cubicBezTo>
                        <a:pt x="0" y="61"/>
                        <a:pt x="0" y="58"/>
                        <a:pt x="2" y="57"/>
                      </a:cubicBezTo>
                      <a:cubicBezTo>
                        <a:pt x="2" y="57"/>
                        <a:pt x="5" y="55"/>
                        <a:pt x="8" y="52"/>
                      </a:cubicBezTo>
                      <a:cubicBezTo>
                        <a:pt x="10" y="53"/>
                        <a:pt x="10" y="53"/>
                        <a:pt x="11" y="53"/>
                      </a:cubicBezTo>
                      <a:cubicBezTo>
                        <a:pt x="11" y="52"/>
                        <a:pt x="11" y="51"/>
                        <a:pt x="11" y="50"/>
                      </a:cubicBezTo>
                      <a:cubicBezTo>
                        <a:pt x="40" y="27"/>
                        <a:pt x="73" y="2"/>
                        <a:pt x="76" y="1"/>
                      </a:cubicBezTo>
                      <a:cubicBezTo>
                        <a:pt x="77" y="0"/>
                        <a:pt x="79" y="0"/>
                        <a:pt x="79" y="0"/>
                      </a:cubicBezTo>
                      <a:cubicBezTo>
                        <a:pt x="79" y="0"/>
                        <a:pt x="150" y="11"/>
                        <a:pt x="151" y="11"/>
                      </a:cubicBezTo>
                      <a:cubicBezTo>
                        <a:pt x="154" y="12"/>
                        <a:pt x="155" y="14"/>
                        <a:pt x="155" y="14"/>
                      </a:cubicBez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3" name="Freeform 1064"/>
                <p:cNvSpPr>
                  <a:spLocks noChangeAspect="1"/>
                </p:cNvSpPr>
                <p:nvPr/>
              </p:nvSpPr>
              <p:spPr bwMode="auto">
                <a:xfrm>
                  <a:off x="5658" y="5466"/>
                  <a:ext cx="160" cy="124"/>
                </a:xfrm>
                <a:custGeom>
                  <a:avLst/>
                  <a:gdLst>
                    <a:gd name="T0" fmla="*/ 80 w 80"/>
                    <a:gd name="T1" fmla="*/ 2 h 62"/>
                    <a:gd name="T2" fmla="*/ 79 w 80"/>
                    <a:gd name="T3" fmla="*/ 0 h 62"/>
                    <a:gd name="T4" fmla="*/ 0 w 80"/>
                    <a:gd name="T5" fmla="*/ 61 h 62"/>
                    <a:gd name="T6" fmla="*/ 1 w 80"/>
                    <a:gd name="T7" fmla="*/ 62 h 62"/>
                    <a:gd name="T8" fmla="*/ 80 w 80"/>
                    <a:gd name="T9" fmla="*/ 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62">
                      <a:moveTo>
                        <a:pt x="80" y="2"/>
                      </a:moveTo>
                      <a:cubicBezTo>
                        <a:pt x="80" y="2"/>
                        <a:pt x="80" y="1"/>
                        <a:pt x="79" y="0"/>
                      </a:cubicBezTo>
                      <a:cubicBezTo>
                        <a:pt x="76" y="2"/>
                        <a:pt x="0" y="61"/>
                        <a:pt x="0" y="61"/>
                      </a:cubicBezTo>
                      <a:cubicBezTo>
                        <a:pt x="1" y="62"/>
                        <a:pt x="1" y="62"/>
                        <a:pt x="1" y="62"/>
                      </a:cubicBezTo>
                      <a:lnTo>
                        <a:pt x="80" y="2"/>
                      </a:lnTo>
                      <a:close/>
                    </a:path>
                  </a:pathLst>
                </a:custGeom>
                <a:solidFill>
                  <a:srgbClr val="8BA6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4" name="Freeform 1065"/>
                <p:cNvSpPr>
                  <a:spLocks noChangeAspect="1"/>
                </p:cNvSpPr>
                <p:nvPr/>
              </p:nvSpPr>
              <p:spPr bwMode="auto">
                <a:xfrm>
                  <a:off x="5506" y="5556"/>
                  <a:ext cx="158" cy="384"/>
                </a:xfrm>
                <a:custGeom>
                  <a:avLst/>
                  <a:gdLst>
                    <a:gd name="T0" fmla="*/ 79 w 79"/>
                    <a:gd name="T1" fmla="*/ 19 h 192"/>
                    <a:gd name="T2" fmla="*/ 76 w 79"/>
                    <a:gd name="T3" fmla="*/ 14 h 192"/>
                    <a:gd name="T4" fmla="*/ 4 w 79"/>
                    <a:gd name="T5" fmla="*/ 1 h 192"/>
                    <a:gd name="T6" fmla="*/ 0 w 79"/>
                    <a:gd name="T7" fmla="*/ 3 h 192"/>
                    <a:gd name="T8" fmla="*/ 0 w 79"/>
                    <a:gd name="T9" fmla="*/ 17 h 192"/>
                    <a:gd name="T10" fmla="*/ 3 w 79"/>
                    <a:gd name="T11" fmla="*/ 17 h 192"/>
                    <a:gd name="T12" fmla="*/ 0 w 79"/>
                    <a:gd name="T13" fmla="*/ 19 h 192"/>
                    <a:gd name="T14" fmla="*/ 0 w 79"/>
                    <a:gd name="T15" fmla="*/ 26 h 192"/>
                    <a:gd name="T16" fmla="*/ 0 w 79"/>
                    <a:gd name="T17" fmla="*/ 171 h 192"/>
                    <a:gd name="T18" fmla="*/ 4 w 79"/>
                    <a:gd name="T19" fmla="*/ 177 h 192"/>
                    <a:gd name="T20" fmla="*/ 73 w 79"/>
                    <a:gd name="T21" fmla="*/ 191 h 192"/>
                    <a:gd name="T22" fmla="*/ 78 w 79"/>
                    <a:gd name="T23" fmla="*/ 187 h 192"/>
                    <a:gd name="T24" fmla="*/ 79 w 79"/>
                    <a:gd name="T25" fmla="*/ 19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192">
                      <a:moveTo>
                        <a:pt x="79" y="19"/>
                      </a:moveTo>
                      <a:cubicBezTo>
                        <a:pt x="79" y="16"/>
                        <a:pt x="77" y="14"/>
                        <a:pt x="76" y="14"/>
                      </a:cubicBezTo>
                      <a:cubicBezTo>
                        <a:pt x="35" y="7"/>
                        <a:pt x="9" y="1"/>
                        <a:pt x="4" y="1"/>
                      </a:cubicBezTo>
                      <a:cubicBezTo>
                        <a:pt x="0" y="0"/>
                        <a:pt x="0" y="3"/>
                        <a:pt x="0" y="3"/>
                      </a:cubicBezTo>
                      <a:cubicBezTo>
                        <a:pt x="0" y="3"/>
                        <a:pt x="0" y="9"/>
                        <a:pt x="0" y="17"/>
                      </a:cubicBezTo>
                      <a:cubicBezTo>
                        <a:pt x="1" y="17"/>
                        <a:pt x="2" y="17"/>
                        <a:pt x="3" y="17"/>
                      </a:cubicBezTo>
                      <a:cubicBezTo>
                        <a:pt x="3" y="18"/>
                        <a:pt x="0" y="19"/>
                        <a:pt x="0" y="19"/>
                      </a:cubicBezTo>
                      <a:cubicBezTo>
                        <a:pt x="0" y="22"/>
                        <a:pt x="0" y="24"/>
                        <a:pt x="0" y="26"/>
                      </a:cubicBezTo>
                      <a:cubicBezTo>
                        <a:pt x="0" y="26"/>
                        <a:pt x="0" y="170"/>
                        <a:pt x="0" y="171"/>
                      </a:cubicBezTo>
                      <a:cubicBezTo>
                        <a:pt x="0" y="176"/>
                        <a:pt x="1" y="177"/>
                        <a:pt x="4" y="177"/>
                      </a:cubicBezTo>
                      <a:cubicBezTo>
                        <a:pt x="6" y="178"/>
                        <a:pt x="54" y="188"/>
                        <a:pt x="73" y="191"/>
                      </a:cubicBezTo>
                      <a:cubicBezTo>
                        <a:pt x="77" y="192"/>
                        <a:pt x="78" y="187"/>
                        <a:pt x="78" y="187"/>
                      </a:cubicBezTo>
                      <a:cubicBezTo>
                        <a:pt x="78" y="187"/>
                        <a:pt x="79" y="19"/>
                        <a:pt x="79" y="19"/>
                      </a:cubicBezTo>
                      <a:close/>
                    </a:path>
                  </a:pathLst>
                </a:custGeom>
                <a:solidFill>
                  <a:srgbClr val="D3DB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5" name="Freeform 1066"/>
                <p:cNvSpPr>
                  <a:spLocks noChangeAspect="1"/>
                </p:cNvSpPr>
                <p:nvPr/>
              </p:nvSpPr>
              <p:spPr bwMode="auto">
                <a:xfrm>
                  <a:off x="5558" y="579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6" name="Freeform 1067"/>
                <p:cNvSpPr>
                  <a:spLocks noChangeAspect="1"/>
                </p:cNvSpPr>
                <p:nvPr/>
              </p:nvSpPr>
              <p:spPr bwMode="auto">
                <a:xfrm>
                  <a:off x="5558" y="579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7" name="Freeform 1068"/>
                <p:cNvSpPr>
                  <a:spLocks noChangeAspect="1"/>
                </p:cNvSpPr>
                <p:nvPr/>
              </p:nvSpPr>
              <p:spPr bwMode="auto">
                <a:xfrm>
                  <a:off x="5558" y="5810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8" name="Freeform 1069"/>
                <p:cNvSpPr>
                  <a:spLocks noChangeAspect="1"/>
                </p:cNvSpPr>
                <p:nvPr/>
              </p:nvSpPr>
              <p:spPr bwMode="auto">
                <a:xfrm>
                  <a:off x="5558" y="5810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49" name="Freeform 1070"/>
                <p:cNvSpPr>
                  <a:spLocks noChangeAspect="1"/>
                </p:cNvSpPr>
                <p:nvPr/>
              </p:nvSpPr>
              <p:spPr bwMode="auto">
                <a:xfrm>
                  <a:off x="5558" y="5822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4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4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0" name="Freeform 1071"/>
                <p:cNvSpPr>
                  <a:spLocks noChangeAspect="1"/>
                </p:cNvSpPr>
                <p:nvPr/>
              </p:nvSpPr>
              <p:spPr bwMode="auto">
                <a:xfrm>
                  <a:off x="5558" y="5822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1" name="Freeform 1072"/>
                <p:cNvSpPr>
                  <a:spLocks noChangeAspect="1"/>
                </p:cNvSpPr>
                <p:nvPr/>
              </p:nvSpPr>
              <p:spPr bwMode="auto">
                <a:xfrm>
                  <a:off x="5558" y="583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2" name="Freeform 1073"/>
                <p:cNvSpPr>
                  <a:spLocks noChangeAspect="1"/>
                </p:cNvSpPr>
                <p:nvPr/>
              </p:nvSpPr>
              <p:spPr bwMode="auto">
                <a:xfrm>
                  <a:off x="5558" y="583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3" name="Freeform 1074"/>
                <p:cNvSpPr>
                  <a:spLocks noChangeAspect="1"/>
                </p:cNvSpPr>
                <p:nvPr/>
              </p:nvSpPr>
              <p:spPr bwMode="auto">
                <a:xfrm>
                  <a:off x="5558" y="5850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4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4" name="Freeform 1075"/>
                <p:cNvSpPr>
                  <a:spLocks noChangeAspect="1"/>
                </p:cNvSpPr>
                <p:nvPr/>
              </p:nvSpPr>
              <p:spPr bwMode="auto">
                <a:xfrm>
                  <a:off x="5558" y="5848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5" name="Freeform 1076"/>
                <p:cNvSpPr>
                  <a:spLocks noChangeAspect="1"/>
                </p:cNvSpPr>
                <p:nvPr/>
              </p:nvSpPr>
              <p:spPr bwMode="auto">
                <a:xfrm>
                  <a:off x="5558" y="5862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6" name="Freeform 1077"/>
                <p:cNvSpPr>
                  <a:spLocks noChangeAspect="1"/>
                </p:cNvSpPr>
                <p:nvPr/>
              </p:nvSpPr>
              <p:spPr bwMode="auto">
                <a:xfrm>
                  <a:off x="5558" y="5862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7" name="Freeform 1078"/>
                <p:cNvSpPr>
                  <a:spLocks noChangeAspect="1"/>
                </p:cNvSpPr>
                <p:nvPr/>
              </p:nvSpPr>
              <p:spPr bwMode="auto">
                <a:xfrm>
                  <a:off x="5558" y="587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8" name="Freeform 1079"/>
                <p:cNvSpPr>
                  <a:spLocks noChangeAspect="1"/>
                </p:cNvSpPr>
                <p:nvPr/>
              </p:nvSpPr>
              <p:spPr bwMode="auto">
                <a:xfrm>
                  <a:off x="5558" y="587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9" name="Freeform 1080"/>
                <p:cNvSpPr>
                  <a:spLocks noChangeAspect="1"/>
                </p:cNvSpPr>
                <p:nvPr/>
              </p:nvSpPr>
              <p:spPr bwMode="auto">
                <a:xfrm>
                  <a:off x="5506" y="5590"/>
                  <a:ext cx="172" cy="34"/>
                </a:xfrm>
                <a:custGeom>
                  <a:avLst/>
                  <a:gdLst>
                    <a:gd name="T0" fmla="*/ 156 w 172"/>
                    <a:gd name="T1" fmla="*/ 30 h 34"/>
                    <a:gd name="T2" fmla="*/ 6 w 172"/>
                    <a:gd name="T3" fmla="*/ 0 h 34"/>
                    <a:gd name="T4" fmla="*/ 0 w 172"/>
                    <a:gd name="T5" fmla="*/ 4 h 34"/>
                    <a:gd name="T6" fmla="*/ 158 w 172"/>
                    <a:gd name="T7" fmla="*/ 34 h 34"/>
                    <a:gd name="T8" fmla="*/ 172 w 172"/>
                    <a:gd name="T9" fmla="*/ 24 h 34"/>
                    <a:gd name="T10" fmla="*/ 172 w 172"/>
                    <a:gd name="T11" fmla="*/ 20 h 34"/>
                    <a:gd name="T12" fmla="*/ 156 w 172"/>
                    <a:gd name="T13" fmla="*/ 3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2" h="34">
                      <a:moveTo>
                        <a:pt x="156" y="30"/>
                      </a:move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58" y="34"/>
                      </a:lnTo>
                      <a:lnTo>
                        <a:pt x="172" y="24"/>
                      </a:lnTo>
                      <a:lnTo>
                        <a:pt x="172" y="20"/>
                      </a:lnTo>
                      <a:lnTo>
                        <a:pt x="156" y="30"/>
                      </a:lnTo>
                      <a:close/>
                    </a:path>
                  </a:pathLst>
                </a:custGeom>
                <a:solidFill>
                  <a:srgbClr val="7588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0" name="Freeform 1081"/>
                <p:cNvSpPr>
                  <a:spLocks noChangeAspect="1"/>
                </p:cNvSpPr>
                <p:nvPr/>
              </p:nvSpPr>
              <p:spPr bwMode="auto">
                <a:xfrm>
                  <a:off x="5532" y="5610"/>
                  <a:ext cx="100" cy="30"/>
                </a:xfrm>
                <a:custGeom>
                  <a:avLst/>
                  <a:gdLst>
                    <a:gd name="T0" fmla="*/ 100 w 100"/>
                    <a:gd name="T1" fmla="*/ 18 h 30"/>
                    <a:gd name="T2" fmla="*/ 0 w 100"/>
                    <a:gd name="T3" fmla="*/ 0 h 30"/>
                    <a:gd name="T4" fmla="*/ 0 w 100"/>
                    <a:gd name="T5" fmla="*/ 10 h 30"/>
                    <a:gd name="T6" fmla="*/ 100 w 100"/>
                    <a:gd name="T7" fmla="*/ 30 h 30"/>
                    <a:gd name="T8" fmla="*/ 100 w 100"/>
                    <a:gd name="T9" fmla="*/ 1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0">
                      <a:moveTo>
                        <a:pt x="100" y="18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0" y="30"/>
                      </a:lnTo>
                      <a:lnTo>
                        <a:pt x="100" y="18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1" name="Freeform 1082"/>
                <p:cNvSpPr>
                  <a:spLocks noChangeAspect="1"/>
                </p:cNvSpPr>
                <p:nvPr/>
              </p:nvSpPr>
              <p:spPr bwMode="auto">
                <a:xfrm>
                  <a:off x="5532" y="5610"/>
                  <a:ext cx="10" cy="10"/>
                </a:xfrm>
                <a:custGeom>
                  <a:avLst/>
                  <a:gdLst>
                    <a:gd name="T0" fmla="*/ 0 w 10"/>
                    <a:gd name="T1" fmla="*/ 10 h 10"/>
                    <a:gd name="T2" fmla="*/ 10 w 10"/>
                    <a:gd name="T3" fmla="*/ 2 h 10"/>
                    <a:gd name="T4" fmla="*/ 0 w 10"/>
                    <a:gd name="T5" fmla="*/ 0 h 10"/>
                    <a:gd name="T6" fmla="*/ 0 w 10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5D76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2" name="Freeform 1083"/>
                <p:cNvSpPr>
                  <a:spLocks noChangeAspect="1"/>
                </p:cNvSpPr>
                <p:nvPr/>
              </p:nvSpPr>
              <p:spPr bwMode="auto">
                <a:xfrm>
                  <a:off x="5528" y="5540"/>
                  <a:ext cx="156" cy="378"/>
                </a:xfrm>
                <a:custGeom>
                  <a:avLst/>
                  <a:gdLst>
                    <a:gd name="T0" fmla="*/ 0 w 78"/>
                    <a:gd name="T1" fmla="*/ 0 h 189"/>
                    <a:gd name="T2" fmla="*/ 75 w 78"/>
                    <a:gd name="T3" fmla="*/ 15 h 189"/>
                    <a:gd name="T4" fmla="*/ 77 w 78"/>
                    <a:gd name="T5" fmla="*/ 18 h 189"/>
                    <a:gd name="T6" fmla="*/ 78 w 78"/>
                    <a:gd name="T7" fmla="*/ 189 h 189"/>
                    <a:gd name="T8" fmla="*/ 75 w 78"/>
                    <a:gd name="T9" fmla="*/ 189 h 189"/>
                    <a:gd name="T10" fmla="*/ 75 w 78"/>
                    <a:gd name="T11" fmla="*/ 19 h 189"/>
                    <a:gd name="T12" fmla="*/ 73 w 78"/>
                    <a:gd name="T13" fmla="*/ 17 h 189"/>
                    <a:gd name="T14" fmla="*/ 0 w 78"/>
                    <a:gd name="T15" fmla="*/ 3 h 189"/>
                    <a:gd name="T16" fmla="*/ 0 w 78"/>
                    <a:gd name="T17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189">
                      <a:moveTo>
                        <a:pt x="0" y="0"/>
                      </a:moveTo>
                      <a:cubicBezTo>
                        <a:pt x="75" y="15"/>
                        <a:pt x="75" y="15"/>
                        <a:pt x="75" y="15"/>
                      </a:cubicBezTo>
                      <a:cubicBezTo>
                        <a:pt x="75" y="15"/>
                        <a:pt x="77" y="16"/>
                        <a:pt x="77" y="18"/>
                      </a:cubicBezTo>
                      <a:cubicBezTo>
                        <a:pt x="77" y="36"/>
                        <a:pt x="78" y="189"/>
                        <a:pt x="78" y="189"/>
                      </a:cubicBezTo>
                      <a:cubicBezTo>
                        <a:pt x="75" y="189"/>
                        <a:pt x="75" y="189"/>
                        <a:pt x="75" y="189"/>
                      </a:cubicBezTo>
                      <a:cubicBezTo>
                        <a:pt x="75" y="19"/>
                        <a:pt x="75" y="19"/>
                        <a:pt x="75" y="19"/>
                      </a:cubicBezTo>
                      <a:cubicBezTo>
                        <a:pt x="75" y="19"/>
                        <a:pt x="75" y="17"/>
                        <a:pt x="73" y="17"/>
                      </a:cubicBezTo>
                      <a:cubicBezTo>
                        <a:pt x="72" y="17"/>
                        <a:pt x="0" y="3"/>
                        <a:pt x="0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88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540" name="Picture 66" descr="datastore.pn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 flipH="1">
                <a:off x="4647554" y="5711669"/>
                <a:ext cx="575284" cy="335528"/>
              </a:xfrm>
              <a:prstGeom prst="rect">
                <a:avLst/>
              </a:prstGeom>
              <a:effectLst>
                <a:reflection stA="50000" endPos="50000" dist="12700" dir="5400000" sy="-100000" algn="bl" rotWithShape="0"/>
              </a:effectLst>
            </p:spPr>
          </p:pic>
        </p:grpSp>
        <p:sp>
          <p:nvSpPr>
            <p:cNvPr id="563" name="Line 6"/>
            <p:cNvSpPr>
              <a:spLocks noChangeShapeType="1"/>
            </p:cNvSpPr>
            <p:nvPr/>
          </p:nvSpPr>
          <p:spPr bwMode="auto">
            <a:xfrm flipH="1">
              <a:off x="612200" y="3084531"/>
              <a:ext cx="335399" cy="12990"/>
            </a:xfrm>
            <a:prstGeom prst="line">
              <a:avLst/>
            </a:pr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564" name="TextBox 15"/>
            <p:cNvSpPr txBox="1"/>
            <p:nvPr/>
          </p:nvSpPr>
          <p:spPr>
            <a:xfrm>
              <a:off x="343296" y="2992107"/>
              <a:ext cx="490873" cy="207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缓存</a:t>
              </a:r>
            </a:p>
          </p:txBody>
        </p:sp>
        <p:sp>
          <p:nvSpPr>
            <p:cNvPr id="565" name="矩形 564"/>
            <p:cNvSpPr/>
            <p:nvPr/>
          </p:nvSpPr>
          <p:spPr bwMode="auto">
            <a:xfrm>
              <a:off x="1089886" y="1484693"/>
              <a:ext cx="1316353" cy="180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反向代理</a:t>
              </a:r>
            </a:p>
          </p:txBody>
        </p:sp>
        <p:sp>
          <p:nvSpPr>
            <p:cNvPr id="566" name="Line 6"/>
            <p:cNvSpPr>
              <a:spLocks noChangeShapeType="1"/>
            </p:cNvSpPr>
            <p:nvPr/>
          </p:nvSpPr>
          <p:spPr bwMode="auto">
            <a:xfrm flipV="1">
              <a:off x="639188" y="1581807"/>
              <a:ext cx="454589" cy="1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567" name="八边形 566"/>
            <p:cNvSpPr/>
            <p:nvPr/>
          </p:nvSpPr>
          <p:spPr bwMode="auto">
            <a:xfrm>
              <a:off x="470512" y="3475075"/>
              <a:ext cx="198320" cy="159607"/>
            </a:xfrm>
            <a:prstGeom prst="octagon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rtlCol="0" fromWordArt="1" anchor="ctr">
              <a:noAutofit/>
            </a:bodyPr>
            <a:lstStyle/>
            <a:p>
              <a:pPr algn="ctr"/>
              <a:r>
                <a:rPr lang="en-US" altLang="zh-CN" sz="9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6</a:t>
              </a:r>
              <a:endParaRPr lang="zh-CN" altLang="en-US" sz="9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568" name="矩形 567"/>
            <p:cNvSpPr/>
            <p:nvPr/>
          </p:nvSpPr>
          <p:spPr bwMode="auto">
            <a:xfrm>
              <a:off x="199247" y="1949063"/>
              <a:ext cx="543941" cy="180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CDN</a:t>
              </a:r>
              <a:endParaRPr lang="zh-CN" altLang="en-US" sz="105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9" name="Line 6"/>
            <p:cNvSpPr>
              <a:spLocks noChangeShapeType="1"/>
            </p:cNvSpPr>
            <p:nvPr/>
          </p:nvSpPr>
          <p:spPr bwMode="auto">
            <a:xfrm flipV="1">
              <a:off x="738981" y="1653555"/>
              <a:ext cx="376864" cy="338398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570" name="圆柱形 569"/>
            <p:cNvSpPr/>
            <p:nvPr/>
          </p:nvSpPr>
          <p:spPr bwMode="auto">
            <a:xfrm>
              <a:off x="1524239" y="2742226"/>
              <a:ext cx="459478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（主）</a:t>
              </a:r>
            </a:p>
          </p:txBody>
        </p:sp>
        <p:sp>
          <p:nvSpPr>
            <p:cNvPr id="571" name="圆柱形 570"/>
            <p:cNvSpPr/>
            <p:nvPr/>
          </p:nvSpPr>
          <p:spPr bwMode="auto">
            <a:xfrm>
              <a:off x="2066871" y="2750038"/>
              <a:ext cx="471468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（主）</a:t>
              </a:r>
            </a:p>
          </p:txBody>
        </p:sp>
        <p:sp>
          <p:nvSpPr>
            <p:cNvPr id="572" name="圆柱形 571"/>
            <p:cNvSpPr/>
            <p:nvPr/>
          </p:nvSpPr>
          <p:spPr bwMode="auto">
            <a:xfrm>
              <a:off x="996691" y="3077439"/>
              <a:ext cx="456030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（从）</a:t>
              </a:r>
            </a:p>
          </p:txBody>
        </p:sp>
        <p:sp>
          <p:nvSpPr>
            <p:cNvPr id="573" name="圆柱形 572"/>
            <p:cNvSpPr/>
            <p:nvPr/>
          </p:nvSpPr>
          <p:spPr bwMode="auto">
            <a:xfrm>
              <a:off x="1524239" y="3094179"/>
              <a:ext cx="459477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（从）</a:t>
              </a:r>
            </a:p>
          </p:txBody>
        </p:sp>
        <p:sp>
          <p:nvSpPr>
            <p:cNvPr id="574" name="圆柱形 573"/>
            <p:cNvSpPr/>
            <p:nvPr/>
          </p:nvSpPr>
          <p:spPr bwMode="auto">
            <a:xfrm>
              <a:off x="2075206" y="3082573"/>
              <a:ext cx="459284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业务库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（从）</a:t>
              </a:r>
            </a:p>
          </p:txBody>
        </p:sp>
        <p:sp>
          <p:nvSpPr>
            <p:cNvPr id="575" name="Line 6"/>
            <p:cNvSpPr>
              <a:spLocks noChangeShapeType="1"/>
            </p:cNvSpPr>
            <p:nvPr/>
          </p:nvSpPr>
          <p:spPr bwMode="auto">
            <a:xfrm flipV="1">
              <a:off x="1732879" y="2478046"/>
              <a:ext cx="2636" cy="2538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576" name="Line 6"/>
            <p:cNvSpPr>
              <a:spLocks noChangeShapeType="1"/>
            </p:cNvSpPr>
            <p:nvPr/>
          </p:nvSpPr>
          <p:spPr bwMode="auto">
            <a:xfrm flipH="1">
              <a:off x="585303" y="2540602"/>
              <a:ext cx="414543" cy="33196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577" name="Line 6"/>
            <p:cNvSpPr>
              <a:spLocks noChangeShapeType="1"/>
            </p:cNvSpPr>
            <p:nvPr/>
          </p:nvSpPr>
          <p:spPr bwMode="auto">
            <a:xfrm flipH="1">
              <a:off x="464617" y="2317212"/>
              <a:ext cx="493409" cy="27180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grpSp>
          <p:nvGrpSpPr>
            <p:cNvPr id="578" name="组合 577"/>
            <p:cNvGrpSpPr/>
            <p:nvPr/>
          </p:nvGrpSpPr>
          <p:grpSpPr>
            <a:xfrm>
              <a:off x="264097" y="2357842"/>
              <a:ext cx="240598" cy="355594"/>
              <a:chOff x="4583451" y="5101753"/>
              <a:chExt cx="639387" cy="945444"/>
            </a:xfrm>
          </p:grpSpPr>
          <p:grpSp>
            <p:nvGrpSpPr>
              <p:cNvPr id="579" name="Group 1061"/>
              <p:cNvGrpSpPr>
                <a:grpSpLocks noChangeAspect="1"/>
              </p:cNvGrpSpPr>
              <p:nvPr/>
            </p:nvGrpSpPr>
            <p:grpSpPr bwMode="auto">
              <a:xfrm>
                <a:off x="4583451" y="5101753"/>
                <a:ext cx="555568" cy="891313"/>
                <a:chOff x="5506" y="5440"/>
                <a:chExt cx="312" cy="502"/>
              </a:xfrm>
            </p:grpSpPr>
            <p:sp>
              <p:nvSpPr>
                <p:cNvPr id="581" name="Freeform 1062"/>
                <p:cNvSpPr>
                  <a:spLocks noChangeAspect="1"/>
                </p:cNvSpPr>
                <p:nvPr/>
              </p:nvSpPr>
              <p:spPr bwMode="auto">
                <a:xfrm>
                  <a:off x="5654" y="5464"/>
                  <a:ext cx="164" cy="478"/>
                </a:xfrm>
                <a:custGeom>
                  <a:avLst/>
                  <a:gdLst>
                    <a:gd name="T0" fmla="*/ 82 w 82"/>
                    <a:gd name="T1" fmla="*/ 76 h 239"/>
                    <a:gd name="T2" fmla="*/ 82 w 82"/>
                    <a:gd name="T3" fmla="*/ 3 h 239"/>
                    <a:gd name="T4" fmla="*/ 4 w 82"/>
                    <a:gd name="T5" fmla="*/ 63 h 239"/>
                    <a:gd name="T6" fmla="*/ 4 w 82"/>
                    <a:gd name="T7" fmla="*/ 227 h 239"/>
                    <a:gd name="T8" fmla="*/ 0 w 82"/>
                    <a:gd name="T9" fmla="*/ 236 h 239"/>
                    <a:gd name="T10" fmla="*/ 5 w 82"/>
                    <a:gd name="T11" fmla="*/ 235 h 239"/>
                    <a:gd name="T12" fmla="*/ 12 w 82"/>
                    <a:gd name="T13" fmla="*/ 229 h 239"/>
                    <a:gd name="T14" fmla="*/ 12 w 82"/>
                    <a:gd name="T15" fmla="*/ 226 h 239"/>
                    <a:gd name="T16" fmla="*/ 15 w 82"/>
                    <a:gd name="T17" fmla="*/ 227 h 239"/>
                    <a:gd name="T18" fmla="*/ 79 w 82"/>
                    <a:gd name="T19" fmla="*/ 176 h 239"/>
                    <a:gd name="T20" fmla="*/ 82 w 82"/>
                    <a:gd name="T21" fmla="*/ 172 h 239"/>
                    <a:gd name="T22" fmla="*/ 82 w 82"/>
                    <a:gd name="T23" fmla="*/ 7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239">
                      <a:moveTo>
                        <a:pt x="82" y="76"/>
                      </a:moveTo>
                      <a:cubicBezTo>
                        <a:pt x="82" y="37"/>
                        <a:pt x="82" y="4"/>
                        <a:pt x="82" y="3"/>
                      </a:cubicBezTo>
                      <a:cubicBezTo>
                        <a:pt x="80" y="0"/>
                        <a:pt x="4" y="63"/>
                        <a:pt x="4" y="63"/>
                      </a:cubicBezTo>
                      <a:cubicBezTo>
                        <a:pt x="4" y="227"/>
                        <a:pt x="4" y="227"/>
                        <a:pt x="4" y="227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36"/>
                        <a:pt x="0" y="239"/>
                        <a:pt x="5" y="235"/>
                      </a:cubicBezTo>
                      <a:cubicBezTo>
                        <a:pt x="7" y="234"/>
                        <a:pt x="9" y="232"/>
                        <a:pt x="12" y="229"/>
                      </a:cubicBezTo>
                      <a:cubicBezTo>
                        <a:pt x="12" y="227"/>
                        <a:pt x="12" y="227"/>
                        <a:pt x="12" y="226"/>
                      </a:cubicBezTo>
                      <a:cubicBezTo>
                        <a:pt x="12" y="226"/>
                        <a:pt x="13" y="226"/>
                        <a:pt x="15" y="227"/>
                      </a:cubicBezTo>
                      <a:cubicBezTo>
                        <a:pt x="36" y="209"/>
                        <a:pt x="78" y="178"/>
                        <a:pt x="79" y="176"/>
                      </a:cubicBezTo>
                      <a:cubicBezTo>
                        <a:pt x="82" y="174"/>
                        <a:pt x="82" y="173"/>
                        <a:pt x="82" y="172"/>
                      </a:cubicBezTo>
                      <a:cubicBezTo>
                        <a:pt x="82" y="172"/>
                        <a:pt x="82" y="124"/>
                        <a:pt x="82" y="76"/>
                      </a:cubicBez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2" name="Freeform 1063"/>
                <p:cNvSpPr>
                  <a:spLocks noChangeAspect="1"/>
                </p:cNvSpPr>
                <p:nvPr/>
              </p:nvSpPr>
              <p:spPr bwMode="auto">
                <a:xfrm>
                  <a:off x="5506" y="5440"/>
                  <a:ext cx="310" cy="148"/>
                </a:xfrm>
                <a:custGeom>
                  <a:avLst/>
                  <a:gdLst>
                    <a:gd name="T0" fmla="*/ 155 w 155"/>
                    <a:gd name="T1" fmla="*/ 14 h 74"/>
                    <a:gd name="T2" fmla="*/ 77 w 155"/>
                    <a:gd name="T3" fmla="*/ 74 h 74"/>
                    <a:gd name="T4" fmla="*/ 4 w 155"/>
                    <a:gd name="T5" fmla="*/ 59 h 74"/>
                    <a:gd name="T6" fmla="*/ 0 w 155"/>
                    <a:gd name="T7" fmla="*/ 61 h 74"/>
                    <a:gd name="T8" fmla="*/ 2 w 155"/>
                    <a:gd name="T9" fmla="*/ 57 h 74"/>
                    <a:gd name="T10" fmla="*/ 8 w 155"/>
                    <a:gd name="T11" fmla="*/ 52 h 74"/>
                    <a:gd name="T12" fmla="*/ 11 w 155"/>
                    <a:gd name="T13" fmla="*/ 53 h 74"/>
                    <a:gd name="T14" fmla="*/ 11 w 155"/>
                    <a:gd name="T15" fmla="*/ 50 h 74"/>
                    <a:gd name="T16" fmla="*/ 76 w 155"/>
                    <a:gd name="T17" fmla="*/ 1 h 74"/>
                    <a:gd name="T18" fmla="*/ 79 w 155"/>
                    <a:gd name="T19" fmla="*/ 0 h 74"/>
                    <a:gd name="T20" fmla="*/ 151 w 155"/>
                    <a:gd name="T21" fmla="*/ 11 h 74"/>
                    <a:gd name="T22" fmla="*/ 155 w 155"/>
                    <a:gd name="T23" fmla="*/ 1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74">
                      <a:moveTo>
                        <a:pt x="155" y="14"/>
                      </a:moveTo>
                      <a:cubicBezTo>
                        <a:pt x="77" y="74"/>
                        <a:pt x="77" y="74"/>
                        <a:pt x="77" y="74"/>
                      </a:cubicBezTo>
                      <a:cubicBezTo>
                        <a:pt x="13" y="65"/>
                        <a:pt x="9" y="59"/>
                        <a:pt x="4" y="59"/>
                      </a:cubicBezTo>
                      <a:cubicBezTo>
                        <a:pt x="1" y="58"/>
                        <a:pt x="0" y="61"/>
                        <a:pt x="0" y="61"/>
                      </a:cubicBezTo>
                      <a:cubicBezTo>
                        <a:pt x="0" y="61"/>
                        <a:pt x="0" y="58"/>
                        <a:pt x="2" y="57"/>
                      </a:cubicBezTo>
                      <a:cubicBezTo>
                        <a:pt x="2" y="57"/>
                        <a:pt x="5" y="55"/>
                        <a:pt x="8" y="52"/>
                      </a:cubicBezTo>
                      <a:cubicBezTo>
                        <a:pt x="10" y="53"/>
                        <a:pt x="10" y="53"/>
                        <a:pt x="11" y="53"/>
                      </a:cubicBezTo>
                      <a:cubicBezTo>
                        <a:pt x="11" y="52"/>
                        <a:pt x="11" y="51"/>
                        <a:pt x="11" y="50"/>
                      </a:cubicBezTo>
                      <a:cubicBezTo>
                        <a:pt x="40" y="27"/>
                        <a:pt x="73" y="2"/>
                        <a:pt x="76" y="1"/>
                      </a:cubicBezTo>
                      <a:cubicBezTo>
                        <a:pt x="77" y="0"/>
                        <a:pt x="79" y="0"/>
                        <a:pt x="79" y="0"/>
                      </a:cubicBezTo>
                      <a:cubicBezTo>
                        <a:pt x="79" y="0"/>
                        <a:pt x="150" y="11"/>
                        <a:pt x="151" y="11"/>
                      </a:cubicBezTo>
                      <a:cubicBezTo>
                        <a:pt x="154" y="12"/>
                        <a:pt x="155" y="14"/>
                        <a:pt x="155" y="14"/>
                      </a:cubicBez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3" name="Freeform 1064"/>
                <p:cNvSpPr>
                  <a:spLocks noChangeAspect="1"/>
                </p:cNvSpPr>
                <p:nvPr/>
              </p:nvSpPr>
              <p:spPr bwMode="auto">
                <a:xfrm>
                  <a:off x="5658" y="5466"/>
                  <a:ext cx="160" cy="124"/>
                </a:xfrm>
                <a:custGeom>
                  <a:avLst/>
                  <a:gdLst>
                    <a:gd name="T0" fmla="*/ 80 w 80"/>
                    <a:gd name="T1" fmla="*/ 2 h 62"/>
                    <a:gd name="T2" fmla="*/ 79 w 80"/>
                    <a:gd name="T3" fmla="*/ 0 h 62"/>
                    <a:gd name="T4" fmla="*/ 0 w 80"/>
                    <a:gd name="T5" fmla="*/ 61 h 62"/>
                    <a:gd name="T6" fmla="*/ 1 w 80"/>
                    <a:gd name="T7" fmla="*/ 62 h 62"/>
                    <a:gd name="T8" fmla="*/ 80 w 80"/>
                    <a:gd name="T9" fmla="*/ 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62">
                      <a:moveTo>
                        <a:pt x="80" y="2"/>
                      </a:moveTo>
                      <a:cubicBezTo>
                        <a:pt x="80" y="2"/>
                        <a:pt x="80" y="1"/>
                        <a:pt x="79" y="0"/>
                      </a:cubicBezTo>
                      <a:cubicBezTo>
                        <a:pt x="76" y="2"/>
                        <a:pt x="0" y="61"/>
                        <a:pt x="0" y="61"/>
                      </a:cubicBezTo>
                      <a:cubicBezTo>
                        <a:pt x="1" y="62"/>
                        <a:pt x="1" y="62"/>
                        <a:pt x="1" y="62"/>
                      </a:cubicBezTo>
                      <a:lnTo>
                        <a:pt x="80" y="2"/>
                      </a:lnTo>
                      <a:close/>
                    </a:path>
                  </a:pathLst>
                </a:custGeom>
                <a:solidFill>
                  <a:srgbClr val="8BA6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4" name="Freeform 1065"/>
                <p:cNvSpPr>
                  <a:spLocks noChangeAspect="1"/>
                </p:cNvSpPr>
                <p:nvPr/>
              </p:nvSpPr>
              <p:spPr bwMode="auto">
                <a:xfrm>
                  <a:off x="5506" y="5556"/>
                  <a:ext cx="158" cy="384"/>
                </a:xfrm>
                <a:custGeom>
                  <a:avLst/>
                  <a:gdLst>
                    <a:gd name="T0" fmla="*/ 79 w 79"/>
                    <a:gd name="T1" fmla="*/ 19 h 192"/>
                    <a:gd name="T2" fmla="*/ 76 w 79"/>
                    <a:gd name="T3" fmla="*/ 14 h 192"/>
                    <a:gd name="T4" fmla="*/ 4 w 79"/>
                    <a:gd name="T5" fmla="*/ 1 h 192"/>
                    <a:gd name="T6" fmla="*/ 0 w 79"/>
                    <a:gd name="T7" fmla="*/ 3 h 192"/>
                    <a:gd name="T8" fmla="*/ 0 w 79"/>
                    <a:gd name="T9" fmla="*/ 17 h 192"/>
                    <a:gd name="T10" fmla="*/ 3 w 79"/>
                    <a:gd name="T11" fmla="*/ 17 h 192"/>
                    <a:gd name="T12" fmla="*/ 0 w 79"/>
                    <a:gd name="T13" fmla="*/ 19 h 192"/>
                    <a:gd name="T14" fmla="*/ 0 w 79"/>
                    <a:gd name="T15" fmla="*/ 26 h 192"/>
                    <a:gd name="T16" fmla="*/ 0 w 79"/>
                    <a:gd name="T17" fmla="*/ 171 h 192"/>
                    <a:gd name="T18" fmla="*/ 4 w 79"/>
                    <a:gd name="T19" fmla="*/ 177 h 192"/>
                    <a:gd name="T20" fmla="*/ 73 w 79"/>
                    <a:gd name="T21" fmla="*/ 191 h 192"/>
                    <a:gd name="T22" fmla="*/ 78 w 79"/>
                    <a:gd name="T23" fmla="*/ 187 h 192"/>
                    <a:gd name="T24" fmla="*/ 79 w 79"/>
                    <a:gd name="T25" fmla="*/ 19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192">
                      <a:moveTo>
                        <a:pt x="79" y="19"/>
                      </a:moveTo>
                      <a:cubicBezTo>
                        <a:pt x="79" y="16"/>
                        <a:pt x="77" y="14"/>
                        <a:pt x="76" y="14"/>
                      </a:cubicBezTo>
                      <a:cubicBezTo>
                        <a:pt x="35" y="7"/>
                        <a:pt x="9" y="1"/>
                        <a:pt x="4" y="1"/>
                      </a:cubicBezTo>
                      <a:cubicBezTo>
                        <a:pt x="0" y="0"/>
                        <a:pt x="0" y="3"/>
                        <a:pt x="0" y="3"/>
                      </a:cubicBezTo>
                      <a:cubicBezTo>
                        <a:pt x="0" y="3"/>
                        <a:pt x="0" y="9"/>
                        <a:pt x="0" y="17"/>
                      </a:cubicBezTo>
                      <a:cubicBezTo>
                        <a:pt x="1" y="17"/>
                        <a:pt x="2" y="17"/>
                        <a:pt x="3" y="17"/>
                      </a:cubicBezTo>
                      <a:cubicBezTo>
                        <a:pt x="3" y="18"/>
                        <a:pt x="0" y="19"/>
                        <a:pt x="0" y="19"/>
                      </a:cubicBezTo>
                      <a:cubicBezTo>
                        <a:pt x="0" y="22"/>
                        <a:pt x="0" y="24"/>
                        <a:pt x="0" y="26"/>
                      </a:cubicBezTo>
                      <a:cubicBezTo>
                        <a:pt x="0" y="26"/>
                        <a:pt x="0" y="170"/>
                        <a:pt x="0" y="171"/>
                      </a:cubicBezTo>
                      <a:cubicBezTo>
                        <a:pt x="0" y="176"/>
                        <a:pt x="1" y="177"/>
                        <a:pt x="4" y="177"/>
                      </a:cubicBezTo>
                      <a:cubicBezTo>
                        <a:pt x="6" y="178"/>
                        <a:pt x="54" y="188"/>
                        <a:pt x="73" y="191"/>
                      </a:cubicBezTo>
                      <a:cubicBezTo>
                        <a:pt x="77" y="192"/>
                        <a:pt x="78" y="187"/>
                        <a:pt x="78" y="187"/>
                      </a:cubicBezTo>
                      <a:cubicBezTo>
                        <a:pt x="78" y="187"/>
                        <a:pt x="79" y="19"/>
                        <a:pt x="79" y="19"/>
                      </a:cubicBezTo>
                      <a:close/>
                    </a:path>
                  </a:pathLst>
                </a:custGeom>
                <a:solidFill>
                  <a:srgbClr val="D3DB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5" name="Freeform 1066"/>
                <p:cNvSpPr>
                  <a:spLocks noChangeAspect="1"/>
                </p:cNvSpPr>
                <p:nvPr/>
              </p:nvSpPr>
              <p:spPr bwMode="auto">
                <a:xfrm>
                  <a:off x="5558" y="579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6" name="Freeform 1067"/>
                <p:cNvSpPr>
                  <a:spLocks noChangeAspect="1"/>
                </p:cNvSpPr>
                <p:nvPr/>
              </p:nvSpPr>
              <p:spPr bwMode="auto">
                <a:xfrm>
                  <a:off x="5558" y="579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7" name="Freeform 1068"/>
                <p:cNvSpPr>
                  <a:spLocks noChangeAspect="1"/>
                </p:cNvSpPr>
                <p:nvPr/>
              </p:nvSpPr>
              <p:spPr bwMode="auto">
                <a:xfrm>
                  <a:off x="5558" y="5810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8" name="Freeform 1069"/>
                <p:cNvSpPr>
                  <a:spLocks noChangeAspect="1"/>
                </p:cNvSpPr>
                <p:nvPr/>
              </p:nvSpPr>
              <p:spPr bwMode="auto">
                <a:xfrm>
                  <a:off x="5558" y="5810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9" name="Freeform 1070"/>
                <p:cNvSpPr>
                  <a:spLocks noChangeAspect="1"/>
                </p:cNvSpPr>
                <p:nvPr/>
              </p:nvSpPr>
              <p:spPr bwMode="auto">
                <a:xfrm>
                  <a:off x="5558" y="5822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4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4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0" name="Freeform 1071"/>
                <p:cNvSpPr>
                  <a:spLocks noChangeAspect="1"/>
                </p:cNvSpPr>
                <p:nvPr/>
              </p:nvSpPr>
              <p:spPr bwMode="auto">
                <a:xfrm>
                  <a:off x="5558" y="5822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1" name="Freeform 1072"/>
                <p:cNvSpPr>
                  <a:spLocks noChangeAspect="1"/>
                </p:cNvSpPr>
                <p:nvPr/>
              </p:nvSpPr>
              <p:spPr bwMode="auto">
                <a:xfrm>
                  <a:off x="5558" y="583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2" name="Freeform 1073"/>
                <p:cNvSpPr>
                  <a:spLocks noChangeAspect="1"/>
                </p:cNvSpPr>
                <p:nvPr/>
              </p:nvSpPr>
              <p:spPr bwMode="auto">
                <a:xfrm>
                  <a:off x="5558" y="583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3" name="Freeform 1074"/>
                <p:cNvSpPr>
                  <a:spLocks noChangeAspect="1"/>
                </p:cNvSpPr>
                <p:nvPr/>
              </p:nvSpPr>
              <p:spPr bwMode="auto">
                <a:xfrm>
                  <a:off x="5558" y="5850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4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4" name="Freeform 1075"/>
                <p:cNvSpPr>
                  <a:spLocks noChangeAspect="1"/>
                </p:cNvSpPr>
                <p:nvPr/>
              </p:nvSpPr>
              <p:spPr bwMode="auto">
                <a:xfrm>
                  <a:off x="5558" y="5848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5" name="Freeform 1076"/>
                <p:cNvSpPr>
                  <a:spLocks noChangeAspect="1"/>
                </p:cNvSpPr>
                <p:nvPr/>
              </p:nvSpPr>
              <p:spPr bwMode="auto">
                <a:xfrm>
                  <a:off x="5558" y="5862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2 h 28"/>
                    <a:gd name="T6" fmla="*/ 122 w 122"/>
                    <a:gd name="T7" fmla="*/ 18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2"/>
                      </a:lnTo>
                      <a:lnTo>
                        <a:pt x="122" y="18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6" name="Freeform 1077"/>
                <p:cNvSpPr>
                  <a:spLocks noChangeAspect="1"/>
                </p:cNvSpPr>
                <p:nvPr/>
              </p:nvSpPr>
              <p:spPr bwMode="auto">
                <a:xfrm>
                  <a:off x="5558" y="5862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2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7" name="Freeform 1078"/>
                <p:cNvSpPr>
                  <a:spLocks noChangeAspect="1"/>
                </p:cNvSpPr>
                <p:nvPr/>
              </p:nvSpPr>
              <p:spPr bwMode="auto">
                <a:xfrm>
                  <a:off x="5558" y="5876"/>
                  <a:ext cx="122" cy="28"/>
                </a:xfrm>
                <a:custGeom>
                  <a:avLst/>
                  <a:gdLst>
                    <a:gd name="T0" fmla="*/ 0 w 122"/>
                    <a:gd name="T1" fmla="*/ 0 h 28"/>
                    <a:gd name="T2" fmla="*/ 104 w 122"/>
                    <a:gd name="T3" fmla="*/ 22 h 28"/>
                    <a:gd name="T4" fmla="*/ 122 w 122"/>
                    <a:gd name="T5" fmla="*/ 10 h 28"/>
                    <a:gd name="T6" fmla="*/ 122 w 122"/>
                    <a:gd name="T7" fmla="*/ 16 h 28"/>
                    <a:gd name="T8" fmla="*/ 104 w 122"/>
                    <a:gd name="T9" fmla="*/ 28 h 28"/>
                    <a:gd name="T10" fmla="*/ 0 w 122"/>
                    <a:gd name="T11" fmla="*/ 6 h 28"/>
                    <a:gd name="T12" fmla="*/ 0 w 12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28">
                      <a:moveTo>
                        <a:pt x="0" y="0"/>
                      </a:moveTo>
                      <a:lnTo>
                        <a:pt x="104" y="22"/>
                      </a:lnTo>
                      <a:lnTo>
                        <a:pt x="122" y="10"/>
                      </a:lnTo>
                      <a:lnTo>
                        <a:pt x="122" y="16"/>
                      </a:lnTo>
                      <a:lnTo>
                        <a:pt x="104" y="2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3C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8" name="Freeform 1079"/>
                <p:cNvSpPr>
                  <a:spLocks noChangeAspect="1"/>
                </p:cNvSpPr>
                <p:nvPr/>
              </p:nvSpPr>
              <p:spPr bwMode="auto">
                <a:xfrm>
                  <a:off x="5558" y="587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6 w 6"/>
                    <a:gd name="T3" fmla="*/ 0 h 6"/>
                    <a:gd name="T4" fmla="*/ 0 w 6"/>
                    <a:gd name="T5" fmla="*/ 0 h 6"/>
                    <a:gd name="T6" fmla="*/ 0 w 6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9" name="Freeform 1080"/>
                <p:cNvSpPr>
                  <a:spLocks noChangeAspect="1"/>
                </p:cNvSpPr>
                <p:nvPr/>
              </p:nvSpPr>
              <p:spPr bwMode="auto">
                <a:xfrm>
                  <a:off x="5506" y="5590"/>
                  <a:ext cx="172" cy="34"/>
                </a:xfrm>
                <a:custGeom>
                  <a:avLst/>
                  <a:gdLst>
                    <a:gd name="T0" fmla="*/ 156 w 172"/>
                    <a:gd name="T1" fmla="*/ 30 h 34"/>
                    <a:gd name="T2" fmla="*/ 6 w 172"/>
                    <a:gd name="T3" fmla="*/ 0 h 34"/>
                    <a:gd name="T4" fmla="*/ 0 w 172"/>
                    <a:gd name="T5" fmla="*/ 4 h 34"/>
                    <a:gd name="T6" fmla="*/ 158 w 172"/>
                    <a:gd name="T7" fmla="*/ 34 h 34"/>
                    <a:gd name="T8" fmla="*/ 172 w 172"/>
                    <a:gd name="T9" fmla="*/ 24 h 34"/>
                    <a:gd name="T10" fmla="*/ 172 w 172"/>
                    <a:gd name="T11" fmla="*/ 20 h 34"/>
                    <a:gd name="T12" fmla="*/ 156 w 172"/>
                    <a:gd name="T13" fmla="*/ 3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2" h="34">
                      <a:moveTo>
                        <a:pt x="156" y="30"/>
                      </a:move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58" y="34"/>
                      </a:lnTo>
                      <a:lnTo>
                        <a:pt x="172" y="24"/>
                      </a:lnTo>
                      <a:lnTo>
                        <a:pt x="172" y="20"/>
                      </a:lnTo>
                      <a:lnTo>
                        <a:pt x="156" y="30"/>
                      </a:lnTo>
                      <a:close/>
                    </a:path>
                  </a:pathLst>
                </a:custGeom>
                <a:solidFill>
                  <a:srgbClr val="7588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00" name="Freeform 1081"/>
                <p:cNvSpPr>
                  <a:spLocks noChangeAspect="1"/>
                </p:cNvSpPr>
                <p:nvPr/>
              </p:nvSpPr>
              <p:spPr bwMode="auto">
                <a:xfrm>
                  <a:off x="5532" y="5610"/>
                  <a:ext cx="100" cy="30"/>
                </a:xfrm>
                <a:custGeom>
                  <a:avLst/>
                  <a:gdLst>
                    <a:gd name="T0" fmla="*/ 100 w 100"/>
                    <a:gd name="T1" fmla="*/ 18 h 30"/>
                    <a:gd name="T2" fmla="*/ 0 w 100"/>
                    <a:gd name="T3" fmla="*/ 0 h 30"/>
                    <a:gd name="T4" fmla="*/ 0 w 100"/>
                    <a:gd name="T5" fmla="*/ 10 h 30"/>
                    <a:gd name="T6" fmla="*/ 100 w 100"/>
                    <a:gd name="T7" fmla="*/ 30 h 30"/>
                    <a:gd name="T8" fmla="*/ 100 w 100"/>
                    <a:gd name="T9" fmla="*/ 1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0">
                      <a:moveTo>
                        <a:pt x="100" y="18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0" y="30"/>
                      </a:lnTo>
                      <a:lnTo>
                        <a:pt x="100" y="18"/>
                      </a:lnTo>
                      <a:close/>
                    </a:path>
                  </a:pathLst>
                </a:custGeom>
                <a:solidFill>
                  <a:srgbClr val="4564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01" name="Freeform 1082"/>
                <p:cNvSpPr>
                  <a:spLocks noChangeAspect="1"/>
                </p:cNvSpPr>
                <p:nvPr/>
              </p:nvSpPr>
              <p:spPr bwMode="auto">
                <a:xfrm>
                  <a:off x="5532" y="5610"/>
                  <a:ext cx="10" cy="10"/>
                </a:xfrm>
                <a:custGeom>
                  <a:avLst/>
                  <a:gdLst>
                    <a:gd name="T0" fmla="*/ 0 w 10"/>
                    <a:gd name="T1" fmla="*/ 10 h 10"/>
                    <a:gd name="T2" fmla="*/ 10 w 10"/>
                    <a:gd name="T3" fmla="*/ 2 h 10"/>
                    <a:gd name="T4" fmla="*/ 0 w 10"/>
                    <a:gd name="T5" fmla="*/ 0 h 10"/>
                    <a:gd name="T6" fmla="*/ 0 w 10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5D76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02" name="Freeform 1083"/>
                <p:cNvSpPr>
                  <a:spLocks noChangeAspect="1"/>
                </p:cNvSpPr>
                <p:nvPr/>
              </p:nvSpPr>
              <p:spPr bwMode="auto">
                <a:xfrm>
                  <a:off x="5528" y="5540"/>
                  <a:ext cx="156" cy="378"/>
                </a:xfrm>
                <a:custGeom>
                  <a:avLst/>
                  <a:gdLst>
                    <a:gd name="T0" fmla="*/ 0 w 78"/>
                    <a:gd name="T1" fmla="*/ 0 h 189"/>
                    <a:gd name="T2" fmla="*/ 75 w 78"/>
                    <a:gd name="T3" fmla="*/ 15 h 189"/>
                    <a:gd name="T4" fmla="*/ 77 w 78"/>
                    <a:gd name="T5" fmla="*/ 18 h 189"/>
                    <a:gd name="T6" fmla="*/ 78 w 78"/>
                    <a:gd name="T7" fmla="*/ 189 h 189"/>
                    <a:gd name="T8" fmla="*/ 75 w 78"/>
                    <a:gd name="T9" fmla="*/ 189 h 189"/>
                    <a:gd name="T10" fmla="*/ 75 w 78"/>
                    <a:gd name="T11" fmla="*/ 19 h 189"/>
                    <a:gd name="T12" fmla="*/ 73 w 78"/>
                    <a:gd name="T13" fmla="*/ 17 h 189"/>
                    <a:gd name="T14" fmla="*/ 0 w 78"/>
                    <a:gd name="T15" fmla="*/ 3 h 189"/>
                    <a:gd name="T16" fmla="*/ 0 w 78"/>
                    <a:gd name="T17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189">
                      <a:moveTo>
                        <a:pt x="0" y="0"/>
                      </a:moveTo>
                      <a:cubicBezTo>
                        <a:pt x="75" y="15"/>
                        <a:pt x="75" y="15"/>
                        <a:pt x="75" y="15"/>
                      </a:cubicBezTo>
                      <a:cubicBezTo>
                        <a:pt x="75" y="15"/>
                        <a:pt x="77" y="16"/>
                        <a:pt x="77" y="18"/>
                      </a:cubicBezTo>
                      <a:cubicBezTo>
                        <a:pt x="77" y="36"/>
                        <a:pt x="78" y="189"/>
                        <a:pt x="78" y="189"/>
                      </a:cubicBezTo>
                      <a:cubicBezTo>
                        <a:pt x="75" y="189"/>
                        <a:pt x="75" y="189"/>
                        <a:pt x="75" y="189"/>
                      </a:cubicBezTo>
                      <a:cubicBezTo>
                        <a:pt x="75" y="19"/>
                        <a:pt x="75" y="19"/>
                        <a:pt x="75" y="19"/>
                      </a:cubicBezTo>
                      <a:cubicBezTo>
                        <a:pt x="75" y="19"/>
                        <a:pt x="75" y="17"/>
                        <a:pt x="73" y="17"/>
                      </a:cubicBezTo>
                      <a:cubicBezTo>
                        <a:pt x="72" y="17"/>
                        <a:pt x="0" y="3"/>
                        <a:pt x="0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88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580" name="Picture 66" descr="datastore.pn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 flipH="1">
                <a:off x="4647554" y="5711669"/>
                <a:ext cx="575284" cy="335528"/>
              </a:xfrm>
              <a:prstGeom prst="rect">
                <a:avLst/>
              </a:prstGeom>
              <a:effectLst>
                <a:reflection stA="50000" endPos="50000" dist="12700" dir="5400000" sy="-100000" algn="bl" rotWithShape="0"/>
              </a:effectLst>
            </p:spPr>
          </p:pic>
        </p:grpSp>
        <p:sp>
          <p:nvSpPr>
            <p:cNvPr id="603" name="Line 6"/>
            <p:cNvSpPr>
              <a:spLocks noChangeShapeType="1"/>
            </p:cNvSpPr>
            <p:nvPr/>
          </p:nvSpPr>
          <p:spPr bwMode="auto">
            <a:xfrm flipH="1" flipV="1">
              <a:off x="1732879" y="1665439"/>
              <a:ext cx="2636" cy="229078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04" name="Line 6"/>
            <p:cNvSpPr>
              <a:spLocks noChangeShapeType="1"/>
            </p:cNvSpPr>
            <p:nvPr/>
          </p:nvSpPr>
          <p:spPr bwMode="auto">
            <a:xfrm flipV="1">
              <a:off x="1452721" y="2065358"/>
              <a:ext cx="237196" cy="2312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05" name="Line 6"/>
            <p:cNvSpPr>
              <a:spLocks noChangeShapeType="1"/>
            </p:cNvSpPr>
            <p:nvPr/>
          </p:nvSpPr>
          <p:spPr bwMode="auto">
            <a:xfrm>
              <a:off x="504695" y="1709119"/>
              <a:ext cx="0" cy="282834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06" name="TextBox 15"/>
            <p:cNvSpPr txBox="1"/>
            <p:nvPr/>
          </p:nvSpPr>
          <p:spPr>
            <a:xfrm>
              <a:off x="216251" y="2547838"/>
              <a:ext cx="490873" cy="207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搜索</a:t>
              </a:r>
            </a:p>
          </p:txBody>
        </p:sp>
        <p:sp>
          <p:nvSpPr>
            <p:cNvPr id="607" name="Line 6"/>
            <p:cNvSpPr>
              <a:spLocks noChangeShapeType="1"/>
            </p:cNvSpPr>
            <p:nvPr/>
          </p:nvSpPr>
          <p:spPr bwMode="auto">
            <a:xfrm flipH="1" flipV="1">
              <a:off x="500531" y="2635881"/>
              <a:ext cx="464274" cy="1800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08" name="Line 6"/>
            <p:cNvSpPr>
              <a:spLocks noChangeShapeType="1"/>
            </p:cNvSpPr>
            <p:nvPr/>
          </p:nvSpPr>
          <p:spPr bwMode="auto">
            <a:xfrm>
              <a:off x="1808050" y="2066647"/>
              <a:ext cx="244701" cy="23307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09" name="Line 6"/>
            <p:cNvSpPr>
              <a:spLocks noChangeShapeType="1"/>
            </p:cNvSpPr>
            <p:nvPr/>
          </p:nvSpPr>
          <p:spPr bwMode="auto">
            <a:xfrm flipV="1">
              <a:off x="1309545" y="2509942"/>
              <a:ext cx="2636" cy="2538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10" name="Line 6"/>
            <p:cNvSpPr>
              <a:spLocks noChangeShapeType="1"/>
            </p:cNvSpPr>
            <p:nvPr/>
          </p:nvSpPr>
          <p:spPr bwMode="auto">
            <a:xfrm flipV="1">
              <a:off x="2253361" y="2491739"/>
              <a:ext cx="2636" cy="2538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11" name="圆角矩形 113"/>
            <p:cNvSpPr/>
            <p:nvPr/>
          </p:nvSpPr>
          <p:spPr bwMode="auto">
            <a:xfrm>
              <a:off x="3274056" y="1837586"/>
              <a:ext cx="650700" cy="5647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流程图: 数据 611"/>
            <p:cNvSpPr/>
            <p:nvPr/>
          </p:nvSpPr>
          <p:spPr bwMode="auto">
            <a:xfrm>
              <a:off x="3300439" y="1954283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3" name="TextBox 96"/>
            <p:cNvSpPr txBox="1"/>
            <p:nvPr/>
          </p:nvSpPr>
          <p:spPr>
            <a:xfrm>
              <a:off x="3299977" y="1798820"/>
              <a:ext cx="630018" cy="19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14" name="流程图: 数据 613"/>
            <p:cNvSpPr/>
            <p:nvPr/>
          </p:nvSpPr>
          <p:spPr bwMode="auto">
            <a:xfrm>
              <a:off x="3507976" y="1954282"/>
              <a:ext cx="186287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5" name="流程图: 数据 614"/>
            <p:cNvSpPr/>
            <p:nvPr/>
          </p:nvSpPr>
          <p:spPr bwMode="auto">
            <a:xfrm>
              <a:off x="3703447" y="1954281"/>
              <a:ext cx="198816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6" name="矩形 615"/>
            <p:cNvSpPr/>
            <p:nvPr/>
          </p:nvSpPr>
          <p:spPr bwMode="auto">
            <a:xfrm>
              <a:off x="3495166" y="1427519"/>
              <a:ext cx="1667092" cy="1736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负载均衡器</a:t>
              </a:r>
            </a:p>
          </p:txBody>
        </p:sp>
        <p:sp>
          <p:nvSpPr>
            <p:cNvPr id="617" name="Line 6"/>
            <p:cNvSpPr>
              <a:spLocks noChangeShapeType="1"/>
            </p:cNvSpPr>
            <p:nvPr/>
          </p:nvSpPr>
          <p:spPr bwMode="auto">
            <a:xfrm flipV="1">
              <a:off x="3629188" y="1575089"/>
              <a:ext cx="5428" cy="288657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18" name="Line 6"/>
            <p:cNvSpPr>
              <a:spLocks noChangeShapeType="1"/>
            </p:cNvSpPr>
            <p:nvPr/>
          </p:nvSpPr>
          <p:spPr bwMode="auto">
            <a:xfrm flipV="1">
              <a:off x="4308347" y="1584728"/>
              <a:ext cx="4382" cy="274904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19" name="Line 6"/>
            <p:cNvSpPr>
              <a:spLocks noChangeShapeType="1"/>
            </p:cNvSpPr>
            <p:nvPr/>
          </p:nvSpPr>
          <p:spPr bwMode="auto">
            <a:xfrm flipV="1">
              <a:off x="4982322" y="1581807"/>
              <a:ext cx="4138" cy="28148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20" name="下箭头 154"/>
            <p:cNvSpPr/>
            <p:nvPr/>
          </p:nvSpPr>
          <p:spPr bwMode="auto">
            <a:xfrm rot="16200000">
              <a:off x="2769747" y="2146173"/>
              <a:ext cx="254283" cy="488505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21" name="矩形 620"/>
            <p:cNvSpPr/>
            <p:nvPr/>
          </p:nvSpPr>
          <p:spPr bwMode="auto">
            <a:xfrm>
              <a:off x="3611736" y="2649784"/>
              <a:ext cx="1435982" cy="1736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负载均衡器</a:t>
              </a:r>
            </a:p>
          </p:txBody>
        </p:sp>
        <p:sp>
          <p:nvSpPr>
            <p:cNvPr id="622" name="圆角矩形 157"/>
            <p:cNvSpPr/>
            <p:nvPr/>
          </p:nvSpPr>
          <p:spPr bwMode="auto">
            <a:xfrm>
              <a:off x="3690469" y="3035802"/>
              <a:ext cx="323744" cy="5034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TextBox 96"/>
            <p:cNvSpPr txBox="1"/>
            <p:nvPr/>
          </p:nvSpPr>
          <p:spPr>
            <a:xfrm>
              <a:off x="3534635" y="2961125"/>
              <a:ext cx="202097" cy="66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24" name="TextBox 96"/>
            <p:cNvSpPr txBox="1"/>
            <p:nvPr/>
          </p:nvSpPr>
          <p:spPr>
            <a:xfrm>
              <a:off x="4050034" y="2975687"/>
              <a:ext cx="262696" cy="66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25" name="Line 6"/>
            <p:cNvSpPr>
              <a:spLocks noChangeShapeType="1"/>
            </p:cNvSpPr>
            <p:nvPr/>
          </p:nvSpPr>
          <p:spPr bwMode="auto">
            <a:xfrm flipV="1">
              <a:off x="3866953" y="2816153"/>
              <a:ext cx="5183" cy="24849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26" name="圆角矩形 173"/>
            <p:cNvSpPr/>
            <p:nvPr/>
          </p:nvSpPr>
          <p:spPr bwMode="auto">
            <a:xfrm>
              <a:off x="3972015" y="1845761"/>
              <a:ext cx="650700" cy="5647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流程图: 数据 626"/>
            <p:cNvSpPr/>
            <p:nvPr/>
          </p:nvSpPr>
          <p:spPr bwMode="auto">
            <a:xfrm>
              <a:off x="3998398" y="1962458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8" name="TextBox 96"/>
            <p:cNvSpPr txBox="1"/>
            <p:nvPr/>
          </p:nvSpPr>
          <p:spPr>
            <a:xfrm>
              <a:off x="3997936" y="1806995"/>
              <a:ext cx="630018" cy="19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29" name="流程图: 数据 628"/>
            <p:cNvSpPr/>
            <p:nvPr/>
          </p:nvSpPr>
          <p:spPr bwMode="auto">
            <a:xfrm>
              <a:off x="4205935" y="1962457"/>
              <a:ext cx="186287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0" name="流程图: 数据 629"/>
            <p:cNvSpPr/>
            <p:nvPr/>
          </p:nvSpPr>
          <p:spPr bwMode="auto">
            <a:xfrm>
              <a:off x="4401406" y="1962456"/>
              <a:ext cx="198816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1" name="圆角矩形 178"/>
            <p:cNvSpPr/>
            <p:nvPr/>
          </p:nvSpPr>
          <p:spPr bwMode="auto">
            <a:xfrm>
              <a:off x="4664143" y="1845761"/>
              <a:ext cx="650700" cy="5647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流程图: 数据 631"/>
            <p:cNvSpPr/>
            <p:nvPr/>
          </p:nvSpPr>
          <p:spPr bwMode="auto">
            <a:xfrm>
              <a:off x="4690526" y="1962458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3" name="TextBox 96"/>
            <p:cNvSpPr txBox="1"/>
            <p:nvPr/>
          </p:nvSpPr>
          <p:spPr>
            <a:xfrm>
              <a:off x="4690064" y="1806995"/>
              <a:ext cx="630018" cy="19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34" name="流程图: 数据 633"/>
            <p:cNvSpPr/>
            <p:nvPr/>
          </p:nvSpPr>
          <p:spPr bwMode="auto">
            <a:xfrm>
              <a:off x="4898063" y="1962457"/>
              <a:ext cx="186287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" name="流程图: 数据 634"/>
            <p:cNvSpPr/>
            <p:nvPr/>
          </p:nvSpPr>
          <p:spPr bwMode="auto">
            <a:xfrm>
              <a:off x="5093534" y="1962456"/>
              <a:ext cx="198816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6" name="流程图: 数据 635"/>
            <p:cNvSpPr/>
            <p:nvPr/>
          </p:nvSpPr>
          <p:spPr bwMode="auto">
            <a:xfrm>
              <a:off x="3758123" y="3078541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7" name="圆角矩形 185"/>
            <p:cNvSpPr/>
            <p:nvPr/>
          </p:nvSpPr>
          <p:spPr bwMode="auto">
            <a:xfrm>
              <a:off x="4235550" y="3043257"/>
              <a:ext cx="323744" cy="5034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流程图: 数据 637"/>
            <p:cNvSpPr/>
            <p:nvPr/>
          </p:nvSpPr>
          <p:spPr bwMode="auto">
            <a:xfrm>
              <a:off x="4303204" y="3085996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9" name="Line 6"/>
            <p:cNvSpPr>
              <a:spLocks noChangeShapeType="1"/>
            </p:cNvSpPr>
            <p:nvPr/>
          </p:nvSpPr>
          <p:spPr bwMode="auto">
            <a:xfrm flipH="1" flipV="1">
              <a:off x="4406351" y="2823434"/>
              <a:ext cx="1" cy="24713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40" name="圆角矩形 187"/>
            <p:cNvSpPr/>
            <p:nvPr/>
          </p:nvSpPr>
          <p:spPr bwMode="auto">
            <a:xfrm>
              <a:off x="4756918" y="3027825"/>
              <a:ext cx="323744" cy="5034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流程图: 数据 640"/>
            <p:cNvSpPr/>
            <p:nvPr/>
          </p:nvSpPr>
          <p:spPr bwMode="auto">
            <a:xfrm>
              <a:off x="4824572" y="3070564"/>
              <a:ext cx="205588" cy="39602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Line 6"/>
            <p:cNvSpPr>
              <a:spLocks noChangeShapeType="1"/>
            </p:cNvSpPr>
            <p:nvPr/>
          </p:nvSpPr>
          <p:spPr bwMode="auto">
            <a:xfrm flipV="1">
              <a:off x="4933925" y="2813974"/>
              <a:ext cx="3467" cy="234505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dirty="0"/>
            </a:p>
          </p:txBody>
        </p:sp>
        <p:sp>
          <p:nvSpPr>
            <p:cNvPr id="643" name="TextBox 15"/>
            <p:cNvSpPr txBox="1"/>
            <p:nvPr/>
          </p:nvSpPr>
          <p:spPr>
            <a:xfrm>
              <a:off x="3157499" y="3524758"/>
              <a:ext cx="1872661" cy="22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/>
                <a:t>业务应用拆分阶段</a:t>
              </a:r>
            </a:p>
          </p:txBody>
        </p:sp>
        <p:sp>
          <p:nvSpPr>
            <p:cNvPr id="644" name="八边形 643"/>
            <p:cNvSpPr/>
            <p:nvPr/>
          </p:nvSpPr>
          <p:spPr bwMode="auto">
            <a:xfrm>
              <a:off x="3387280" y="3557065"/>
              <a:ext cx="198320" cy="159607"/>
            </a:xfrm>
            <a:prstGeom prst="octagon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rtlCol="0" fromWordArt="1" anchor="ctr">
              <a:noAutofit/>
            </a:bodyPr>
            <a:lstStyle/>
            <a:p>
              <a:pPr algn="ctr"/>
              <a:r>
                <a:rPr lang="en-US" altLang="zh-CN" sz="9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7</a:t>
              </a:r>
              <a:endParaRPr lang="zh-CN" altLang="en-US" sz="9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45" name="TextBox 96"/>
            <p:cNvSpPr txBox="1"/>
            <p:nvPr/>
          </p:nvSpPr>
          <p:spPr>
            <a:xfrm>
              <a:off x="4576446" y="2987231"/>
              <a:ext cx="255539" cy="66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/>
                <a:t>应用服务器</a:t>
              </a:r>
            </a:p>
          </p:txBody>
        </p:sp>
        <p:sp>
          <p:nvSpPr>
            <p:cNvPr id="646" name="圆角矩形 191"/>
            <p:cNvSpPr/>
            <p:nvPr/>
          </p:nvSpPr>
          <p:spPr bwMode="auto">
            <a:xfrm>
              <a:off x="588018" y="3957130"/>
              <a:ext cx="3935917" cy="2712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TextBox 37"/>
            <p:cNvSpPr txBox="1"/>
            <p:nvPr/>
          </p:nvSpPr>
          <p:spPr>
            <a:xfrm>
              <a:off x="575162" y="3945794"/>
              <a:ext cx="526852" cy="21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应用层</a:t>
              </a:r>
            </a:p>
          </p:txBody>
        </p:sp>
        <p:sp>
          <p:nvSpPr>
            <p:cNvPr id="648" name="圆角矩形 197"/>
            <p:cNvSpPr/>
            <p:nvPr/>
          </p:nvSpPr>
          <p:spPr bwMode="auto">
            <a:xfrm>
              <a:off x="588019" y="4436311"/>
              <a:ext cx="3935916" cy="3213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TextBox 53"/>
            <p:cNvSpPr txBox="1"/>
            <p:nvPr/>
          </p:nvSpPr>
          <p:spPr>
            <a:xfrm>
              <a:off x="564838" y="4465743"/>
              <a:ext cx="537175" cy="21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服务层</a:t>
              </a:r>
            </a:p>
          </p:txBody>
        </p:sp>
        <p:sp>
          <p:nvSpPr>
            <p:cNvPr id="650" name="圆角矩形 202"/>
            <p:cNvSpPr/>
            <p:nvPr/>
          </p:nvSpPr>
          <p:spPr bwMode="auto">
            <a:xfrm>
              <a:off x="594496" y="4949821"/>
              <a:ext cx="3929440" cy="33344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t" rotWithShape="0">
                <a:schemeClr val="accent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tx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1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流程图: 数据 650"/>
            <p:cNvSpPr/>
            <p:nvPr/>
          </p:nvSpPr>
          <p:spPr bwMode="auto">
            <a:xfrm>
              <a:off x="1008818" y="4994207"/>
              <a:ext cx="950309" cy="23110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分布式数据库访问</a:t>
              </a:r>
            </a:p>
          </p:txBody>
        </p:sp>
        <p:sp>
          <p:nvSpPr>
            <p:cNvPr id="652" name="流程图: 数据 651"/>
            <p:cNvSpPr/>
            <p:nvPr/>
          </p:nvSpPr>
          <p:spPr bwMode="auto">
            <a:xfrm>
              <a:off x="2057252" y="5002028"/>
              <a:ext cx="965106" cy="23110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缓存访问</a:t>
              </a:r>
            </a:p>
          </p:txBody>
        </p:sp>
        <p:sp>
          <p:nvSpPr>
            <p:cNvPr id="653" name="流程图: 数据 652"/>
            <p:cNvSpPr/>
            <p:nvPr/>
          </p:nvSpPr>
          <p:spPr bwMode="auto">
            <a:xfrm>
              <a:off x="3080293" y="5004138"/>
              <a:ext cx="943719" cy="248242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搜索访问</a:t>
              </a:r>
            </a:p>
          </p:txBody>
        </p:sp>
        <p:sp>
          <p:nvSpPr>
            <p:cNvPr id="654" name="圆角矩形 210"/>
            <p:cNvSpPr/>
            <p:nvPr/>
          </p:nvSpPr>
          <p:spPr bwMode="auto">
            <a:xfrm>
              <a:off x="2256313" y="5504432"/>
              <a:ext cx="627461" cy="3057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分布式缓存集群</a:t>
              </a:r>
            </a:p>
          </p:txBody>
        </p:sp>
        <p:sp>
          <p:nvSpPr>
            <p:cNvPr id="655" name="圆角矩形 211"/>
            <p:cNvSpPr/>
            <p:nvPr/>
          </p:nvSpPr>
          <p:spPr bwMode="auto">
            <a:xfrm>
              <a:off x="3042093" y="5514799"/>
              <a:ext cx="600624" cy="2930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搜索集群</a:t>
              </a:r>
            </a:p>
          </p:txBody>
        </p:sp>
        <p:sp>
          <p:nvSpPr>
            <p:cNvPr id="656" name="下箭头 215"/>
            <p:cNvSpPr/>
            <p:nvPr/>
          </p:nvSpPr>
          <p:spPr bwMode="auto">
            <a:xfrm rot="2163192">
              <a:off x="2788452" y="3021400"/>
              <a:ext cx="254283" cy="823076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57" name="圆柱形 656"/>
            <p:cNvSpPr/>
            <p:nvPr/>
          </p:nvSpPr>
          <p:spPr bwMode="auto">
            <a:xfrm>
              <a:off x="1681404" y="5511364"/>
              <a:ext cx="451418" cy="298844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分布式数据库</a:t>
              </a:r>
            </a:p>
          </p:txBody>
        </p:sp>
        <p:sp>
          <p:nvSpPr>
            <p:cNvPr id="658" name="流程图: 数据 657"/>
            <p:cNvSpPr/>
            <p:nvPr/>
          </p:nvSpPr>
          <p:spPr bwMode="auto">
            <a:xfrm>
              <a:off x="1218877" y="3985999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业务应用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9" name="流程图: 数据 658"/>
            <p:cNvSpPr/>
            <p:nvPr/>
          </p:nvSpPr>
          <p:spPr bwMode="auto">
            <a:xfrm>
              <a:off x="1127972" y="4499234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业务服务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0" name="流程图: 数据 659"/>
            <p:cNvSpPr/>
            <p:nvPr/>
          </p:nvSpPr>
          <p:spPr bwMode="auto">
            <a:xfrm>
              <a:off x="1957468" y="3994255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业务应用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1" name="流程图: 数据 660"/>
            <p:cNvSpPr/>
            <p:nvPr/>
          </p:nvSpPr>
          <p:spPr bwMode="auto">
            <a:xfrm>
              <a:off x="2711835" y="3985663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业务应用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2" name="流程图: 数据 661"/>
            <p:cNvSpPr/>
            <p:nvPr/>
          </p:nvSpPr>
          <p:spPr bwMode="auto">
            <a:xfrm>
              <a:off x="3538699" y="3992297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业务应用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3" name="流程图: 数据 662"/>
            <p:cNvSpPr/>
            <p:nvPr/>
          </p:nvSpPr>
          <p:spPr bwMode="auto">
            <a:xfrm>
              <a:off x="1912344" y="4499234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业务服务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4" name="流程图: 数据 663"/>
            <p:cNvSpPr/>
            <p:nvPr/>
          </p:nvSpPr>
          <p:spPr bwMode="auto">
            <a:xfrm>
              <a:off x="2678629" y="4495755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业务服务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" name="流程图: 数据 664"/>
            <p:cNvSpPr/>
            <p:nvPr/>
          </p:nvSpPr>
          <p:spPr bwMode="auto">
            <a:xfrm>
              <a:off x="3465992" y="4505947"/>
              <a:ext cx="740250" cy="190628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业务服务</a:t>
              </a:r>
              <a:r>
                <a:rPr lang="en-US" altLang="zh-CN" sz="9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9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6" name="右箭头 196"/>
            <p:cNvSpPr/>
            <p:nvPr/>
          </p:nvSpPr>
          <p:spPr bwMode="auto">
            <a:xfrm rot="5400000">
              <a:off x="2507805" y="4270736"/>
              <a:ext cx="235674" cy="171676"/>
            </a:xfrm>
            <a:prstGeom prst="righ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67" name="右箭头 225"/>
            <p:cNvSpPr/>
            <p:nvPr/>
          </p:nvSpPr>
          <p:spPr bwMode="auto">
            <a:xfrm rot="5400000">
              <a:off x="2506057" y="4773081"/>
              <a:ext cx="220900" cy="171676"/>
            </a:xfrm>
            <a:prstGeom prst="righ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68" name="TextBox 53"/>
            <p:cNvSpPr txBox="1"/>
            <p:nvPr/>
          </p:nvSpPr>
          <p:spPr>
            <a:xfrm>
              <a:off x="564838" y="4933944"/>
              <a:ext cx="537175" cy="35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数据访问层</a:t>
              </a:r>
            </a:p>
          </p:txBody>
        </p:sp>
        <p:sp>
          <p:nvSpPr>
            <p:cNvPr id="669" name="右箭头 227"/>
            <p:cNvSpPr/>
            <p:nvPr/>
          </p:nvSpPr>
          <p:spPr bwMode="auto">
            <a:xfrm rot="5400000">
              <a:off x="2459156" y="5300756"/>
              <a:ext cx="220900" cy="171676"/>
            </a:xfrm>
            <a:prstGeom prst="righ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70" name="右箭头 228"/>
            <p:cNvSpPr/>
            <p:nvPr/>
          </p:nvSpPr>
          <p:spPr bwMode="auto">
            <a:xfrm rot="5400000">
              <a:off x="1813499" y="5319465"/>
              <a:ext cx="220900" cy="171676"/>
            </a:xfrm>
            <a:prstGeom prst="righ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71" name="右箭头 229"/>
            <p:cNvSpPr/>
            <p:nvPr/>
          </p:nvSpPr>
          <p:spPr bwMode="auto">
            <a:xfrm rot="5400000">
              <a:off x="3230564" y="5314392"/>
              <a:ext cx="220900" cy="171676"/>
            </a:xfrm>
            <a:prstGeom prst="right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72" name="TextBox 15"/>
            <p:cNvSpPr txBox="1"/>
            <p:nvPr/>
          </p:nvSpPr>
          <p:spPr>
            <a:xfrm>
              <a:off x="2101809" y="3751128"/>
              <a:ext cx="1304745" cy="21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分布式服务化</a:t>
              </a:r>
            </a:p>
          </p:txBody>
        </p:sp>
        <p:sp>
          <p:nvSpPr>
            <p:cNvPr id="673" name="八边形 672"/>
            <p:cNvSpPr/>
            <p:nvPr/>
          </p:nvSpPr>
          <p:spPr bwMode="auto">
            <a:xfrm>
              <a:off x="2178854" y="3784547"/>
              <a:ext cx="198320" cy="159607"/>
            </a:xfrm>
            <a:prstGeom prst="octagon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rtlCol="0" fromWordArt="1" anchor="ctr">
              <a:noAutofit/>
            </a:bodyPr>
            <a:lstStyle/>
            <a:p>
              <a:pPr algn="ctr"/>
              <a:r>
                <a:rPr lang="en-US" altLang="zh-CN" sz="9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8</a:t>
              </a:r>
              <a:endParaRPr lang="zh-CN" altLang="en-US" sz="9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74" name="下箭头 232"/>
            <p:cNvSpPr/>
            <p:nvPr/>
          </p:nvSpPr>
          <p:spPr bwMode="auto">
            <a:xfrm rot="14817541">
              <a:off x="5532646" y="2477850"/>
              <a:ext cx="254283" cy="2377926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fromWordArt="1" anchor="ctr"/>
            <a:lstStyle/>
            <a:p>
              <a:pPr algn="ctr"/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75" name="圆角矩形 233"/>
            <p:cNvSpPr/>
            <p:nvPr/>
          </p:nvSpPr>
          <p:spPr bwMode="auto">
            <a:xfrm>
              <a:off x="6814193" y="1898390"/>
              <a:ext cx="851321" cy="2681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  <p:sp>
          <p:nvSpPr>
            <p:cNvPr id="676" name="圆角矩形 234"/>
            <p:cNvSpPr/>
            <p:nvPr/>
          </p:nvSpPr>
          <p:spPr bwMode="auto">
            <a:xfrm>
              <a:off x="6807901" y="2722611"/>
              <a:ext cx="1715321" cy="26608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数据访问层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持久化配置</a:t>
              </a:r>
            </a:p>
          </p:txBody>
        </p:sp>
        <p:sp>
          <p:nvSpPr>
            <p:cNvPr id="677" name="圆角矩形 236"/>
            <p:cNvSpPr/>
            <p:nvPr/>
          </p:nvSpPr>
          <p:spPr bwMode="auto">
            <a:xfrm>
              <a:off x="6814193" y="2437823"/>
              <a:ext cx="851321" cy="2681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678" name="矩形 677"/>
            <p:cNvSpPr/>
            <p:nvPr/>
          </p:nvSpPr>
          <p:spPr bwMode="auto">
            <a:xfrm>
              <a:off x="6808273" y="3010843"/>
              <a:ext cx="1714949" cy="8117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圆柱形 678"/>
            <p:cNvSpPr/>
            <p:nvPr/>
          </p:nvSpPr>
          <p:spPr bwMode="auto">
            <a:xfrm>
              <a:off x="6874218" y="3113803"/>
              <a:ext cx="290070" cy="308848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主库</a:t>
              </a:r>
            </a:p>
          </p:txBody>
        </p:sp>
        <p:sp>
          <p:nvSpPr>
            <p:cNvPr id="680" name="圆柱形 679"/>
            <p:cNvSpPr/>
            <p:nvPr/>
          </p:nvSpPr>
          <p:spPr bwMode="auto">
            <a:xfrm>
              <a:off x="7229581" y="3105620"/>
              <a:ext cx="294747" cy="317031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主库</a:t>
              </a:r>
            </a:p>
          </p:txBody>
        </p:sp>
        <p:sp>
          <p:nvSpPr>
            <p:cNvPr id="681" name="圆柱形 680"/>
            <p:cNvSpPr/>
            <p:nvPr/>
          </p:nvSpPr>
          <p:spPr bwMode="auto">
            <a:xfrm>
              <a:off x="7596336" y="3096941"/>
              <a:ext cx="314784" cy="323397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分库</a:t>
              </a:r>
            </a:p>
          </p:txBody>
        </p:sp>
        <p:sp>
          <p:nvSpPr>
            <p:cNvPr id="682" name="圆柱形 681"/>
            <p:cNvSpPr/>
            <p:nvPr/>
          </p:nvSpPr>
          <p:spPr bwMode="auto">
            <a:xfrm>
              <a:off x="6876256" y="3468369"/>
              <a:ext cx="296337" cy="289378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从库</a:t>
              </a:r>
            </a:p>
          </p:txBody>
        </p:sp>
        <p:sp>
          <p:nvSpPr>
            <p:cNvPr id="683" name="圆柱形 682"/>
            <p:cNvSpPr/>
            <p:nvPr/>
          </p:nvSpPr>
          <p:spPr bwMode="auto">
            <a:xfrm>
              <a:off x="7236296" y="3470269"/>
              <a:ext cx="290070" cy="287477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从库</a:t>
              </a:r>
            </a:p>
          </p:txBody>
        </p:sp>
        <p:sp>
          <p:nvSpPr>
            <p:cNvPr id="684" name="圆柱形 683"/>
            <p:cNvSpPr/>
            <p:nvPr/>
          </p:nvSpPr>
          <p:spPr bwMode="auto">
            <a:xfrm>
              <a:off x="7596336" y="3463041"/>
              <a:ext cx="306804" cy="307834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分库</a:t>
              </a:r>
            </a:p>
          </p:txBody>
        </p:sp>
        <p:sp>
          <p:nvSpPr>
            <p:cNvPr id="685" name="流程图: 资料带 684"/>
            <p:cNvSpPr/>
            <p:nvPr/>
          </p:nvSpPr>
          <p:spPr bwMode="auto">
            <a:xfrm>
              <a:off x="7991385" y="3125080"/>
              <a:ext cx="495804" cy="557486"/>
            </a:xfrm>
            <a:prstGeom prst="flowChartPunchedTap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分布式文件系统</a:t>
              </a:r>
            </a:p>
          </p:txBody>
        </p:sp>
        <p:sp>
          <p:nvSpPr>
            <p:cNvPr id="686" name="圆角矩形 246"/>
            <p:cNvSpPr/>
            <p:nvPr/>
          </p:nvSpPr>
          <p:spPr bwMode="auto">
            <a:xfrm>
              <a:off x="6596075" y="1896834"/>
              <a:ext cx="211340" cy="8091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分布式缓存</a:t>
              </a:r>
            </a:p>
          </p:txBody>
        </p:sp>
        <p:sp>
          <p:nvSpPr>
            <p:cNvPr id="687" name="圆角矩形 247"/>
            <p:cNvSpPr/>
            <p:nvPr/>
          </p:nvSpPr>
          <p:spPr bwMode="auto">
            <a:xfrm>
              <a:off x="6130956" y="1896834"/>
              <a:ext cx="221898" cy="8091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搜索</a:t>
              </a:r>
            </a:p>
          </p:txBody>
        </p:sp>
        <p:sp>
          <p:nvSpPr>
            <p:cNvPr id="688" name="圆角矩形 248"/>
            <p:cNvSpPr/>
            <p:nvPr/>
          </p:nvSpPr>
          <p:spPr bwMode="auto">
            <a:xfrm>
              <a:off x="6362245" y="1901356"/>
              <a:ext cx="225796" cy="804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消息中间件</a:t>
              </a:r>
            </a:p>
          </p:txBody>
        </p:sp>
        <p:sp>
          <p:nvSpPr>
            <p:cNvPr id="689" name="圆角矩形 249"/>
            <p:cNvSpPr/>
            <p:nvPr/>
          </p:nvSpPr>
          <p:spPr bwMode="auto">
            <a:xfrm>
              <a:off x="6789223" y="3840891"/>
              <a:ext cx="1734000" cy="23994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数据复制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迁移</a:t>
              </a:r>
            </a:p>
          </p:txBody>
        </p:sp>
        <p:sp>
          <p:nvSpPr>
            <p:cNvPr id="690" name="圆角矩形 250"/>
            <p:cNvSpPr/>
            <p:nvPr/>
          </p:nvSpPr>
          <p:spPr bwMode="auto">
            <a:xfrm>
              <a:off x="6814193" y="2173532"/>
              <a:ext cx="1709029" cy="25711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分布式服务框架</a:t>
              </a:r>
            </a:p>
          </p:txBody>
        </p:sp>
        <p:sp>
          <p:nvSpPr>
            <p:cNvPr id="691" name="圆角矩形 251"/>
            <p:cNvSpPr/>
            <p:nvPr/>
          </p:nvSpPr>
          <p:spPr bwMode="auto">
            <a:xfrm>
              <a:off x="6812721" y="1653035"/>
              <a:ext cx="1710501" cy="23195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负载均衡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LBS</a:t>
              </a:r>
              <a:endParaRPr lang="zh-CN" altLang="en-US" sz="1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圆角矩形 252"/>
            <p:cNvSpPr/>
            <p:nvPr/>
          </p:nvSpPr>
          <p:spPr bwMode="auto">
            <a:xfrm>
              <a:off x="8527667" y="1642682"/>
              <a:ext cx="227708" cy="243815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自动化运行维护</a:t>
              </a:r>
            </a:p>
          </p:txBody>
        </p:sp>
        <p:sp>
          <p:nvSpPr>
            <p:cNvPr id="693" name="圆角矩形 253"/>
            <p:cNvSpPr/>
            <p:nvPr/>
          </p:nvSpPr>
          <p:spPr bwMode="auto">
            <a:xfrm>
              <a:off x="7672292" y="1898390"/>
              <a:ext cx="851321" cy="2681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en-US" altLang="zh-CN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页面缓存</a:t>
              </a:r>
            </a:p>
          </p:txBody>
        </p:sp>
        <p:sp>
          <p:nvSpPr>
            <p:cNvPr id="694" name="圆角矩形 254"/>
            <p:cNvSpPr/>
            <p:nvPr/>
          </p:nvSpPr>
          <p:spPr bwMode="auto">
            <a:xfrm>
              <a:off x="7671901" y="2444763"/>
              <a:ext cx="851321" cy="2681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/HA</a:t>
              </a:r>
              <a:endParaRPr lang="zh-CN" altLang="en-US" sz="1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15"/>
            <p:cNvSpPr txBox="1"/>
            <p:nvPr/>
          </p:nvSpPr>
          <p:spPr>
            <a:xfrm>
              <a:off x="5983467" y="3620913"/>
              <a:ext cx="824806" cy="486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9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50" dirty="0"/>
                <a:t>高可用的大型网站分布式架构</a:t>
              </a:r>
            </a:p>
          </p:txBody>
        </p:sp>
        <p:sp>
          <p:nvSpPr>
            <p:cNvPr id="696" name="八边形 695"/>
            <p:cNvSpPr/>
            <p:nvPr/>
          </p:nvSpPr>
          <p:spPr bwMode="auto">
            <a:xfrm>
              <a:off x="6298117" y="3481514"/>
              <a:ext cx="198320" cy="159607"/>
            </a:xfrm>
            <a:prstGeom prst="octagon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rtlCol="0" fromWordArt="1" anchor="ctr">
              <a:noAutofit/>
            </a:bodyPr>
            <a:lstStyle/>
            <a:p>
              <a:pPr algn="ctr"/>
              <a:r>
                <a:rPr lang="en-US" altLang="zh-CN" sz="9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9</a:t>
              </a:r>
              <a:endParaRPr lang="zh-CN" altLang="en-US" sz="9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697" name="矩形 696"/>
            <p:cNvSpPr/>
            <p:nvPr/>
          </p:nvSpPr>
          <p:spPr>
            <a:xfrm>
              <a:off x="5477436" y="2407724"/>
              <a:ext cx="415498" cy="21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</a:t>
              </a:r>
            </a:p>
          </p:txBody>
        </p:sp>
        <p:sp>
          <p:nvSpPr>
            <p:cNvPr id="698" name="圆角矩形 194"/>
            <p:cNvSpPr/>
            <p:nvPr/>
          </p:nvSpPr>
          <p:spPr bwMode="auto">
            <a:xfrm>
              <a:off x="8760880" y="1636838"/>
              <a:ext cx="227708" cy="2444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大数据平台</a:t>
              </a:r>
            </a:p>
          </p:txBody>
        </p:sp>
        <p:sp>
          <p:nvSpPr>
            <p:cNvPr id="699" name="圆角矩形 195"/>
            <p:cNvSpPr/>
            <p:nvPr/>
          </p:nvSpPr>
          <p:spPr bwMode="auto">
            <a:xfrm>
              <a:off x="6820539" y="1417918"/>
              <a:ext cx="1710501" cy="2319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安全防护</a:t>
              </a:r>
              <a:r>
                <a:rPr lang="en-US" altLang="zh-CN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反向代理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5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基于“中台”的</a:t>
            </a:r>
            <a:r>
              <a:rPr lang="en-US" altLang="zh-CN" dirty="0"/>
              <a:t>O2O</a:t>
            </a:r>
            <a:r>
              <a:rPr lang="zh-CN" altLang="en-US" dirty="0"/>
              <a:t>产品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" y="4607094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000" y="1332495"/>
            <a:ext cx="11628244" cy="2590800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/>
          <p:cNvSpPr/>
          <p:nvPr/>
        </p:nvSpPr>
        <p:spPr>
          <a:xfrm rot="5400000">
            <a:off x="6039335" y="-1550308"/>
            <a:ext cx="311573" cy="11628244"/>
          </a:xfrm>
          <a:prstGeom prst="can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80999" y="5643353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 bwMode="auto">
          <a:xfrm>
            <a:off x="6477000" y="5859799"/>
            <a:ext cx="5035137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物理机、私有云、公有云（阿里云、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Azure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、华为云）等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1752600" y="5859799"/>
            <a:ext cx="4495800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分布式缓存、分布式搜索、分布式消息、分布式数据库等</a:t>
            </a:r>
          </a:p>
        </p:txBody>
      </p:sp>
      <p:sp>
        <p:nvSpPr>
          <p:cNvPr id="54" name="矩形 53"/>
          <p:cNvSpPr/>
          <p:nvPr/>
        </p:nvSpPr>
        <p:spPr>
          <a:xfrm>
            <a:off x="5088087" y="407366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服 务 框 架</a:t>
            </a:r>
          </a:p>
        </p:txBody>
      </p:sp>
      <p:sp>
        <p:nvSpPr>
          <p:cNvPr id="55" name="箭头: 上下 54"/>
          <p:cNvSpPr/>
          <p:nvPr/>
        </p:nvSpPr>
        <p:spPr>
          <a:xfrm>
            <a:off x="2505943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上下 55"/>
          <p:cNvSpPr/>
          <p:nvPr/>
        </p:nvSpPr>
        <p:spPr>
          <a:xfrm>
            <a:off x="5927407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下 56"/>
          <p:cNvSpPr/>
          <p:nvPr/>
        </p:nvSpPr>
        <p:spPr>
          <a:xfrm>
            <a:off x="9348872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上下 57"/>
          <p:cNvSpPr/>
          <p:nvPr/>
        </p:nvSpPr>
        <p:spPr>
          <a:xfrm>
            <a:off x="2505943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上下 58"/>
          <p:cNvSpPr/>
          <p:nvPr/>
        </p:nvSpPr>
        <p:spPr>
          <a:xfrm>
            <a:off x="5927407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/>
          <p:cNvSpPr/>
          <p:nvPr/>
        </p:nvSpPr>
        <p:spPr>
          <a:xfrm>
            <a:off x="9348872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上下 60"/>
          <p:cNvSpPr/>
          <p:nvPr/>
        </p:nvSpPr>
        <p:spPr>
          <a:xfrm>
            <a:off x="2505943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上下 61"/>
          <p:cNvSpPr/>
          <p:nvPr/>
        </p:nvSpPr>
        <p:spPr>
          <a:xfrm>
            <a:off x="5927407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上下 62"/>
          <p:cNvSpPr/>
          <p:nvPr/>
        </p:nvSpPr>
        <p:spPr>
          <a:xfrm>
            <a:off x="9348872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0999" y="5704441"/>
            <a:ext cx="114300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PaaS&amp;IaaS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4617" y="4834381"/>
            <a:ext cx="11430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</a:p>
        </p:txBody>
      </p:sp>
      <p:sp>
        <p:nvSpPr>
          <p:cNvPr id="66" name="矩形 65"/>
          <p:cNvSpPr/>
          <p:nvPr/>
        </p:nvSpPr>
        <p:spPr>
          <a:xfrm>
            <a:off x="254617" y="1723032"/>
            <a:ext cx="114300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734830" y="1600198"/>
            <a:ext cx="1995394" cy="2055395"/>
            <a:chOff x="3886200" y="1600198"/>
            <a:chExt cx="1800000" cy="2055395"/>
          </a:xfrm>
        </p:grpSpPr>
        <p:sp>
          <p:nvSpPr>
            <p:cNvPr id="126" name="矩形 125"/>
            <p:cNvSpPr/>
            <p:nvPr/>
          </p:nvSpPr>
          <p:spPr>
            <a:xfrm>
              <a:off x="3886200" y="1600198"/>
              <a:ext cx="1800000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商家入驻平台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934244" y="1920351"/>
              <a:ext cx="1703912" cy="1601098"/>
              <a:chOff x="3949552" y="1920351"/>
              <a:chExt cx="1703912" cy="1601098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949552" y="1920351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店铺管理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533324" y="1920351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商品管理</a:t>
                </a: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949552" y="2486900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店铺装修</a:t>
                </a: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533324" y="2486900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订单管理</a:t>
                </a: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949552" y="3053449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结算管理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533324" y="3053449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地图服务</a:t>
                </a: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113604" y="1920351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促销管理</a:t>
                </a: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5113604" y="2486900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评价管理</a:t>
                </a: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113604" y="3053449"/>
                <a:ext cx="539860" cy="468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  <a:latin typeface="+mj-ea"/>
                  </a:rPr>
                  <a:t>验证管理</a:t>
                </a: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271236" y="1600198"/>
            <a:ext cx="3391434" cy="2055395"/>
            <a:chOff x="1276696" y="1600198"/>
            <a:chExt cx="3371504" cy="2055395"/>
          </a:xfrm>
        </p:grpSpPr>
        <p:sp>
          <p:nvSpPr>
            <p:cNvPr id="5" name="矩形 4"/>
            <p:cNvSpPr/>
            <p:nvPr/>
          </p:nvSpPr>
          <p:spPr>
            <a:xfrm>
              <a:off x="1276696" y="1600198"/>
              <a:ext cx="3371504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用户前台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86943" y="1924317"/>
              <a:ext cx="3151011" cy="1657083"/>
              <a:chOff x="1426681" y="1924317"/>
              <a:chExt cx="3151011" cy="1657083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1426681" y="1926000"/>
                <a:ext cx="1547533" cy="360000"/>
                <a:chOff x="1426681" y="1926000"/>
                <a:chExt cx="1547533" cy="3600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426681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注册登录</a:t>
                  </a: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230687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智能搜索</a:t>
                  </a: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1426681" y="2357800"/>
                <a:ext cx="1547533" cy="360000"/>
                <a:chOff x="1426681" y="2362200"/>
                <a:chExt cx="1547533" cy="36000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1426681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商品导航</a:t>
                  </a: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230687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支付交易</a:t>
                  </a: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426681" y="2789600"/>
                <a:ext cx="1547533" cy="360000"/>
                <a:chOff x="1426681" y="2819400"/>
                <a:chExt cx="1547533" cy="36000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6681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营销活动</a:t>
                  </a: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230687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区域定位</a:t>
                  </a: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1426681" y="3221400"/>
                <a:ext cx="1547533" cy="360000"/>
                <a:chOff x="1426681" y="3221400"/>
                <a:chExt cx="1547533" cy="36000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426681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购物车</a:t>
                  </a: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2230687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订单管理</a:t>
                  </a: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3030159" y="1924317"/>
                <a:ext cx="1547533" cy="360000"/>
                <a:chOff x="1426681" y="1926000"/>
                <a:chExt cx="1547533" cy="360000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426681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商品分类</a:t>
                  </a: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230687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商品展示</a:t>
                  </a: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030159" y="2356117"/>
                <a:ext cx="1547533" cy="360000"/>
                <a:chOff x="1426681" y="2362200"/>
                <a:chExt cx="1547533" cy="360000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1426681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会员中心</a:t>
                  </a: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230687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客服中心</a:t>
                  </a: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3030159" y="2787917"/>
                <a:ext cx="1547533" cy="360000"/>
                <a:chOff x="1426681" y="2819400"/>
                <a:chExt cx="1547533" cy="360000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1426681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帮助中心</a:t>
                  </a: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2230687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站内消息</a:t>
                  </a:r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3030159" y="3219717"/>
                <a:ext cx="1547533" cy="360000"/>
                <a:chOff x="1426681" y="3221400"/>
                <a:chExt cx="1547533" cy="360000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1426681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验证下发</a:t>
                  </a: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2230687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" name="组合 18"/>
          <p:cNvGrpSpPr/>
          <p:nvPr/>
        </p:nvGrpSpPr>
        <p:grpSpPr>
          <a:xfrm>
            <a:off x="6802385" y="1593888"/>
            <a:ext cx="2424299" cy="2055395"/>
            <a:chOff x="7198332" y="1593888"/>
            <a:chExt cx="2555268" cy="2055395"/>
          </a:xfrm>
        </p:grpSpPr>
        <p:sp>
          <p:nvSpPr>
            <p:cNvPr id="159" name="矩形 158"/>
            <p:cNvSpPr/>
            <p:nvPr/>
          </p:nvSpPr>
          <p:spPr>
            <a:xfrm>
              <a:off x="7198332" y="1593888"/>
              <a:ext cx="2555268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运营平台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7302464" y="1918007"/>
              <a:ext cx="2347005" cy="1657083"/>
              <a:chOff x="1426681" y="1924317"/>
              <a:chExt cx="2347005" cy="1657083"/>
            </a:xfrm>
          </p:grpSpPr>
          <p:grpSp>
            <p:nvGrpSpPr>
              <p:cNvPr id="161" name="组合 160"/>
              <p:cNvGrpSpPr/>
              <p:nvPr/>
            </p:nvGrpSpPr>
            <p:grpSpPr>
              <a:xfrm>
                <a:off x="1426681" y="1926000"/>
                <a:ext cx="1547533" cy="360000"/>
                <a:chOff x="1426681" y="1926000"/>
                <a:chExt cx="1547533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426681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商城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设置</a:t>
                  </a: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2230687" y="19260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商户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1426681" y="2357800"/>
                <a:ext cx="1547533" cy="360000"/>
                <a:chOff x="1426681" y="2362200"/>
                <a:chExt cx="1547533" cy="360000"/>
              </a:xfrm>
            </p:grpSpPr>
            <p:sp>
              <p:nvSpPr>
                <p:cNvPr id="181" name="矩形 180"/>
                <p:cNvSpPr/>
                <p:nvPr/>
              </p:nvSpPr>
              <p:spPr>
                <a:xfrm>
                  <a:off x="1426681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订单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>
                  <a:off x="2230687" y="23622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会员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</p:grpSp>
          <p:grpSp>
            <p:nvGrpSpPr>
              <p:cNvPr id="163" name="组合 162"/>
              <p:cNvGrpSpPr/>
              <p:nvPr/>
            </p:nvGrpSpPr>
            <p:grpSpPr>
              <a:xfrm>
                <a:off x="1426681" y="2789600"/>
                <a:ext cx="1547533" cy="360000"/>
                <a:chOff x="1426681" y="2819400"/>
                <a:chExt cx="1547533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426681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配送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2230687" y="2819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运营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分析</a:t>
                  </a:r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1426681" y="3221400"/>
                <a:ext cx="1547533" cy="360000"/>
                <a:chOff x="1426681" y="3221400"/>
                <a:chExt cx="1547533" cy="360000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1426681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入驻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230687" y="3221400"/>
                  <a:ext cx="743527" cy="360000"/>
                </a:xfrm>
                <a:prstGeom prst="rect">
                  <a:avLst/>
                </a:prstGeom>
                <a:solidFill>
                  <a:srgbClr val="7E9BC8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售后</a:t>
                  </a:r>
                </a:p>
                <a:p>
                  <a:pPr algn="ctr"/>
                  <a:r>
                    <a:rPr lang="zh-CN" altLang="en-US" sz="1100" dirty="0">
                      <a:solidFill>
                        <a:schemeClr val="bg1"/>
                      </a:solidFill>
                    </a:rPr>
                    <a:t>管理</a:t>
                  </a:r>
                </a:p>
              </p:txBody>
            </p:sp>
          </p:grpSp>
          <p:sp>
            <p:nvSpPr>
              <p:cNvPr id="175" name="矩形 174"/>
              <p:cNvSpPr/>
              <p:nvPr/>
            </p:nvSpPr>
            <p:spPr>
              <a:xfrm>
                <a:off x="3030159" y="1924317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商品</a:t>
                </a:r>
              </a:p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管理</a:t>
                </a: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030159" y="2356117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促销</a:t>
                </a:r>
              </a:p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管理</a:t>
                </a: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030159" y="2787917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结算</a:t>
                </a:r>
              </a:p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管理</a:t>
                </a: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030159" y="3219717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快递</a:t>
                </a:r>
              </a:p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接口</a:t>
                </a:r>
              </a:p>
            </p:txBody>
          </p:sp>
        </p:grpSp>
      </p:grpSp>
      <p:sp>
        <p:nvSpPr>
          <p:cNvPr id="199" name="矩形 198"/>
          <p:cNvSpPr/>
          <p:nvPr/>
        </p:nvSpPr>
        <p:spPr>
          <a:xfrm>
            <a:off x="9297315" y="1593887"/>
            <a:ext cx="2376161" cy="20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配送管理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9463677" y="1918006"/>
            <a:ext cx="991448" cy="484270"/>
            <a:chOff x="1426681" y="1926000"/>
            <a:chExt cx="1547533" cy="360000"/>
          </a:xfrm>
        </p:grpSpPr>
        <p:sp>
          <p:nvSpPr>
            <p:cNvPr id="223" name="矩形 222"/>
            <p:cNvSpPr/>
            <p:nvPr/>
          </p:nvSpPr>
          <p:spPr>
            <a:xfrm>
              <a:off x="1426681" y="19260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核货</a:t>
              </a:r>
            </a:p>
          </p:txBody>
        </p:sp>
        <p:sp>
          <p:nvSpPr>
            <p:cNvPr id="224" name="矩形 223"/>
            <p:cNvSpPr/>
            <p:nvPr/>
          </p:nvSpPr>
          <p:spPr>
            <a:xfrm>
              <a:off x="2230687" y="19260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装车</a:t>
              </a:r>
            </a:p>
          </p:txBody>
        </p:sp>
      </p:grpSp>
      <p:sp>
        <p:nvSpPr>
          <p:cNvPr id="221" name="矩形 220"/>
          <p:cNvSpPr/>
          <p:nvPr/>
        </p:nvSpPr>
        <p:spPr>
          <a:xfrm>
            <a:off x="11008702" y="1921936"/>
            <a:ext cx="476351" cy="48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到达</a:t>
            </a:r>
          </a:p>
        </p:txBody>
      </p:sp>
      <p:grpSp>
        <p:nvGrpSpPr>
          <p:cNvPr id="203" name="组合 202"/>
          <p:cNvGrpSpPr/>
          <p:nvPr/>
        </p:nvGrpSpPr>
        <p:grpSpPr>
          <a:xfrm>
            <a:off x="9463677" y="2436641"/>
            <a:ext cx="991448" cy="476002"/>
            <a:chOff x="1426681" y="2819400"/>
            <a:chExt cx="1547533" cy="360000"/>
          </a:xfrm>
        </p:grpSpPr>
        <p:sp>
          <p:nvSpPr>
            <p:cNvPr id="219" name="矩形 218"/>
            <p:cNvSpPr/>
            <p:nvPr/>
          </p:nvSpPr>
          <p:spPr>
            <a:xfrm>
              <a:off x="1426681" y="2819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上门取货</a:t>
              </a: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230687" y="2819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面单打印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9463677" y="2951490"/>
            <a:ext cx="991448" cy="503469"/>
            <a:chOff x="1426681" y="3221400"/>
            <a:chExt cx="1547533" cy="360000"/>
          </a:xfrm>
        </p:grpSpPr>
        <p:sp>
          <p:nvSpPr>
            <p:cNvPr id="217" name="矩形 216"/>
            <p:cNvSpPr/>
            <p:nvPr/>
          </p:nvSpPr>
          <p:spPr>
            <a:xfrm>
              <a:off x="1426681" y="3221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路线导航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230687" y="3221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联系客户</a:t>
              </a:r>
            </a:p>
          </p:txBody>
        </p:sp>
      </p:grpSp>
      <p:sp>
        <p:nvSpPr>
          <p:cNvPr id="216" name="矩形 215"/>
          <p:cNvSpPr/>
          <p:nvPr/>
        </p:nvSpPr>
        <p:spPr>
          <a:xfrm>
            <a:off x="10498521" y="1918006"/>
            <a:ext cx="476351" cy="48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发车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10490967" y="2436641"/>
            <a:ext cx="991448" cy="476002"/>
            <a:chOff x="1426681" y="2819400"/>
            <a:chExt cx="1547533" cy="360000"/>
          </a:xfrm>
        </p:grpSpPr>
        <p:sp>
          <p:nvSpPr>
            <p:cNvPr id="211" name="矩形 210"/>
            <p:cNvSpPr/>
            <p:nvPr/>
          </p:nvSpPr>
          <p:spPr>
            <a:xfrm>
              <a:off x="1426681" y="2819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签收</a:t>
              </a: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230687" y="2819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收款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0490967" y="2951490"/>
            <a:ext cx="991448" cy="503469"/>
            <a:chOff x="1426681" y="3221400"/>
            <a:chExt cx="1547533" cy="360000"/>
          </a:xfrm>
        </p:grpSpPr>
        <p:sp>
          <p:nvSpPr>
            <p:cNvPr id="209" name="矩形 208"/>
            <p:cNvSpPr/>
            <p:nvPr/>
          </p:nvSpPr>
          <p:spPr>
            <a:xfrm>
              <a:off x="1426681" y="3221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拍照上传</a:t>
              </a: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230687" y="3221400"/>
              <a:ext cx="743527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</p:grpSp>
      <p:sp>
        <p:nvSpPr>
          <p:cNvPr id="144" name="矩形 143"/>
          <p:cNvSpPr/>
          <p:nvPr/>
        </p:nvSpPr>
        <p:spPr>
          <a:xfrm>
            <a:off x="1271236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基础中心</a:t>
            </a:r>
          </a:p>
        </p:txBody>
      </p:sp>
      <p:sp>
        <p:nvSpPr>
          <p:cNvPr id="145" name="矩形 144"/>
          <p:cNvSpPr/>
          <p:nvPr/>
        </p:nvSpPr>
        <p:spPr>
          <a:xfrm>
            <a:off x="2463033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146" name="矩形 145"/>
          <p:cNvSpPr/>
          <p:nvPr/>
        </p:nvSpPr>
        <p:spPr>
          <a:xfrm>
            <a:off x="6038424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价格中心</a:t>
            </a:r>
          </a:p>
        </p:txBody>
      </p:sp>
      <p:sp>
        <p:nvSpPr>
          <p:cNvPr id="147" name="矩形 146"/>
          <p:cNvSpPr/>
          <p:nvPr/>
        </p:nvSpPr>
        <p:spPr>
          <a:xfrm>
            <a:off x="7230221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搜索中心</a:t>
            </a:r>
          </a:p>
        </p:txBody>
      </p:sp>
      <p:sp>
        <p:nvSpPr>
          <p:cNvPr id="148" name="矩形 147"/>
          <p:cNvSpPr/>
          <p:nvPr/>
        </p:nvSpPr>
        <p:spPr>
          <a:xfrm>
            <a:off x="8422018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</a:p>
        </p:txBody>
      </p:sp>
      <p:sp>
        <p:nvSpPr>
          <p:cNvPr id="149" name="矩形 148"/>
          <p:cNvSpPr/>
          <p:nvPr/>
        </p:nvSpPr>
        <p:spPr>
          <a:xfrm>
            <a:off x="9613815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营销中心</a:t>
            </a:r>
          </a:p>
        </p:txBody>
      </p:sp>
      <p:sp>
        <p:nvSpPr>
          <p:cNvPr id="150" name="矩形 149"/>
          <p:cNvSpPr/>
          <p:nvPr/>
        </p:nvSpPr>
        <p:spPr>
          <a:xfrm>
            <a:off x="10805610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店铺中心</a:t>
            </a:r>
          </a:p>
        </p:txBody>
      </p:sp>
      <p:sp>
        <p:nvSpPr>
          <p:cNvPr id="151" name="矩形 150"/>
          <p:cNvSpPr/>
          <p:nvPr/>
        </p:nvSpPr>
        <p:spPr>
          <a:xfrm>
            <a:off x="3654830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152" name="矩形 151"/>
          <p:cNvSpPr/>
          <p:nvPr/>
        </p:nvSpPr>
        <p:spPr>
          <a:xfrm>
            <a:off x="4846627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交易中心</a:t>
            </a:r>
          </a:p>
        </p:txBody>
      </p:sp>
    </p:spTree>
    <p:extLst>
      <p:ext uri="{BB962C8B-B14F-4D97-AF65-F5344CB8AC3E}">
        <p14:creationId xmlns:p14="http://schemas.microsoft.com/office/powerpoint/2010/main" val="399521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基于“中台”的</a:t>
            </a:r>
            <a:r>
              <a:rPr lang="en-US" altLang="zh-CN" dirty="0"/>
              <a:t>WMS</a:t>
            </a:r>
            <a:r>
              <a:rPr lang="zh-CN" altLang="en-US" dirty="0"/>
              <a:t>产品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" y="4607094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000" y="1332495"/>
            <a:ext cx="11628244" cy="2590800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/>
          <p:cNvSpPr/>
          <p:nvPr/>
        </p:nvSpPr>
        <p:spPr>
          <a:xfrm rot="5400000">
            <a:off x="6039335" y="-1550308"/>
            <a:ext cx="311573" cy="11628244"/>
          </a:xfrm>
          <a:prstGeom prst="can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71236" y="4776747"/>
            <a:ext cx="1080000" cy="54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2860298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46" name="矩形 45"/>
          <p:cNvSpPr/>
          <p:nvPr/>
        </p:nvSpPr>
        <p:spPr>
          <a:xfrm>
            <a:off x="7627484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价格中心</a:t>
            </a:r>
          </a:p>
        </p:txBody>
      </p:sp>
      <p:sp>
        <p:nvSpPr>
          <p:cNvPr id="47" name="矩形 46"/>
          <p:cNvSpPr/>
          <p:nvPr/>
        </p:nvSpPr>
        <p:spPr>
          <a:xfrm>
            <a:off x="9216546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10805610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</a:p>
        </p:txBody>
      </p:sp>
      <p:sp>
        <p:nvSpPr>
          <p:cNvPr id="49" name="矩形 48"/>
          <p:cNvSpPr/>
          <p:nvPr/>
        </p:nvSpPr>
        <p:spPr>
          <a:xfrm>
            <a:off x="4449360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50" name="矩形 49"/>
          <p:cNvSpPr/>
          <p:nvPr/>
        </p:nvSpPr>
        <p:spPr>
          <a:xfrm>
            <a:off x="6038422" y="4776747"/>
            <a:ext cx="108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交易中心</a:t>
            </a:r>
          </a:p>
        </p:txBody>
      </p:sp>
      <p:sp>
        <p:nvSpPr>
          <p:cNvPr id="51" name="矩形 50"/>
          <p:cNvSpPr/>
          <p:nvPr/>
        </p:nvSpPr>
        <p:spPr>
          <a:xfrm>
            <a:off x="380999" y="5643353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 bwMode="auto">
          <a:xfrm>
            <a:off x="6477000" y="5859799"/>
            <a:ext cx="5035137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物理机、私有云、公有云（阿里云、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Azure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、华为云）等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1752600" y="5859799"/>
            <a:ext cx="4495800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分布式缓存、分布式搜索、分布式消息、分布式数据库等</a:t>
            </a:r>
          </a:p>
        </p:txBody>
      </p:sp>
      <p:sp>
        <p:nvSpPr>
          <p:cNvPr id="54" name="矩形 53"/>
          <p:cNvSpPr/>
          <p:nvPr/>
        </p:nvSpPr>
        <p:spPr>
          <a:xfrm>
            <a:off x="5088087" y="407366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服 务 框 架</a:t>
            </a:r>
          </a:p>
        </p:txBody>
      </p:sp>
      <p:sp>
        <p:nvSpPr>
          <p:cNvPr id="55" name="箭头: 上下 54"/>
          <p:cNvSpPr/>
          <p:nvPr/>
        </p:nvSpPr>
        <p:spPr>
          <a:xfrm>
            <a:off x="2505943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上下 55"/>
          <p:cNvSpPr/>
          <p:nvPr/>
        </p:nvSpPr>
        <p:spPr>
          <a:xfrm>
            <a:off x="5927407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下 56"/>
          <p:cNvSpPr/>
          <p:nvPr/>
        </p:nvSpPr>
        <p:spPr>
          <a:xfrm>
            <a:off x="9348872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上下 57"/>
          <p:cNvSpPr/>
          <p:nvPr/>
        </p:nvSpPr>
        <p:spPr>
          <a:xfrm>
            <a:off x="2505943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上下 58"/>
          <p:cNvSpPr/>
          <p:nvPr/>
        </p:nvSpPr>
        <p:spPr>
          <a:xfrm>
            <a:off x="5927407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/>
          <p:cNvSpPr/>
          <p:nvPr/>
        </p:nvSpPr>
        <p:spPr>
          <a:xfrm>
            <a:off x="9348872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上下 60"/>
          <p:cNvSpPr/>
          <p:nvPr/>
        </p:nvSpPr>
        <p:spPr>
          <a:xfrm>
            <a:off x="2505943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上下 61"/>
          <p:cNvSpPr/>
          <p:nvPr/>
        </p:nvSpPr>
        <p:spPr>
          <a:xfrm>
            <a:off x="5927407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上下 62"/>
          <p:cNvSpPr/>
          <p:nvPr/>
        </p:nvSpPr>
        <p:spPr>
          <a:xfrm>
            <a:off x="9348872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0999" y="5704441"/>
            <a:ext cx="114300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PaaS&amp;IaaS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4617" y="4834381"/>
            <a:ext cx="11430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</a:p>
        </p:txBody>
      </p:sp>
      <p:sp>
        <p:nvSpPr>
          <p:cNvPr id="66" name="矩形 65"/>
          <p:cNvSpPr/>
          <p:nvPr/>
        </p:nvSpPr>
        <p:spPr>
          <a:xfrm>
            <a:off x="254617" y="1723032"/>
            <a:ext cx="114300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276696" y="1600198"/>
            <a:ext cx="1847504" cy="2055395"/>
            <a:chOff x="1276696" y="1600198"/>
            <a:chExt cx="1847504" cy="2055395"/>
          </a:xfrm>
        </p:grpSpPr>
        <p:sp>
          <p:nvSpPr>
            <p:cNvPr id="5" name="矩形 4"/>
            <p:cNvSpPr/>
            <p:nvPr/>
          </p:nvSpPr>
          <p:spPr>
            <a:xfrm>
              <a:off x="1276696" y="1600198"/>
              <a:ext cx="1847504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主数据设置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426681" y="1926000"/>
              <a:ext cx="1547533" cy="360000"/>
              <a:chOff x="1426681" y="1926000"/>
              <a:chExt cx="1547533" cy="36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26681" y="19260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商品信息管理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0687" y="19260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容器管理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426681" y="2357800"/>
              <a:ext cx="1547533" cy="360000"/>
              <a:chOff x="1426681" y="2362200"/>
              <a:chExt cx="1547533" cy="360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426681" y="23622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货位管理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30687" y="23622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通道管理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426681" y="2789600"/>
              <a:ext cx="1547533" cy="360000"/>
              <a:chOff x="1426681" y="2819400"/>
              <a:chExt cx="1547533" cy="360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426681" y="2819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储区管理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30687" y="2819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仓库管理</a:t>
                </a: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1426681" y="3221400"/>
              <a:ext cx="1547533" cy="360000"/>
              <a:chOff x="1426681" y="3221400"/>
              <a:chExt cx="1547533" cy="3600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426681" y="3221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商品仓库管理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230687" y="3221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打印服务</a:t>
                </a:r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202016" y="1600198"/>
            <a:ext cx="1099127" cy="2055395"/>
            <a:chOff x="4408715" y="1600198"/>
            <a:chExt cx="1099127" cy="2055395"/>
          </a:xfrm>
        </p:grpSpPr>
        <p:sp>
          <p:nvSpPr>
            <p:cNvPr id="12" name="矩形 11"/>
            <p:cNvSpPr/>
            <p:nvPr/>
          </p:nvSpPr>
          <p:spPr>
            <a:xfrm>
              <a:off x="4408715" y="1600198"/>
              <a:ext cx="1099127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入库管理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6515" y="1920351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采购入库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586515" y="23578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调拨入库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586515" y="27896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销退入库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4586515" y="32214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返架入库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378959" y="1600198"/>
            <a:ext cx="1847504" cy="2055395"/>
            <a:chOff x="5685642" y="1600198"/>
            <a:chExt cx="1847504" cy="2055395"/>
          </a:xfrm>
        </p:grpSpPr>
        <p:sp>
          <p:nvSpPr>
            <p:cNvPr id="96" name="矩形 95"/>
            <p:cNvSpPr/>
            <p:nvPr/>
          </p:nvSpPr>
          <p:spPr>
            <a:xfrm>
              <a:off x="5685642" y="1600198"/>
              <a:ext cx="1847504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出库管理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5835627" y="1926000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拣货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6639633" y="1926000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称重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5835627" y="2492549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打包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6639633" y="2492549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发货出库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835627" y="3059098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退供出库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639633" y="3059098"/>
              <a:ext cx="743527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304279" y="1598515"/>
            <a:ext cx="1847504" cy="2055395"/>
            <a:chOff x="1276696" y="1600198"/>
            <a:chExt cx="1847504" cy="2055395"/>
          </a:xfrm>
        </p:grpSpPr>
        <p:sp>
          <p:nvSpPr>
            <p:cNvPr id="104" name="矩形 103"/>
            <p:cNvSpPr/>
            <p:nvPr/>
          </p:nvSpPr>
          <p:spPr>
            <a:xfrm>
              <a:off x="1276696" y="1600198"/>
              <a:ext cx="1847504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/>
                <a:t>在库管理</a:t>
              </a: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1426681" y="1926000"/>
              <a:ext cx="1547533" cy="360000"/>
              <a:chOff x="1426681" y="1926000"/>
              <a:chExt cx="1547533" cy="3600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426681" y="19260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上架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230687" y="19260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库存管理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426681" y="2357800"/>
              <a:ext cx="1547533" cy="360000"/>
              <a:chOff x="1426681" y="2362200"/>
              <a:chExt cx="1547533" cy="360000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426681" y="23622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移位</a:t>
                </a: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230687" y="23622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调拨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426681" y="2789600"/>
              <a:ext cx="1547533" cy="360000"/>
              <a:chOff x="1426681" y="2819400"/>
              <a:chExt cx="1547533" cy="360000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426681" y="2819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盘点</a:t>
                </a: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230687" y="2819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补货</a:t>
                </a: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1426681" y="3221400"/>
              <a:ext cx="1547533" cy="360000"/>
              <a:chOff x="1426681" y="3221400"/>
              <a:chExt cx="1547533" cy="3600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426681" y="3221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报损</a:t>
                </a: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30687" y="3221400"/>
                <a:ext cx="743527" cy="360000"/>
              </a:xfrm>
              <a:prstGeom prst="rect">
                <a:avLst/>
              </a:prstGeom>
              <a:solidFill>
                <a:srgbClr val="7E9BC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报残</a:t>
                </a: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8229600" y="1596583"/>
            <a:ext cx="1099127" cy="2055395"/>
            <a:chOff x="4408715" y="1600198"/>
            <a:chExt cx="1099127" cy="2055395"/>
          </a:xfrm>
        </p:grpSpPr>
        <p:sp>
          <p:nvSpPr>
            <p:cNvPr id="121" name="矩形 120"/>
            <p:cNvSpPr/>
            <p:nvPr/>
          </p:nvSpPr>
          <p:spPr>
            <a:xfrm>
              <a:off x="4408715" y="1600198"/>
              <a:ext cx="1099127" cy="2055395"/>
            </a:xfrm>
            <a:prstGeom prst="rect">
              <a:avLst/>
            </a:prstGeom>
            <a:solidFill>
              <a:srgbClr val="3C649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查询分析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6515" y="1920351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近效期查询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586515" y="23578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订单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综合查询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586515" y="27896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员工</a:t>
              </a:r>
              <a:endParaRPr lang="en-US" altLang="zh-CN" sz="1100" dirty="0">
                <a:solidFill>
                  <a:schemeClr val="bg1"/>
                </a:solidFill>
                <a:latin typeface="+mj-ea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绩效查询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586515" y="3221400"/>
              <a:ext cx="743527" cy="360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仓库</a:t>
              </a:r>
              <a:endParaRPr lang="en-US" altLang="zh-CN" sz="1100" dirty="0">
                <a:solidFill>
                  <a:schemeClr val="bg1"/>
                </a:solidFill>
                <a:latin typeface="+mj-ea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+mj-ea"/>
                </a:rPr>
                <a:t>业务监控</a:t>
              </a:r>
            </a:p>
          </p:txBody>
        </p:sp>
      </p:grpSp>
      <p:sp>
        <p:nvSpPr>
          <p:cNvPr id="126" name="矩形 125"/>
          <p:cNvSpPr/>
          <p:nvPr/>
        </p:nvSpPr>
        <p:spPr>
          <a:xfrm>
            <a:off x="9406542" y="1596583"/>
            <a:ext cx="2479068" cy="2055395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en-US" altLang="zh-CN" sz="1600" dirty="0"/>
              <a:t>RF&amp;</a:t>
            </a:r>
            <a:r>
              <a:rPr lang="zh-CN" altLang="en-US" sz="1600" dirty="0"/>
              <a:t>二维码模块</a:t>
            </a:r>
          </a:p>
        </p:txBody>
      </p:sp>
      <p:grpSp>
        <p:nvGrpSpPr>
          <p:cNvPr id="127" name="组 1"/>
          <p:cNvGrpSpPr/>
          <p:nvPr/>
        </p:nvGrpSpPr>
        <p:grpSpPr>
          <a:xfrm>
            <a:off x="9463172" y="1644323"/>
            <a:ext cx="389600" cy="279994"/>
            <a:chOff x="5321090" y="2741150"/>
            <a:chExt cx="587886" cy="718864"/>
          </a:xfrm>
        </p:grpSpPr>
        <p:pic>
          <p:nvPicPr>
            <p:cNvPr id="128" name="Picture 10"/>
            <p:cNvPicPr>
              <a:picLocks noChangeAspect="1"/>
            </p:cNvPicPr>
            <p:nvPr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 rot="2614426" flipH="1">
              <a:off x="5321090" y="3045196"/>
              <a:ext cx="249208" cy="414818"/>
            </a:xfrm>
            <a:prstGeom prst="rect">
              <a:avLst/>
            </a:prstGeom>
          </p:spPr>
        </p:pic>
        <p:sp>
          <p:nvSpPr>
            <p:cNvPr id="129" name="Freeform 61"/>
            <p:cNvSpPr>
              <a:spLocks/>
            </p:cNvSpPr>
            <p:nvPr/>
          </p:nvSpPr>
          <p:spPr bwMode="black">
            <a:xfrm rot="10800000">
              <a:off x="5550723" y="2741150"/>
              <a:ext cx="358253" cy="642026"/>
            </a:xfrm>
            <a:custGeom>
              <a:avLst/>
              <a:gdLst/>
              <a:ahLst/>
              <a:cxnLst>
                <a:cxn ang="0">
                  <a:pos x="251" y="363"/>
                </a:cxn>
                <a:cxn ang="0">
                  <a:pos x="243" y="372"/>
                </a:cxn>
                <a:cxn ang="0">
                  <a:pos x="35" y="372"/>
                </a:cxn>
                <a:cxn ang="0">
                  <a:pos x="27" y="363"/>
                </a:cxn>
                <a:cxn ang="0">
                  <a:pos x="27" y="36"/>
                </a:cxn>
                <a:cxn ang="0">
                  <a:pos x="35" y="27"/>
                </a:cxn>
                <a:cxn ang="0">
                  <a:pos x="243" y="27"/>
                </a:cxn>
                <a:cxn ang="0">
                  <a:pos x="251" y="36"/>
                </a:cxn>
                <a:cxn ang="0">
                  <a:pos x="251" y="108"/>
                </a:cxn>
                <a:cxn ang="0">
                  <a:pos x="277" y="84"/>
                </a:cxn>
                <a:cxn ang="0">
                  <a:pos x="277" y="10"/>
                </a:cxn>
                <a:cxn ang="0">
                  <a:pos x="267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89"/>
                </a:cxn>
                <a:cxn ang="0">
                  <a:pos x="11" y="399"/>
                </a:cxn>
                <a:cxn ang="0">
                  <a:pos x="267" y="399"/>
                </a:cxn>
                <a:cxn ang="0">
                  <a:pos x="277" y="389"/>
                </a:cxn>
                <a:cxn ang="0">
                  <a:pos x="277" y="168"/>
                </a:cxn>
                <a:cxn ang="0">
                  <a:pos x="251" y="191"/>
                </a:cxn>
                <a:cxn ang="0">
                  <a:pos x="251" y="363"/>
                </a:cxn>
              </a:cxnLst>
              <a:rect l="0" t="0" r="r" b="b"/>
              <a:pathLst>
                <a:path w="277" h="399">
                  <a:moveTo>
                    <a:pt x="251" y="363"/>
                  </a:moveTo>
                  <a:cubicBezTo>
                    <a:pt x="251" y="368"/>
                    <a:pt x="247" y="372"/>
                    <a:pt x="243" y="372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1" y="372"/>
                    <a:pt x="27" y="368"/>
                    <a:pt x="27" y="363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1"/>
                    <a:pt x="31" y="27"/>
                    <a:pt x="35" y="27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7" y="27"/>
                    <a:pt x="251" y="31"/>
                    <a:pt x="251" y="36"/>
                  </a:cubicBezTo>
                  <a:cubicBezTo>
                    <a:pt x="251" y="108"/>
                    <a:pt x="251" y="108"/>
                    <a:pt x="251" y="10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7" y="10"/>
                    <a:pt x="277" y="10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5"/>
                    <a:pt x="5" y="399"/>
                    <a:pt x="11" y="399"/>
                  </a:cubicBezTo>
                  <a:cubicBezTo>
                    <a:pt x="267" y="399"/>
                    <a:pt x="267" y="399"/>
                    <a:pt x="267" y="399"/>
                  </a:cubicBezTo>
                  <a:cubicBezTo>
                    <a:pt x="273" y="399"/>
                    <a:pt x="277" y="395"/>
                    <a:pt x="277" y="389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51" y="191"/>
                    <a:pt x="251" y="191"/>
                    <a:pt x="251" y="191"/>
                  </a:cubicBezTo>
                  <a:lnTo>
                    <a:pt x="251" y="363"/>
                  </a:lnTo>
                  <a:close/>
                </a:path>
              </a:pathLst>
            </a:custGeom>
            <a:solidFill>
              <a:srgbClr val="FFFFFF"/>
            </a:solidFill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219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48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7712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6958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176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395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4640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3873" algn="l" defTabSz="121848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0" name="矩形 129"/>
          <p:cNvSpPr/>
          <p:nvPr/>
        </p:nvSpPr>
        <p:spPr>
          <a:xfrm>
            <a:off x="9493794" y="1916736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调拨上架</a:t>
            </a:r>
          </a:p>
        </p:txBody>
      </p:sp>
      <p:sp>
        <p:nvSpPr>
          <p:cNvPr id="131" name="矩形 130"/>
          <p:cNvSpPr/>
          <p:nvPr/>
        </p:nvSpPr>
        <p:spPr>
          <a:xfrm>
            <a:off x="10297800" y="1916736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返架上架</a:t>
            </a:r>
          </a:p>
        </p:txBody>
      </p:sp>
      <p:sp>
        <p:nvSpPr>
          <p:cNvPr id="132" name="矩形 131"/>
          <p:cNvSpPr/>
          <p:nvPr/>
        </p:nvSpPr>
        <p:spPr>
          <a:xfrm>
            <a:off x="9493794" y="2483285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拣货下架</a:t>
            </a:r>
          </a:p>
        </p:txBody>
      </p:sp>
      <p:sp>
        <p:nvSpPr>
          <p:cNvPr id="133" name="矩形 132"/>
          <p:cNvSpPr/>
          <p:nvPr/>
        </p:nvSpPr>
        <p:spPr>
          <a:xfrm>
            <a:off x="10297800" y="2483285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补货作业</a:t>
            </a:r>
          </a:p>
        </p:txBody>
      </p:sp>
      <p:sp>
        <p:nvSpPr>
          <p:cNvPr id="134" name="矩形 133"/>
          <p:cNvSpPr/>
          <p:nvPr/>
        </p:nvSpPr>
        <p:spPr>
          <a:xfrm>
            <a:off x="9493794" y="3049834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盘点作业</a:t>
            </a:r>
          </a:p>
        </p:txBody>
      </p:sp>
      <p:sp>
        <p:nvSpPr>
          <p:cNvPr id="135" name="矩形 134"/>
          <p:cNvSpPr/>
          <p:nvPr/>
        </p:nvSpPr>
        <p:spPr>
          <a:xfrm>
            <a:off x="10297800" y="3049834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库存查询</a:t>
            </a:r>
          </a:p>
        </p:txBody>
      </p:sp>
      <p:sp>
        <p:nvSpPr>
          <p:cNvPr id="136" name="矩形 135"/>
          <p:cNvSpPr/>
          <p:nvPr/>
        </p:nvSpPr>
        <p:spPr>
          <a:xfrm>
            <a:off x="11096997" y="1916736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销退上架</a:t>
            </a:r>
          </a:p>
        </p:txBody>
      </p:sp>
      <p:sp>
        <p:nvSpPr>
          <p:cNvPr id="137" name="矩形 136"/>
          <p:cNvSpPr/>
          <p:nvPr/>
        </p:nvSpPr>
        <p:spPr>
          <a:xfrm>
            <a:off x="11096997" y="2483285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移库管理</a:t>
            </a:r>
          </a:p>
        </p:txBody>
      </p:sp>
      <p:sp>
        <p:nvSpPr>
          <p:cNvPr id="138" name="矩形 137"/>
          <p:cNvSpPr/>
          <p:nvPr/>
        </p:nvSpPr>
        <p:spPr>
          <a:xfrm>
            <a:off x="11096997" y="3049834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j-ea"/>
              </a:rPr>
              <a:t>采购上架</a:t>
            </a:r>
          </a:p>
        </p:txBody>
      </p:sp>
    </p:spTree>
    <p:extLst>
      <p:ext uri="{BB962C8B-B14F-4D97-AF65-F5344CB8AC3E}">
        <p14:creationId xmlns:p14="http://schemas.microsoft.com/office/powerpoint/2010/main" val="385285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381000" y="4607094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1000" y="1332495"/>
            <a:ext cx="11628244" cy="2590800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9956800" cy="563563"/>
          </a:xfrm>
        </p:spPr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基于“中台”的</a:t>
            </a:r>
            <a:r>
              <a:rPr lang="en-US" altLang="zh-CN" dirty="0"/>
              <a:t>TMS</a:t>
            </a:r>
            <a:r>
              <a:rPr lang="zh-CN" altLang="en-US" dirty="0"/>
              <a:t>产品</a:t>
            </a:r>
          </a:p>
        </p:txBody>
      </p:sp>
      <p:sp>
        <p:nvSpPr>
          <p:cNvPr id="3" name="矩形 2"/>
          <p:cNvSpPr/>
          <p:nvPr/>
        </p:nvSpPr>
        <p:spPr>
          <a:xfrm>
            <a:off x="1276696" y="1600198"/>
            <a:ext cx="1847504" cy="2055395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1426681" y="1926000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司机档案</a:t>
            </a:r>
          </a:p>
        </p:txBody>
      </p:sp>
      <p:sp>
        <p:nvSpPr>
          <p:cNvPr id="66" name="矩形 65"/>
          <p:cNvSpPr/>
          <p:nvPr/>
        </p:nvSpPr>
        <p:spPr>
          <a:xfrm>
            <a:off x="2230687" y="1926000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配送员档案</a:t>
            </a:r>
          </a:p>
        </p:txBody>
      </p:sp>
      <p:sp>
        <p:nvSpPr>
          <p:cNvPr id="67" name="矩形 66"/>
          <p:cNvSpPr/>
          <p:nvPr/>
        </p:nvSpPr>
        <p:spPr>
          <a:xfrm>
            <a:off x="1426681" y="2492549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速递员档案</a:t>
            </a:r>
          </a:p>
        </p:txBody>
      </p:sp>
      <p:sp>
        <p:nvSpPr>
          <p:cNvPr id="68" name="矩形 67"/>
          <p:cNvSpPr/>
          <p:nvPr/>
        </p:nvSpPr>
        <p:spPr>
          <a:xfrm>
            <a:off x="2230687" y="2492549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车辆档案</a:t>
            </a:r>
          </a:p>
        </p:txBody>
      </p:sp>
      <p:sp>
        <p:nvSpPr>
          <p:cNvPr id="69" name="矩形 68"/>
          <p:cNvSpPr/>
          <p:nvPr/>
        </p:nvSpPr>
        <p:spPr>
          <a:xfrm>
            <a:off x="1426681" y="3059098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配送批次设置</a:t>
            </a:r>
          </a:p>
        </p:txBody>
      </p:sp>
      <p:sp>
        <p:nvSpPr>
          <p:cNvPr id="70" name="矩形 69"/>
          <p:cNvSpPr/>
          <p:nvPr/>
        </p:nvSpPr>
        <p:spPr>
          <a:xfrm>
            <a:off x="2230687" y="3059098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……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08715" y="1600198"/>
            <a:ext cx="1099127" cy="2055395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入站</a:t>
            </a:r>
          </a:p>
        </p:txBody>
      </p:sp>
      <p:sp>
        <p:nvSpPr>
          <p:cNvPr id="101" name="矩形 100"/>
          <p:cNvSpPr/>
          <p:nvPr/>
        </p:nvSpPr>
        <p:spPr>
          <a:xfrm>
            <a:off x="4586515" y="1920351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订单入站</a:t>
            </a:r>
          </a:p>
        </p:txBody>
      </p:sp>
      <p:sp>
        <p:nvSpPr>
          <p:cNvPr id="102" name="矩形 101"/>
          <p:cNvSpPr/>
          <p:nvPr/>
        </p:nvSpPr>
        <p:spPr>
          <a:xfrm>
            <a:off x="4586515" y="2492549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取件入站</a:t>
            </a:r>
          </a:p>
        </p:txBody>
      </p:sp>
      <p:sp>
        <p:nvSpPr>
          <p:cNvPr id="103" name="矩形 102"/>
          <p:cNvSpPr/>
          <p:nvPr/>
        </p:nvSpPr>
        <p:spPr>
          <a:xfrm>
            <a:off x="4586515" y="3059098"/>
            <a:ext cx="743527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返货入库</a:t>
            </a:r>
          </a:p>
        </p:txBody>
      </p:sp>
      <p:sp>
        <p:nvSpPr>
          <p:cNvPr id="73" name="矩形 72"/>
          <p:cNvSpPr/>
          <p:nvPr/>
        </p:nvSpPr>
        <p:spPr>
          <a:xfrm>
            <a:off x="3216894" y="1600198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结批</a:t>
            </a:r>
          </a:p>
        </p:txBody>
      </p:sp>
      <p:sp>
        <p:nvSpPr>
          <p:cNvPr id="91" name="矩形 90"/>
          <p:cNvSpPr/>
          <p:nvPr/>
        </p:nvSpPr>
        <p:spPr>
          <a:xfrm>
            <a:off x="3216894" y="2141330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卸车</a:t>
            </a:r>
          </a:p>
        </p:txBody>
      </p:sp>
      <p:sp>
        <p:nvSpPr>
          <p:cNvPr id="35" name="矩形 34"/>
          <p:cNvSpPr/>
          <p:nvPr/>
        </p:nvSpPr>
        <p:spPr>
          <a:xfrm>
            <a:off x="3216894" y="2682462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配送交接</a:t>
            </a:r>
          </a:p>
        </p:txBody>
      </p:sp>
      <p:sp>
        <p:nvSpPr>
          <p:cNvPr id="41" name="矩形 40"/>
          <p:cNvSpPr/>
          <p:nvPr/>
        </p:nvSpPr>
        <p:spPr>
          <a:xfrm>
            <a:off x="3216894" y="3223595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返货入库</a:t>
            </a:r>
          </a:p>
        </p:txBody>
      </p:sp>
      <p:sp>
        <p:nvSpPr>
          <p:cNvPr id="82" name="矩形 81"/>
          <p:cNvSpPr/>
          <p:nvPr/>
        </p:nvSpPr>
        <p:spPr>
          <a:xfrm>
            <a:off x="5600536" y="1600198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发车</a:t>
            </a:r>
          </a:p>
        </p:txBody>
      </p:sp>
      <p:sp>
        <p:nvSpPr>
          <p:cNvPr id="109" name="矩形 108"/>
          <p:cNvSpPr/>
          <p:nvPr/>
        </p:nvSpPr>
        <p:spPr>
          <a:xfrm>
            <a:off x="5600536" y="2682462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出站</a:t>
            </a:r>
          </a:p>
        </p:txBody>
      </p:sp>
      <p:sp>
        <p:nvSpPr>
          <p:cNvPr id="36" name="矩形 35"/>
          <p:cNvSpPr/>
          <p:nvPr/>
        </p:nvSpPr>
        <p:spPr>
          <a:xfrm>
            <a:off x="5600536" y="2141330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签收确认</a:t>
            </a:r>
          </a:p>
        </p:txBody>
      </p:sp>
      <p:sp>
        <p:nvSpPr>
          <p:cNvPr id="42" name="矩形 41"/>
          <p:cNvSpPr/>
          <p:nvPr/>
        </p:nvSpPr>
        <p:spPr>
          <a:xfrm>
            <a:off x="5600536" y="3223593"/>
            <a:ext cx="1099127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返货出库</a:t>
            </a:r>
          </a:p>
        </p:txBody>
      </p:sp>
      <p:sp>
        <p:nvSpPr>
          <p:cNvPr id="40" name="矩形 39"/>
          <p:cNvSpPr/>
          <p:nvPr/>
        </p:nvSpPr>
        <p:spPr>
          <a:xfrm>
            <a:off x="6792357" y="1600198"/>
            <a:ext cx="1066800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返货在途</a:t>
            </a:r>
          </a:p>
        </p:txBody>
      </p:sp>
      <p:sp>
        <p:nvSpPr>
          <p:cNvPr id="43" name="矩形 42"/>
          <p:cNvSpPr/>
          <p:nvPr/>
        </p:nvSpPr>
        <p:spPr>
          <a:xfrm>
            <a:off x="6792357" y="2141330"/>
            <a:ext cx="1066800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退货收货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sp>
        <p:nvSpPr>
          <p:cNvPr id="44" name="矩形 43"/>
          <p:cNvSpPr/>
          <p:nvPr/>
        </p:nvSpPr>
        <p:spPr>
          <a:xfrm>
            <a:off x="6792357" y="2682462"/>
            <a:ext cx="1066800" cy="432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售后管理</a:t>
            </a:r>
          </a:p>
        </p:txBody>
      </p:sp>
      <p:sp>
        <p:nvSpPr>
          <p:cNvPr id="28" name="矩形 27"/>
          <p:cNvSpPr/>
          <p:nvPr/>
        </p:nvSpPr>
        <p:spPr>
          <a:xfrm>
            <a:off x="6792357" y="3223593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司机考核</a:t>
            </a:r>
          </a:p>
        </p:txBody>
      </p:sp>
      <p:sp>
        <p:nvSpPr>
          <p:cNvPr id="25" name="矩形 24"/>
          <p:cNvSpPr/>
          <p:nvPr/>
        </p:nvSpPr>
        <p:spPr>
          <a:xfrm>
            <a:off x="9111345" y="1600198"/>
            <a:ext cx="1616364" cy="973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车辆考核</a:t>
            </a:r>
          </a:p>
        </p:txBody>
      </p:sp>
      <p:sp>
        <p:nvSpPr>
          <p:cNvPr id="26" name="矩形 25"/>
          <p:cNvSpPr/>
          <p:nvPr/>
        </p:nvSpPr>
        <p:spPr>
          <a:xfrm>
            <a:off x="9139524" y="2057398"/>
            <a:ext cx="756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dk1"/>
                </a:solidFill>
              </a:rPr>
              <a:t>车型档案</a:t>
            </a:r>
          </a:p>
        </p:txBody>
      </p:sp>
      <p:sp>
        <p:nvSpPr>
          <p:cNvPr id="27" name="矩形 26"/>
          <p:cNvSpPr/>
          <p:nvPr/>
        </p:nvSpPr>
        <p:spPr>
          <a:xfrm>
            <a:off x="9943530" y="2057398"/>
            <a:ext cx="756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dk1"/>
                </a:solidFill>
              </a:rPr>
              <a:t>车辆档案</a:t>
            </a:r>
          </a:p>
        </p:txBody>
      </p:sp>
      <p:sp>
        <p:nvSpPr>
          <p:cNvPr id="31" name="矩形 30"/>
          <p:cNvSpPr/>
          <p:nvPr/>
        </p:nvSpPr>
        <p:spPr>
          <a:xfrm>
            <a:off x="9111345" y="2682462"/>
            <a:ext cx="1616364" cy="973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地图维护管理（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139524" y="3198393"/>
            <a:ext cx="1560006" cy="360000"/>
            <a:chOff x="9194251" y="3198393"/>
            <a:chExt cx="1560006" cy="36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矩形 31"/>
            <p:cNvSpPr/>
            <p:nvPr/>
          </p:nvSpPr>
          <p:spPr>
            <a:xfrm>
              <a:off x="9194251" y="3198393"/>
              <a:ext cx="75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dk1"/>
                  </a:solidFill>
                </a:rPr>
                <a:t>电子地图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998257" y="3198393"/>
              <a:ext cx="75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dk1"/>
                  </a:solidFill>
                </a:rPr>
                <a:t>线路规划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7951851" y="2682462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车辆定位</a:t>
            </a:r>
          </a:p>
        </p:txBody>
      </p:sp>
      <p:sp>
        <p:nvSpPr>
          <p:cNvPr id="38" name="矩形 37"/>
          <p:cNvSpPr/>
          <p:nvPr/>
        </p:nvSpPr>
        <p:spPr>
          <a:xfrm>
            <a:off x="7951851" y="3223593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车辆跟踪</a:t>
            </a:r>
          </a:p>
        </p:txBody>
      </p:sp>
      <p:sp>
        <p:nvSpPr>
          <p:cNvPr id="39" name="矩形 38"/>
          <p:cNvSpPr/>
          <p:nvPr/>
        </p:nvSpPr>
        <p:spPr>
          <a:xfrm>
            <a:off x="7951851" y="2141330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装载优化</a:t>
            </a:r>
          </a:p>
        </p:txBody>
      </p:sp>
      <p:sp>
        <p:nvSpPr>
          <p:cNvPr id="45" name="矩形 44"/>
          <p:cNvSpPr/>
          <p:nvPr/>
        </p:nvSpPr>
        <p:spPr>
          <a:xfrm>
            <a:off x="7951851" y="1600198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远程管理</a:t>
            </a:r>
          </a:p>
        </p:txBody>
      </p:sp>
      <p:sp>
        <p:nvSpPr>
          <p:cNvPr id="34" name="矩形 33"/>
          <p:cNvSpPr/>
          <p:nvPr/>
        </p:nvSpPr>
        <p:spPr>
          <a:xfrm>
            <a:off x="10820400" y="1600198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实时调度</a:t>
            </a:r>
          </a:p>
        </p:txBody>
      </p:sp>
      <p:sp>
        <p:nvSpPr>
          <p:cNvPr id="46" name="矩形 45"/>
          <p:cNvSpPr/>
          <p:nvPr/>
        </p:nvSpPr>
        <p:spPr>
          <a:xfrm>
            <a:off x="10820400" y="2682461"/>
            <a:ext cx="1066800" cy="973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820400" y="2141329"/>
            <a:ext cx="10668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</a:p>
        </p:txBody>
      </p:sp>
      <p:sp>
        <p:nvSpPr>
          <p:cNvPr id="29" name="圆柱形 28"/>
          <p:cNvSpPr/>
          <p:nvPr/>
        </p:nvSpPr>
        <p:spPr>
          <a:xfrm rot="5400000">
            <a:off x="6039335" y="-1550308"/>
            <a:ext cx="311573" cy="11628244"/>
          </a:xfrm>
          <a:prstGeom prst="can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271236" y="4776747"/>
            <a:ext cx="1440000" cy="54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基础中心</a:t>
            </a:r>
          </a:p>
        </p:txBody>
      </p:sp>
      <p:sp>
        <p:nvSpPr>
          <p:cNvPr id="61" name="矩形 60"/>
          <p:cNvSpPr/>
          <p:nvPr/>
        </p:nvSpPr>
        <p:spPr>
          <a:xfrm>
            <a:off x="3106429" y="4776747"/>
            <a:ext cx="14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62" name="矩形 61"/>
          <p:cNvSpPr/>
          <p:nvPr/>
        </p:nvSpPr>
        <p:spPr>
          <a:xfrm>
            <a:off x="8612008" y="4776747"/>
            <a:ext cx="14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价格中心</a:t>
            </a:r>
          </a:p>
        </p:txBody>
      </p:sp>
      <p:sp>
        <p:nvSpPr>
          <p:cNvPr id="63" name="矩形 62"/>
          <p:cNvSpPr/>
          <p:nvPr/>
        </p:nvSpPr>
        <p:spPr>
          <a:xfrm>
            <a:off x="10447200" y="4776747"/>
            <a:ext cx="14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搜索中心</a:t>
            </a:r>
          </a:p>
        </p:txBody>
      </p:sp>
      <p:sp>
        <p:nvSpPr>
          <p:cNvPr id="72" name="矩形 71"/>
          <p:cNvSpPr/>
          <p:nvPr/>
        </p:nvSpPr>
        <p:spPr>
          <a:xfrm>
            <a:off x="4941622" y="4776747"/>
            <a:ext cx="14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74" name="矩形 73"/>
          <p:cNvSpPr/>
          <p:nvPr/>
        </p:nvSpPr>
        <p:spPr>
          <a:xfrm>
            <a:off x="6776815" y="4776747"/>
            <a:ext cx="14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交易中心</a:t>
            </a:r>
          </a:p>
        </p:txBody>
      </p:sp>
      <p:sp>
        <p:nvSpPr>
          <p:cNvPr id="126" name="矩形 125"/>
          <p:cNvSpPr/>
          <p:nvPr/>
        </p:nvSpPr>
        <p:spPr>
          <a:xfrm>
            <a:off x="380999" y="5643353"/>
            <a:ext cx="11628244" cy="879306"/>
          </a:xfrm>
          <a:prstGeom prst="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 bwMode="auto">
          <a:xfrm>
            <a:off x="6477000" y="5859799"/>
            <a:ext cx="5035137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物理机、私有云、公有云（阿里云、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Azure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、华为云）等</a:t>
            </a:r>
          </a:p>
        </p:txBody>
      </p:sp>
      <p:sp>
        <p:nvSpPr>
          <p:cNvPr id="132" name="矩形 131"/>
          <p:cNvSpPr/>
          <p:nvPr/>
        </p:nvSpPr>
        <p:spPr bwMode="auto">
          <a:xfrm>
            <a:off x="1752600" y="5859799"/>
            <a:ext cx="4495800" cy="4464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219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48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7712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6958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6176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5395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4640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3873" algn="l" defTabSz="121848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分布式缓存、分布式搜索、分布式消息、分布式数据库等</a:t>
            </a:r>
          </a:p>
        </p:txBody>
      </p:sp>
      <p:sp>
        <p:nvSpPr>
          <p:cNvPr id="49" name="矩形 48"/>
          <p:cNvSpPr/>
          <p:nvPr/>
        </p:nvSpPr>
        <p:spPr>
          <a:xfrm>
            <a:off x="5088087" y="407366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服 务 框 架</a:t>
            </a:r>
          </a:p>
        </p:txBody>
      </p:sp>
      <p:sp>
        <p:nvSpPr>
          <p:cNvPr id="50" name="箭头: 上下 49"/>
          <p:cNvSpPr/>
          <p:nvPr/>
        </p:nvSpPr>
        <p:spPr>
          <a:xfrm>
            <a:off x="2505943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上下 132"/>
          <p:cNvSpPr/>
          <p:nvPr/>
        </p:nvSpPr>
        <p:spPr>
          <a:xfrm>
            <a:off x="5927407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上下 133"/>
          <p:cNvSpPr/>
          <p:nvPr/>
        </p:nvSpPr>
        <p:spPr>
          <a:xfrm>
            <a:off x="9348872" y="3841403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上下 134"/>
          <p:cNvSpPr/>
          <p:nvPr/>
        </p:nvSpPr>
        <p:spPr>
          <a:xfrm>
            <a:off x="2505943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上下 135"/>
          <p:cNvSpPr/>
          <p:nvPr/>
        </p:nvSpPr>
        <p:spPr>
          <a:xfrm>
            <a:off x="5927407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上下 136"/>
          <p:cNvSpPr/>
          <p:nvPr/>
        </p:nvSpPr>
        <p:spPr>
          <a:xfrm>
            <a:off x="9348872" y="4374862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上下 137"/>
          <p:cNvSpPr/>
          <p:nvPr/>
        </p:nvSpPr>
        <p:spPr>
          <a:xfrm>
            <a:off x="2505943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箭头: 上下 138"/>
          <p:cNvSpPr/>
          <p:nvPr/>
        </p:nvSpPr>
        <p:spPr>
          <a:xfrm>
            <a:off x="5927407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上下 139"/>
          <p:cNvSpPr/>
          <p:nvPr/>
        </p:nvSpPr>
        <p:spPr>
          <a:xfrm>
            <a:off x="9348872" y="5398120"/>
            <a:ext cx="228600" cy="29802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80999" y="5704441"/>
            <a:ext cx="114300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PaaS&amp;IaaS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4617" y="4834381"/>
            <a:ext cx="11430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</a:p>
        </p:txBody>
      </p:sp>
      <p:sp>
        <p:nvSpPr>
          <p:cNvPr id="142" name="矩形 141"/>
          <p:cNvSpPr/>
          <p:nvPr/>
        </p:nvSpPr>
        <p:spPr>
          <a:xfrm>
            <a:off x="254617" y="1723032"/>
            <a:ext cx="114300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</a:p>
        </p:txBody>
      </p:sp>
    </p:spTree>
    <p:extLst>
      <p:ext uri="{BB962C8B-B14F-4D97-AF65-F5344CB8AC3E}">
        <p14:creationId xmlns:p14="http://schemas.microsoft.com/office/powerpoint/2010/main" val="278985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互联网应用是大势所趋</a:t>
            </a:r>
          </a:p>
        </p:txBody>
      </p:sp>
      <p:grpSp>
        <p:nvGrpSpPr>
          <p:cNvPr id="40" name="组 12"/>
          <p:cNvGrpSpPr/>
          <p:nvPr/>
        </p:nvGrpSpPr>
        <p:grpSpPr>
          <a:xfrm>
            <a:off x="152400" y="1333304"/>
            <a:ext cx="8784958" cy="4564019"/>
            <a:chOff x="153354" y="1303379"/>
            <a:chExt cx="9371646" cy="4868821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752600"/>
              <a:ext cx="4755838" cy="2019300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600" y="1768402"/>
              <a:ext cx="4470400" cy="2020552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54" y="3915351"/>
              <a:ext cx="4831084" cy="2104449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600" y="3937374"/>
              <a:ext cx="4470400" cy="2077456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5032512" y="1333500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80527" y="1303379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984438" y="3858201"/>
              <a:ext cx="1842124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cxnSp>
          <p:nvCxnSpPr>
            <p:cNvPr id="87" name="直线连接符 7"/>
            <p:cNvCxnSpPr/>
            <p:nvPr/>
          </p:nvCxnSpPr>
          <p:spPr>
            <a:xfrm flipV="1">
              <a:off x="228600" y="3848100"/>
              <a:ext cx="9226238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9"/>
            <p:cNvCxnSpPr/>
            <p:nvPr/>
          </p:nvCxnSpPr>
          <p:spPr>
            <a:xfrm>
              <a:off x="4984438" y="1600200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13"/>
          <p:cNvSpPr txBox="1"/>
          <p:nvPr/>
        </p:nvSpPr>
        <p:spPr>
          <a:xfrm>
            <a:off x="9003126" y="1686138"/>
            <a:ext cx="303647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网络零售占社零总额比例提升至</a:t>
            </a:r>
            <a:r>
              <a:rPr lang="en-US" altLang="zh-CN" sz="1800" b="0" dirty="0"/>
              <a:t>12.3%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城镇与农村居民人均可支配收入持续增长</a:t>
            </a:r>
            <a:r>
              <a:rPr lang="en-US" altLang="zh-CN" sz="1800" b="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居民网上消费增长率明显高于收入增速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城乡互联网渗透率有大幅提高 </a:t>
            </a:r>
            <a:endParaRPr lang="en-US" altLang="zh-CN" sz="18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/>
              <a:t>城市互联网覆盖率超过</a:t>
            </a:r>
            <a:r>
              <a:rPr lang="en-US" altLang="zh-CN" sz="1800" b="0" dirty="0"/>
              <a:t>50%</a:t>
            </a:r>
            <a:r>
              <a:rPr lang="zh-CN" altLang="en-US" sz="1800" b="0" dirty="0"/>
              <a:t>，新的市场机会将在农村产生</a:t>
            </a:r>
          </a:p>
        </p:txBody>
      </p:sp>
      <p:sp>
        <p:nvSpPr>
          <p:cNvPr id="79" name="文本框 14"/>
          <p:cNvSpPr txBox="1"/>
          <p:nvPr/>
        </p:nvSpPr>
        <p:spPr>
          <a:xfrm>
            <a:off x="1137746" y="60915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互联网是大势所趋，下一个风口在农村</a:t>
            </a:r>
          </a:p>
        </p:txBody>
      </p:sp>
    </p:spTree>
    <p:extLst>
      <p:ext uri="{BB962C8B-B14F-4D97-AF65-F5344CB8AC3E}">
        <p14:creationId xmlns:p14="http://schemas.microsoft.com/office/powerpoint/2010/main" val="401105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579449" y="2344420"/>
            <a:ext cx="8496878" cy="427249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endParaRPr lang="zh-CN" altLang="en-US" sz="2800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725918" y="4825241"/>
            <a:ext cx="7186793" cy="647893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eaVert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中台企业</a:t>
            </a:r>
          </a:p>
        </p:txBody>
      </p:sp>
      <p:sp>
        <p:nvSpPr>
          <p:cNvPr id="65" name="矩形 64"/>
          <p:cNvSpPr/>
          <p:nvPr/>
        </p:nvSpPr>
        <p:spPr>
          <a:xfrm>
            <a:off x="1725918" y="2524222"/>
            <a:ext cx="2734912" cy="1814035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eaVert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商城前台</a:t>
            </a:r>
          </a:p>
        </p:txBody>
      </p:sp>
      <p:sp>
        <p:nvSpPr>
          <p:cNvPr id="66" name="矩形 65"/>
          <p:cNvSpPr/>
          <p:nvPr/>
        </p:nvSpPr>
        <p:spPr>
          <a:xfrm>
            <a:off x="7571656" y="2524222"/>
            <a:ext cx="2368307" cy="1814035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eaVert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</a:p>
        </p:txBody>
      </p:sp>
      <p:sp>
        <p:nvSpPr>
          <p:cNvPr id="67" name="矩形 66"/>
          <p:cNvSpPr/>
          <p:nvPr/>
        </p:nvSpPr>
        <p:spPr>
          <a:xfrm>
            <a:off x="4714470" y="2524222"/>
            <a:ext cx="2596478" cy="1814035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vert="eaVert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商家入驻平台</a:t>
            </a:r>
          </a:p>
        </p:txBody>
      </p:sp>
      <p:sp>
        <p:nvSpPr>
          <p:cNvPr id="79" name="矩形 78"/>
          <p:cNvSpPr/>
          <p:nvPr/>
        </p:nvSpPr>
        <p:spPr>
          <a:xfrm>
            <a:off x="8269847" y="2652036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0" name="矩形 79"/>
          <p:cNvSpPr/>
          <p:nvPr/>
        </p:nvSpPr>
        <p:spPr>
          <a:xfrm>
            <a:off x="8745668" y="2652036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1" name="矩形 80"/>
          <p:cNvSpPr/>
          <p:nvPr/>
        </p:nvSpPr>
        <p:spPr>
          <a:xfrm>
            <a:off x="8269847" y="3197239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2" name="矩形 81"/>
          <p:cNvSpPr/>
          <p:nvPr/>
        </p:nvSpPr>
        <p:spPr>
          <a:xfrm>
            <a:off x="8745668" y="3197239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3" name="矩形 82"/>
          <p:cNvSpPr/>
          <p:nvPr/>
        </p:nvSpPr>
        <p:spPr>
          <a:xfrm>
            <a:off x="9221489" y="3197239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84" name="矩形 83"/>
          <p:cNvSpPr/>
          <p:nvPr/>
        </p:nvSpPr>
        <p:spPr>
          <a:xfrm>
            <a:off x="9221489" y="2652036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5" name="矩形 84"/>
          <p:cNvSpPr/>
          <p:nvPr/>
        </p:nvSpPr>
        <p:spPr>
          <a:xfrm>
            <a:off x="8269847" y="3742442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6" name="矩形 85"/>
          <p:cNvSpPr/>
          <p:nvPr/>
        </p:nvSpPr>
        <p:spPr>
          <a:xfrm>
            <a:off x="8745668" y="3742442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87" name="矩形 86"/>
          <p:cNvSpPr/>
          <p:nvPr/>
        </p:nvSpPr>
        <p:spPr>
          <a:xfrm>
            <a:off x="9221489" y="3742442"/>
            <a:ext cx="430226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8" name="矩形 87"/>
          <p:cNvSpPr/>
          <p:nvPr/>
        </p:nvSpPr>
        <p:spPr bwMode="gray">
          <a:xfrm>
            <a:off x="2130457" y="2652036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</a:p>
        </p:txBody>
      </p:sp>
      <p:sp>
        <p:nvSpPr>
          <p:cNvPr id="89" name="矩形 88"/>
          <p:cNvSpPr/>
          <p:nvPr/>
        </p:nvSpPr>
        <p:spPr bwMode="gray">
          <a:xfrm>
            <a:off x="2130457" y="3742442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营销活动</a:t>
            </a:r>
          </a:p>
        </p:txBody>
      </p:sp>
      <p:sp>
        <p:nvSpPr>
          <p:cNvPr id="90" name="矩形 89"/>
          <p:cNvSpPr/>
          <p:nvPr/>
        </p:nvSpPr>
        <p:spPr bwMode="gray">
          <a:xfrm>
            <a:off x="2584884" y="2652036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智能搜索</a:t>
            </a:r>
          </a:p>
        </p:txBody>
      </p:sp>
      <p:sp>
        <p:nvSpPr>
          <p:cNvPr id="91" name="矩形 90"/>
          <p:cNvSpPr/>
          <p:nvPr/>
        </p:nvSpPr>
        <p:spPr bwMode="gray">
          <a:xfrm>
            <a:off x="2584884" y="3197239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求购</a:t>
            </a:r>
          </a:p>
        </p:txBody>
      </p:sp>
      <p:sp>
        <p:nvSpPr>
          <p:cNvPr id="92" name="矩形 91"/>
          <p:cNvSpPr/>
          <p:nvPr/>
        </p:nvSpPr>
        <p:spPr bwMode="gray">
          <a:xfrm>
            <a:off x="2594835" y="3742442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品牌推荐</a:t>
            </a:r>
          </a:p>
        </p:txBody>
      </p:sp>
      <p:sp>
        <p:nvSpPr>
          <p:cNvPr id="93" name="矩形 92"/>
          <p:cNvSpPr/>
          <p:nvPr/>
        </p:nvSpPr>
        <p:spPr bwMode="gray">
          <a:xfrm>
            <a:off x="3039311" y="2652036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</a:p>
        </p:txBody>
      </p:sp>
      <p:sp>
        <p:nvSpPr>
          <p:cNvPr id="94" name="矩形 93"/>
          <p:cNvSpPr/>
          <p:nvPr/>
        </p:nvSpPr>
        <p:spPr bwMode="gray">
          <a:xfrm>
            <a:off x="3049262" y="3742442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帮助中心</a:t>
            </a:r>
          </a:p>
        </p:txBody>
      </p:sp>
      <p:sp>
        <p:nvSpPr>
          <p:cNvPr id="95" name="矩形 94"/>
          <p:cNvSpPr/>
          <p:nvPr/>
        </p:nvSpPr>
        <p:spPr bwMode="gray">
          <a:xfrm>
            <a:off x="3493738" y="2652036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商品展示</a:t>
            </a:r>
          </a:p>
        </p:txBody>
      </p:sp>
      <p:sp>
        <p:nvSpPr>
          <p:cNvPr id="96" name="矩形 95"/>
          <p:cNvSpPr/>
          <p:nvPr/>
        </p:nvSpPr>
        <p:spPr bwMode="gray">
          <a:xfrm>
            <a:off x="3493738" y="3197239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会员中心</a:t>
            </a:r>
          </a:p>
        </p:txBody>
      </p:sp>
      <p:sp>
        <p:nvSpPr>
          <p:cNvPr id="97" name="矩形 96"/>
          <p:cNvSpPr/>
          <p:nvPr/>
        </p:nvSpPr>
        <p:spPr bwMode="gray">
          <a:xfrm>
            <a:off x="3503690" y="3742442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站内消息</a:t>
            </a:r>
          </a:p>
        </p:txBody>
      </p:sp>
      <p:sp>
        <p:nvSpPr>
          <p:cNvPr id="98" name="矩形 97"/>
          <p:cNvSpPr/>
          <p:nvPr/>
        </p:nvSpPr>
        <p:spPr bwMode="gray">
          <a:xfrm>
            <a:off x="3948165" y="2652036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sp>
        <p:nvSpPr>
          <p:cNvPr id="99" name="矩形 98"/>
          <p:cNvSpPr/>
          <p:nvPr/>
        </p:nvSpPr>
        <p:spPr bwMode="gray">
          <a:xfrm>
            <a:off x="2130457" y="3197239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我的商城</a:t>
            </a:r>
          </a:p>
        </p:txBody>
      </p:sp>
      <p:sp>
        <p:nvSpPr>
          <p:cNvPr id="100" name="矩形 99"/>
          <p:cNvSpPr/>
          <p:nvPr/>
        </p:nvSpPr>
        <p:spPr bwMode="gray">
          <a:xfrm>
            <a:off x="3039311" y="3197239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支付交易</a:t>
            </a:r>
          </a:p>
        </p:txBody>
      </p:sp>
      <p:sp>
        <p:nvSpPr>
          <p:cNvPr id="101" name="矩形 100"/>
          <p:cNvSpPr/>
          <p:nvPr/>
        </p:nvSpPr>
        <p:spPr bwMode="gray">
          <a:xfrm>
            <a:off x="3948165" y="3197239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客服中心</a:t>
            </a:r>
          </a:p>
        </p:txBody>
      </p:sp>
      <p:sp>
        <p:nvSpPr>
          <p:cNvPr id="102" name="矩形 101"/>
          <p:cNvSpPr/>
          <p:nvPr/>
        </p:nvSpPr>
        <p:spPr bwMode="gray">
          <a:xfrm>
            <a:off x="3948165" y="3742442"/>
            <a:ext cx="396000" cy="46800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</a:t>
            </a:r>
          </a:p>
        </p:txBody>
      </p:sp>
      <p:sp>
        <p:nvSpPr>
          <p:cNvPr id="103" name="圆角矩形 118"/>
          <p:cNvSpPr/>
          <p:nvPr/>
        </p:nvSpPr>
        <p:spPr>
          <a:xfrm>
            <a:off x="4011917" y="5686591"/>
            <a:ext cx="5943900" cy="811318"/>
          </a:xfrm>
          <a:prstGeom prst="roundRect">
            <a:avLst>
              <a:gd name="adj" fmla="val 6851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数 据 库 平 台</a:t>
            </a:r>
          </a:p>
        </p:txBody>
      </p:sp>
      <p:sp>
        <p:nvSpPr>
          <p:cNvPr id="104" name="圆柱形 103"/>
          <p:cNvSpPr/>
          <p:nvPr/>
        </p:nvSpPr>
        <p:spPr>
          <a:xfrm>
            <a:off x="4121217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圆角矩形 120"/>
          <p:cNvSpPr/>
          <p:nvPr/>
        </p:nvSpPr>
        <p:spPr>
          <a:xfrm>
            <a:off x="1737054" y="5679357"/>
            <a:ext cx="2130471" cy="818552"/>
          </a:xfrm>
          <a:prstGeom prst="roundRect">
            <a:avLst>
              <a:gd name="adj" fmla="val 6851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缓 存 平 台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1823531" y="5799544"/>
            <a:ext cx="1957517" cy="720757"/>
            <a:chOff x="5487648" y="4253329"/>
            <a:chExt cx="1587583" cy="612879"/>
          </a:xfrm>
        </p:grpSpPr>
        <p:pic>
          <p:nvPicPr>
            <p:cNvPr id="174" name="图片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575" y="4253329"/>
              <a:ext cx="488950" cy="488950"/>
            </a:xfrm>
            <a:prstGeom prst="rect">
              <a:avLst/>
            </a:prstGeom>
          </p:spPr>
        </p:pic>
        <p:pic>
          <p:nvPicPr>
            <p:cNvPr id="175" name="图片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648" y="4280797"/>
              <a:ext cx="488950" cy="488950"/>
            </a:xfrm>
            <a:prstGeom prst="rect">
              <a:avLst/>
            </a:prstGeom>
          </p:spPr>
        </p:pic>
        <p:pic>
          <p:nvPicPr>
            <p:cNvPr id="176" name="图片 1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598" y="4269244"/>
              <a:ext cx="488950" cy="488950"/>
            </a:xfrm>
            <a:prstGeom prst="rect">
              <a:avLst/>
            </a:prstGeom>
          </p:spPr>
        </p:pic>
        <p:pic>
          <p:nvPicPr>
            <p:cNvPr id="177" name="图片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994" y="4377258"/>
              <a:ext cx="488950" cy="488950"/>
            </a:xfrm>
            <a:prstGeom prst="rect">
              <a:avLst/>
            </a:prstGeom>
          </p:spPr>
        </p:pic>
        <p:pic>
          <p:nvPicPr>
            <p:cNvPr id="178" name="图片 1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304" y="4358218"/>
              <a:ext cx="488950" cy="488950"/>
            </a:xfrm>
            <a:prstGeom prst="rect">
              <a:avLst/>
            </a:prstGeom>
          </p:spPr>
        </p:pic>
        <p:pic>
          <p:nvPicPr>
            <p:cNvPr id="179" name="图片 1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281" y="4342303"/>
              <a:ext cx="488950" cy="488950"/>
            </a:xfrm>
            <a:prstGeom prst="rect">
              <a:avLst/>
            </a:prstGeom>
          </p:spPr>
        </p:pic>
      </p:grpSp>
      <p:sp>
        <p:nvSpPr>
          <p:cNvPr id="116" name="圆柱形 115"/>
          <p:cNvSpPr/>
          <p:nvPr/>
        </p:nvSpPr>
        <p:spPr>
          <a:xfrm>
            <a:off x="4605173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圆柱形 116"/>
          <p:cNvSpPr/>
          <p:nvPr/>
        </p:nvSpPr>
        <p:spPr>
          <a:xfrm>
            <a:off x="5089130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圆柱形 117"/>
          <p:cNvSpPr/>
          <p:nvPr/>
        </p:nvSpPr>
        <p:spPr>
          <a:xfrm>
            <a:off x="5573087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圆柱形 118"/>
          <p:cNvSpPr/>
          <p:nvPr/>
        </p:nvSpPr>
        <p:spPr>
          <a:xfrm>
            <a:off x="6057043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圆柱形 119"/>
          <p:cNvSpPr/>
          <p:nvPr/>
        </p:nvSpPr>
        <p:spPr>
          <a:xfrm>
            <a:off x="6541000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圆柱形 120"/>
          <p:cNvSpPr/>
          <p:nvPr/>
        </p:nvSpPr>
        <p:spPr>
          <a:xfrm>
            <a:off x="7024956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圆柱形 121"/>
          <p:cNvSpPr/>
          <p:nvPr/>
        </p:nvSpPr>
        <p:spPr>
          <a:xfrm>
            <a:off x="7508912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圆柱形 122"/>
          <p:cNvSpPr/>
          <p:nvPr/>
        </p:nvSpPr>
        <p:spPr>
          <a:xfrm>
            <a:off x="7992869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圆柱形 123"/>
          <p:cNvSpPr/>
          <p:nvPr/>
        </p:nvSpPr>
        <p:spPr>
          <a:xfrm>
            <a:off x="8476825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圆柱形 124"/>
          <p:cNvSpPr/>
          <p:nvPr/>
        </p:nvSpPr>
        <p:spPr>
          <a:xfrm>
            <a:off x="8960781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圆柱形 125"/>
          <p:cNvSpPr/>
          <p:nvPr/>
        </p:nvSpPr>
        <p:spPr>
          <a:xfrm>
            <a:off x="9444738" y="6003404"/>
            <a:ext cx="409682" cy="410036"/>
          </a:xfrm>
          <a:prstGeom prst="can">
            <a:avLst>
              <a:gd name="adj" fmla="val 3954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MySQL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0523821" y="2347636"/>
            <a:ext cx="1168062" cy="426928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</a:p>
        </p:txBody>
      </p:sp>
      <p:sp>
        <p:nvSpPr>
          <p:cNvPr id="170" name="圆角矩形 151"/>
          <p:cNvSpPr/>
          <p:nvPr/>
        </p:nvSpPr>
        <p:spPr>
          <a:xfrm>
            <a:off x="10593545" y="5642060"/>
            <a:ext cx="1027286" cy="757134"/>
          </a:xfrm>
          <a:prstGeom prst="roundRect">
            <a:avLst>
              <a:gd name="adj" fmla="val 68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</a:p>
        </p:txBody>
      </p:sp>
      <p:sp>
        <p:nvSpPr>
          <p:cNvPr id="171" name="圆角矩形 152"/>
          <p:cNvSpPr/>
          <p:nvPr/>
        </p:nvSpPr>
        <p:spPr>
          <a:xfrm>
            <a:off x="10593545" y="4699169"/>
            <a:ext cx="1027286" cy="757134"/>
          </a:xfrm>
          <a:prstGeom prst="roundRect">
            <a:avLst>
              <a:gd name="adj" fmla="val 68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大数据管理平台</a:t>
            </a:r>
          </a:p>
        </p:txBody>
      </p:sp>
      <p:sp>
        <p:nvSpPr>
          <p:cNvPr id="172" name="圆角矩形 153"/>
          <p:cNvSpPr/>
          <p:nvPr/>
        </p:nvSpPr>
        <p:spPr>
          <a:xfrm>
            <a:off x="10593545" y="3756280"/>
            <a:ext cx="1027286" cy="757134"/>
          </a:xfrm>
          <a:prstGeom prst="roundRect">
            <a:avLst>
              <a:gd name="adj" fmla="val 68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电商数据运营平台</a:t>
            </a:r>
          </a:p>
        </p:txBody>
      </p:sp>
      <p:sp>
        <p:nvSpPr>
          <p:cNvPr id="173" name="圆角矩形 154"/>
          <p:cNvSpPr/>
          <p:nvPr/>
        </p:nvSpPr>
        <p:spPr>
          <a:xfrm>
            <a:off x="10593545" y="2813393"/>
            <a:ext cx="1027286" cy="757134"/>
          </a:xfrm>
          <a:prstGeom prst="roundRect">
            <a:avLst>
              <a:gd name="adj" fmla="val 68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电商推荐系统</a:t>
            </a:r>
          </a:p>
        </p:txBody>
      </p:sp>
      <p:sp>
        <p:nvSpPr>
          <p:cNvPr id="128" name="文本框 9"/>
          <p:cNvSpPr txBox="1"/>
          <p:nvPr/>
        </p:nvSpPr>
        <p:spPr>
          <a:xfrm>
            <a:off x="3817769" y="1450823"/>
            <a:ext cx="2504021" cy="451154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用户 、求购方</a:t>
            </a:r>
          </a:p>
        </p:txBody>
      </p:sp>
      <p:sp>
        <p:nvSpPr>
          <p:cNvPr id="129" name="文本框 9"/>
          <p:cNvSpPr txBox="1"/>
          <p:nvPr/>
        </p:nvSpPr>
        <p:spPr>
          <a:xfrm>
            <a:off x="7465344" y="1450823"/>
            <a:ext cx="1609005" cy="451154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供应商</a:t>
            </a:r>
          </a:p>
        </p:txBody>
      </p:sp>
      <p:sp>
        <p:nvSpPr>
          <p:cNvPr id="138" name="下箭头 165"/>
          <p:cNvSpPr/>
          <p:nvPr/>
        </p:nvSpPr>
        <p:spPr>
          <a:xfrm>
            <a:off x="6983774" y="2104742"/>
            <a:ext cx="1175763" cy="409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+mj-ea"/>
                <a:ea typeface="+mj-ea"/>
              </a:rPr>
              <a:t>商家入驻</a:t>
            </a:r>
          </a:p>
        </p:txBody>
      </p:sp>
      <p:sp>
        <p:nvSpPr>
          <p:cNvPr id="139" name="下箭头 166"/>
          <p:cNvSpPr/>
          <p:nvPr/>
        </p:nvSpPr>
        <p:spPr>
          <a:xfrm>
            <a:off x="3639497" y="2104742"/>
            <a:ext cx="1113842" cy="409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+mj-ea"/>
                <a:ea typeface="+mj-ea"/>
              </a:rPr>
              <a:t>用户接入</a:t>
            </a:r>
          </a:p>
        </p:txBody>
      </p:sp>
      <p:sp>
        <p:nvSpPr>
          <p:cNvPr id="140" name="矩形 139"/>
          <p:cNvSpPr/>
          <p:nvPr/>
        </p:nvSpPr>
        <p:spPr>
          <a:xfrm>
            <a:off x="503206" y="2339408"/>
            <a:ext cx="825693" cy="20169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</a:t>
            </a:r>
          </a:p>
        </p:txBody>
      </p:sp>
      <p:sp>
        <p:nvSpPr>
          <p:cNvPr id="141" name="矩形 140"/>
          <p:cNvSpPr/>
          <p:nvPr/>
        </p:nvSpPr>
        <p:spPr bwMode="gray">
          <a:xfrm>
            <a:off x="582095" y="2677256"/>
            <a:ext cx="667914" cy="24600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gray">
          <a:xfrm>
            <a:off x="582095" y="3013831"/>
            <a:ext cx="667914" cy="24600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gray">
          <a:xfrm>
            <a:off x="582095" y="3350406"/>
            <a:ext cx="667914" cy="24600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财务系统</a:t>
            </a:r>
          </a:p>
        </p:txBody>
      </p:sp>
      <p:sp>
        <p:nvSpPr>
          <p:cNvPr id="144" name="矩形 143"/>
          <p:cNvSpPr/>
          <p:nvPr/>
        </p:nvSpPr>
        <p:spPr bwMode="gray">
          <a:xfrm>
            <a:off x="582095" y="3686981"/>
            <a:ext cx="667914" cy="24600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45" name="矩形 144"/>
          <p:cNvSpPr/>
          <p:nvPr/>
        </p:nvSpPr>
        <p:spPr bwMode="gray">
          <a:xfrm>
            <a:off x="582095" y="4023557"/>
            <a:ext cx="667914" cy="24600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丁字箭头 173"/>
          <p:cNvSpPr/>
          <p:nvPr/>
        </p:nvSpPr>
        <p:spPr>
          <a:xfrm rot="5400000">
            <a:off x="1098532" y="4192491"/>
            <a:ext cx="392020" cy="862749"/>
          </a:xfrm>
          <a:prstGeom prst="leftRightUpArrow">
            <a:avLst>
              <a:gd name="adj1" fmla="val 22384"/>
              <a:gd name="adj2" fmla="val 24100"/>
              <a:gd name="adj3" fmla="val 259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503206" y="4891391"/>
            <a:ext cx="825693" cy="172552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物流平台</a:t>
            </a:r>
          </a:p>
        </p:txBody>
      </p:sp>
      <p:sp>
        <p:nvSpPr>
          <p:cNvPr id="165" name="矩形 164"/>
          <p:cNvSpPr/>
          <p:nvPr/>
        </p:nvSpPr>
        <p:spPr bwMode="gray">
          <a:xfrm>
            <a:off x="582095" y="5261041"/>
            <a:ext cx="667914" cy="268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gray">
          <a:xfrm>
            <a:off x="582095" y="5594492"/>
            <a:ext cx="667914" cy="268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gray">
          <a:xfrm>
            <a:off x="582095" y="5927943"/>
            <a:ext cx="667914" cy="268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gray">
          <a:xfrm>
            <a:off x="582095" y="6261395"/>
            <a:ext cx="667914" cy="268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endParaRPr lang="zh-CN" altLang="en-US" sz="120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下箭头 180"/>
          <p:cNvSpPr/>
          <p:nvPr/>
        </p:nvSpPr>
        <p:spPr>
          <a:xfrm>
            <a:off x="2645856" y="5488723"/>
            <a:ext cx="332057" cy="18051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" name="下箭头 181"/>
          <p:cNvSpPr/>
          <p:nvPr/>
        </p:nvSpPr>
        <p:spPr>
          <a:xfrm>
            <a:off x="6938276" y="5488723"/>
            <a:ext cx="332057" cy="18051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" name="下箭头 182"/>
          <p:cNvSpPr/>
          <p:nvPr/>
        </p:nvSpPr>
        <p:spPr>
          <a:xfrm rot="16200000">
            <a:off x="10112402" y="5981692"/>
            <a:ext cx="402046" cy="2869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10034298" y="5493240"/>
            <a:ext cx="531553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数据沉淀</a:t>
            </a:r>
          </a:p>
        </p:txBody>
      </p:sp>
      <p:sp>
        <p:nvSpPr>
          <p:cNvPr id="153" name="下箭头 185"/>
          <p:cNvSpPr/>
          <p:nvPr/>
        </p:nvSpPr>
        <p:spPr>
          <a:xfrm rot="5400000">
            <a:off x="10112401" y="3137903"/>
            <a:ext cx="402046" cy="2869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10034497" y="3492054"/>
            <a:ext cx="531553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业务指导</a:t>
            </a:r>
          </a:p>
        </p:txBody>
      </p:sp>
      <p:sp>
        <p:nvSpPr>
          <p:cNvPr id="155" name="矩形 154"/>
          <p:cNvSpPr/>
          <p:nvPr/>
        </p:nvSpPr>
        <p:spPr>
          <a:xfrm>
            <a:off x="1725917" y="4454033"/>
            <a:ext cx="8226049" cy="2482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布 式 服 务 框 架</a:t>
            </a:r>
          </a:p>
        </p:txBody>
      </p:sp>
      <p:sp>
        <p:nvSpPr>
          <p:cNvPr id="156" name="矩形 155"/>
          <p:cNvSpPr/>
          <p:nvPr/>
        </p:nvSpPr>
        <p:spPr>
          <a:xfrm>
            <a:off x="9053552" y="4858857"/>
            <a:ext cx="898414" cy="61427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分布式消息平台</a:t>
            </a:r>
          </a:p>
        </p:txBody>
      </p:sp>
      <p:sp>
        <p:nvSpPr>
          <p:cNvPr id="157" name="下箭头 202"/>
          <p:cNvSpPr/>
          <p:nvPr/>
        </p:nvSpPr>
        <p:spPr>
          <a:xfrm>
            <a:off x="2710024" y="4303808"/>
            <a:ext cx="334086" cy="188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8" name="下箭头 203"/>
          <p:cNvSpPr/>
          <p:nvPr/>
        </p:nvSpPr>
        <p:spPr>
          <a:xfrm>
            <a:off x="5000212" y="4303808"/>
            <a:ext cx="334086" cy="18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9" name="下箭头 204"/>
          <p:cNvSpPr/>
          <p:nvPr/>
        </p:nvSpPr>
        <p:spPr>
          <a:xfrm>
            <a:off x="8578625" y="4361689"/>
            <a:ext cx="334086" cy="188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94" name="图形 193" descr="呼叫中心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2414" y="1147208"/>
            <a:ext cx="914400" cy="914400"/>
          </a:xfrm>
          <a:prstGeom prst="rect">
            <a:avLst/>
          </a:prstGeom>
        </p:spPr>
      </p:pic>
      <p:pic>
        <p:nvPicPr>
          <p:cNvPr id="196" name="图形 195" descr="用户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126" y="1219200"/>
            <a:ext cx="914400" cy="914400"/>
          </a:xfrm>
          <a:prstGeom prst="rect">
            <a:avLst/>
          </a:prstGeom>
        </p:spPr>
      </p:pic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-</a:t>
            </a:r>
            <a:r>
              <a:rPr lang="zh-CN" altLang="en-US" dirty="0"/>
              <a:t>基于“中台”的</a:t>
            </a:r>
            <a:r>
              <a:rPr lang="en-US" altLang="zh-CN" dirty="0"/>
              <a:t>B2B</a:t>
            </a:r>
            <a:r>
              <a:rPr lang="zh-CN" altLang="en-US" dirty="0"/>
              <a:t>产品</a:t>
            </a:r>
          </a:p>
        </p:txBody>
      </p:sp>
      <p:sp>
        <p:nvSpPr>
          <p:cNvPr id="110" name="矩形 109"/>
          <p:cNvSpPr/>
          <p:nvPr/>
        </p:nvSpPr>
        <p:spPr>
          <a:xfrm>
            <a:off x="2464057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基础中心</a:t>
            </a:r>
          </a:p>
        </p:txBody>
      </p:sp>
      <p:sp>
        <p:nvSpPr>
          <p:cNvPr id="111" name="矩形 110"/>
          <p:cNvSpPr/>
          <p:nvPr/>
        </p:nvSpPr>
        <p:spPr>
          <a:xfrm>
            <a:off x="3175225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112" name="矩形 111"/>
          <p:cNvSpPr/>
          <p:nvPr/>
        </p:nvSpPr>
        <p:spPr>
          <a:xfrm>
            <a:off x="5308729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价格中心</a:t>
            </a:r>
          </a:p>
        </p:txBody>
      </p:sp>
      <p:sp>
        <p:nvSpPr>
          <p:cNvPr id="113" name="矩形 112"/>
          <p:cNvSpPr/>
          <p:nvPr/>
        </p:nvSpPr>
        <p:spPr>
          <a:xfrm>
            <a:off x="6019897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搜索中心</a:t>
            </a:r>
          </a:p>
        </p:txBody>
      </p:sp>
      <p:sp>
        <p:nvSpPr>
          <p:cNvPr id="114" name="矩形 113"/>
          <p:cNvSpPr/>
          <p:nvPr/>
        </p:nvSpPr>
        <p:spPr>
          <a:xfrm>
            <a:off x="6731065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</a:p>
        </p:txBody>
      </p:sp>
      <p:sp>
        <p:nvSpPr>
          <p:cNvPr id="115" name="矩形 114"/>
          <p:cNvSpPr/>
          <p:nvPr/>
        </p:nvSpPr>
        <p:spPr>
          <a:xfrm>
            <a:off x="7442233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营销中心</a:t>
            </a:r>
          </a:p>
        </p:txBody>
      </p:sp>
      <p:sp>
        <p:nvSpPr>
          <p:cNvPr id="130" name="矩形 129"/>
          <p:cNvSpPr/>
          <p:nvPr/>
        </p:nvSpPr>
        <p:spPr>
          <a:xfrm>
            <a:off x="8153400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店铺中心</a:t>
            </a:r>
          </a:p>
        </p:txBody>
      </p:sp>
      <p:sp>
        <p:nvSpPr>
          <p:cNvPr id="131" name="矩形 130"/>
          <p:cNvSpPr/>
          <p:nvPr/>
        </p:nvSpPr>
        <p:spPr>
          <a:xfrm>
            <a:off x="3886393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132" name="矩形 131"/>
          <p:cNvSpPr/>
          <p:nvPr/>
        </p:nvSpPr>
        <p:spPr>
          <a:xfrm>
            <a:off x="4597561" y="4974425"/>
            <a:ext cx="648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交易中心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01208" y="2652036"/>
            <a:ext cx="2116192" cy="468000"/>
            <a:chOff x="5101208" y="2667748"/>
            <a:chExt cx="2116192" cy="468000"/>
          </a:xfrm>
        </p:grpSpPr>
        <p:sp>
          <p:nvSpPr>
            <p:cNvPr id="70" name="文本框 9"/>
            <p:cNvSpPr txBox="1"/>
            <p:nvPr/>
          </p:nvSpPr>
          <p:spPr>
            <a:xfrm>
              <a:off x="5101208" y="2667748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71" name="文本框 9"/>
            <p:cNvSpPr txBox="1"/>
            <p:nvPr/>
          </p:nvSpPr>
          <p:spPr>
            <a:xfrm>
              <a:off x="5650605" y="2667748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72" name="文本框 9"/>
            <p:cNvSpPr txBox="1"/>
            <p:nvPr/>
          </p:nvSpPr>
          <p:spPr>
            <a:xfrm>
              <a:off x="6200002" y="2667748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促销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212" name="矩形 211"/>
            <p:cNvSpPr/>
            <p:nvPr/>
          </p:nvSpPr>
          <p:spPr bwMode="gray">
            <a:xfrm>
              <a:off x="6749400" y="2667748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报价管理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01208" y="3197239"/>
            <a:ext cx="2116192" cy="468000"/>
            <a:chOff x="5101208" y="3161035"/>
            <a:chExt cx="2116192" cy="468000"/>
          </a:xfrm>
        </p:grpSpPr>
        <p:sp>
          <p:nvSpPr>
            <p:cNvPr id="73" name="文本框 9"/>
            <p:cNvSpPr txBox="1"/>
            <p:nvPr/>
          </p:nvSpPr>
          <p:spPr>
            <a:xfrm>
              <a:off x="5650605" y="3161035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74" name="文本框 9"/>
            <p:cNvSpPr txBox="1"/>
            <p:nvPr/>
          </p:nvSpPr>
          <p:spPr>
            <a:xfrm>
              <a:off x="6200002" y="3161035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75" name="文本框 9"/>
            <p:cNvSpPr txBox="1"/>
            <p:nvPr/>
          </p:nvSpPr>
          <p:spPr>
            <a:xfrm>
              <a:off x="5101208" y="3161035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文本框 9"/>
            <p:cNvSpPr txBox="1"/>
            <p:nvPr/>
          </p:nvSpPr>
          <p:spPr>
            <a:xfrm>
              <a:off x="6749400" y="3161035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阶梯价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01208" y="3742442"/>
            <a:ext cx="1566794" cy="468000"/>
            <a:chOff x="5101208" y="3758154"/>
            <a:chExt cx="1566794" cy="468000"/>
          </a:xfrm>
        </p:grpSpPr>
        <p:sp>
          <p:nvSpPr>
            <p:cNvPr id="76" name="文本框 9"/>
            <p:cNvSpPr txBox="1"/>
            <p:nvPr/>
          </p:nvSpPr>
          <p:spPr>
            <a:xfrm>
              <a:off x="5650605" y="3758154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77" name="文本框 9"/>
            <p:cNvSpPr txBox="1"/>
            <p:nvPr/>
          </p:nvSpPr>
          <p:spPr>
            <a:xfrm>
              <a:off x="6200002" y="3758154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9"/>
            <p:cNvSpPr txBox="1"/>
            <p:nvPr/>
          </p:nvSpPr>
          <p:spPr>
            <a:xfrm>
              <a:off x="5101208" y="3758154"/>
              <a:ext cx="468000" cy="468000"/>
            </a:xfrm>
            <a:prstGeom prst="rect">
              <a:avLst/>
            </a:prstGeom>
            <a:solidFill>
              <a:srgbClr val="7E9BC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1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73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584200"/>
            <a:ext cx="9956800" cy="563563"/>
          </a:xfrm>
        </p:spPr>
        <p:txBody>
          <a:bodyPr/>
          <a:lstStyle/>
          <a:p>
            <a:r>
              <a:rPr lang="zh-CN" altLang="en-US" dirty="0"/>
              <a:t>互联网思维核心是什么？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1200" y="1443335"/>
            <a:ext cx="8229600" cy="5338465"/>
            <a:chOff x="1524000" y="1447800"/>
            <a:chExt cx="8229600" cy="5338465"/>
          </a:xfrm>
        </p:grpSpPr>
        <p:sp>
          <p:nvSpPr>
            <p:cNvPr id="2" name="椭圆 1"/>
            <p:cNvSpPr/>
            <p:nvPr/>
          </p:nvSpPr>
          <p:spPr>
            <a:xfrm>
              <a:off x="4787900" y="1447800"/>
              <a:ext cx="1600200" cy="16002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迭代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思维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048000" y="17526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/>
                <a:t>用户</a:t>
              </a:r>
              <a:endParaRPr kumimoji="1" lang="en-US" altLang="zh-CN" sz="2000" dirty="0"/>
            </a:p>
            <a:p>
              <a:pPr algn="ctr"/>
              <a:r>
                <a:rPr kumimoji="1" lang="zh-CN" altLang="en-US" sz="2000" dirty="0"/>
                <a:t>思维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6829287" y="17526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/>
                <a:t>平台思维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689100" y="2133600"/>
              <a:ext cx="914400" cy="914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800" dirty="0"/>
                <a:t>流量思维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8565874" y="2133600"/>
              <a:ext cx="914400" cy="914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800" dirty="0"/>
                <a:t>数据思维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28800" y="3662065"/>
              <a:ext cx="777240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charset="2"/>
                <a:buChar char="l"/>
              </a:pPr>
              <a:r>
                <a:rPr lang="zh-CN" altLang="en-US" sz="1800" dirty="0">
                  <a:latin typeface="MicrosoftYaHei" charset="-122"/>
                </a:rPr>
                <a:t>“快”</a:t>
              </a:r>
              <a:r>
                <a:rPr lang="en-US" altLang="zh-CN" sz="1800" dirty="0">
                  <a:latin typeface="MicrosoftYaHei" charset="-122"/>
                </a:rPr>
                <a:t>:</a:t>
              </a:r>
              <a:r>
                <a:rPr lang="zh-CN" altLang="en-US" sz="1800" dirty="0">
                  <a:latin typeface="MicrosoftYaHei" charset="-122"/>
                </a:rPr>
                <a:t> </a:t>
              </a:r>
              <a:r>
                <a:rPr lang="zh-CN" altLang="en-US" sz="1800" b="1" dirty="0">
                  <a:solidFill>
                    <a:srgbClr val="F76311"/>
                  </a:solidFill>
                  <a:latin typeface="MicrosoftYaHei" charset="-122"/>
                </a:rPr>
                <a:t>精益创业</a:t>
              </a:r>
              <a:r>
                <a:rPr lang="zh-CN" altLang="en-US" sz="1800" dirty="0">
                  <a:latin typeface="MicrosoftYaHei" charset="-122"/>
                </a:rPr>
                <a:t>，先在市场上投入一个极简的原型产品，然后通过不断的学习和有价值的用户反馈，对产品进行快速迭代优化，以期适应市场 </a:t>
              </a:r>
              <a:endParaRPr lang="en-US" altLang="zh-CN" sz="1800" dirty="0">
                <a:latin typeface="MicrosoftYaHei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charset="2"/>
                <a:buChar char="l"/>
              </a:pPr>
              <a:r>
                <a:rPr lang="zh-CN" altLang="en-US" sz="1800" dirty="0">
                  <a:latin typeface="MicrosoftYaHei" charset="-122"/>
                </a:rPr>
                <a:t>“微”</a:t>
              </a:r>
              <a:r>
                <a:rPr lang="en-US" altLang="zh-CN" sz="1800" dirty="0">
                  <a:latin typeface="MicrosoftYaHei" charset="-122"/>
                </a:rPr>
                <a:t>:</a:t>
              </a:r>
              <a:r>
                <a:rPr lang="zh-CN" altLang="en-US" sz="1800" dirty="0">
                  <a:latin typeface="MicrosoftYaHei" charset="-122"/>
                </a:rPr>
                <a:t> </a:t>
              </a:r>
              <a:r>
                <a:rPr lang="zh-CN" altLang="en-US" sz="1800" b="1" dirty="0">
                  <a:solidFill>
                    <a:srgbClr val="F76311"/>
                  </a:solidFill>
                  <a:latin typeface="MicrosoftYaHei" charset="-122"/>
                </a:rPr>
                <a:t>微创新</a:t>
              </a:r>
              <a:r>
                <a:rPr lang="zh-CN" altLang="en-US" sz="1800" dirty="0">
                  <a:latin typeface="MicrosoftYaHei" charset="-122"/>
                </a:rPr>
                <a:t>，初期产品可以不完美，但是只要能打动客户心理最甜的那个点，把一个问题解决好，就可以四两拨千斤，并通过逐步的微创新叠加，可以引起质变，形成变革式的创新 </a:t>
              </a:r>
              <a:endParaRPr lang="zh-CN" altLang="en-US" sz="1800" dirty="0"/>
            </a:p>
          </p:txBody>
        </p:sp>
        <p:cxnSp>
          <p:nvCxnSpPr>
            <p:cNvPr id="10" name="直线连接符 9"/>
            <p:cNvCxnSpPr>
              <a:endCxn id="2" idx="3"/>
            </p:cNvCxnSpPr>
            <p:nvPr/>
          </p:nvCxnSpPr>
          <p:spPr>
            <a:xfrm flipV="1">
              <a:off x="1524000" y="2813656"/>
              <a:ext cx="3498244" cy="1067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6102956" y="2830321"/>
              <a:ext cx="3650644" cy="105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962400" y="632460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464237" y="617220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互联网化应用应当“小步快跑”，不应“一步到位”</a:t>
            </a:r>
          </a:p>
        </p:txBody>
      </p:sp>
    </p:spTree>
    <p:extLst>
      <p:ext uri="{BB962C8B-B14F-4D97-AF65-F5344CB8AC3E}">
        <p14:creationId xmlns:p14="http://schemas.microsoft.com/office/powerpoint/2010/main" val="16135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什么是互联网应用？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672" y="159257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优秀的互联网应用应具备的素质</a:t>
            </a:r>
          </a:p>
        </p:txBody>
      </p:sp>
      <p:sp>
        <p:nvSpPr>
          <p:cNvPr id="31" name="椭圆 30"/>
          <p:cNvSpPr/>
          <p:nvPr/>
        </p:nvSpPr>
        <p:spPr>
          <a:xfrm>
            <a:off x="392280" y="2431925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高</a:t>
            </a:r>
          </a:p>
        </p:txBody>
      </p:sp>
      <p:sp>
        <p:nvSpPr>
          <p:cNvPr id="32" name="右箭头 16"/>
          <p:cNvSpPr/>
          <p:nvPr/>
        </p:nvSpPr>
        <p:spPr>
          <a:xfrm rot="5400000">
            <a:off x="649248" y="3769566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103112" y="2428611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大</a:t>
            </a:r>
          </a:p>
        </p:txBody>
      </p:sp>
      <p:sp>
        <p:nvSpPr>
          <p:cNvPr id="30" name="右箭头 17"/>
          <p:cNvSpPr/>
          <p:nvPr/>
        </p:nvSpPr>
        <p:spPr>
          <a:xfrm rot="5400000">
            <a:off x="2360080" y="3766252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13944" y="2420328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快</a:t>
            </a:r>
          </a:p>
        </p:txBody>
      </p:sp>
      <p:sp>
        <p:nvSpPr>
          <p:cNvPr id="28" name="右箭头 18"/>
          <p:cNvSpPr/>
          <p:nvPr/>
        </p:nvSpPr>
        <p:spPr>
          <a:xfrm rot="5400000">
            <a:off x="4070912" y="3757968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24776" y="2428611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灵</a:t>
            </a:r>
          </a:p>
        </p:txBody>
      </p:sp>
      <p:sp>
        <p:nvSpPr>
          <p:cNvPr id="26" name="右箭头 19"/>
          <p:cNvSpPr/>
          <p:nvPr/>
        </p:nvSpPr>
        <p:spPr>
          <a:xfrm rot="5400000">
            <a:off x="5781744" y="3766251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35608" y="2428611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省</a:t>
            </a:r>
          </a:p>
        </p:txBody>
      </p:sp>
      <p:sp>
        <p:nvSpPr>
          <p:cNvPr id="24" name="右箭头 20"/>
          <p:cNvSpPr/>
          <p:nvPr/>
        </p:nvSpPr>
        <p:spPr>
          <a:xfrm rot="5400000">
            <a:off x="7492576" y="3757968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46440" y="2444336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易</a:t>
            </a:r>
          </a:p>
        </p:txBody>
      </p:sp>
      <p:sp>
        <p:nvSpPr>
          <p:cNvPr id="22" name="右箭头 21"/>
          <p:cNvSpPr/>
          <p:nvPr/>
        </p:nvSpPr>
        <p:spPr>
          <a:xfrm rot="5400000">
            <a:off x="9202856" y="3773693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57272" y="2444336"/>
            <a:ext cx="1143000" cy="1143000"/>
          </a:xfrm>
          <a:prstGeom prst="ellipse">
            <a:avLst/>
          </a:prstGeom>
          <a:solidFill>
            <a:srgbClr val="3C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/>
              <a:t>恒</a:t>
            </a:r>
          </a:p>
        </p:txBody>
      </p:sp>
      <p:sp>
        <p:nvSpPr>
          <p:cNvPr id="20" name="右箭头 31"/>
          <p:cNvSpPr/>
          <p:nvPr/>
        </p:nvSpPr>
        <p:spPr>
          <a:xfrm rot="5400000">
            <a:off x="10913688" y="3773693"/>
            <a:ext cx="629064" cy="362778"/>
          </a:xfrm>
          <a:prstGeom prst="rightArrow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2" name="圆角矩形 32"/>
          <p:cNvSpPr/>
          <p:nvPr/>
        </p:nvSpPr>
        <p:spPr>
          <a:xfrm>
            <a:off x="125580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高并发</a:t>
            </a:r>
          </a:p>
        </p:txBody>
      </p:sp>
      <p:sp>
        <p:nvSpPr>
          <p:cNvPr id="13" name="圆角矩形 33"/>
          <p:cNvSpPr/>
          <p:nvPr/>
        </p:nvSpPr>
        <p:spPr>
          <a:xfrm>
            <a:off x="1836905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海量数据</a:t>
            </a:r>
          </a:p>
        </p:txBody>
      </p:sp>
      <p:sp>
        <p:nvSpPr>
          <p:cNvPr id="14" name="圆角矩形 34"/>
          <p:cNvSpPr/>
          <p:nvPr/>
        </p:nvSpPr>
        <p:spPr>
          <a:xfrm>
            <a:off x="3548230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业务更新快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开发迭代快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实时数据分析</a:t>
            </a:r>
          </a:p>
        </p:txBody>
      </p:sp>
      <p:sp>
        <p:nvSpPr>
          <p:cNvPr id="15" name="圆角矩形 35"/>
          <p:cNvSpPr/>
          <p:nvPr/>
        </p:nvSpPr>
        <p:spPr>
          <a:xfrm>
            <a:off x="5259555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支撑每周千次业务变更</a:t>
            </a:r>
          </a:p>
        </p:txBody>
      </p:sp>
      <p:sp>
        <p:nvSpPr>
          <p:cNvPr id="16" name="圆角矩形 36"/>
          <p:cNvSpPr/>
          <p:nvPr/>
        </p:nvSpPr>
        <p:spPr>
          <a:xfrm>
            <a:off x="6973838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PC</a:t>
            </a:r>
            <a:r>
              <a:rPr kumimoji="1" lang="zh-CN" altLang="en-US" sz="2000" dirty="0">
                <a:solidFill>
                  <a:schemeClr val="tx1"/>
                </a:solidFill>
              </a:rPr>
              <a:t>服务器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维护自动化</a:t>
            </a:r>
          </a:p>
        </p:txBody>
      </p:sp>
      <p:sp>
        <p:nvSpPr>
          <p:cNvPr id="17" name="圆角矩形 37"/>
          <p:cNvSpPr/>
          <p:nvPr/>
        </p:nvSpPr>
        <p:spPr>
          <a:xfrm>
            <a:off x="8688121" y="4343400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JAVA</a:t>
            </a:r>
            <a:r>
              <a:rPr kumimoji="1" lang="zh-CN" altLang="en-US" sz="2000" dirty="0">
                <a:solidFill>
                  <a:schemeClr val="tx1"/>
                </a:solidFill>
              </a:rPr>
              <a:t>语言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开源框架</a:t>
            </a:r>
          </a:p>
        </p:txBody>
      </p:sp>
      <p:sp>
        <p:nvSpPr>
          <p:cNvPr id="18" name="圆角矩形 38"/>
          <p:cNvSpPr/>
          <p:nvPr/>
        </p:nvSpPr>
        <p:spPr>
          <a:xfrm>
            <a:off x="10390020" y="4326985"/>
            <a:ext cx="1676400" cy="1981200"/>
          </a:xfrm>
          <a:prstGeom prst="roundRect">
            <a:avLst/>
          </a:prstGeom>
          <a:noFill/>
          <a:ln>
            <a:solidFill>
              <a:srgbClr val="3C6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系统升级变更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业务不间断</a:t>
            </a:r>
          </a:p>
        </p:txBody>
      </p:sp>
    </p:spTree>
    <p:extLst>
      <p:ext uri="{BB962C8B-B14F-4D97-AF65-F5344CB8AC3E}">
        <p14:creationId xmlns:p14="http://schemas.microsoft.com/office/powerpoint/2010/main" val="18431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传统应用的特点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476848" y="3048000"/>
            <a:ext cx="2692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应用耦合度高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系统升级困难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数据格式不统一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集成成本极高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运营难度大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维护成本高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66814" y="2507910"/>
            <a:ext cx="2052000" cy="3207090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40566" y="4605651"/>
            <a:ext cx="1904496" cy="851561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支持中心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340566" y="2876751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174" name="矩形 173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商品展示</a:t>
              </a: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40566" y="3375827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72" name="矩形 171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搜索引擎</a:t>
              </a: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40566" y="3874903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170" name="矩形 169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商品详情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下单结算</a:t>
              </a:r>
            </a:p>
          </p:txBody>
        </p:sp>
      </p:grpSp>
      <p:sp>
        <p:nvSpPr>
          <p:cNvPr id="165" name="文本框 81"/>
          <p:cNvSpPr txBox="1"/>
          <p:nvPr/>
        </p:nvSpPr>
        <p:spPr>
          <a:xfrm>
            <a:off x="988884" y="20675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487467" y="2507910"/>
            <a:ext cx="2052000" cy="3207090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561219" y="2876751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156" name="矩形 155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服务展示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2561219" y="3375827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54" name="矩形 153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跨渠道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预售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561219" y="3874903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152" name="矩形 151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商品详情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下单结算</a:t>
              </a:r>
            </a:p>
          </p:txBody>
        </p:sp>
      </p:grpSp>
      <p:sp>
        <p:nvSpPr>
          <p:cNvPr id="138" name="文本框 82"/>
          <p:cNvSpPr txBox="1"/>
          <p:nvPr/>
        </p:nvSpPr>
        <p:spPr>
          <a:xfrm>
            <a:off x="3080495" y="2067504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940806" y="2507909"/>
            <a:ext cx="2052000" cy="3207090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019752" y="2876751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132" name="矩形 131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运输计划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承运商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019752" y="3375827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30" name="矩形 129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运输执行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理赔管理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019752" y="3874903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128" name="矩形 127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车辆管理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地图管理</a:t>
              </a:r>
            </a:p>
          </p:txBody>
        </p:sp>
      </p:grpSp>
      <p:sp>
        <p:nvSpPr>
          <p:cNvPr id="118" name="文本框 83"/>
          <p:cNvSpPr txBox="1"/>
          <p:nvPr/>
        </p:nvSpPr>
        <p:spPr>
          <a:xfrm>
            <a:off x="7551851" y="206750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0152" y="2507909"/>
            <a:ext cx="2052000" cy="3207090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88713" y="2876751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112" name="矩形 111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入库管理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上架管理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788713" y="3375827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110" name="矩形 109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盘点管理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出库管理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788713" y="3874903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108" name="矩形 107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手持管理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巷道管理</a:t>
              </a:r>
            </a:p>
          </p:txBody>
        </p:sp>
      </p:grpSp>
      <p:sp>
        <p:nvSpPr>
          <p:cNvPr id="97" name="文本框 84"/>
          <p:cNvSpPr txBox="1"/>
          <p:nvPr/>
        </p:nvSpPr>
        <p:spPr>
          <a:xfrm>
            <a:off x="5256433" y="206750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>
            <a:cxnSpLocks/>
          </p:cNvCxnSpPr>
          <p:nvPr/>
        </p:nvCxnSpPr>
        <p:spPr>
          <a:xfrm>
            <a:off x="0" y="4377050"/>
            <a:ext cx="923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6"/>
          <p:cNvSpPr txBox="1"/>
          <p:nvPr/>
        </p:nvSpPr>
        <p:spPr>
          <a:xfrm>
            <a:off x="9476848" y="2487778"/>
            <a:ext cx="288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传统应用的弊端</a:t>
            </a:r>
            <a:endParaRPr lang="en-US" sz="2400" b="1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019752" y="4600295"/>
            <a:ext cx="1904496" cy="851561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应用支撑</a:t>
            </a:r>
          </a:p>
        </p:txBody>
      </p:sp>
      <p:sp>
        <p:nvSpPr>
          <p:cNvPr id="184" name="矩形 183"/>
          <p:cNvSpPr/>
          <p:nvPr/>
        </p:nvSpPr>
        <p:spPr>
          <a:xfrm>
            <a:off x="2561219" y="4600295"/>
            <a:ext cx="1904496" cy="851561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应用支撑</a:t>
            </a:r>
          </a:p>
        </p:txBody>
      </p:sp>
      <p:sp>
        <p:nvSpPr>
          <p:cNvPr id="185" name="矩形 184"/>
          <p:cNvSpPr/>
          <p:nvPr/>
        </p:nvSpPr>
        <p:spPr>
          <a:xfrm>
            <a:off x="4788713" y="4605651"/>
            <a:ext cx="1904496" cy="851561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应用支撑</a:t>
            </a:r>
          </a:p>
        </p:txBody>
      </p:sp>
      <p:sp>
        <p:nvSpPr>
          <p:cNvPr id="186" name="矩形 185"/>
          <p:cNvSpPr/>
          <p:nvPr/>
        </p:nvSpPr>
        <p:spPr>
          <a:xfrm>
            <a:off x="163571" y="4419600"/>
            <a:ext cx="8980429" cy="1424402"/>
          </a:xfrm>
          <a:prstGeom prst="rect">
            <a:avLst/>
          </a:prstGeom>
          <a:solidFill>
            <a:srgbClr val="7E9B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业务耦合高，重复建设严重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集成对接困难</a:t>
            </a:r>
          </a:p>
        </p:txBody>
      </p:sp>
    </p:spTree>
    <p:extLst>
      <p:ext uri="{BB962C8B-B14F-4D97-AF65-F5344CB8AC3E}">
        <p14:creationId xmlns:p14="http://schemas.microsoft.com/office/powerpoint/2010/main" val="22437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10732257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库存中心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10794581" y="5297132"/>
            <a:ext cx="657651" cy="879546"/>
            <a:chOff x="3236196" y="5453027"/>
            <a:chExt cx="777003" cy="879546"/>
          </a:xfrm>
        </p:grpSpPr>
        <p:sp>
          <p:nvSpPr>
            <p:cNvPr id="112" name="矩形 111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入库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出库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库存管理</a:t>
              </a:r>
            </a:p>
          </p:txBody>
        </p:sp>
      </p:grpSp>
      <p:sp>
        <p:nvSpPr>
          <p:cNvPr id="116" name="矩形 115"/>
          <p:cNvSpPr/>
          <p:nvPr/>
        </p:nvSpPr>
        <p:spPr>
          <a:xfrm>
            <a:off x="11566979" y="4876800"/>
            <a:ext cx="372342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互联网应用是什么样子</a:t>
            </a:r>
          </a:p>
        </p:txBody>
      </p:sp>
      <p:sp>
        <p:nvSpPr>
          <p:cNvPr id="63" name="文本框 26"/>
          <p:cNvSpPr txBox="1"/>
          <p:nvPr/>
        </p:nvSpPr>
        <p:spPr>
          <a:xfrm>
            <a:off x="524709" y="1440282"/>
            <a:ext cx="1098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互联网化应用以抽象出的中台基础服务核心，快速搭建业务应用，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业务与服务分离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后台一体化，前台差异化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，业务可以根据用户的要求，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快速调整、快速上线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线连接符 16"/>
          <p:cNvCxnSpPr>
            <a:cxnSpLocks/>
          </p:cNvCxnSpPr>
          <p:nvPr/>
        </p:nvCxnSpPr>
        <p:spPr>
          <a:xfrm>
            <a:off x="208642" y="4815313"/>
            <a:ext cx="11871216" cy="0"/>
          </a:xfrm>
          <a:prstGeom prst="line">
            <a:avLst/>
          </a:prstGeom>
          <a:ln w="25400">
            <a:solidFill>
              <a:schemeClr val="accent1">
                <a:alpha val="6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</a:blip>
          <a:srcRect t="56911"/>
          <a:stretch/>
        </p:blipFill>
        <p:spPr>
          <a:xfrm>
            <a:off x="0" y="4893756"/>
            <a:ext cx="2330827" cy="1115391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2514600" y="2754817"/>
            <a:ext cx="503999" cy="18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/>
          </a:p>
        </p:txBody>
      </p:sp>
      <p:sp>
        <p:nvSpPr>
          <p:cNvPr id="98" name="矩形 97"/>
          <p:cNvSpPr/>
          <p:nvPr/>
        </p:nvSpPr>
        <p:spPr>
          <a:xfrm>
            <a:off x="2585060" y="2958405"/>
            <a:ext cx="363078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“应用为辅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99" name="矩形 98"/>
          <p:cNvSpPr/>
          <p:nvPr/>
        </p:nvSpPr>
        <p:spPr>
          <a:xfrm>
            <a:off x="2514600" y="4876800"/>
            <a:ext cx="503999" cy="1442825"/>
          </a:xfrm>
          <a:prstGeom prst="rect">
            <a:avLst/>
          </a:prstGeom>
          <a:solidFill>
            <a:schemeClr val="tx2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/>
          </a:p>
        </p:txBody>
      </p:sp>
      <p:sp>
        <p:nvSpPr>
          <p:cNvPr id="100" name="矩形 99"/>
          <p:cNvSpPr/>
          <p:nvPr/>
        </p:nvSpPr>
        <p:spPr>
          <a:xfrm>
            <a:off x="2594651" y="4934630"/>
            <a:ext cx="343896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“中台为王”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 cstate="print">
            <a:alphaModFix amt="78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" y="3352800"/>
            <a:ext cx="2334573" cy="1367276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3213328" y="2802606"/>
            <a:ext cx="2052000" cy="1958156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287080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17" name="矩形 216"/>
          <p:cNvSpPr/>
          <p:nvPr/>
        </p:nvSpPr>
        <p:spPr>
          <a:xfrm>
            <a:off x="4277176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商品展示</a:t>
            </a:r>
          </a:p>
        </p:txBody>
      </p:sp>
      <p:sp>
        <p:nvSpPr>
          <p:cNvPr id="218" name="矩形 217"/>
          <p:cNvSpPr/>
          <p:nvPr/>
        </p:nvSpPr>
        <p:spPr>
          <a:xfrm>
            <a:off x="3287080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sp>
        <p:nvSpPr>
          <p:cNvPr id="219" name="矩形 218"/>
          <p:cNvSpPr/>
          <p:nvPr/>
        </p:nvSpPr>
        <p:spPr>
          <a:xfrm>
            <a:off x="4277176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</a:p>
        </p:txBody>
      </p:sp>
      <p:sp>
        <p:nvSpPr>
          <p:cNvPr id="220" name="矩形 219"/>
          <p:cNvSpPr/>
          <p:nvPr/>
        </p:nvSpPr>
        <p:spPr>
          <a:xfrm>
            <a:off x="3287080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</a:t>
            </a:r>
          </a:p>
        </p:txBody>
      </p:sp>
      <p:sp>
        <p:nvSpPr>
          <p:cNvPr id="221" name="矩形 220"/>
          <p:cNvSpPr/>
          <p:nvPr/>
        </p:nvSpPr>
        <p:spPr>
          <a:xfrm>
            <a:off x="4277176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下单结算</a:t>
            </a:r>
          </a:p>
        </p:txBody>
      </p:sp>
      <p:sp>
        <p:nvSpPr>
          <p:cNvPr id="222" name="文本框 81"/>
          <p:cNvSpPr txBox="1"/>
          <p:nvPr/>
        </p:nvSpPr>
        <p:spPr>
          <a:xfrm>
            <a:off x="3935397" y="2362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5433981" y="2802606"/>
            <a:ext cx="2052000" cy="1958156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5507733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28" name="矩形 227"/>
          <p:cNvSpPr/>
          <p:nvPr/>
        </p:nvSpPr>
        <p:spPr>
          <a:xfrm>
            <a:off x="6497829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服务展示</a:t>
            </a:r>
          </a:p>
        </p:txBody>
      </p:sp>
      <p:sp>
        <p:nvSpPr>
          <p:cNvPr id="229" name="矩形 228"/>
          <p:cNvSpPr/>
          <p:nvPr/>
        </p:nvSpPr>
        <p:spPr>
          <a:xfrm>
            <a:off x="5507733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跨渠道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sp>
        <p:nvSpPr>
          <p:cNvPr id="230" name="矩形 229"/>
          <p:cNvSpPr/>
          <p:nvPr/>
        </p:nvSpPr>
        <p:spPr>
          <a:xfrm>
            <a:off x="6497829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预售</a:t>
            </a:r>
          </a:p>
        </p:txBody>
      </p:sp>
      <p:sp>
        <p:nvSpPr>
          <p:cNvPr id="231" name="矩形 230"/>
          <p:cNvSpPr/>
          <p:nvPr/>
        </p:nvSpPr>
        <p:spPr>
          <a:xfrm>
            <a:off x="5507733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</a:t>
            </a:r>
          </a:p>
        </p:txBody>
      </p:sp>
      <p:sp>
        <p:nvSpPr>
          <p:cNvPr id="232" name="矩形 231"/>
          <p:cNvSpPr/>
          <p:nvPr/>
        </p:nvSpPr>
        <p:spPr>
          <a:xfrm>
            <a:off x="6497829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下单结算</a:t>
            </a:r>
          </a:p>
        </p:txBody>
      </p:sp>
      <p:sp>
        <p:nvSpPr>
          <p:cNvPr id="233" name="文本框 82"/>
          <p:cNvSpPr txBox="1"/>
          <p:nvPr/>
        </p:nvSpPr>
        <p:spPr>
          <a:xfrm>
            <a:off x="6112770" y="23622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9887320" y="2802604"/>
            <a:ext cx="2052000" cy="1958157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" name="组合 234"/>
          <p:cNvGrpSpPr/>
          <p:nvPr/>
        </p:nvGrpSpPr>
        <p:grpSpPr>
          <a:xfrm>
            <a:off x="9966266" y="3171447"/>
            <a:ext cx="1904496" cy="360000"/>
            <a:chOff x="653823" y="4101353"/>
            <a:chExt cx="1904496" cy="360000"/>
          </a:xfrm>
          <a:solidFill>
            <a:srgbClr val="3C6494"/>
          </a:solidFill>
        </p:grpSpPr>
        <p:sp>
          <p:nvSpPr>
            <p:cNvPr id="236" name="矩形 235"/>
            <p:cNvSpPr/>
            <p:nvPr/>
          </p:nvSpPr>
          <p:spPr>
            <a:xfrm>
              <a:off x="653823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运输计划</a:t>
              </a: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643919" y="4101353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承运商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966266" y="3670523"/>
            <a:ext cx="1904496" cy="360000"/>
            <a:chOff x="653823" y="4600429"/>
            <a:chExt cx="1904496" cy="360000"/>
          </a:xfrm>
          <a:solidFill>
            <a:srgbClr val="3C6494"/>
          </a:solidFill>
        </p:grpSpPr>
        <p:sp>
          <p:nvSpPr>
            <p:cNvPr id="239" name="矩形 238"/>
            <p:cNvSpPr/>
            <p:nvPr/>
          </p:nvSpPr>
          <p:spPr>
            <a:xfrm>
              <a:off x="653823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运输执行</a:t>
              </a:r>
            </a:p>
          </p:txBody>
        </p:sp>
        <p:sp>
          <p:nvSpPr>
            <p:cNvPr id="240" name="矩形 239"/>
            <p:cNvSpPr/>
            <p:nvPr/>
          </p:nvSpPr>
          <p:spPr>
            <a:xfrm>
              <a:off x="1643919" y="4600429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理赔管理</a:t>
              </a: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966266" y="4169599"/>
            <a:ext cx="1904496" cy="360000"/>
            <a:chOff x="653823" y="5099505"/>
            <a:chExt cx="1904496" cy="360000"/>
          </a:xfrm>
          <a:solidFill>
            <a:srgbClr val="3C6494"/>
          </a:solidFill>
        </p:grpSpPr>
        <p:sp>
          <p:nvSpPr>
            <p:cNvPr id="242" name="矩形 241"/>
            <p:cNvSpPr/>
            <p:nvPr/>
          </p:nvSpPr>
          <p:spPr>
            <a:xfrm>
              <a:off x="653823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车辆管理</a:t>
              </a:r>
            </a:p>
          </p:txBody>
        </p:sp>
        <p:sp>
          <p:nvSpPr>
            <p:cNvPr id="243" name="矩形 242"/>
            <p:cNvSpPr/>
            <p:nvPr/>
          </p:nvSpPr>
          <p:spPr>
            <a:xfrm>
              <a:off x="1643919" y="5099505"/>
              <a:ext cx="9144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地图管理</a:t>
              </a:r>
            </a:p>
          </p:txBody>
        </p:sp>
      </p:grpSp>
      <p:sp>
        <p:nvSpPr>
          <p:cNvPr id="244" name="文本框 83"/>
          <p:cNvSpPr txBox="1"/>
          <p:nvPr/>
        </p:nvSpPr>
        <p:spPr>
          <a:xfrm>
            <a:off x="10580118" y="2362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666666" y="2802604"/>
            <a:ext cx="2052000" cy="1958157"/>
          </a:xfrm>
          <a:prstGeom prst="rect">
            <a:avLst/>
          </a:prstGeom>
          <a:solidFill>
            <a:srgbClr val="B6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7735227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入库管理</a:t>
            </a:r>
          </a:p>
        </p:txBody>
      </p:sp>
      <p:sp>
        <p:nvSpPr>
          <p:cNvPr id="247" name="矩形 246"/>
          <p:cNvSpPr/>
          <p:nvPr/>
        </p:nvSpPr>
        <p:spPr>
          <a:xfrm>
            <a:off x="8725323" y="3171447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上架管理</a:t>
            </a:r>
          </a:p>
        </p:txBody>
      </p:sp>
      <p:sp>
        <p:nvSpPr>
          <p:cNvPr id="248" name="矩形 247"/>
          <p:cNvSpPr/>
          <p:nvPr/>
        </p:nvSpPr>
        <p:spPr>
          <a:xfrm>
            <a:off x="7735227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盘点管理</a:t>
            </a:r>
          </a:p>
        </p:txBody>
      </p:sp>
      <p:sp>
        <p:nvSpPr>
          <p:cNvPr id="249" name="矩形 248"/>
          <p:cNvSpPr/>
          <p:nvPr/>
        </p:nvSpPr>
        <p:spPr>
          <a:xfrm>
            <a:off x="8725323" y="3670523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出库管理</a:t>
            </a:r>
          </a:p>
        </p:txBody>
      </p:sp>
      <p:sp>
        <p:nvSpPr>
          <p:cNvPr id="250" name="矩形 249"/>
          <p:cNvSpPr/>
          <p:nvPr/>
        </p:nvSpPr>
        <p:spPr>
          <a:xfrm>
            <a:off x="7735227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手持管理</a:t>
            </a:r>
          </a:p>
        </p:txBody>
      </p:sp>
      <p:sp>
        <p:nvSpPr>
          <p:cNvPr id="251" name="矩形 250"/>
          <p:cNvSpPr/>
          <p:nvPr/>
        </p:nvSpPr>
        <p:spPr>
          <a:xfrm>
            <a:off x="8725323" y="4169599"/>
            <a:ext cx="914400" cy="360000"/>
          </a:xfrm>
          <a:prstGeom prst="rect">
            <a:avLst/>
          </a:prstGeom>
          <a:solidFill>
            <a:srgbClr val="3C64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巷道管理</a:t>
            </a:r>
          </a:p>
        </p:txBody>
      </p:sp>
      <p:sp>
        <p:nvSpPr>
          <p:cNvPr id="252" name="文本框 84"/>
          <p:cNvSpPr txBox="1"/>
          <p:nvPr/>
        </p:nvSpPr>
        <p:spPr>
          <a:xfrm>
            <a:off x="8301531" y="23622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124200" y="2267597"/>
            <a:ext cx="2202688" cy="2495571"/>
          </a:xfrm>
          <a:prstGeom prst="rect">
            <a:avLst/>
          </a:prstGeom>
          <a:solidFill>
            <a:srgbClr val="5B9B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7" name="矩形 256"/>
          <p:cNvSpPr/>
          <p:nvPr/>
        </p:nvSpPr>
        <p:spPr>
          <a:xfrm>
            <a:off x="5345921" y="2260602"/>
            <a:ext cx="2202688" cy="2502565"/>
          </a:xfrm>
          <a:prstGeom prst="rect">
            <a:avLst/>
          </a:prstGeom>
          <a:solidFill>
            <a:srgbClr val="5B9B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矩形 257"/>
          <p:cNvSpPr/>
          <p:nvPr/>
        </p:nvSpPr>
        <p:spPr>
          <a:xfrm>
            <a:off x="7571765" y="2260602"/>
            <a:ext cx="2202688" cy="2502565"/>
          </a:xfrm>
          <a:prstGeom prst="rect">
            <a:avLst/>
          </a:prstGeom>
          <a:solidFill>
            <a:srgbClr val="5B9B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0" name="矩形 259"/>
          <p:cNvSpPr/>
          <p:nvPr/>
        </p:nvSpPr>
        <p:spPr>
          <a:xfrm>
            <a:off x="9794362" y="2260603"/>
            <a:ext cx="2202688" cy="2509560"/>
          </a:xfrm>
          <a:prstGeom prst="rect">
            <a:avLst/>
          </a:prstGeom>
          <a:solidFill>
            <a:srgbClr val="5B9B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矩形 211"/>
          <p:cNvSpPr/>
          <p:nvPr/>
        </p:nvSpPr>
        <p:spPr>
          <a:xfrm>
            <a:off x="3178792" y="4884466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基础中心</a:t>
            </a:r>
          </a:p>
        </p:txBody>
      </p:sp>
      <p:sp>
        <p:nvSpPr>
          <p:cNvPr id="213" name="矩形 212"/>
          <p:cNvSpPr/>
          <p:nvPr/>
        </p:nvSpPr>
        <p:spPr>
          <a:xfrm>
            <a:off x="4016803" y="4884466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214" name="矩形 213"/>
          <p:cNvSpPr/>
          <p:nvPr/>
        </p:nvSpPr>
        <p:spPr>
          <a:xfrm>
            <a:off x="6527547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价格中心</a:t>
            </a:r>
          </a:p>
        </p:txBody>
      </p:sp>
      <p:sp>
        <p:nvSpPr>
          <p:cNvPr id="215" name="矩形 214"/>
          <p:cNvSpPr/>
          <p:nvPr/>
        </p:nvSpPr>
        <p:spPr>
          <a:xfrm>
            <a:off x="7365558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搜索中心</a:t>
            </a:r>
          </a:p>
        </p:txBody>
      </p:sp>
      <p:sp>
        <p:nvSpPr>
          <p:cNvPr id="223" name="矩形 222"/>
          <p:cNvSpPr/>
          <p:nvPr/>
        </p:nvSpPr>
        <p:spPr>
          <a:xfrm>
            <a:off x="8200279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</a:p>
        </p:txBody>
      </p:sp>
      <p:sp>
        <p:nvSpPr>
          <p:cNvPr id="224" name="矩形 223"/>
          <p:cNvSpPr/>
          <p:nvPr/>
        </p:nvSpPr>
        <p:spPr>
          <a:xfrm>
            <a:off x="9038290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营销中心</a:t>
            </a:r>
          </a:p>
        </p:txBody>
      </p:sp>
      <p:sp>
        <p:nvSpPr>
          <p:cNvPr id="225" name="矩形 224"/>
          <p:cNvSpPr/>
          <p:nvPr/>
        </p:nvSpPr>
        <p:spPr>
          <a:xfrm>
            <a:off x="9894057" y="4876800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店铺中心</a:t>
            </a:r>
          </a:p>
        </p:txBody>
      </p:sp>
      <p:sp>
        <p:nvSpPr>
          <p:cNvPr id="253" name="矩形 252"/>
          <p:cNvSpPr/>
          <p:nvPr/>
        </p:nvSpPr>
        <p:spPr>
          <a:xfrm>
            <a:off x="4853169" y="4883956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254" name="矩形 253"/>
          <p:cNvSpPr/>
          <p:nvPr/>
        </p:nvSpPr>
        <p:spPr>
          <a:xfrm>
            <a:off x="5691181" y="4883956"/>
            <a:ext cx="77394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27378" y="5300627"/>
            <a:ext cx="657651" cy="879546"/>
            <a:chOff x="3236196" y="5453027"/>
            <a:chExt cx="777003" cy="879546"/>
          </a:xfrm>
        </p:grpSpPr>
        <p:sp>
          <p:nvSpPr>
            <p:cNvPr id="2" name="矩形 1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短信通道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站内信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数据字典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057018" y="5300135"/>
            <a:ext cx="657651" cy="879546"/>
            <a:chOff x="3236196" y="5453027"/>
            <a:chExt cx="777003" cy="879546"/>
          </a:xfrm>
        </p:grpSpPr>
        <p:sp>
          <p:nvSpPr>
            <p:cNvPr id="69" name="矩形 68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广告服务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导航服务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楼层信息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4057017" y="6265276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帮助文档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8249209" y="5300135"/>
            <a:ext cx="657651" cy="879546"/>
            <a:chOff x="3236196" y="5453027"/>
            <a:chExt cx="777003" cy="879546"/>
          </a:xfrm>
        </p:grpSpPr>
        <p:sp>
          <p:nvSpPr>
            <p:cNvPr id="75" name="矩形 74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类目服务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品牌服务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属性服务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8249208" y="6265276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商品服务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9096444" y="5300684"/>
            <a:ext cx="657651" cy="879546"/>
            <a:chOff x="3236196" y="5453027"/>
            <a:chExt cx="777003" cy="879546"/>
          </a:xfrm>
        </p:grpSpPr>
        <p:sp>
          <p:nvSpPr>
            <p:cNvPr id="80" name="矩形 79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折扣促销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满减促销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优惠券</a:t>
              </a:r>
            </a:p>
          </p:txBody>
        </p:sp>
      </p:grpSp>
      <p:sp>
        <p:nvSpPr>
          <p:cNvPr id="83" name="矩形 82"/>
          <p:cNvSpPr/>
          <p:nvPr/>
        </p:nvSpPr>
        <p:spPr>
          <a:xfrm>
            <a:off x="9096443" y="6265825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会员积分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9956381" y="5300684"/>
            <a:ext cx="657651" cy="879546"/>
            <a:chOff x="3236196" y="5453027"/>
            <a:chExt cx="777003" cy="879546"/>
          </a:xfrm>
        </p:grpSpPr>
        <p:sp>
          <p:nvSpPr>
            <p:cNvPr id="85" name="矩形 84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店铺入驻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信息维护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经营设置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9956381" y="6265825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店铺装修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4904254" y="5301121"/>
            <a:ext cx="657651" cy="879546"/>
            <a:chOff x="3236196" y="5453027"/>
            <a:chExt cx="777003" cy="879546"/>
          </a:xfrm>
        </p:grpSpPr>
        <p:sp>
          <p:nvSpPr>
            <p:cNvPr id="90" name="矩形 89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登录注册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信息认证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权限设置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42692" y="5300135"/>
            <a:ext cx="657651" cy="879546"/>
            <a:chOff x="3236196" y="5453027"/>
            <a:chExt cx="777003" cy="879546"/>
          </a:xfrm>
        </p:grpSpPr>
        <p:sp>
          <p:nvSpPr>
            <p:cNvPr id="94" name="矩形 93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基础数据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订单服务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3236196" y="6096000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退货退款</a:t>
              </a:r>
            </a:p>
          </p:txBody>
        </p:sp>
      </p:grpSp>
      <p:sp>
        <p:nvSpPr>
          <p:cNvPr id="102" name="矩形 101"/>
          <p:cNvSpPr/>
          <p:nvPr/>
        </p:nvSpPr>
        <p:spPr>
          <a:xfrm>
            <a:off x="5742691" y="6265276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结算服务</a:t>
            </a:r>
          </a:p>
        </p:txBody>
      </p:sp>
      <p:sp>
        <p:nvSpPr>
          <p:cNvPr id="103" name="矩形 102"/>
          <p:cNvSpPr/>
          <p:nvPr/>
        </p:nvSpPr>
        <p:spPr>
          <a:xfrm>
            <a:off x="5742691" y="6579092"/>
            <a:ext cx="657651" cy="236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交易支付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6588297" y="5300135"/>
            <a:ext cx="657651" cy="558059"/>
            <a:chOff x="3236196" y="5453027"/>
            <a:chExt cx="777003" cy="558059"/>
          </a:xfrm>
        </p:grpSpPr>
        <p:sp>
          <p:nvSpPr>
            <p:cNvPr id="105" name="矩形 104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商品价格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营销价格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426735" y="5300135"/>
            <a:ext cx="657651" cy="558059"/>
            <a:chOff x="3236196" y="5453027"/>
            <a:chExt cx="777003" cy="558059"/>
          </a:xfrm>
        </p:grpSpPr>
        <p:sp>
          <p:nvSpPr>
            <p:cNvPr id="109" name="矩形 108"/>
            <p:cNvSpPr/>
            <p:nvPr/>
          </p:nvSpPr>
          <p:spPr>
            <a:xfrm>
              <a:off x="3236196" y="5453027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商品搜索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236196" y="5774513"/>
              <a:ext cx="777003" cy="236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店铺搜索</a:t>
              </a:r>
            </a:p>
          </p:txBody>
        </p:sp>
      </p:grpSp>
      <p:sp>
        <p:nvSpPr>
          <p:cNvPr id="256" name="矩形 255"/>
          <p:cNvSpPr/>
          <p:nvPr/>
        </p:nvSpPr>
        <p:spPr>
          <a:xfrm>
            <a:off x="3124200" y="4876800"/>
            <a:ext cx="8955658" cy="1962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9" name="矩形 258"/>
          <p:cNvSpPr/>
          <p:nvPr/>
        </p:nvSpPr>
        <p:spPr>
          <a:xfrm>
            <a:off x="3124200" y="4876800"/>
            <a:ext cx="5870878" cy="1962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1" name="矩形 260"/>
          <p:cNvSpPr/>
          <p:nvPr/>
        </p:nvSpPr>
        <p:spPr>
          <a:xfrm>
            <a:off x="3124202" y="4876800"/>
            <a:ext cx="5032865" cy="1962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7" name="矩形 116"/>
          <p:cNvSpPr/>
          <p:nvPr/>
        </p:nvSpPr>
        <p:spPr>
          <a:xfrm>
            <a:off x="10668001" y="4876800"/>
            <a:ext cx="1411858" cy="1962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154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5" grpId="1" animBg="1"/>
      <p:bldP spid="257" grpId="0" animBg="1"/>
      <p:bldP spid="257" grpId="1" animBg="1"/>
      <p:bldP spid="258" grpId="0" animBg="1"/>
      <p:bldP spid="258" grpId="1" animBg="1"/>
      <p:bldP spid="258" grpId="2" animBg="1"/>
      <p:bldP spid="260" grpId="0" animBg="1"/>
      <p:bldP spid="260" grpId="1" animBg="1"/>
      <p:bldP spid="256" grpId="0" animBg="1"/>
      <p:bldP spid="256" grpId="1" animBg="1"/>
      <p:bldP spid="256" grpId="2" animBg="1"/>
      <p:bldP spid="259" grpId="0" animBg="1"/>
      <p:bldP spid="259" grpId="1" animBg="1"/>
      <p:bldP spid="259" grpId="2" animBg="1"/>
      <p:bldP spid="261" grpId="0" animBg="1"/>
      <p:bldP spid="261" grpId="1" animBg="1"/>
      <p:bldP spid="261" grpId="2" animBg="1"/>
      <p:bldP spid="117" grpId="0" animBg="1"/>
      <p:bldP spid="117" grpId="2" animBg="1"/>
      <p:bldP spid="117" grpId="3" animBg="1"/>
      <p:bldP spid="11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互联网应用的好处</a:t>
            </a:r>
          </a:p>
        </p:txBody>
      </p:sp>
      <p:sp>
        <p:nvSpPr>
          <p:cNvPr id="3" name="矩形 2"/>
          <p:cNvSpPr/>
          <p:nvPr/>
        </p:nvSpPr>
        <p:spPr>
          <a:xfrm>
            <a:off x="6512396" y="3860325"/>
            <a:ext cx="1984858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82296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降低维护风险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defTabSz="82296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减少维护成本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7751" y="3860325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2960"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降低开发风险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defTabSz="822960"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提高开发效率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7161" y="3860325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2960"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提升系统扩展性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defTabSz="822960"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增强服务伸缩性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34086"/>
            <a:ext cx="12192000" cy="528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2746366" y="5067511"/>
            <a:ext cx="6699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分离技术和业务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，企业业务开发人员专注业务开发</a:t>
            </a:r>
          </a:p>
        </p:txBody>
      </p:sp>
      <p:sp>
        <p:nvSpPr>
          <p:cNvPr id="12" name="矩形 3"/>
          <p:cNvSpPr/>
          <p:nvPr/>
        </p:nvSpPr>
        <p:spPr>
          <a:xfrm>
            <a:off x="9330046" y="3860325"/>
            <a:ext cx="1984858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82296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简化运维难度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defTabSz="822960" eaLnBrk="1" fontAlgn="auto" hangingPunct="1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</a:pPr>
            <a:r>
              <a:rPr lang="zh-CN" altLang="en-US" sz="2000" b="1" kern="0" dirty="0">
                <a:solidFill>
                  <a:srgbClr val="40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提升管理效率</a:t>
            </a:r>
            <a:endParaRPr lang="en-US" altLang="zh-CN" sz="2000" b="1" kern="0" dirty="0">
              <a:solidFill>
                <a:srgbClr val="40404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5" y="228600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75" y="2286000"/>
            <a:ext cx="1440000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75" y="2286000"/>
            <a:ext cx="1440000" cy="144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25" y="2286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 dirty="0"/>
              <a:t>应用是怎么管理的？</a:t>
            </a:r>
          </a:p>
        </p:txBody>
      </p:sp>
      <p:pic>
        <p:nvPicPr>
          <p:cNvPr id="3" name="Picture 2" descr="http://image95.360doc.com/DownloadImg/2016/03/2607/68451368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6" y="1747964"/>
            <a:ext cx="6658106" cy="22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image95.360doc.com/DownloadImg/2016/03/2607/68451368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72" y="1432657"/>
            <a:ext cx="3557213" cy="33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6479" y="128629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传统开发模式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0400" y="1286299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491" y="4648200"/>
            <a:ext cx="5411738" cy="17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新的模式下，需要重点关注：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 Integration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持续交付（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 Delivery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持续部署（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Continuous Deployment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7417602" y="2865022"/>
            <a:ext cx="548050" cy="484632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3704" y="5631105"/>
            <a:ext cx="697627" cy="40011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/>
              <a:t>开发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463314" y="4816007"/>
            <a:ext cx="697627" cy="40011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/>
              <a:t>测试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7900" y="5704329"/>
            <a:ext cx="697627" cy="40011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/>
              <a:t>上线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58250" y="5182023"/>
            <a:ext cx="697627" cy="40011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/>
              <a:t>下线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45296" y="5223556"/>
            <a:ext cx="697627" cy="400110"/>
          </a:xfrm>
          <a:prstGeom prst="rect">
            <a:avLst/>
          </a:prstGeom>
          <a:solidFill>
            <a:srgbClr val="7E9B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/>
              <a:t>立项</a:t>
            </a:r>
            <a:endParaRPr lang="en-US" sz="2000" dirty="0"/>
          </a:p>
        </p:txBody>
      </p:sp>
      <p:cxnSp>
        <p:nvCxnSpPr>
          <p:cNvPr id="14" name="Straight Arrow Connector 14"/>
          <p:cNvCxnSpPr>
            <a:cxnSpLocks/>
            <a:stCxn id="13" idx="3"/>
            <a:endCxn id="9" idx="1"/>
          </p:cNvCxnSpPr>
          <p:nvPr/>
        </p:nvCxnSpPr>
        <p:spPr>
          <a:xfrm>
            <a:off x="7742923" y="5423611"/>
            <a:ext cx="630781" cy="40754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8785395" y="4953186"/>
            <a:ext cx="615043" cy="740796"/>
          </a:xfrm>
          <a:prstGeom prst="curved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8"/>
          <p:cNvCxnSpPr>
            <a:cxnSpLocks/>
            <a:stCxn id="10" idx="3"/>
            <a:endCxn id="11" idx="0"/>
          </p:cNvCxnSpPr>
          <p:nvPr/>
        </p:nvCxnSpPr>
        <p:spPr>
          <a:xfrm>
            <a:off x="10160941" y="5016062"/>
            <a:ext cx="625773" cy="688267"/>
          </a:xfrm>
          <a:prstGeom prst="curved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0"/>
          <p:cNvCxnSpPr>
            <a:cxnSpLocks/>
            <a:stCxn id="11" idx="2"/>
            <a:endCxn id="9" idx="2"/>
          </p:cNvCxnSpPr>
          <p:nvPr/>
        </p:nvCxnSpPr>
        <p:spPr>
          <a:xfrm rot="5400000" flipH="1">
            <a:off x="9718004" y="5035729"/>
            <a:ext cx="73224" cy="2064196"/>
          </a:xfrm>
          <a:prstGeom prst="curvedConnector3">
            <a:avLst>
              <a:gd name="adj1" fmla="val -540627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2"/>
          <p:cNvCxnSpPr>
            <a:cxnSpLocks/>
            <a:stCxn id="11" idx="3"/>
            <a:endCxn id="12" idx="1"/>
          </p:cNvCxnSpPr>
          <p:nvPr/>
        </p:nvCxnSpPr>
        <p:spPr>
          <a:xfrm flipV="1">
            <a:off x="11135527" y="5382078"/>
            <a:ext cx="322723" cy="52230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55"/>
          <p:cNvGrpSpPr/>
          <p:nvPr/>
        </p:nvGrpSpPr>
        <p:grpSpPr>
          <a:xfrm>
            <a:off x="9170891" y="5231882"/>
            <a:ext cx="1080000" cy="1080000"/>
            <a:chOff x="9224968" y="5385147"/>
            <a:chExt cx="1080000" cy="1080000"/>
          </a:xfrm>
        </p:grpSpPr>
        <p:sp>
          <p:nvSpPr>
            <p:cNvPr id="20" name="Oval 54"/>
            <p:cNvSpPr/>
            <p:nvPr/>
          </p:nvSpPr>
          <p:spPr>
            <a:xfrm>
              <a:off x="9224968" y="5385147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53"/>
            <p:cNvSpPr/>
            <p:nvPr/>
          </p:nvSpPr>
          <p:spPr>
            <a:xfrm>
              <a:off x="9314968" y="5475147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riangle 56"/>
          <p:cNvSpPr/>
          <p:nvPr/>
        </p:nvSpPr>
        <p:spPr>
          <a:xfrm rot="2327740">
            <a:off x="9140293" y="5303761"/>
            <a:ext cx="426388" cy="2548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riangle 57"/>
          <p:cNvSpPr/>
          <p:nvPr/>
        </p:nvSpPr>
        <p:spPr>
          <a:xfrm rot="13293398">
            <a:off x="9901542" y="5930746"/>
            <a:ext cx="426388" cy="2548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62500" lnSpcReduction="20000"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7757" y="26922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开发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402889" y="269220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构建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669137" y="269220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测试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97931" y="269220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发布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26725" y="269220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运营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76295" y="3048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开发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565905" y="2286000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构建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708956" y="303514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测试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291330" y="4371201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发布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80156" y="4371201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运营</a:t>
            </a:r>
          </a:p>
        </p:txBody>
      </p:sp>
      <p:sp>
        <p:nvSpPr>
          <p:cNvPr id="36" name="矩形 35"/>
          <p:cNvSpPr/>
          <p:nvPr/>
        </p:nvSpPr>
        <p:spPr>
          <a:xfrm>
            <a:off x="838491" y="3920990"/>
            <a:ext cx="662870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传统的流程，无法适应互联网模式的快速迭代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0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访问量大了怎么办？</a:t>
            </a:r>
            <a:endParaRPr lang="zh-CN" altLang="en-US" dirty="0"/>
          </a:p>
        </p:txBody>
      </p:sp>
      <p:sp>
        <p:nvSpPr>
          <p:cNvPr id="5" name="圆角矩形 124"/>
          <p:cNvSpPr/>
          <p:nvPr/>
        </p:nvSpPr>
        <p:spPr bwMode="auto">
          <a:xfrm>
            <a:off x="2637016" y="5846999"/>
            <a:ext cx="1779960" cy="630000"/>
          </a:xfrm>
          <a:prstGeom prst="roundRect">
            <a:avLst>
              <a:gd name="adj" fmla="val 7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</a:p>
        </p:txBody>
      </p:sp>
      <p:sp>
        <p:nvSpPr>
          <p:cNvPr id="8" name="圆角矩形 76"/>
          <p:cNvSpPr/>
          <p:nvPr/>
        </p:nvSpPr>
        <p:spPr bwMode="auto">
          <a:xfrm>
            <a:off x="4682373" y="5846999"/>
            <a:ext cx="2088187" cy="63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分布式缓存群集</a:t>
            </a:r>
          </a:p>
        </p:txBody>
      </p:sp>
      <p:sp>
        <p:nvSpPr>
          <p:cNvPr id="9" name="圆角矩形 77"/>
          <p:cNvSpPr/>
          <p:nvPr/>
        </p:nvSpPr>
        <p:spPr bwMode="auto">
          <a:xfrm>
            <a:off x="228601" y="5846999"/>
            <a:ext cx="2143018" cy="63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站内搜索群集</a:t>
            </a:r>
          </a:p>
        </p:txBody>
      </p:sp>
      <p:sp>
        <p:nvSpPr>
          <p:cNvPr id="11" name="圆角矩形 79"/>
          <p:cNvSpPr/>
          <p:nvPr/>
        </p:nvSpPr>
        <p:spPr bwMode="auto">
          <a:xfrm>
            <a:off x="228600" y="4674183"/>
            <a:ext cx="6541960" cy="569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88"/>
          <p:cNvSpPr/>
          <p:nvPr/>
        </p:nvSpPr>
        <p:spPr bwMode="auto">
          <a:xfrm>
            <a:off x="276691" y="5398899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89"/>
          <p:cNvSpPr/>
          <p:nvPr/>
        </p:nvSpPr>
        <p:spPr bwMode="auto">
          <a:xfrm>
            <a:off x="344351" y="5426934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90"/>
          <p:cNvSpPr/>
          <p:nvPr/>
        </p:nvSpPr>
        <p:spPr bwMode="auto">
          <a:xfrm>
            <a:off x="410595" y="5466745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91"/>
          <p:cNvSpPr/>
          <p:nvPr/>
        </p:nvSpPr>
        <p:spPr bwMode="auto">
          <a:xfrm>
            <a:off x="1986974" y="5398899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6"/>
          <p:cNvSpPr/>
          <p:nvPr/>
        </p:nvSpPr>
        <p:spPr bwMode="auto">
          <a:xfrm>
            <a:off x="2054633" y="5426934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99"/>
          <p:cNvSpPr/>
          <p:nvPr/>
        </p:nvSpPr>
        <p:spPr bwMode="auto">
          <a:xfrm>
            <a:off x="2120878" y="5466745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00"/>
          <p:cNvSpPr/>
          <p:nvPr/>
        </p:nvSpPr>
        <p:spPr bwMode="auto">
          <a:xfrm>
            <a:off x="3697257" y="5398899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02"/>
          <p:cNvSpPr/>
          <p:nvPr/>
        </p:nvSpPr>
        <p:spPr bwMode="auto">
          <a:xfrm>
            <a:off x="3764916" y="5426934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03"/>
          <p:cNvSpPr/>
          <p:nvPr/>
        </p:nvSpPr>
        <p:spPr bwMode="auto">
          <a:xfrm>
            <a:off x="3831161" y="5466745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9334" y="46741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分布式服务框架</a:t>
            </a:r>
          </a:p>
        </p:txBody>
      </p:sp>
      <p:sp>
        <p:nvSpPr>
          <p:cNvPr id="28" name="矩形 27"/>
          <p:cNvSpPr/>
          <p:nvPr/>
        </p:nvSpPr>
        <p:spPr>
          <a:xfrm>
            <a:off x="1039598" y="4982628"/>
            <a:ext cx="4919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服务注册、订阅、治理、负载均衡、故障切换、</a:t>
            </a:r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7238209" y="2991481"/>
            <a:ext cx="4953791" cy="36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业务解耦，解耦后基于</a:t>
            </a:r>
            <a:r>
              <a:rPr lang="en-US" altLang="zh-CN" sz="1800" dirty="0">
                <a:solidFill>
                  <a:srgbClr val="595A5D"/>
                </a:solidFill>
                <a:cs typeface="Arial"/>
              </a:rPr>
              <a:t>PaaS</a:t>
            </a: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服务实现动态扩容；</a:t>
            </a:r>
            <a:endParaRPr lang="en-US" altLang="zh-CN" sz="1800" dirty="0">
              <a:solidFill>
                <a:srgbClr val="595A5D"/>
              </a:solidFill>
              <a:cs typeface="Arial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dirty="0">
              <a:solidFill>
                <a:srgbClr val="595A5D"/>
              </a:solidFill>
              <a:cs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业务应用分布式运行架构，高性能的</a:t>
            </a:r>
            <a:r>
              <a:rPr lang="en-US" altLang="zh-CN" sz="1800" dirty="0">
                <a:solidFill>
                  <a:srgbClr val="595A5D"/>
                </a:solidFill>
                <a:cs typeface="Arial"/>
              </a:rPr>
              <a:t>RPC</a:t>
            </a: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调用，支持超高并发，整个平台高可用性，应用和服务能力可以在线的水平扩展；</a:t>
            </a:r>
            <a:endParaRPr lang="en-US" altLang="zh-CN" sz="1800" dirty="0">
              <a:solidFill>
                <a:srgbClr val="595A5D"/>
              </a:solidFill>
              <a:cs typeface="Arial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dirty="0">
              <a:solidFill>
                <a:srgbClr val="595A5D"/>
              </a:solidFill>
              <a:cs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无代码侵入，透明化服务发布与调用，服务自动注册与发现；</a:t>
            </a:r>
            <a:endParaRPr lang="en-US" altLang="zh-CN" sz="1800" dirty="0">
              <a:solidFill>
                <a:srgbClr val="595A5D"/>
              </a:solidFill>
              <a:cs typeface="Arial"/>
            </a:endParaRPr>
          </a:p>
        </p:txBody>
      </p:sp>
      <p:sp>
        <p:nvSpPr>
          <p:cNvPr id="48" name="矩形 2"/>
          <p:cNvSpPr>
            <a:spLocks noChangeArrowheads="1"/>
          </p:cNvSpPr>
          <p:nvPr/>
        </p:nvSpPr>
        <p:spPr bwMode="auto">
          <a:xfrm>
            <a:off x="342900" y="1519185"/>
            <a:ext cx="11163300" cy="10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互联网技术支撑平台</a:t>
            </a: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，大幅度提升电商业务的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高并发处理能力</a:t>
            </a:r>
            <a:r>
              <a:rPr lang="zh-CN" altLang="en-US" sz="1800" dirty="0">
                <a:solidFill>
                  <a:srgbClr val="595A5D"/>
                </a:solidFill>
                <a:cs typeface="Arial"/>
              </a:rPr>
              <a:t>，以及海量业务数据的计算和存储，应对不可预期的业务增长，支持业务自动化上下线，降低开发成本，提升开发效率；</a:t>
            </a:r>
            <a:endParaRPr lang="en-US" altLang="zh-CN" sz="1800" dirty="0">
              <a:solidFill>
                <a:srgbClr val="595A5D"/>
              </a:solidFill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8600" y="2690929"/>
            <a:ext cx="503999" cy="18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/>
          </a:p>
        </p:txBody>
      </p:sp>
      <p:sp>
        <p:nvSpPr>
          <p:cNvPr id="51" name="矩形 50"/>
          <p:cNvSpPr/>
          <p:nvPr/>
        </p:nvSpPr>
        <p:spPr>
          <a:xfrm>
            <a:off x="308651" y="3303764"/>
            <a:ext cx="34389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52" name="Group 31"/>
          <p:cNvGrpSpPr/>
          <p:nvPr/>
        </p:nvGrpSpPr>
        <p:grpSpPr>
          <a:xfrm>
            <a:off x="1788336" y="3405372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53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55" name="Group 31"/>
          <p:cNvGrpSpPr/>
          <p:nvPr/>
        </p:nvGrpSpPr>
        <p:grpSpPr>
          <a:xfrm>
            <a:off x="2083746" y="3277178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56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58" name="Group 31"/>
          <p:cNvGrpSpPr/>
          <p:nvPr/>
        </p:nvGrpSpPr>
        <p:grpSpPr>
          <a:xfrm>
            <a:off x="2379156" y="3148985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59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sp>
        <p:nvSpPr>
          <p:cNvPr id="61" name="矩形 60"/>
          <p:cNvSpPr/>
          <p:nvPr/>
        </p:nvSpPr>
        <p:spPr>
          <a:xfrm>
            <a:off x="2594109" y="4047305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业务应用</a:t>
            </a:r>
            <a:r>
              <a:rPr lang="en-US" altLang="zh-CN" sz="1800" b="1" dirty="0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</a:t>
            </a:r>
            <a:endParaRPr lang="zh-CN" altLang="en-US" sz="1800" b="1" dirty="0">
              <a:solidFill>
                <a:srgbClr val="595A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65" name="Picture 17" descr="onedirectionarrow.png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3266849" y="3481606"/>
            <a:ext cx="1141751" cy="3548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23994" y="3148985"/>
            <a:ext cx="110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rgbClr val="595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1400" dirty="0"/>
              <a:t>动态扩展</a:t>
            </a:r>
          </a:p>
        </p:txBody>
      </p:sp>
      <p:grpSp>
        <p:nvGrpSpPr>
          <p:cNvPr id="66" name="Group 31"/>
          <p:cNvGrpSpPr/>
          <p:nvPr/>
        </p:nvGrpSpPr>
        <p:grpSpPr>
          <a:xfrm>
            <a:off x="4722328" y="3241890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68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69" name="Group 31"/>
          <p:cNvGrpSpPr/>
          <p:nvPr/>
        </p:nvGrpSpPr>
        <p:grpSpPr>
          <a:xfrm>
            <a:off x="5017738" y="3113696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70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72" name="Group 31"/>
          <p:cNvGrpSpPr/>
          <p:nvPr/>
        </p:nvGrpSpPr>
        <p:grpSpPr>
          <a:xfrm>
            <a:off x="5313148" y="2985503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73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75" name="Group 31"/>
          <p:cNvGrpSpPr/>
          <p:nvPr/>
        </p:nvGrpSpPr>
        <p:grpSpPr>
          <a:xfrm>
            <a:off x="5197525" y="3558466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78" name="Group 31"/>
          <p:cNvGrpSpPr/>
          <p:nvPr/>
        </p:nvGrpSpPr>
        <p:grpSpPr>
          <a:xfrm>
            <a:off x="5492935" y="3430272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79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grpSp>
        <p:nvGrpSpPr>
          <p:cNvPr id="81" name="Group 31"/>
          <p:cNvGrpSpPr/>
          <p:nvPr/>
        </p:nvGrpSpPr>
        <p:grpSpPr>
          <a:xfrm>
            <a:off x="5788345" y="3302079"/>
            <a:ext cx="452127" cy="516685"/>
            <a:chOff x="3841751" y="1843088"/>
            <a:chExt cx="255588" cy="292100"/>
          </a:xfrm>
          <a:solidFill>
            <a:srgbClr val="4F81BD"/>
          </a:solidFill>
        </p:grpSpPr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3841751" y="1843088"/>
              <a:ext cx="255588" cy="292100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1" y="184"/>
                </a:cxn>
                <a:cxn ang="0">
                  <a:pos x="161" y="52"/>
                </a:cxn>
                <a:cxn ang="0">
                  <a:pos x="108" y="0"/>
                </a:cxn>
                <a:cxn ang="0">
                  <a:pos x="138" y="160"/>
                </a:cxn>
                <a:cxn ang="0">
                  <a:pos x="23" y="160"/>
                </a:cxn>
                <a:cxn ang="0">
                  <a:pos x="23" y="22"/>
                </a:cxn>
                <a:cxn ang="0">
                  <a:pos x="99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1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1" y="184"/>
                  </a:lnTo>
                  <a:lnTo>
                    <a:pt x="161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3" y="160"/>
                  </a:lnTo>
                  <a:lnTo>
                    <a:pt x="23" y="22"/>
                  </a:lnTo>
                  <a:lnTo>
                    <a:pt x="99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3895726" y="1973263"/>
              <a:ext cx="146050" cy="984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0" y="46"/>
                </a:cxn>
                <a:cxn ang="0">
                  <a:pos x="0" y="62"/>
                </a:cxn>
                <a:cxn ang="0">
                  <a:pos x="35" y="27"/>
                </a:cxn>
                <a:cxn ang="0">
                  <a:pos x="58" y="51"/>
                </a:cxn>
                <a:cxn ang="0">
                  <a:pos x="92" y="16"/>
                </a:cxn>
                <a:cxn ang="0">
                  <a:pos x="92" y="0"/>
                </a:cxn>
                <a:cxn ang="0">
                  <a:pos x="58" y="35"/>
                </a:cxn>
                <a:cxn ang="0">
                  <a:pos x="35" y="11"/>
                </a:cxn>
              </a:cxnLst>
              <a:rect l="0" t="0" r="r" b="b"/>
              <a:pathLst>
                <a:path w="92" h="62">
                  <a:moveTo>
                    <a:pt x="35" y="11"/>
                  </a:moveTo>
                  <a:lnTo>
                    <a:pt x="0" y="46"/>
                  </a:lnTo>
                  <a:lnTo>
                    <a:pt x="0" y="62"/>
                  </a:lnTo>
                  <a:lnTo>
                    <a:pt x="35" y="27"/>
                  </a:lnTo>
                  <a:lnTo>
                    <a:pt x="58" y="51"/>
                  </a:lnTo>
                  <a:lnTo>
                    <a:pt x="92" y="16"/>
                  </a:lnTo>
                  <a:lnTo>
                    <a:pt x="92" y="0"/>
                  </a:lnTo>
                  <a:lnTo>
                    <a:pt x="58" y="35"/>
                  </a:lnTo>
                  <a:lnTo>
                    <a:pt x="35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/>
            </a:p>
          </p:txBody>
        </p:sp>
      </p:grpSp>
      <p:sp>
        <p:nvSpPr>
          <p:cNvPr id="62" name="圆角矩形 100"/>
          <p:cNvSpPr/>
          <p:nvPr/>
        </p:nvSpPr>
        <p:spPr bwMode="auto">
          <a:xfrm>
            <a:off x="5341295" y="5404929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102"/>
          <p:cNvSpPr/>
          <p:nvPr/>
        </p:nvSpPr>
        <p:spPr bwMode="auto">
          <a:xfrm>
            <a:off x="5408954" y="5432964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103"/>
          <p:cNvSpPr/>
          <p:nvPr/>
        </p:nvSpPr>
        <p:spPr bwMode="auto">
          <a:xfrm>
            <a:off x="5475199" y="5472775"/>
            <a:ext cx="1295361" cy="2255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7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24112</TotalTime>
  <Words>2696</Words>
  <Application>Microsoft Office PowerPoint</Application>
  <PresentationFormat>宽屏</PresentationFormat>
  <Paragraphs>861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Bebas Neue</vt:lpstr>
      <vt:lpstr>MicrosoftYaHei</vt:lpstr>
      <vt:lpstr>宋体</vt:lpstr>
      <vt:lpstr>微软雅黑</vt:lpstr>
      <vt:lpstr>Arial</vt:lpstr>
      <vt:lpstr>Arial Black</vt:lpstr>
      <vt:lpstr>Calibri</vt:lpstr>
      <vt:lpstr>Wingdings</vt:lpstr>
      <vt:lpstr>第一PPT，www.1ppt.com</vt:lpstr>
      <vt:lpstr>如何构建互联网应用</vt:lpstr>
      <vt:lpstr>互联网应用是大势所趋</vt:lpstr>
      <vt:lpstr>互联网思维核心是什么？</vt:lpstr>
      <vt:lpstr>什么是互联网应用？</vt:lpstr>
      <vt:lpstr>传统应用的特点</vt:lpstr>
      <vt:lpstr>互联网应用是什么样子</vt:lpstr>
      <vt:lpstr>互联网应用的好处</vt:lpstr>
      <vt:lpstr>互联网应用是怎么管理的？</vt:lpstr>
      <vt:lpstr>访问量大了怎么办？</vt:lpstr>
      <vt:lpstr>数据量大了怎么办？</vt:lpstr>
      <vt:lpstr>扩容速度慢怎么办？</vt:lpstr>
      <vt:lpstr>数据怎么分析？</vt:lpstr>
      <vt:lpstr>整体是什么样子？</vt:lpstr>
      <vt:lpstr>建设一个好的“中台”需要什么？</vt:lpstr>
      <vt:lpstr>案例——汇通达B2B电子商务</vt:lpstr>
      <vt:lpstr>附件-互联网分布式系统架构</vt:lpstr>
      <vt:lpstr>附件-基于“中台”的O2O产品</vt:lpstr>
      <vt:lpstr>附件-基于“中台”的WMS产品</vt:lpstr>
      <vt:lpstr>附件-基于“中台”的TMS产品</vt:lpstr>
      <vt:lpstr>附件-基于“中台”的B2B产品</vt:lpstr>
      <vt:lpstr>谢谢！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thinkpad</cp:lastModifiedBy>
  <cp:revision>493</cp:revision>
  <dcterms:created xsi:type="dcterms:W3CDTF">2011-12-26T17:46:32Z</dcterms:created>
  <dcterms:modified xsi:type="dcterms:W3CDTF">2017-03-20T03:57:01Z</dcterms:modified>
  <cp:contentStatus>第一PPT模板网-WWW.1PPT.COM</cp:contentStatus>
</cp:coreProperties>
</file>