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12"/>
  </p:notesMasterIdLst>
  <p:handoutMasterIdLst>
    <p:handoutMasterId r:id="rId13"/>
  </p:handoutMasterIdLst>
  <p:sldIdLst>
    <p:sldId id="307" r:id="rId2"/>
    <p:sldId id="473" r:id="rId3"/>
    <p:sldId id="474" r:id="rId4"/>
    <p:sldId id="484" r:id="rId5"/>
    <p:sldId id="476" r:id="rId6"/>
    <p:sldId id="477" r:id="rId7"/>
    <p:sldId id="480" r:id="rId8"/>
    <p:sldId id="479" r:id="rId9"/>
    <p:sldId id="482" r:id="rId10"/>
    <p:sldId id="48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6001C"/>
    <a:srgbClr val="C89800"/>
    <a:srgbClr val="A2AAAD"/>
    <a:srgbClr val="0085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6911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-1008" y="-120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0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1.png"/><Relationship Id="rId102" Type="http://schemas.openxmlformats.org/officeDocument/2006/relationships/image" Target="../media/image2.png"/><Relationship Id="rId103" Type="http://schemas.openxmlformats.org/officeDocument/2006/relationships/image" Target="../media/image3.png"/><Relationship Id="rId10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6" name="Picture 5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9" name="Picture 8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  <p:sldLayoutId id="2147483929" r:id="rId20"/>
    <p:sldLayoutId id="2147483930" r:id="rId21"/>
    <p:sldLayoutId id="2147483931" r:id="rId22"/>
    <p:sldLayoutId id="2147483932" r:id="rId23"/>
    <p:sldLayoutId id="2147483933" r:id="rId24"/>
    <p:sldLayoutId id="2147483934" r:id="rId25"/>
    <p:sldLayoutId id="2147483935" r:id="rId26"/>
    <p:sldLayoutId id="2147483936" r:id="rId27"/>
    <p:sldLayoutId id="2147483937" r:id="rId28"/>
    <p:sldLayoutId id="2147483938" r:id="rId29"/>
    <p:sldLayoutId id="2147483939" r:id="rId30"/>
    <p:sldLayoutId id="2147483940" r:id="rId31"/>
    <p:sldLayoutId id="2147483941" r:id="rId32"/>
    <p:sldLayoutId id="2147483942" r:id="rId33"/>
    <p:sldLayoutId id="2147483943" r:id="rId34"/>
    <p:sldLayoutId id="2147483944" r:id="rId35"/>
    <p:sldLayoutId id="2147483945" r:id="rId36"/>
    <p:sldLayoutId id="2147483946" r:id="rId37"/>
    <p:sldLayoutId id="2147483947" r:id="rId38"/>
    <p:sldLayoutId id="2147483948" r:id="rId39"/>
    <p:sldLayoutId id="2147483949" r:id="rId40"/>
    <p:sldLayoutId id="2147483950" r:id="rId41"/>
    <p:sldLayoutId id="2147483951" r:id="rId42"/>
    <p:sldLayoutId id="2147483952" r:id="rId43"/>
    <p:sldLayoutId id="2147483953" r:id="rId44"/>
    <p:sldLayoutId id="2147483954" r:id="rId45"/>
    <p:sldLayoutId id="2147483955" r:id="rId46"/>
    <p:sldLayoutId id="2147483956" r:id="rId47"/>
    <p:sldLayoutId id="2147483957" r:id="rId48"/>
    <p:sldLayoutId id="2147483958" r:id="rId49"/>
    <p:sldLayoutId id="2147483959" r:id="rId50"/>
    <p:sldLayoutId id="2147483960" r:id="rId51"/>
    <p:sldLayoutId id="2147483961" r:id="rId52"/>
    <p:sldLayoutId id="2147483962" r:id="rId53"/>
    <p:sldLayoutId id="2147483657" r:id="rId54"/>
    <p:sldLayoutId id="2147483729" r:id="rId55"/>
    <p:sldLayoutId id="2147483705" r:id="rId56"/>
    <p:sldLayoutId id="2147483706" r:id="rId57"/>
    <p:sldLayoutId id="2147483707" r:id="rId58"/>
    <p:sldLayoutId id="2147483732" r:id="rId59"/>
    <p:sldLayoutId id="2147483671" r:id="rId60"/>
    <p:sldLayoutId id="2147483730" r:id="rId61"/>
    <p:sldLayoutId id="2147483722" r:id="rId62"/>
    <p:sldLayoutId id="2147483723" r:id="rId63"/>
    <p:sldLayoutId id="2147483731" r:id="rId64"/>
    <p:sldLayoutId id="2147483724" r:id="rId65"/>
    <p:sldLayoutId id="2147483690" r:id="rId66"/>
    <p:sldLayoutId id="2147483709" r:id="rId67"/>
    <p:sldLayoutId id="2147483708" r:id="rId68"/>
    <p:sldLayoutId id="2147483710" r:id="rId69"/>
    <p:sldLayoutId id="2147483711" r:id="rId70"/>
    <p:sldLayoutId id="2147483734" r:id="rId71"/>
    <p:sldLayoutId id="2147483689" r:id="rId72"/>
    <p:sldLayoutId id="2147483652" r:id="rId73"/>
    <p:sldLayoutId id="2147483692" r:id="rId74"/>
    <p:sldLayoutId id="2147483665" r:id="rId75"/>
    <p:sldLayoutId id="2147483666" r:id="rId76"/>
    <p:sldLayoutId id="2147483667" r:id="rId77"/>
    <p:sldLayoutId id="2147483669" r:id="rId78"/>
    <p:sldLayoutId id="2147483670" r:id="rId79"/>
    <p:sldLayoutId id="2147483655" r:id="rId80"/>
    <p:sldLayoutId id="2147483727" r:id="rId81"/>
    <p:sldLayoutId id="2147483725" r:id="rId82"/>
    <p:sldLayoutId id="2147483726" r:id="rId83"/>
    <p:sldLayoutId id="2147483728" r:id="rId84"/>
    <p:sldLayoutId id="2147483735" r:id="rId85"/>
    <p:sldLayoutId id="2147483673" r:id="rId86"/>
    <p:sldLayoutId id="2147483736" r:id="rId87"/>
    <p:sldLayoutId id="2147483737" r:id="rId88"/>
    <p:sldLayoutId id="2147483742" r:id="rId89"/>
    <p:sldLayoutId id="2147483716" r:id="rId90"/>
    <p:sldLayoutId id="2147483738" r:id="rId91"/>
    <p:sldLayoutId id="2147483719" r:id="rId92"/>
    <p:sldLayoutId id="2147483691" r:id="rId93"/>
    <p:sldLayoutId id="2147483739" r:id="rId94"/>
    <p:sldLayoutId id="2147483740" r:id="rId95"/>
    <p:sldLayoutId id="2147483721" r:id="rId96"/>
    <p:sldLayoutId id="2147483717" r:id="rId97"/>
    <p:sldLayoutId id="2147483741" r:id="rId98"/>
    <p:sldLayoutId id="2147483718" r:id="rId9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SzPct val="100000"/>
        <a:buFontTx/>
        <a:buBlip>
          <a:blip r:embed="rId103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04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7" y="1030653"/>
            <a:ext cx="5220715" cy="2569798"/>
          </a:xfrm>
        </p:spPr>
        <p:txBody>
          <a:bodyPr/>
          <a:lstStyle/>
          <a:p>
            <a:r>
              <a:rPr lang="en-US" sz="3200" dirty="0" smtClean="0"/>
              <a:t>Open chromatin in human neuron and astrocyte samples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Open promoter genes (cell specific)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2674" y="4133170"/>
            <a:ext cx="7281312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Statistical model identified 33720</a:t>
            </a:r>
            <a:r>
              <a:rPr lang="en-US" sz="1400" dirty="0"/>
              <a:t> </a:t>
            </a:r>
            <a:r>
              <a:rPr lang="en-US" sz="1400" dirty="0" smtClean="0"/>
              <a:t>neuron-specific and 50859 astrocyte-specific open chromatin regions (</a:t>
            </a:r>
            <a:r>
              <a:rPr lang="en-US" sz="1400" dirty="0" err="1" smtClean="0"/>
              <a:t>Asli</a:t>
            </a:r>
            <a:r>
              <a:rPr lang="en-US" sz="1400" dirty="0" smtClean="0"/>
              <a:t>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Promoters of 2689 genes in neuron and 563 genes in astrocyte were covered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More astrocyte open chromatin in total, but much less in the promoters (follow-up)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Neuron genes were enriched with metabolic process, astrocyte genes were enriched with immune response</a:t>
            </a:r>
          </a:p>
        </p:txBody>
      </p:sp>
      <p:pic>
        <p:nvPicPr>
          <p:cNvPr id="3" name="Picture 2" descr="ven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55" y="1413021"/>
            <a:ext cx="2775385" cy="27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31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25825" b="21019"/>
          <a:stretch/>
        </p:blipFill>
        <p:spPr>
          <a:xfrm>
            <a:off x="1753810" y="2128766"/>
            <a:ext cx="5567913" cy="162076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85546" y="451940"/>
            <a:ext cx="8101254" cy="87413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O</a:t>
            </a:r>
            <a:r>
              <a:rPr lang="en-US" dirty="0" smtClean="0"/>
              <a:t>pen chromatin in human neuron and astrocyte by ATAC sequencing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4864" y="4129545"/>
            <a:ext cx="5468164" cy="921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Open chromatin region width ranges from 201 to 7943 </a:t>
            </a:r>
            <a:r>
              <a:rPr lang="en-US" sz="1400" dirty="0" err="1" smtClean="0"/>
              <a:t>bp</a:t>
            </a:r>
            <a:endParaRPr lang="en-US" sz="1400" dirty="0" smtClean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Open chromatin covers 1% to 1.9% of the genome (9 samples)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i="1" dirty="0" err="1"/>
              <a:t>Asli</a:t>
            </a:r>
            <a:r>
              <a:rPr lang="en-US" sz="1400" i="1" dirty="0"/>
              <a:t> did peak call with </a:t>
            </a:r>
            <a:r>
              <a:rPr lang="en-US" sz="1400" i="1" dirty="0" smtClean="0"/>
              <a:t>MAC2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0874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14511"/>
            <a:ext cx="8101254" cy="87413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Neuron and astrocyte have different open chromatin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9016" y="5218450"/>
            <a:ext cx="5891356" cy="6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42K </a:t>
            </a:r>
            <a:r>
              <a:rPr lang="en-US" sz="1400" dirty="0" smtClean="0"/>
              <a:t>to 68K shared </a:t>
            </a:r>
            <a:r>
              <a:rPr lang="en-US" sz="1400" dirty="0" smtClean="0"/>
              <a:t>peaks in 2 or more samples, and 131794 </a:t>
            </a:r>
            <a:r>
              <a:rPr lang="en-US" sz="1400" dirty="0" smtClean="0"/>
              <a:t>regions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Neuron and astrocyte have separate peak sets </a:t>
            </a:r>
            <a:endParaRPr lang="en-US" sz="1400" dirty="0" smtClean="0"/>
          </a:p>
        </p:txBody>
      </p:sp>
      <p:pic>
        <p:nvPicPr>
          <p:cNvPr id="3" name="Picture 2" descr="Hc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1"/>
          <a:stretch/>
        </p:blipFill>
        <p:spPr>
          <a:xfrm>
            <a:off x="1877673" y="2841965"/>
            <a:ext cx="4840367" cy="2199331"/>
          </a:xfrm>
          <a:prstGeom prst="rect">
            <a:avLst/>
          </a:prstGeom>
        </p:spPr>
      </p:pic>
      <p:pic>
        <p:nvPicPr>
          <p:cNvPr id="8" name="Picture 7" descr="peak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" b="10997"/>
          <a:stretch/>
        </p:blipFill>
        <p:spPr>
          <a:xfrm>
            <a:off x="2344682" y="1188641"/>
            <a:ext cx="468137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85546" y="314511"/>
            <a:ext cx="8101254" cy="874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Cell type-specific </a:t>
            </a:r>
            <a:r>
              <a:rPr lang="en-US" dirty="0" smtClean="0"/>
              <a:t>open promoters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0227" y="4723242"/>
            <a:ext cx="7281312" cy="64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L: shared and cell type-specific peaks</a:t>
            </a:r>
            <a:endParaRPr lang="en-US" sz="1400" dirty="0" smtClean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R: Genes whose promoters covered by cell type-specific peaks</a:t>
            </a:r>
            <a:endParaRPr lang="en-US" sz="1400" dirty="0" smtClean="0"/>
          </a:p>
        </p:txBody>
      </p:sp>
      <p:pic>
        <p:nvPicPr>
          <p:cNvPr id="6" name="Picture 5" descr="ven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71" y="1819628"/>
            <a:ext cx="2478763" cy="2478763"/>
          </a:xfrm>
          <a:prstGeom prst="rect">
            <a:avLst/>
          </a:prstGeom>
        </p:spPr>
      </p:pic>
      <p:pic>
        <p:nvPicPr>
          <p:cNvPr id="5" name="Picture 4" descr="venn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18" y="1732361"/>
            <a:ext cx="2372129" cy="23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Open chromatin relative to genetic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5030" y="4988219"/>
            <a:ext cx="6276077" cy="6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Proportion of each genetic feature’s open chromatin part in base pair unit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5’UTR is highly enriched, promoter second, 3’UTR has the least</a:t>
            </a:r>
          </a:p>
        </p:txBody>
      </p:sp>
      <p:pic>
        <p:nvPicPr>
          <p:cNvPr id="11" name="Picture 10" descr="overlap_pct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29" y="1266977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2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Open chromatin relative to genetic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2674" y="5044099"/>
            <a:ext cx="7281312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Proportion of each genetic feature’s open chromatin part divided by proportion of open chromatin over genome (odds ratio)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5’UTRs are roughly 15 times more enriched, promoters are roughly 7 times more</a:t>
            </a:r>
          </a:p>
        </p:txBody>
      </p:sp>
      <p:pic>
        <p:nvPicPr>
          <p:cNvPr id="6" name="Picture 5" descr="odd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4" y="1282700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9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Open chromatin relative to genetic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2674" y="5044099"/>
            <a:ext cx="7281312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/>
              <a:t>G</a:t>
            </a:r>
            <a:r>
              <a:rPr lang="en-US" sz="1400" dirty="0" smtClean="0"/>
              <a:t>enetic features proportions that are covered by at least one open chromatin peak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Intergenic and genes are highly covered because they are long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Roughly 40% of all promoters have open chromatids</a:t>
            </a:r>
            <a:endParaRPr lang="en-US" sz="1400" dirty="0"/>
          </a:p>
        </p:txBody>
      </p:sp>
      <p:pic>
        <p:nvPicPr>
          <p:cNvPr id="2" name="Picture 1" descr="overlap_pct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92" y="1315092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9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ADSP integration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398" y="1198713"/>
            <a:ext cx="7781401" cy="120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244 genomic variants from ADSP study (LOD &gt; 15)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2 are in open chromatin in all 3 astrocyte samples: rs9809820, rs11717133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3 are in open chromatin in all 6 neuron samples: rs191267549, rs11717133, </a:t>
            </a:r>
            <a:r>
              <a:rPr lang="en-US" sz="1400" dirty="0" smtClean="0"/>
              <a:t>rs74944275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Odd ratio of the top ADSP variants being in open chromatin is 0.86 to 1.63 (no enrichment)</a:t>
            </a:r>
            <a:endParaRPr lang="en-US" sz="14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48105"/>
              </p:ext>
            </p:extLst>
          </p:nvPr>
        </p:nvGraphicFramePr>
        <p:xfrm>
          <a:off x="1215761" y="2654557"/>
          <a:ext cx="6613589" cy="27431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88953"/>
                <a:gridCol w="2612318"/>
                <a:gridCol w="26123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variant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consequence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rs9809820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upstream_gene_variant</a:t>
                      </a:r>
                      <a:endParaRPr lang="en-US" sz="1400" dirty="0" smtClean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SERP1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intron_variant</a:t>
                      </a:r>
                      <a:endParaRPr 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rs11717133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LINC00886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intron_variant</a:t>
                      </a:r>
                      <a:endParaRPr lang="en-US" sz="1400" dirty="0" smtClean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ENSR00001485372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regulatory_region_variant</a:t>
                      </a:r>
                      <a:endParaRPr 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rs191267549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NANOS1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missense_variant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EIF3A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downstream_gene_variant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ENSR00000362682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regulatory_region_variant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rs74944275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intergenic_variant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3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7" y="1030653"/>
            <a:ext cx="5220715" cy="2569798"/>
          </a:xfrm>
        </p:spPr>
        <p:txBody>
          <a:bodyPr/>
          <a:lstStyle/>
          <a:p>
            <a:r>
              <a:rPr lang="en-US" sz="3200" dirty="0" smtClean="0"/>
              <a:t>Open chromatin in human neuron and astrocyte samples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853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32437</TotalTime>
  <Words>391</Words>
  <Application>Microsoft Macintosh PowerPoint</Application>
  <PresentationFormat>On-screen Show (4:3)</PresentationFormat>
  <Paragraphs>64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Powerpoint_Template</vt:lpstr>
      <vt:lpstr>Open chromatin in human neuron and astrocyte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chromatin in human neuron and astrocyte samples</vt:lpstr>
      <vt:lpstr>PowerPoint Presentation</vt:lpstr>
    </vt:vector>
  </TitlesOfParts>
  <Company>The Jackson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Gregory Carter</dc:creator>
  <cp:lastModifiedBy>Xulong Wang</cp:lastModifiedBy>
  <cp:revision>1675</cp:revision>
  <cp:lastPrinted>2014-10-23T06:27:53Z</cp:lastPrinted>
  <dcterms:created xsi:type="dcterms:W3CDTF">2013-08-05T13:22:57Z</dcterms:created>
  <dcterms:modified xsi:type="dcterms:W3CDTF">2015-09-11T18:44:32Z</dcterms:modified>
</cp:coreProperties>
</file>