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9" r:id="rId1"/>
  </p:sldMasterIdLst>
  <p:notesMasterIdLst>
    <p:notesMasterId r:id="rId10"/>
  </p:notesMasterIdLst>
  <p:handoutMasterIdLst>
    <p:handoutMasterId r:id="rId11"/>
  </p:handoutMasterIdLst>
  <p:sldIdLst>
    <p:sldId id="307" r:id="rId2"/>
    <p:sldId id="473" r:id="rId3"/>
    <p:sldId id="474" r:id="rId4"/>
    <p:sldId id="476" r:id="rId5"/>
    <p:sldId id="477" r:id="rId6"/>
    <p:sldId id="480" r:id="rId7"/>
    <p:sldId id="478" r:id="rId8"/>
    <p:sldId id="4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6001C"/>
    <a:srgbClr val="C89800"/>
    <a:srgbClr val="A2AAAD"/>
    <a:srgbClr val="0085C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6911" autoAdjust="0"/>
  </p:normalViewPr>
  <p:slideViewPr>
    <p:cSldViewPr snapToGrid="0" snapToObjects="1" showGuides="1">
      <p:cViewPr varScale="1">
        <p:scale>
          <a:sx n="125" d="100"/>
          <a:sy n="125" d="100"/>
        </p:scale>
        <p:origin x="-112" y="-104"/>
      </p:cViewPr>
      <p:guideLst>
        <p:guide orient="horz" pos="1192"/>
        <p:guide pos="32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0C841-A34D-0F44-B99C-434D0D484263}" type="datetimeFigureOut">
              <a:rPr lang="en-US" smtClean="0"/>
              <a:pPr/>
              <a:t>8/24/15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7D7A8-7AD1-D847-88F0-AC6D5D9279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F55D3-CD27-9042-95C4-4762BDC1F504}" type="datetimeFigureOut">
              <a:rPr lang="en-US" smtClean="0"/>
              <a:pPr/>
              <a:t>8/24/15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1C36C-116C-BC4F-AAB9-02D408A4C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0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1C36C-116C-BC4F-AAB9-02D408A4C5F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A2AAA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8A1B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005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57200" y="0"/>
            <a:ext cx="3199814" cy="6858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7200" y="0"/>
            <a:ext cx="549174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accent3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0"/>
            <a:ext cx="365225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3199814" cy="6858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657600" y="0"/>
            <a:ext cx="5486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49622" y="1030653"/>
            <a:ext cx="5038226" cy="2569798"/>
          </a:xfrm>
        </p:spPr>
        <p:txBody>
          <a:bodyPr/>
          <a:lstStyle>
            <a:lvl1pPr>
              <a:defRPr sz="4400">
                <a:solidFill>
                  <a:srgbClr val="8A1B6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49622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8016240" cy="4191000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/>
            </a:lvl4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0"/>
          </p:nvPr>
        </p:nvSpPr>
        <p:spPr>
          <a:xfrm>
            <a:off x="49377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0"/>
          </p:nvPr>
        </p:nvSpPr>
        <p:spPr>
          <a:xfrm>
            <a:off x="4937760" y="1600200"/>
            <a:ext cx="4038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4759960" y="1600200"/>
            <a:ext cx="3911600" cy="45259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3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781842" y="1600199"/>
            <a:ext cx="3657600" cy="457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50912" y="1600201"/>
            <a:ext cx="7315200" cy="36576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950913" y="5399385"/>
            <a:ext cx="4038600" cy="444711"/>
          </a:xfrm>
        </p:spPr>
        <p:txBody>
          <a:bodyPr>
            <a:normAutofit/>
          </a:bodyPr>
          <a:lstStyle>
            <a:lvl1pPr>
              <a:buNone/>
              <a:defRPr sz="1300">
                <a:solidFill>
                  <a:schemeClr val="tx2"/>
                </a:solidFill>
              </a:defRPr>
            </a:lvl1pPr>
            <a:lvl2pPr>
              <a:buClr>
                <a:schemeClr val="bg2"/>
              </a:buClr>
              <a:buNone/>
              <a:defRPr sz="2400">
                <a:solidFill>
                  <a:schemeClr val="tx2"/>
                </a:solidFill>
              </a:defRPr>
            </a:lvl2pPr>
            <a:lvl3pPr>
              <a:buClr>
                <a:schemeClr val="bg2"/>
              </a:buClr>
              <a:buNone/>
              <a:defRPr sz="2000">
                <a:solidFill>
                  <a:schemeClr val="tx2"/>
                </a:solidFill>
              </a:defRPr>
            </a:lvl3pPr>
            <a:lvl4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4pPr>
            <a:lvl5pPr>
              <a:buClr>
                <a:schemeClr val="bg2"/>
              </a:buClr>
              <a:buNone/>
              <a:defRPr sz="1800">
                <a:solidFill>
                  <a:schemeClr val="tx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1"/>
          </p:nvPr>
        </p:nvSpPr>
        <p:spPr>
          <a:xfrm>
            <a:off x="951798" y="1600200"/>
            <a:ext cx="7459662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9"/>
          <p:cNvSpPr>
            <a:spLocks noGrp="1"/>
          </p:cNvSpPr>
          <p:nvPr>
            <p:ph type="tbl" sz="quarter" idx="12"/>
          </p:nvPr>
        </p:nvSpPr>
        <p:spPr>
          <a:xfrm>
            <a:off x="951798" y="1600200"/>
            <a:ext cx="7470775" cy="452596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5283200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2D7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A2AAA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8A1B6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rgbClr val="FFFFFF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rgbClr val="FFFFFF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rgbClr val="FFFFFF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00515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57600" y="0"/>
            <a:ext cx="54864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57200" y="0"/>
            <a:ext cx="3200400" cy="6858000"/>
          </a:xfrm>
          <a:prstGeom prst="rect">
            <a:avLst/>
          </a:prstGeom>
          <a:solidFill>
            <a:srgbClr val="F1C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599545" y="914400"/>
            <a:ext cx="2958081" cy="4525963"/>
          </a:xfr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2400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bg1"/>
              </a:buClr>
              <a:buSzPct val="100000"/>
              <a:buFontTx/>
              <a:buBlip>
                <a:blip r:embed="rId2"/>
              </a:buBlip>
              <a:defRPr sz="1600">
                <a:solidFill>
                  <a:schemeClr val="tx1"/>
                </a:solidFill>
              </a:defRPr>
            </a:lvl3pPr>
            <a:lvl4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 sz="14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F1C4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2C2A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ste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9808" y="1030653"/>
            <a:ext cx="5038226" cy="2569798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3886200"/>
            <a:ext cx="5038226" cy="17526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705" y="0"/>
            <a:ext cx="457200" cy="6858000"/>
          </a:xfrm>
        </p:spPr>
        <p:txBody>
          <a:bodyPr vert="vert"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8" name="Picture 7" descr="master_bg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452438" y="0"/>
            <a:ext cx="549174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52437" y="0"/>
            <a:ext cx="4992062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50292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1"/>
          </p:nvPr>
        </p:nvSpPr>
        <p:spPr>
          <a:xfrm>
            <a:off x="5626100" y="914400"/>
            <a:ext cx="3200400" cy="5173663"/>
          </a:xfr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 sz="2400"/>
            </a:lvl1pPr>
            <a:lvl2pPr marL="687388" marR="0" indent="-344488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20000"/>
              <a:buFont typeface="Courier New"/>
              <a:buChar char="o"/>
              <a:tabLst/>
              <a:defRPr sz="2000"/>
            </a:lvl2pPr>
            <a:lvl3pPr marL="1030288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Blip>
                <a:blip r:embed="rId3"/>
              </a:buBlip>
              <a:tabLst/>
              <a:defRPr sz="1600"/>
            </a:lvl3pPr>
            <a:lvl4pPr marL="1258888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A2AAAD"/>
              </a:buClr>
              <a:buSzPct val="110000"/>
              <a:buFont typeface="Arial"/>
              <a:buChar char="•"/>
              <a:tabLst/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</a:t>
            </a:r>
          </a:p>
          <a:p>
            <a:pPr marL="342900" marR="0" lvl="3" indent="-342900" algn="l" defTabSz="457200" rtl="0" eaLnBrk="1" fontAlgn="auto" latinLnBrk="0" hangingPunct="1">
              <a:lnSpc>
                <a:spcPct val="102000"/>
              </a:lnSpc>
              <a:spcBef>
                <a:spcPts val="600"/>
              </a:spcBef>
              <a:spcAft>
                <a:spcPts val="140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333F48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 level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57200" y="0"/>
            <a:ext cx="8686800" cy="68579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01" Type="http://schemas.openxmlformats.org/officeDocument/2006/relationships/image" Target="../media/image1.png"/><Relationship Id="rId102" Type="http://schemas.openxmlformats.org/officeDocument/2006/relationships/image" Target="../media/image2.png"/><Relationship Id="rId103" Type="http://schemas.openxmlformats.org/officeDocument/2006/relationships/image" Target="../media/image3.png"/><Relationship Id="rId10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70" Type="http://schemas.openxmlformats.org/officeDocument/2006/relationships/slideLayout" Target="../slideLayouts/slideLayout70.xml"/><Relationship Id="rId71" Type="http://schemas.openxmlformats.org/officeDocument/2006/relationships/slideLayout" Target="../slideLayouts/slideLayout71.xml"/><Relationship Id="rId72" Type="http://schemas.openxmlformats.org/officeDocument/2006/relationships/slideLayout" Target="../slideLayouts/slideLayout72.xml"/><Relationship Id="rId73" Type="http://schemas.openxmlformats.org/officeDocument/2006/relationships/slideLayout" Target="../slideLayouts/slideLayout73.xml"/><Relationship Id="rId74" Type="http://schemas.openxmlformats.org/officeDocument/2006/relationships/slideLayout" Target="../slideLayouts/slideLayout74.xml"/><Relationship Id="rId75" Type="http://schemas.openxmlformats.org/officeDocument/2006/relationships/slideLayout" Target="../slideLayouts/slideLayout75.xml"/><Relationship Id="rId76" Type="http://schemas.openxmlformats.org/officeDocument/2006/relationships/slideLayout" Target="../slideLayouts/slideLayout76.xml"/><Relationship Id="rId77" Type="http://schemas.openxmlformats.org/officeDocument/2006/relationships/slideLayout" Target="../slideLayouts/slideLayout77.xml"/><Relationship Id="rId78" Type="http://schemas.openxmlformats.org/officeDocument/2006/relationships/slideLayout" Target="../slideLayouts/slideLayout78.xml"/><Relationship Id="rId79" Type="http://schemas.openxmlformats.org/officeDocument/2006/relationships/slideLayout" Target="../slideLayouts/slideLayout79.xml"/><Relationship Id="rId90" Type="http://schemas.openxmlformats.org/officeDocument/2006/relationships/slideLayout" Target="../slideLayouts/slideLayout90.xml"/><Relationship Id="rId91" Type="http://schemas.openxmlformats.org/officeDocument/2006/relationships/slideLayout" Target="../slideLayouts/slideLayout91.xml"/><Relationship Id="rId92" Type="http://schemas.openxmlformats.org/officeDocument/2006/relationships/slideLayout" Target="../slideLayouts/slideLayout92.xml"/><Relationship Id="rId93" Type="http://schemas.openxmlformats.org/officeDocument/2006/relationships/slideLayout" Target="../slideLayouts/slideLayout93.xml"/><Relationship Id="rId94" Type="http://schemas.openxmlformats.org/officeDocument/2006/relationships/slideLayout" Target="../slideLayouts/slideLayout94.xml"/><Relationship Id="rId95" Type="http://schemas.openxmlformats.org/officeDocument/2006/relationships/slideLayout" Target="../slideLayouts/slideLayout95.xml"/><Relationship Id="rId96" Type="http://schemas.openxmlformats.org/officeDocument/2006/relationships/slideLayout" Target="../slideLayouts/slideLayout96.xml"/><Relationship Id="rId97" Type="http://schemas.openxmlformats.org/officeDocument/2006/relationships/slideLayout" Target="../slideLayouts/slideLayout97.xml"/><Relationship Id="rId98" Type="http://schemas.openxmlformats.org/officeDocument/2006/relationships/slideLayout" Target="../slideLayouts/slideLayout98.xml"/><Relationship Id="rId99" Type="http://schemas.openxmlformats.org/officeDocument/2006/relationships/slideLayout" Target="../slideLayouts/slideLayout9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slideLayout" Target="../slideLayouts/slideLayout66.xml"/><Relationship Id="rId67" Type="http://schemas.openxmlformats.org/officeDocument/2006/relationships/slideLayout" Target="../slideLayouts/slideLayout67.xml"/><Relationship Id="rId68" Type="http://schemas.openxmlformats.org/officeDocument/2006/relationships/slideLayout" Target="../slideLayouts/slideLayout68.xml"/><Relationship Id="rId69" Type="http://schemas.openxmlformats.org/officeDocument/2006/relationships/slideLayout" Target="../slideLayouts/slideLayout69.xml"/><Relationship Id="rId100" Type="http://schemas.openxmlformats.org/officeDocument/2006/relationships/theme" Target="../theme/theme1.xml"/><Relationship Id="rId80" Type="http://schemas.openxmlformats.org/officeDocument/2006/relationships/slideLayout" Target="../slideLayouts/slideLayout80.xml"/><Relationship Id="rId81" Type="http://schemas.openxmlformats.org/officeDocument/2006/relationships/slideLayout" Target="../slideLayouts/slideLayout81.xml"/><Relationship Id="rId82" Type="http://schemas.openxmlformats.org/officeDocument/2006/relationships/slideLayout" Target="../slideLayouts/slideLayout82.xml"/><Relationship Id="rId83" Type="http://schemas.openxmlformats.org/officeDocument/2006/relationships/slideLayout" Target="../slideLayouts/slideLayout83.xml"/><Relationship Id="rId84" Type="http://schemas.openxmlformats.org/officeDocument/2006/relationships/slideLayout" Target="../slideLayouts/slideLayout84.xml"/><Relationship Id="rId85" Type="http://schemas.openxmlformats.org/officeDocument/2006/relationships/slideLayout" Target="../slideLayouts/slideLayout85.xml"/><Relationship Id="rId86" Type="http://schemas.openxmlformats.org/officeDocument/2006/relationships/slideLayout" Target="../slideLayouts/slideLayout86.xml"/><Relationship Id="rId87" Type="http://schemas.openxmlformats.org/officeDocument/2006/relationships/slideLayout" Target="../slideLayouts/slideLayout87.xml"/><Relationship Id="rId88" Type="http://schemas.openxmlformats.org/officeDocument/2006/relationships/slideLayout" Target="../slideLayouts/slideLayout88.xml"/><Relationship Id="rId89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6" name="Picture 5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1443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200"/>
            <a:ext cx="8229600" cy="452596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692900" y="62801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fld id="{24791E93-A2B7-0848-BDB4-10A6DF01D9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itle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5748710" y="6239691"/>
            <a:ext cx="2254250" cy="457200"/>
          </a:xfrm>
          <a:prstGeom prst="rect">
            <a:avLst/>
          </a:prstGeom>
        </p:spPr>
      </p:pic>
      <p:pic>
        <p:nvPicPr>
          <p:cNvPr id="9" name="Picture 8" descr="JAX_logo_bug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858838" y="6230520"/>
            <a:ext cx="775853" cy="46637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rot="5400000">
            <a:off x="7999016" y="6588522"/>
            <a:ext cx="538956" cy="1588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  <p:sldLayoutId id="2147483927" r:id="rId18"/>
    <p:sldLayoutId id="2147483928" r:id="rId19"/>
    <p:sldLayoutId id="2147483929" r:id="rId20"/>
    <p:sldLayoutId id="2147483930" r:id="rId21"/>
    <p:sldLayoutId id="2147483931" r:id="rId22"/>
    <p:sldLayoutId id="2147483932" r:id="rId23"/>
    <p:sldLayoutId id="2147483933" r:id="rId24"/>
    <p:sldLayoutId id="2147483934" r:id="rId25"/>
    <p:sldLayoutId id="2147483935" r:id="rId26"/>
    <p:sldLayoutId id="2147483936" r:id="rId27"/>
    <p:sldLayoutId id="2147483937" r:id="rId28"/>
    <p:sldLayoutId id="2147483938" r:id="rId29"/>
    <p:sldLayoutId id="2147483939" r:id="rId30"/>
    <p:sldLayoutId id="2147483940" r:id="rId31"/>
    <p:sldLayoutId id="2147483941" r:id="rId32"/>
    <p:sldLayoutId id="2147483942" r:id="rId33"/>
    <p:sldLayoutId id="2147483943" r:id="rId34"/>
    <p:sldLayoutId id="2147483944" r:id="rId35"/>
    <p:sldLayoutId id="2147483945" r:id="rId36"/>
    <p:sldLayoutId id="2147483946" r:id="rId37"/>
    <p:sldLayoutId id="2147483947" r:id="rId38"/>
    <p:sldLayoutId id="2147483948" r:id="rId39"/>
    <p:sldLayoutId id="2147483949" r:id="rId40"/>
    <p:sldLayoutId id="2147483950" r:id="rId41"/>
    <p:sldLayoutId id="2147483951" r:id="rId42"/>
    <p:sldLayoutId id="2147483952" r:id="rId43"/>
    <p:sldLayoutId id="2147483953" r:id="rId44"/>
    <p:sldLayoutId id="2147483954" r:id="rId45"/>
    <p:sldLayoutId id="2147483955" r:id="rId46"/>
    <p:sldLayoutId id="2147483956" r:id="rId47"/>
    <p:sldLayoutId id="2147483957" r:id="rId48"/>
    <p:sldLayoutId id="2147483958" r:id="rId49"/>
    <p:sldLayoutId id="2147483959" r:id="rId50"/>
    <p:sldLayoutId id="2147483960" r:id="rId51"/>
    <p:sldLayoutId id="2147483961" r:id="rId52"/>
    <p:sldLayoutId id="2147483962" r:id="rId53"/>
    <p:sldLayoutId id="2147483657" r:id="rId54"/>
    <p:sldLayoutId id="2147483729" r:id="rId55"/>
    <p:sldLayoutId id="2147483705" r:id="rId56"/>
    <p:sldLayoutId id="2147483706" r:id="rId57"/>
    <p:sldLayoutId id="2147483707" r:id="rId58"/>
    <p:sldLayoutId id="2147483732" r:id="rId59"/>
    <p:sldLayoutId id="2147483671" r:id="rId60"/>
    <p:sldLayoutId id="2147483730" r:id="rId61"/>
    <p:sldLayoutId id="2147483722" r:id="rId62"/>
    <p:sldLayoutId id="2147483723" r:id="rId63"/>
    <p:sldLayoutId id="2147483731" r:id="rId64"/>
    <p:sldLayoutId id="2147483724" r:id="rId65"/>
    <p:sldLayoutId id="2147483690" r:id="rId66"/>
    <p:sldLayoutId id="2147483709" r:id="rId67"/>
    <p:sldLayoutId id="2147483708" r:id="rId68"/>
    <p:sldLayoutId id="2147483710" r:id="rId69"/>
    <p:sldLayoutId id="2147483711" r:id="rId70"/>
    <p:sldLayoutId id="2147483734" r:id="rId71"/>
    <p:sldLayoutId id="2147483689" r:id="rId72"/>
    <p:sldLayoutId id="2147483652" r:id="rId73"/>
    <p:sldLayoutId id="2147483692" r:id="rId74"/>
    <p:sldLayoutId id="2147483665" r:id="rId75"/>
    <p:sldLayoutId id="2147483666" r:id="rId76"/>
    <p:sldLayoutId id="2147483667" r:id="rId77"/>
    <p:sldLayoutId id="2147483669" r:id="rId78"/>
    <p:sldLayoutId id="2147483670" r:id="rId79"/>
    <p:sldLayoutId id="2147483655" r:id="rId80"/>
    <p:sldLayoutId id="2147483727" r:id="rId81"/>
    <p:sldLayoutId id="2147483725" r:id="rId82"/>
    <p:sldLayoutId id="2147483726" r:id="rId83"/>
    <p:sldLayoutId id="2147483728" r:id="rId84"/>
    <p:sldLayoutId id="2147483735" r:id="rId85"/>
    <p:sldLayoutId id="2147483673" r:id="rId86"/>
    <p:sldLayoutId id="2147483736" r:id="rId87"/>
    <p:sldLayoutId id="2147483737" r:id="rId88"/>
    <p:sldLayoutId id="2147483742" r:id="rId89"/>
    <p:sldLayoutId id="2147483716" r:id="rId90"/>
    <p:sldLayoutId id="2147483738" r:id="rId91"/>
    <p:sldLayoutId id="2147483719" r:id="rId92"/>
    <p:sldLayoutId id="2147483691" r:id="rId93"/>
    <p:sldLayoutId id="2147483739" r:id="rId94"/>
    <p:sldLayoutId id="2147483740" r:id="rId95"/>
    <p:sldLayoutId id="2147483721" r:id="rId96"/>
    <p:sldLayoutId id="2147483717" r:id="rId97"/>
    <p:sldLayoutId id="2147483741" r:id="rId98"/>
    <p:sldLayoutId id="2147483718" r:id="rId9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2000"/>
        </a:lnSpc>
        <a:spcBef>
          <a:spcPts val="600"/>
        </a:spcBef>
        <a:spcAft>
          <a:spcPts val="1400"/>
        </a:spcAft>
        <a:buSzPct val="100000"/>
        <a:buFontTx/>
        <a:buBlip>
          <a:blip r:embed="rId103"/>
        </a:buBlip>
        <a:defRPr sz="2400" kern="1200">
          <a:solidFill>
            <a:schemeClr val="tx2"/>
          </a:solidFill>
          <a:latin typeface="Arial"/>
          <a:ea typeface="+mn-ea"/>
          <a:cs typeface="Arial"/>
        </a:defRPr>
      </a:lvl1pPr>
      <a:lvl2pPr marL="687388" indent="-344488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20000"/>
        <a:buFont typeface="Courier New"/>
        <a:buChar char="o"/>
        <a:defRPr sz="2000" kern="1200">
          <a:solidFill>
            <a:schemeClr val="tx2"/>
          </a:solidFill>
          <a:latin typeface="Arial"/>
          <a:ea typeface="+mn-ea"/>
          <a:cs typeface="Arial"/>
        </a:defRPr>
      </a:lvl2pPr>
      <a:lvl3pPr marL="1030288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Tx/>
        <a:buBlip>
          <a:blip r:embed="rId104"/>
        </a:buBlip>
        <a:defRPr sz="1600" kern="1200">
          <a:solidFill>
            <a:schemeClr val="tx2"/>
          </a:solidFill>
          <a:latin typeface="Arial"/>
          <a:ea typeface="+mn-ea"/>
          <a:cs typeface="Arial"/>
        </a:defRPr>
      </a:lvl3pPr>
      <a:lvl4pPr marL="1258888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A2AAAD"/>
        </a:buClr>
        <a:buSzPct val="110000"/>
        <a:buFont typeface="Arial"/>
        <a:buChar char="•"/>
        <a:defRPr sz="1600" kern="1200">
          <a:solidFill>
            <a:schemeClr val="tx2"/>
          </a:solidFill>
          <a:latin typeface="Arial"/>
          <a:ea typeface="+mn-ea"/>
          <a:cs typeface="Arial"/>
        </a:defRPr>
      </a:lvl4pPr>
      <a:lvl5pPr marL="1489075" indent="-230188" algn="l" defTabSz="457200" rtl="0" eaLnBrk="1" latinLnBrk="0" hangingPunct="1">
        <a:lnSpc>
          <a:spcPct val="104000"/>
        </a:lnSpc>
        <a:spcBef>
          <a:spcPts val="0"/>
        </a:spcBef>
        <a:spcAft>
          <a:spcPts val="800"/>
        </a:spcAft>
        <a:buClr>
          <a:schemeClr val="bg2"/>
        </a:buClr>
        <a:buFont typeface="Arial"/>
        <a:buNone/>
        <a:defRPr sz="1600" kern="120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7" y="1030653"/>
            <a:ext cx="5220715" cy="2569798"/>
          </a:xfrm>
        </p:spPr>
        <p:txBody>
          <a:bodyPr/>
          <a:lstStyle/>
          <a:p>
            <a:r>
              <a:rPr lang="en-US" sz="3200" dirty="0" smtClean="0"/>
              <a:t>Open chromatid in human neuron and astrocyte samples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0"/>
              </a:spcAft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25825" b="21019"/>
          <a:stretch/>
        </p:blipFill>
        <p:spPr>
          <a:xfrm>
            <a:off x="1753810" y="2128766"/>
            <a:ext cx="5567913" cy="162076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85546" y="451940"/>
            <a:ext cx="8101254" cy="87413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O</a:t>
            </a:r>
            <a:r>
              <a:rPr lang="en-US" dirty="0" smtClean="0"/>
              <a:t>pen chromatid in human neuron and astrocyte by ATAC sequencing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4864" y="4129545"/>
            <a:ext cx="5468164" cy="921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Open chromatin region width ranges from 201 to 7943 </a:t>
            </a:r>
            <a:r>
              <a:rPr lang="en-US" sz="1400" dirty="0" err="1" smtClean="0"/>
              <a:t>bp</a:t>
            </a:r>
            <a:endParaRPr lang="en-US" sz="1400" dirty="0" smtClean="0"/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Open chromatin covers 1% to 1.9% of the genome (9 samples)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i="1" dirty="0" err="1"/>
              <a:t>Asli</a:t>
            </a:r>
            <a:r>
              <a:rPr lang="en-US" sz="1400" i="1" dirty="0"/>
              <a:t> did peak call with </a:t>
            </a:r>
            <a:r>
              <a:rPr lang="en-US" sz="1400" i="1" dirty="0" smtClean="0"/>
              <a:t>MAC2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0874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ven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340" y="2807721"/>
            <a:ext cx="2123813" cy="212381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585546" y="314511"/>
            <a:ext cx="8101254" cy="87413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Neuron and astrocyte have different open chromatid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9016" y="4809558"/>
            <a:ext cx="7827784" cy="1201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16K to 34K unique peaks each sample, and 42K to 68K shared peaks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We only use shared peaks, which represent 131794 unique regions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Neuron and astrocyte have separate peak sets (</a:t>
            </a:r>
            <a:r>
              <a:rPr lang="en-US" sz="1400" dirty="0" err="1" smtClean="0"/>
              <a:t>venn</a:t>
            </a:r>
            <a:r>
              <a:rPr lang="en-US" sz="1400" dirty="0" smtClean="0"/>
              <a:t> numbers by pulling replicates together) 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We identified neuron/astrocyte-specific peaks with statistical model</a:t>
            </a:r>
          </a:p>
        </p:txBody>
      </p:sp>
      <p:pic>
        <p:nvPicPr>
          <p:cNvPr id="3" name="Picture 2" descr="Hc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4" y="2632818"/>
            <a:ext cx="4572000" cy="2743200"/>
          </a:xfrm>
          <a:prstGeom prst="rect">
            <a:avLst/>
          </a:prstGeom>
        </p:spPr>
      </p:pic>
      <p:pic>
        <p:nvPicPr>
          <p:cNvPr id="8" name="Picture 7" descr="peaks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" b="10997"/>
          <a:stretch/>
        </p:blipFill>
        <p:spPr>
          <a:xfrm>
            <a:off x="2344682" y="1098323"/>
            <a:ext cx="468137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2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chromatin relative to genetic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5030" y="4988219"/>
            <a:ext cx="6276077" cy="641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Proportion of each genetic feature’s open chromatin part in base pair unit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5’UTR is highly enriched, promoter second, 3’UTR has the least</a:t>
            </a:r>
          </a:p>
        </p:txBody>
      </p:sp>
      <p:pic>
        <p:nvPicPr>
          <p:cNvPr id="11" name="Picture 10" descr="overlap_pct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29" y="1266977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chromatin relative to genetic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2674" y="5044099"/>
            <a:ext cx="7281312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Proportion of each genetic feature’s open chromatin part divided by proportion of open chromatin over genome (odds ratio)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5’UTRs are roughly 15 times more enriched, promoters are roughly 7 times more</a:t>
            </a:r>
          </a:p>
        </p:txBody>
      </p:sp>
      <p:pic>
        <p:nvPicPr>
          <p:cNvPr id="6" name="Picture 5" descr="odd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14" y="1282700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92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chromatin relative to genetic features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2674" y="5044099"/>
            <a:ext cx="7281312" cy="921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/>
              <a:t>G</a:t>
            </a:r>
            <a:r>
              <a:rPr lang="en-US" sz="1400" dirty="0" smtClean="0"/>
              <a:t>enetic features proportions that are covered by at least one open chromatin peak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Intergenic and genes are highly covered because they are long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Roughly 40% of all promoters have open chromatids</a:t>
            </a:r>
            <a:endParaRPr lang="en-US" sz="1400" dirty="0"/>
          </a:p>
        </p:txBody>
      </p:sp>
      <p:pic>
        <p:nvPicPr>
          <p:cNvPr id="2" name="Picture 1" descr="overlap_pct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92" y="1315092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90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Open promoter genes (cell specific)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02674" y="4163173"/>
            <a:ext cx="7281312" cy="148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Statistical model identified 33720</a:t>
            </a:r>
            <a:r>
              <a:rPr lang="en-US" sz="1400" dirty="0"/>
              <a:t> </a:t>
            </a:r>
            <a:r>
              <a:rPr lang="en-US" sz="1400" dirty="0" smtClean="0"/>
              <a:t>neuron-specific and 50859 astrocyte-specific open chromatin regions (</a:t>
            </a:r>
            <a:r>
              <a:rPr lang="en-US" sz="1400" dirty="0" err="1" smtClean="0"/>
              <a:t>Asli</a:t>
            </a:r>
            <a:r>
              <a:rPr lang="en-US" sz="1400" dirty="0" smtClean="0"/>
              <a:t>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Promoters of 2689 genes in neuron and 563 genes in astrocyte were covered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Neuron genes were enriched with metabolic process, astrocyte genes were enriched with immune response</a:t>
            </a:r>
          </a:p>
        </p:txBody>
      </p:sp>
      <p:pic>
        <p:nvPicPr>
          <p:cNvPr id="3" name="Picture 2" descr="venn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55" y="1413021"/>
            <a:ext cx="2775385" cy="27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77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585546" y="329347"/>
            <a:ext cx="8101254" cy="8741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 smtClean="0"/>
              <a:t>ADSP integration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5398" y="1198713"/>
            <a:ext cx="7781401" cy="120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244 genomic variants from ADSP study (LOD &gt; 15)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2 are in open chromatid in all 3 astrocyte samples: rs9809820, rs11717133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3 are in open chromatid in all 6 neuron samples: rs191267549, rs11717133, rs74944275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sz="1400" dirty="0" smtClean="0"/>
              <a:t>Odd ratio of the top ADSP variants being in open chromatin is 0.86 to 1.63 (no enrichment)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48105"/>
              </p:ext>
            </p:extLst>
          </p:nvPr>
        </p:nvGraphicFramePr>
        <p:xfrm>
          <a:off x="1215761" y="2654557"/>
          <a:ext cx="6613589" cy="27431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88953"/>
                <a:gridCol w="2612318"/>
                <a:gridCol w="261231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variant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gene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consequence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rs9809820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SELT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upstream_gene_variant</a:t>
                      </a:r>
                      <a:endParaRPr lang="en-US" sz="1400" dirty="0" smtClean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SERP1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intron_variant</a:t>
                      </a:r>
                      <a:endParaRPr 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rs11717133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LINC00886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intron_variant</a:t>
                      </a:r>
                      <a:endParaRPr lang="en-US" sz="1400" dirty="0" smtClean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ENSR00001485372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regulatory_region_variant</a:t>
                      </a:r>
                      <a:endParaRPr lang="en-US" sz="140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rs191267549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NANOS1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missense_variant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EIF3A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downstream_gene_variant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ENSR00000362682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regulatory_region_variant</a:t>
                      </a:r>
                      <a:endParaRPr lang="en-US" sz="1400" dirty="0"/>
                    </a:p>
                  </a:txBody>
                  <a:tcP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rs74944275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intergenic_variant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137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_Template">
  <a:themeElements>
    <a:clrScheme name="Custom 4">
      <a:dk1>
        <a:srgbClr val="2C2A29"/>
      </a:dk1>
      <a:lt1>
        <a:sysClr val="window" lastClr="FFFFFF"/>
      </a:lt1>
      <a:dk2>
        <a:srgbClr val="333F48"/>
      </a:dk2>
      <a:lt2>
        <a:srgbClr val="A2AAAD"/>
      </a:lt2>
      <a:accent1>
        <a:srgbClr val="0085CA"/>
      </a:accent1>
      <a:accent2>
        <a:srgbClr val="002D72"/>
      </a:accent2>
      <a:accent3>
        <a:srgbClr val="F1C400"/>
      </a:accent3>
      <a:accent4>
        <a:srgbClr val="DC582A"/>
      </a:accent4>
      <a:accent5>
        <a:srgbClr val="8A1B61"/>
      </a:accent5>
      <a:accent6>
        <a:srgbClr val="005151"/>
      </a:accent6>
      <a:hlink>
        <a:srgbClr val="0085CA"/>
      </a:hlink>
      <a:folHlink>
        <a:srgbClr val="D0D3D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32261</TotalTime>
  <Words>366</Words>
  <Application>Microsoft Macintosh PowerPoint</Application>
  <PresentationFormat>On-screen Show (4:3)</PresentationFormat>
  <Paragraphs>59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Powerpoint_Template</vt:lpstr>
      <vt:lpstr>Open chromatid in human neuron and astrocyte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Gregory Carter</dc:creator>
  <cp:lastModifiedBy>Xulong Wang</cp:lastModifiedBy>
  <cp:revision>1646</cp:revision>
  <cp:lastPrinted>2014-10-23T06:27:53Z</cp:lastPrinted>
  <dcterms:created xsi:type="dcterms:W3CDTF">2013-08-05T13:22:57Z</dcterms:created>
  <dcterms:modified xsi:type="dcterms:W3CDTF">2015-08-27T02:51:18Z</dcterms:modified>
</cp:coreProperties>
</file>