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47"/>
  </p:notesMasterIdLst>
  <p:handoutMasterIdLst>
    <p:handoutMasterId r:id="rId48"/>
  </p:handoutMasterIdLst>
  <p:sldIdLst>
    <p:sldId id="256" r:id="rId9"/>
    <p:sldId id="288" r:id="rId10"/>
    <p:sldId id="289" r:id="rId11"/>
    <p:sldId id="304" r:id="rId12"/>
    <p:sldId id="299" r:id="rId13"/>
    <p:sldId id="300" r:id="rId14"/>
    <p:sldId id="301" r:id="rId15"/>
    <p:sldId id="291" r:id="rId16"/>
    <p:sldId id="302" r:id="rId17"/>
    <p:sldId id="303" r:id="rId18"/>
    <p:sldId id="290" r:id="rId19"/>
    <p:sldId id="298" r:id="rId20"/>
    <p:sldId id="293" r:id="rId21"/>
    <p:sldId id="292" r:id="rId22"/>
    <p:sldId id="295" r:id="rId23"/>
    <p:sldId id="294" r:id="rId24"/>
    <p:sldId id="296" r:id="rId25"/>
    <p:sldId id="297" r:id="rId26"/>
    <p:sldId id="285" r:id="rId27"/>
    <p:sldId id="286" r:id="rId28"/>
    <p:sldId id="263" r:id="rId29"/>
    <p:sldId id="272" r:id="rId30"/>
    <p:sldId id="277" r:id="rId31"/>
    <p:sldId id="283" r:id="rId32"/>
    <p:sldId id="278" r:id="rId33"/>
    <p:sldId id="279" r:id="rId34"/>
    <p:sldId id="281" r:id="rId35"/>
    <p:sldId id="280" r:id="rId36"/>
    <p:sldId id="284" r:id="rId37"/>
    <p:sldId id="287" r:id="rId38"/>
    <p:sldId id="268" r:id="rId39"/>
    <p:sldId id="258" r:id="rId40"/>
    <p:sldId id="259" r:id="rId41"/>
    <p:sldId id="261" r:id="rId42"/>
    <p:sldId id="262" r:id="rId43"/>
    <p:sldId id="266" r:id="rId44"/>
    <p:sldId id="267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4660"/>
  </p:normalViewPr>
  <p:slideViewPr>
    <p:cSldViewPr snapToGrid="0" snapToObjects="1" showGuides="1">
      <p:cViewPr varScale="1">
        <p:scale>
          <a:sx n="135" d="100"/>
          <a:sy n="135" d="100"/>
        </p:scale>
        <p:origin x="-688" y="-10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 sequencing data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4" y="1818587"/>
            <a:ext cx="3580921" cy="3178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443" y="1065562"/>
            <a:ext cx="45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Stat3 is a potential master regulator for Alzheimer’s disease</a:t>
            </a:r>
            <a:endParaRPr lang="en-US" sz="1200" b="1" dirty="0"/>
          </a:p>
        </p:txBody>
      </p:sp>
      <p:pic>
        <p:nvPicPr>
          <p:cNvPr id="8" name="Picture 7" descr="Sta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53" y="2231248"/>
            <a:ext cx="3080093" cy="22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Te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47"/>
          <a:stretch/>
        </p:blipFill>
        <p:spPr>
          <a:xfrm>
            <a:off x="1846699" y="1432950"/>
            <a:ext cx="5299364" cy="38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 Linear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phylo_gl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3" y="457200"/>
            <a:ext cx="6400800" cy="640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5187" y="1413361"/>
            <a:ext cx="687950" cy="220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2m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765187" y="1747558"/>
            <a:ext cx="687950" cy="220479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765187" y="2081755"/>
            <a:ext cx="687950" cy="220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765187" y="2415951"/>
            <a:ext cx="687950" cy="220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pic>
        <p:nvPicPr>
          <p:cNvPr id="13" name="Picture 12" descr="glm_numb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30" y="2424774"/>
            <a:ext cx="1973556" cy="3947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900" y="1633840"/>
            <a:ext cx="105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443" y="1034158"/>
            <a:ext cx="75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C1qa and C1qc are included in the working list, but more could show up with less stringent criteria.</a:t>
            </a:r>
            <a:endParaRPr lang="en-US" dirty="0"/>
          </a:p>
        </p:txBody>
      </p:sp>
      <p:pic>
        <p:nvPicPr>
          <p:cNvPr id="6" name="Picture 5" descr="Screen Shot 2015-01-13 at 1.3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32" y="1757198"/>
            <a:ext cx="4628021" cy="4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7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C1qa: all of the brain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C1qa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99" y="802804"/>
            <a:ext cx="5057059" cy="2528530"/>
          </a:xfrm>
          <a:prstGeom prst="rect">
            <a:avLst/>
          </a:prstGeom>
        </p:spPr>
      </p:pic>
      <p:pic>
        <p:nvPicPr>
          <p:cNvPr id="10" name="Picture 9" descr="C1q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35" y="3264533"/>
            <a:ext cx="5753749" cy="28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2 batches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Screen Shot 2015-01-13 at 4.14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2"/>
          <a:stretch/>
        </p:blipFill>
        <p:spPr>
          <a:xfrm>
            <a:off x="1552012" y="1017903"/>
            <a:ext cx="4563231" cy="4311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12" y="5552528"/>
            <a:ext cx="631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C1qa increases over month significantly, but there is no effect on APP mutant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3 batches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Screen Shot 2015-01-14 at 9.06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9" y="1031002"/>
            <a:ext cx="4947295" cy="425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499" y="5308045"/>
            <a:ext cx="66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P-value shows significance by pooling all 3 batches together. However, the effect is very small 0.08842, which represent a 6% increase.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0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2013 6m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Screen Shot 2015-01-14 at 9.18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77" y="1575605"/>
            <a:ext cx="5009553" cy="331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377" y="5253134"/>
            <a:ext cx="522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P-value is 0.18 if we only take the 6m samples from 2013 batch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1qa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8" y="750832"/>
            <a:ext cx="5235585" cy="2617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C1qa: all the retina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Screen Shot 2015-01-14 at 9.40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75" y="3442002"/>
            <a:ext cx="3566950" cy="2746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1856" y="3442002"/>
            <a:ext cx="2624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There is a strong APP effect on retina samples, with a effect size of 0.8116, represents 75% increase. P-value is 0.000539. Looks it is mostly come from the 2 month sample from the boxplot. 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6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rim-bowti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20" y="1589961"/>
            <a:ext cx="4414723" cy="4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895"/>
            <a:ext cx="7885057" cy="1143000"/>
          </a:xfrm>
        </p:spPr>
        <p:txBody>
          <a:bodyPr/>
          <a:lstStyle/>
          <a:p>
            <a:r>
              <a:rPr lang="en-US" dirty="0" smtClean="0"/>
              <a:t>Pipeline for expression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8400" y="3510515"/>
            <a:ext cx="866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1484L-584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94" y="5209195"/>
            <a:ext cx="866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1484L-584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 rot="5400000">
            <a:off x="2263879" y="2646755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1599814" y="1972794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Quality control</a:t>
            </a:r>
          </a:p>
          <a:p>
            <a:pPr algn="ctr">
              <a:lnSpc>
                <a:spcPct val="120000"/>
              </a:lnSpc>
            </a:pPr>
            <a:r>
              <a:rPr lang="en-US" sz="900" dirty="0" err="1" smtClean="0">
                <a:latin typeface="Helvetica"/>
                <a:cs typeface="Helvetica"/>
              </a:rPr>
              <a:t>Trimmomatic</a:t>
            </a:r>
            <a:r>
              <a:rPr lang="en-US" sz="900" dirty="0" smtClean="0">
                <a:latin typeface="Helvetica"/>
                <a:cs typeface="Helvetica"/>
              </a:rPr>
              <a:t>, FASTX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1599814" y="322841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Alignment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Bowtie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1599814" y="448403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Expression Estimation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RSEM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Notched Right Arrow 18"/>
          <p:cNvSpPr/>
          <p:nvPr/>
        </p:nvSpPr>
        <p:spPr>
          <a:xfrm rot="5400000">
            <a:off x="2263879" y="3902376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1577016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1535741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153339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861472" y="1196016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 (5/5)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536859" y="1193674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 (7/5)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1535741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1534570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160280" y="1194845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4m (9/5)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153871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374718" y="1198993"/>
            <a:ext cx="109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5m (13/11)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802"/>
          <a:stretch/>
        </p:blipFill>
        <p:spPr>
          <a:xfrm>
            <a:off x="941443" y="2132561"/>
            <a:ext cx="5230183" cy="320850"/>
          </a:xfrm>
          <a:prstGeom prst="rect">
            <a:avLst/>
          </a:prstGeom>
        </p:spPr>
      </p:pic>
      <p:pic>
        <p:nvPicPr>
          <p:cNvPr id="5" name="Picture 4" descr="Screen Shot 2015-01-11 at 2.14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8"/>
          <a:stretch/>
        </p:blipFill>
        <p:spPr>
          <a:xfrm>
            <a:off x="955612" y="2794173"/>
            <a:ext cx="4420158" cy="292672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 Linear regression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91165" y="3041281"/>
            <a:ext cx="1574520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mean of 2m, WT, batch1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4m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5m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6m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APP when 2m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3366FF"/>
                </a:solidFill>
              </a:rPr>
              <a:t>w</a:t>
            </a:r>
            <a:r>
              <a:rPr lang="en-US" sz="1000" dirty="0" smtClean="0">
                <a:solidFill>
                  <a:srgbClr val="3366FF"/>
                </a:solidFill>
              </a:rPr>
              <a:t>hen batch2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4m when APP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5m when APP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6m when APP</a:t>
            </a:r>
            <a:endParaRPr lang="en-US" sz="1000" dirty="0">
              <a:solidFill>
                <a:srgbClr val="3366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0597" y="3765088"/>
            <a:ext cx="6343653" cy="862433"/>
            <a:chOff x="810597" y="3765088"/>
            <a:chExt cx="6343653" cy="862433"/>
          </a:xfrm>
        </p:grpSpPr>
        <p:sp>
          <p:nvSpPr>
            <p:cNvPr id="7" name="Rectangle 6"/>
            <p:cNvSpPr/>
            <p:nvPr/>
          </p:nvSpPr>
          <p:spPr>
            <a:xfrm>
              <a:off x="810597" y="3765088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0597" y="4105919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0597" y="4286067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0597" y="4447373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13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895"/>
            <a:ext cx="7885057" cy="1143000"/>
          </a:xfrm>
        </p:spPr>
        <p:txBody>
          <a:bodyPr/>
          <a:lstStyle/>
          <a:p>
            <a:r>
              <a:rPr lang="en-US" dirty="0" smtClean="0"/>
              <a:t>2013 and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pca_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" y="1445244"/>
            <a:ext cx="7567836" cy="4540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458" y="1652405"/>
            <a:ext cx="1922671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7228" y="1652405"/>
            <a:ext cx="1071077" cy="429304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2014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782"/>
            <a:ext cx="91440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HC on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Mouse 1559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mouse155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55" y="1561172"/>
            <a:ext cx="6118172" cy="40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445" y="1401715"/>
            <a:ext cx="26212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Take off mouse 1559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Batch correction by regression</a:t>
            </a:r>
          </a:p>
        </p:txBody>
      </p:sp>
      <p:pic>
        <p:nvPicPr>
          <p:cNvPr id="4" name="Picture 3" descr="batch2014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7" y="1401715"/>
            <a:ext cx="4878435" cy="4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cluster1norm2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44" y="1401715"/>
            <a:ext cx="5041256" cy="5041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445" y="1401715"/>
            <a:ext cx="262123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Take off mouse 1559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Batch correction by regression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Normalize on 2 month</a:t>
            </a:r>
          </a:p>
        </p:txBody>
      </p:sp>
    </p:spTree>
    <p:extLst>
      <p:ext uri="{BB962C8B-B14F-4D97-AF65-F5344CB8AC3E}">
        <p14:creationId xmlns:p14="http://schemas.microsoft.com/office/powerpoint/2010/main" val="30933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DE genes in pipeline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de_numb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05" y="1536197"/>
            <a:ext cx="2174206" cy="38048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51572" y="1650764"/>
            <a:ext cx="2153333" cy="3910159"/>
            <a:chOff x="1451573" y="2285744"/>
            <a:chExt cx="2153333" cy="3910159"/>
          </a:xfrm>
        </p:grpSpPr>
        <p:sp>
          <p:nvSpPr>
            <p:cNvPr id="6" name="Notched Right Arrow 5"/>
            <p:cNvSpPr/>
            <p:nvPr/>
          </p:nvSpPr>
          <p:spPr>
            <a:xfrm rot="5400000">
              <a:off x="2319845" y="2927015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1451573" y="2285744"/>
              <a:ext cx="2113218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Batch correction with linear regression (2014 and 2014 new)</a:t>
              </a: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1451573" y="3463469"/>
              <a:ext cx="2153332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Normalize [456]</a:t>
              </a:r>
              <a:r>
                <a:rPr lang="en-US" sz="900" dirty="0">
                  <a:latin typeface="Helvetica"/>
                  <a:cs typeface="Helvetica"/>
                </a:rPr>
                <a:t> </a:t>
              </a:r>
              <a:r>
                <a:rPr lang="en-US" sz="900" dirty="0" smtClean="0">
                  <a:latin typeface="Helvetica"/>
                  <a:cs typeface="Helvetica"/>
                </a:rPr>
                <a:t>month WT samples to 2m WT per gene</a:t>
              </a:r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1451573" y="4641194"/>
              <a:ext cx="2153332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Normalize [456] month APP samples to 2m APP per gene</a:t>
              </a: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1451573" y="5818918"/>
              <a:ext cx="2153333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Pair-wise t-test for [456] month WT/APP</a:t>
              </a:r>
            </a:p>
          </p:txBody>
        </p:sp>
        <p:sp>
          <p:nvSpPr>
            <p:cNvPr id="16" name="Notched Right Arrow 15"/>
            <p:cNvSpPr/>
            <p:nvPr/>
          </p:nvSpPr>
          <p:spPr>
            <a:xfrm rot="5400000">
              <a:off x="2319846" y="4104740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Notched Right Arrow 16"/>
            <p:cNvSpPr/>
            <p:nvPr/>
          </p:nvSpPr>
          <p:spPr>
            <a:xfrm rot="5400000">
              <a:off x="2319846" y="5282465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Screen Shot 2015-04-03 at 2.1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3" y="2493554"/>
            <a:ext cx="2055507" cy="20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HC use differential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phylo_s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8" y="1439892"/>
            <a:ext cx="7783244" cy="45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3" y="3044746"/>
            <a:ext cx="4384596" cy="1055709"/>
          </a:xfrm>
          <a:prstGeom prst="rect">
            <a:avLst/>
          </a:prstGeom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2150251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210897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2106634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2023598" y="1769251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698985" y="1766909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2108976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2107805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322406" y="1768080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4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2111953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536844" y="1772228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5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65" y="4355511"/>
            <a:ext cx="5230183" cy="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8" y="1596131"/>
            <a:ext cx="8557241" cy="28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" y="2312313"/>
            <a:ext cx="7155045" cy="4293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727666"/>
          </a:xfrm>
        </p:spPr>
        <p:txBody>
          <a:bodyPr/>
          <a:lstStyle/>
          <a:p>
            <a:r>
              <a:rPr lang="en-US" dirty="0" smtClean="0"/>
              <a:t>Polynomial DE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phylo_sampl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1" b="23198"/>
          <a:stretch/>
        </p:blipFill>
        <p:spPr>
          <a:xfrm>
            <a:off x="1022431" y="854622"/>
            <a:ext cx="7383779" cy="16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79361" y="1877111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/>
              <a:t>Maximal expression &gt; 3.78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Expressed in more than 1/10 samples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9361" y="4002106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 squared &gt; 0.5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F-test q-value (FDR) &lt; 0.05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79361" y="2920956"/>
            <a:ext cx="5574402" cy="369303"/>
            <a:chOff x="2607674" y="2358936"/>
            <a:chExt cx="5574402" cy="3693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41802"/>
            <a:stretch/>
          </p:blipFill>
          <p:spPr>
            <a:xfrm>
              <a:off x="3030987" y="2414585"/>
              <a:ext cx="4525592" cy="27762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607674" y="2358936"/>
              <a:ext cx="5574402" cy="36930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79361" y="5005701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App-predictors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Regression parameter 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4342762" y="5005701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Age-predictors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Regression parameter 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4" name="Notched Right Arrow 23"/>
          <p:cNvSpPr/>
          <p:nvPr/>
        </p:nvSpPr>
        <p:spPr>
          <a:xfrm rot="5400000">
            <a:off x="4039489" y="247356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5400000">
            <a:off x="4044241" y="3545715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2684236" y="456622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5392506" y="4566227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39936" y="1315079"/>
            <a:ext cx="410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Pipeline to mine app-mutation- and age-related genes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65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54" y="1268950"/>
            <a:ext cx="5541446" cy="50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Supervised clustering with Lasso</a:t>
            </a:r>
          </a:p>
        </p:txBody>
      </p:sp>
    </p:spTree>
    <p:extLst>
      <p:ext uri="{BB962C8B-B14F-4D97-AF65-F5344CB8AC3E}">
        <p14:creationId xmlns:p14="http://schemas.microsoft.com/office/powerpoint/2010/main" val="338887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median correlation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median_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6" y="1507367"/>
            <a:ext cx="3305660" cy="4627924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 rot="5400000">
            <a:off x="2263879" y="2646755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1599814" y="1972794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Gene Filter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Max &gt; 5 in TPM</a:t>
            </a:r>
          </a:p>
        </p:txBody>
      </p:sp>
      <p:sp>
        <p:nvSpPr>
          <p:cNvPr id="8" name="Round Single Corner Rectangle 7"/>
          <p:cNvSpPr/>
          <p:nvPr/>
        </p:nvSpPr>
        <p:spPr>
          <a:xfrm>
            <a:off x="1599814" y="322841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B: </a:t>
            </a:r>
            <a:r>
              <a:rPr lang="en-US" sz="1200" dirty="0">
                <a:latin typeface="Helvetica"/>
                <a:cs typeface="Helvetica"/>
              </a:rPr>
              <a:t>38216 -&gt; 13738</a:t>
            </a:r>
          </a:p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R: </a:t>
            </a:r>
            <a:r>
              <a:rPr lang="en-US" sz="1200" dirty="0">
                <a:latin typeface="Helvetica"/>
                <a:cs typeface="Helvetica"/>
              </a:rPr>
              <a:t>38216 -&gt; </a:t>
            </a:r>
            <a:r>
              <a:rPr lang="en-US" sz="1200" dirty="0" smtClean="0">
                <a:latin typeface="Helvetica"/>
                <a:cs typeface="Helvetica"/>
              </a:rPr>
              <a:t>12590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599814" y="448403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Median correlation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Spearman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0" name="Notched Right Arrow 9"/>
          <p:cNvSpPr/>
          <p:nvPr/>
        </p:nvSpPr>
        <p:spPr>
          <a:xfrm rot="5400000">
            <a:off x="2263879" y="3902376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0304" y="5047213"/>
            <a:ext cx="116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Mouse 3310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APP 2m 2014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0702" y="5053172"/>
            <a:ext cx="124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Mouse 226941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APP 6m 2013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kein-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41" y="1567517"/>
            <a:ext cx="6297409" cy="4408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8374" y="5957953"/>
            <a:ext cx="322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Mouse ID: 265182  Brain APP 6m 2013</a:t>
            </a:r>
            <a:endParaRPr lang="en-US" sz="1200" b="1" dirty="0"/>
          </a:p>
        </p:txBody>
      </p:sp>
      <p:pic>
        <p:nvPicPr>
          <p:cNvPr id="9" name="Picture 8" descr="spikein-retin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3" y="1567517"/>
            <a:ext cx="1889223" cy="4408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 ins: App and </a:t>
            </a:r>
            <a:r>
              <a:rPr lang="en-US" dirty="0" err="1" smtClean="0"/>
              <a:t>Prnp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and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pca_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" y="1445244"/>
            <a:ext cx="7567836" cy="4540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458" y="1652405"/>
            <a:ext cx="1922671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7228" y="1652405"/>
            <a:ext cx="1071077" cy="429304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ca_brain20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" y="1453662"/>
            <a:ext cx="7628745" cy="4577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previous and new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2074" y="1674814"/>
            <a:ext cx="1441064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0" y="0"/>
            <a:ext cx="4770969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716175" y="1078109"/>
            <a:ext cx="755117" cy="58919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82852" y="943860"/>
            <a:ext cx="978543" cy="72344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2667" y="1149793"/>
            <a:ext cx="324868" cy="517512"/>
          </a:xfrm>
          <a:prstGeom prst="rect">
            <a:avLst/>
          </a:prstGeom>
          <a:solidFill>
            <a:srgbClr val="B9CDE5">
              <a:alpha val="63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05615" y="1043437"/>
            <a:ext cx="324868" cy="623868"/>
          </a:xfrm>
          <a:prstGeom prst="rect">
            <a:avLst/>
          </a:prstGeom>
          <a:solidFill>
            <a:schemeClr val="accent1">
              <a:lumMod val="40000"/>
              <a:lumOff val="60000"/>
              <a:alpha val="63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7023" y="4067179"/>
            <a:ext cx="2154372" cy="257416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t="36865" r="14830" b="29354"/>
          <a:stretch/>
        </p:blipFill>
        <p:spPr>
          <a:xfrm>
            <a:off x="4770969" y="1667305"/>
            <a:ext cx="4389531" cy="2399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2995" y="4359036"/>
            <a:ext cx="160813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Protein phosphate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Transcriptional activity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MAM domain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Axon guidance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2995" y="1447096"/>
            <a:ext cx="39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APP-related genes: 115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253" y="492852"/>
            <a:ext cx="2699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Cluster3 and Java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2995" y="4067179"/>
            <a:ext cx="39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Functional enrichment</a:t>
            </a:r>
          </a:p>
        </p:txBody>
      </p:sp>
    </p:spTree>
    <p:extLst>
      <p:ext uri="{BB962C8B-B14F-4D97-AF65-F5344CB8AC3E}">
        <p14:creationId xmlns:p14="http://schemas.microsoft.com/office/powerpoint/2010/main" val="1903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t-test </a:t>
            </a:r>
            <a:r>
              <a:rPr lang="en-US" sz="3200" dirty="0" smtClean="0"/>
              <a:t>between two 5 month APP clusters</a:t>
            </a:r>
            <a:endParaRPr lang="en-US" sz="3200" baseline="30000" dirty="0"/>
          </a:p>
        </p:txBody>
      </p:sp>
      <p:pic>
        <p:nvPicPr>
          <p:cNvPr id="4" name="Picture 3" descr="Screen Shot 2014-06-30 at 4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6" y="1025527"/>
            <a:ext cx="8202026" cy="5167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149" y="6287680"/>
            <a:ext cx="6790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1833 genes shown significantly different with FDR &lt; .</a:t>
            </a:r>
            <a:r>
              <a:rPr lang="en-US" sz="1200" b="1" dirty="0" smtClean="0"/>
              <a:t>05. Enriched pathways shown above.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3347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3813"/>
            <a:ext cx="7885057" cy="1143000"/>
          </a:xfrm>
        </p:spPr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67526"/>
              </p:ext>
            </p:extLst>
          </p:nvPr>
        </p:nvGraphicFramePr>
        <p:xfrm>
          <a:off x="1344559" y="2553926"/>
          <a:ext cx="6498137" cy="11430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25181"/>
              </p:ext>
            </p:extLst>
          </p:nvPr>
        </p:nvGraphicFramePr>
        <p:xfrm>
          <a:off x="1344559" y="4185145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Retina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55652" y="1681274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209800" y="163999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6904848" y="1637657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023598" y="1300274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98985" y="1297932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301" y="1639999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517428" y="163882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4322406" y="1299103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4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23046" y="164297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5536844" y="1303251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5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95732" y="1549057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Pairwise t-test genes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695732" y="2574468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Co-expression modules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561610" y="1549057"/>
            <a:ext cx="2711001" cy="1394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Pathway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1695732" y="3497851"/>
            <a:ext cx="5576879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PCA on GE and GLM parameters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PCA on modules to identify </a:t>
            </a:r>
            <a:r>
              <a:rPr lang="en-US" sz="1000" dirty="0" err="1" smtClean="0"/>
              <a:t>Eigengene</a:t>
            </a:r>
            <a:endParaRPr lang="en-US" sz="1000" dirty="0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4255859" y="3111970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5732" y="2061762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GLM-identified cohorts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95732" y="3986680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Five month APP stratification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95732" y="4475509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Normalize to two month samples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95732" y="4964337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Retina</a:t>
            </a:r>
          </a:p>
        </p:txBody>
      </p:sp>
    </p:spTree>
    <p:extLst>
      <p:ext uri="{BB962C8B-B14F-4D97-AF65-F5344CB8AC3E}">
        <p14:creationId xmlns:p14="http://schemas.microsoft.com/office/powerpoint/2010/main" val="365878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ap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1477211"/>
            <a:ext cx="1599713" cy="319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Genes clusters with APP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5829" y="1540260"/>
            <a:ext cx="5614776" cy="2387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App effect does not appear until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as early as 2 month and does not go further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</a:t>
            </a:r>
            <a:r>
              <a:rPr lang="en-US" sz="1000" dirty="0" smtClean="0"/>
              <a:t>, </a:t>
            </a:r>
            <a:r>
              <a:rPr lang="en-US" sz="1000" dirty="0"/>
              <a:t>additional change appears in 5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briefly in 5 month, but not before or after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month, but additional change appears in 5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month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5 </a:t>
            </a:r>
            <a:r>
              <a:rPr lang="en-US" sz="1000" dirty="0" smtClean="0"/>
              <a:t>month and 6 </a:t>
            </a:r>
            <a:r>
              <a:rPr lang="en-US" sz="1000" dirty="0"/>
              <a:t>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2 month, and additional change appear in 4 month but not afterward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and 5 month, but additional change appears in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and 5 month</a:t>
            </a:r>
          </a:p>
        </p:txBody>
      </p:sp>
    </p:spTree>
    <p:extLst>
      <p:ext uri="{BB962C8B-B14F-4D97-AF65-F5344CB8AC3E}">
        <p14:creationId xmlns:p14="http://schemas.microsoft.com/office/powerpoint/2010/main" val="87292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Genes clusters with age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1993" y="1098756"/>
            <a:ext cx="4963556" cy="192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no additional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only on 6 month without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additional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from 4 to 6 month, no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Both Age and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Age effect from 4 to 6 month, </a:t>
            </a:r>
            <a:r>
              <a:rPr lang="en-US" sz="1000" dirty="0" smtClean="0"/>
              <a:t>additional </a:t>
            </a:r>
            <a:r>
              <a:rPr lang="en-US" sz="1000" dirty="0"/>
              <a:t>App-dependent age </a:t>
            </a:r>
            <a:r>
              <a:rPr lang="en-US" sz="1000" dirty="0" smtClean="0"/>
              <a:t>effect from 5 to 6 month</a:t>
            </a: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  <p:pic>
        <p:nvPicPr>
          <p:cNvPr id="5" name="Picture 4" descr="tile_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2" y="1043803"/>
            <a:ext cx="1889321" cy="50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Screen Shot 2015-04-03 at 2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24" y="1657148"/>
            <a:ext cx="4126650" cy="37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HC on 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glm_phyl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999820"/>
            <a:ext cx="6772376" cy="4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HC on 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glm_phylo_ge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 b="11976"/>
          <a:stretch/>
        </p:blipFill>
        <p:spPr>
          <a:xfrm>
            <a:off x="1258236" y="869605"/>
            <a:ext cx="1984003" cy="4775983"/>
          </a:xfrm>
          <a:prstGeom prst="rect">
            <a:avLst/>
          </a:prstGeom>
        </p:spPr>
      </p:pic>
      <p:pic>
        <p:nvPicPr>
          <p:cNvPr id="6" name="Picture 5" descr="glm_phylo_gen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29" r="15619" b="12608"/>
          <a:stretch/>
        </p:blipFill>
        <p:spPr>
          <a:xfrm>
            <a:off x="941443" y="2549032"/>
            <a:ext cx="6710684" cy="24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29342</TotalTime>
  <Words>965</Words>
  <Application>Microsoft Macintosh PowerPoint</Application>
  <PresentationFormat>On-screen Show (4:3)</PresentationFormat>
  <Paragraphs>252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RNA sequencing data discussion</vt:lpstr>
      <vt:lpstr>General Linear regression</vt:lpstr>
      <vt:lpstr>Generalized linear model</vt:lpstr>
      <vt:lpstr>Generalized linear model</vt:lpstr>
      <vt:lpstr>Genes clusters with APP effect</vt:lpstr>
      <vt:lpstr>Genes clusters with age effect</vt:lpstr>
      <vt:lpstr>GLM genes</vt:lpstr>
      <vt:lpstr>HC on GLM genes</vt:lpstr>
      <vt:lpstr>HC on GLM genes</vt:lpstr>
      <vt:lpstr>Pathway</vt:lpstr>
      <vt:lpstr>Pathway</vt:lpstr>
      <vt:lpstr>General Linear regression</vt:lpstr>
      <vt:lpstr>Gene</vt:lpstr>
      <vt:lpstr>C1qa: all of the brain samples</vt:lpstr>
      <vt:lpstr>C1qa in the brain: 2 batches</vt:lpstr>
      <vt:lpstr>C1qa in the brain: 3 batches</vt:lpstr>
      <vt:lpstr>C1qa in the brain: 2013 6m only</vt:lpstr>
      <vt:lpstr>C1qa: all the retina samples</vt:lpstr>
      <vt:lpstr>Pipeline for expression estimation</vt:lpstr>
      <vt:lpstr>2013 and 2014 samples</vt:lpstr>
      <vt:lpstr>HC on 2014 samples</vt:lpstr>
      <vt:lpstr>Mouse 1559</vt:lpstr>
      <vt:lpstr>Hierarchical clustering</vt:lpstr>
      <vt:lpstr>Hierarchical clustering</vt:lpstr>
      <vt:lpstr>DE genes in pipeline 1</vt:lpstr>
      <vt:lpstr>HC use differential genes</vt:lpstr>
      <vt:lpstr>Polynomial GLM</vt:lpstr>
      <vt:lpstr>Polynomial GLM</vt:lpstr>
      <vt:lpstr>Polynomial DE genes</vt:lpstr>
      <vt:lpstr>Polynomial GLM</vt:lpstr>
      <vt:lpstr>Discussion</vt:lpstr>
      <vt:lpstr>Sample median correlation</vt:lpstr>
      <vt:lpstr>Spike ins: App and Prnp</vt:lpstr>
      <vt:lpstr>2013 and 2014 samples</vt:lpstr>
      <vt:lpstr>2014 previous and new samples</vt:lpstr>
      <vt:lpstr>PowerPoint Presentation</vt:lpstr>
      <vt:lpstr>t-test between two 5 month APP clusters</vt:lpstr>
      <vt:lpstr>Experiment design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510</cp:revision>
  <cp:lastPrinted>2015-01-25T07:31:30Z</cp:lastPrinted>
  <dcterms:created xsi:type="dcterms:W3CDTF">2013-06-03T21:39:57Z</dcterms:created>
  <dcterms:modified xsi:type="dcterms:W3CDTF">2015-06-02T19:36:59Z</dcterms:modified>
  <cp:category/>
</cp:coreProperties>
</file>