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341" r:id="rId4"/>
    <p:sldId id="261" r:id="rId5"/>
    <p:sldId id="267" r:id="rId6"/>
    <p:sldId id="274" r:id="rId7"/>
    <p:sldId id="290" r:id="rId8"/>
    <p:sldId id="342" r:id="rId9"/>
    <p:sldId id="343" r:id="rId10"/>
    <p:sldId id="313" r:id="rId11"/>
    <p:sldId id="312" r:id="rId12"/>
    <p:sldId id="299" r:id="rId13"/>
    <p:sldId id="272" r:id="rId14"/>
    <p:sldId id="309" r:id="rId15"/>
    <p:sldId id="310" r:id="rId16"/>
    <p:sldId id="340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2">
          <p15:clr>
            <a:srgbClr val="A4A3A4"/>
          </p15:clr>
        </p15:guide>
        <p15:guide id="2" pos="32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4" autoAdjust="0"/>
    <p:restoredTop sz="90214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880" y="-96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female,</a:t>
            </a:r>
            <a:r>
              <a:rPr lang="en-US" baseline="0" dirty="0" smtClean="0"/>
              <a:t> plaques visualized with </a:t>
            </a:r>
            <a:r>
              <a:rPr lang="en-US" baseline="0" dirty="0" err="1" smtClean="0"/>
              <a:t>Thioflavin</a:t>
            </a:r>
            <a:r>
              <a:rPr lang="en-US" baseline="0" dirty="0" smtClean="0"/>
              <a:t> T. Present in cortex, hippocampus, etc. Plaques associated with reactive astrocytes.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 at 5</a:t>
            </a:r>
            <a:r>
              <a:rPr lang="en-US" baseline="0" dirty="0" smtClean="0"/>
              <a:t> month? So now we can partition 5month APP mice and watch development, regardless of early APP 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hippocampus.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whole</a:t>
            </a:r>
            <a:r>
              <a:rPr lang="en-US" baseline="0" dirty="0" smtClean="0"/>
              <a:t> half brains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 q &lt; 0.05,</a:t>
            </a:r>
            <a:r>
              <a:rPr lang="en-US" baseline="0" dirty="0" smtClean="0"/>
              <a:t> R2&gt;0.4, and then effect &gt;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pathways</a:t>
            </a:r>
            <a:r>
              <a:rPr lang="en-US" baseline="0" dirty="0" smtClean="0"/>
              <a:t> – age and genotype are interactive.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R2&gt;0.4</a:t>
            </a:r>
            <a:r>
              <a:rPr lang="en-US" baseline="0" dirty="0" smtClean="0"/>
              <a:t> or 0.5, effect &gt; 0.1 or 0.2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signatures, accelerated</a:t>
            </a:r>
            <a:r>
              <a:rPr lang="en-US" baseline="0" dirty="0" smtClean="0"/>
              <a:t> aging. Normally a 5-6 months signal appearing at 4 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AD-like</a:t>
            </a:r>
            <a:r>
              <a:rPr lang="en-US" baseline="0" dirty="0" smtClean="0"/>
              <a:t> versus “reset WT” at 5 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0800" y="6353175"/>
            <a:ext cx="19050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80C046-30E3-4DE6-BEE4-560A6B4AC25A}" type="datetime3">
              <a:rPr lang="en-US" smtClean="0"/>
              <a:pPr/>
              <a:t>11 May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9200" y="63531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UCSF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687388" marR="0" lvl="1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30288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58888" marR="0" lvl="3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theme" Target="../theme/theme1.xml"/><Relationship Id="rId102" Type="http://schemas.openxmlformats.org/officeDocument/2006/relationships/image" Target="../media/image1.png"/><Relationship Id="rId103" Type="http://schemas.openxmlformats.org/officeDocument/2006/relationships/image" Target="../media/image2.png"/><Relationship Id="rId104" Type="http://schemas.openxmlformats.org/officeDocument/2006/relationships/image" Target="../media/image3.png"/><Relationship Id="rId10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 userDrawn="1"/>
        </p:nvPicPr>
        <p:blipFill>
          <a:blip r:embed="rId102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 userDrawn="1"/>
        </p:nvPicPr>
        <p:blipFill>
          <a:blip r:embed="rId103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  <p:sldLayoutId id="2147483963" r:id="rId10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>
                <a:ln>
                  <a:solidFill>
                    <a:schemeClr val="tx1">
                      <a:lumMod val="90000"/>
                      <a:lumOff val="10000"/>
                    </a:schemeClr>
                  </a:solidFill>
                </a:ln>
              </a:rPr>
              <a:t>Early Molecular Signatures of Alzheimer's disease</a:t>
            </a:r>
            <a:br>
              <a:rPr lang="en-US" sz="2800" dirty="0" smtClean="0">
                <a:ln>
                  <a:solidFill>
                    <a:schemeClr val="tx1">
                      <a:lumMod val="90000"/>
                      <a:lumOff val="10000"/>
                    </a:schemeClr>
                  </a:solidFill>
                </a:ln>
              </a:rPr>
            </a:br>
            <a:r>
              <a:rPr lang="en-US" sz="2800" dirty="0" smtClean="0">
                <a:ln>
                  <a:solidFill>
                    <a:schemeClr val="tx1">
                      <a:lumMod val="90000"/>
                      <a:lumOff val="10000"/>
                    </a:schemeClr>
                  </a:solidFill>
                </a:ln>
              </a:rPr>
              <a:t>in the Mouse Brain</a:t>
            </a:r>
            <a:endParaRPr lang="en-US" sz="2800" dirty="0"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Greg Carter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Assistant Professor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UCHC, 24 March 2015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77" y="5909094"/>
            <a:ext cx="2268748" cy="862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:\Talks\UCHC 2015\groups\plot7pos.png"/>
          <p:cNvPicPr>
            <a:picLocks noChangeAspect="1" noChangeArrowheads="1"/>
          </p:cNvPicPr>
          <p:nvPr/>
        </p:nvPicPr>
        <p:blipFill rotWithShape="1">
          <a:blip r:embed="rId3"/>
          <a:srcRect l="6829" t="13464" r="6388" b="2051"/>
          <a:stretch/>
        </p:blipFill>
        <p:spPr bwMode="auto">
          <a:xfrm>
            <a:off x="768271" y="5002667"/>
            <a:ext cx="4408098" cy="1562035"/>
          </a:xfrm>
          <a:prstGeom prst="rect">
            <a:avLst/>
          </a:prstGeom>
          <a:noFill/>
        </p:spPr>
      </p:pic>
      <p:pic>
        <p:nvPicPr>
          <p:cNvPr id="11" name="Picture 3" descr="H:\Talks\UCHC 2015\groups\plot2neg.png"/>
          <p:cNvPicPr>
            <a:picLocks noChangeAspect="1" noChangeArrowheads="1"/>
          </p:cNvPicPr>
          <p:nvPr/>
        </p:nvPicPr>
        <p:blipFill rotWithShape="1">
          <a:blip r:embed="rId4"/>
          <a:srcRect l="6557" t="11069" r="7078" b="15679"/>
          <a:stretch/>
        </p:blipFill>
        <p:spPr bwMode="auto">
          <a:xfrm>
            <a:off x="789575" y="3654944"/>
            <a:ext cx="4386794" cy="1354347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29014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Aging Brain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pic>
        <p:nvPicPr>
          <p:cNvPr id="10" name="Picture 2" descr="H:\Talks\UCHC 2015\groups\plot2pos.png"/>
          <p:cNvPicPr>
            <a:picLocks noChangeAspect="1" noChangeArrowheads="1"/>
          </p:cNvPicPr>
          <p:nvPr/>
        </p:nvPicPr>
        <p:blipFill rotWithShape="1">
          <a:blip r:embed="rId5"/>
          <a:srcRect l="6957" r="6451" b="16227"/>
          <a:stretch/>
        </p:blipFill>
        <p:spPr bwMode="auto">
          <a:xfrm>
            <a:off x="778045" y="736182"/>
            <a:ext cx="4398324" cy="154886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64571" y="104220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132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4571" y="4534270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276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42916"/>
              </p:ext>
            </p:extLst>
          </p:nvPr>
        </p:nvGraphicFramePr>
        <p:xfrm>
          <a:off x="5532042" y="982445"/>
          <a:ext cx="3383280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oxidation-reduction process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x 10</a:t>
                      </a:r>
                      <a:r>
                        <a:rPr lang="en-US" sz="1400" baseline="30000" dirty="0" smtClean="0"/>
                        <a:t>-7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metabolic processes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 x 10</a:t>
                      </a:r>
                      <a:r>
                        <a:rPr lang="en-US" sz="1400" baseline="30000" dirty="0" smtClean="0"/>
                        <a:t>-7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ribosome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x 10</a:t>
                      </a:r>
                      <a:r>
                        <a:rPr lang="en-US" sz="1400" baseline="30000" dirty="0" smtClean="0"/>
                        <a:t>-16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Alzheimer’s</a:t>
                      </a:r>
                      <a:r>
                        <a:rPr lang="en-US" sz="1400" baseline="0" dirty="0" smtClean="0"/>
                        <a:t> disease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0310"/>
              </p:ext>
            </p:extLst>
          </p:nvPr>
        </p:nvGraphicFramePr>
        <p:xfrm>
          <a:off x="5532042" y="3821447"/>
          <a:ext cx="338328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neurogenesis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-19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neuron differentiation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 x 10</a:t>
                      </a:r>
                      <a:r>
                        <a:rPr lang="en-US" sz="1400" baseline="30000" dirty="0" smtClean="0"/>
                        <a:t>-19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long-term </a:t>
                      </a:r>
                      <a:r>
                        <a:rPr lang="en-US" sz="1400" dirty="0" err="1" smtClean="0"/>
                        <a:t>potentiation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-5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3" descr="H:\Talks\UCHC 2015\groups\plot7neg.png"/>
          <p:cNvPicPr>
            <a:picLocks noChangeAspect="1" noChangeArrowheads="1"/>
          </p:cNvPicPr>
          <p:nvPr/>
        </p:nvPicPr>
        <p:blipFill rotWithShape="1">
          <a:blip r:embed="rId6"/>
          <a:srcRect l="7660" t="11198" r="6748" b="13992"/>
          <a:stretch/>
        </p:blipFill>
        <p:spPr bwMode="auto">
          <a:xfrm>
            <a:off x="828832" y="2278418"/>
            <a:ext cx="4347537" cy="138315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64571" y="5843342"/>
            <a:ext cx="71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113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4571" y="2390945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= 95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1367"/>
              </p:ext>
            </p:extLst>
          </p:nvPr>
        </p:nvGraphicFramePr>
        <p:xfrm>
          <a:off x="5532042" y="5389713"/>
          <a:ext cx="338328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nervous system development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-6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Jak</a:t>
                      </a:r>
                      <a:r>
                        <a:rPr lang="en-US" sz="1400" dirty="0" smtClean="0"/>
                        <a:t>-STAT signaling pathway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-4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2039"/>
              </p:ext>
            </p:extLst>
          </p:nvPr>
        </p:nvGraphicFramePr>
        <p:xfrm>
          <a:off x="5532042" y="2503951"/>
          <a:ext cx="338328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821"/>
                <a:gridCol w="918459"/>
              </a:tblGrid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proton transport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x 10</a:t>
                      </a:r>
                      <a:r>
                        <a:rPr lang="en-US" sz="1400" baseline="30000" dirty="0" smtClean="0"/>
                        <a:t>-8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oxidative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phosphorylation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-18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7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Alzheimer’s disease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-9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23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11652" r="6482" b="1866"/>
          <a:stretch/>
        </p:blipFill>
        <p:spPr>
          <a:xfrm>
            <a:off x="575491" y="3036498"/>
            <a:ext cx="4422277" cy="1598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620" y="161766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36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72286"/>
              </p:ext>
            </p:extLst>
          </p:nvPr>
        </p:nvGraphicFramePr>
        <p:xfrm>
          <a:off x="5415565" y="3096884"/>
          <a:ext cx="3545890" cy="2104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287"/>
                <a:gridCol w="962603"/>
              </a:tblGrid>
              <a:tr h="2104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regulation of vasodilation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-5</a:t>
                      </a:r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neurotrophin</a:t>
                      </a:r>
                      <a:r>
                        <a:rPr lang="en-US" sz="1400" dirty="0" smtClean="0"/>
                        <a:t> production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-5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 regulation of vascular endothelial growth factor receptor signaling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-4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endocytosis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chemokine signaling pathway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-3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6313" b="16068"/>
          <a:stretch/>
        </p:blipFill>
        <p:spPr>
          <a:xfrm>
            <a:off x="572417" y="1545086"/>
            <a:ext cx="4425351" cy="155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987" y="186431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98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6987" y="313299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99</a:t>
            </a:r>
            <a:endParaRPr lang="en-US" sz="14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Early AD signals at 4 months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80945"/>
              </p:ext>
            </p:extLst>
          </p:nvPr>
        </p:nvGraphicFramePr>
        <p:xfrm>
          <a:off x="5415565" y="1890192"/>
          <a:ext cx="3545890" cy="1017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287"/>
                <a:gridCol w="962603"/>
              </a:tblGrid>
              <a:tr h="2104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2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30000" dirty="0" smtClean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62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30000" dirty="0" smtClean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1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49569" y="1202004"/>
            <a:ext cx="5902206" cy="4153395"/>
            <a:chOff x="1949569" y="900079"/>
            <a:chExt cx="5902206" cy="41533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8" t="12636" r="6755" b="21563"/>
            <a:stretch/>
          </p:blipFill>
          <p:spPr>
            <a:xfrm>
              <a:off x="1949569" y="900079"/>
              <a:ext cx="5793269" cy="3631721"/>
            </a:xfrm>
            <a:prstGeom prst="rect">
              <a:avLst/>
            </a:prstGeom>
          </p:spPr>
        </p:pic>
        <p:sp>
          <p:nvSpPr>
            <p:cNvPr id="4" name="Left Brace 3"/>
            <p:cNvSpPr/>
            <p:nvPr/>
          </p:nvSpPr>
          <p:spPr>
            <a:xfrm rot="-5400000">
              <a:off x="2744410" y="4431217"/>
              <a:ext cx="109728" cy="370934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9130" y="468414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AD-like</a:t>
              </a:r>
              <a:endParaRPr lang="en-US" dirty="0"/>
            </a:p>
          </p:txBody>
        </p:sp>
        <p:sp>
          <p:nvSpPr>
            <p:cNvPr id="7" name="Left Brace 6"/>
            <p:cNvSpPr/>
            <p:nvPr/>
          </p:nvSpPr>
          <p:spPr>
            <a:xfrm rot="-5400000">
              <a:off x="7319825" y="4312344"/>
              <a:ext cx="109728" cy="548640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7603" y="4671548"/>
              <a:ext cx="954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WT-like</a:t>
              </a:r>
              <a:endParaRPr lang="en-US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1618" y="-166721"/>
            <a:ext cx="83820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Mixed Molecular Phenotype at 5 months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30706"/>
              </p:ext>
            </p:extLst>
          </p:nvPr>
        </p:nvGraphicFramePr>
        <p:xfrm>
          <a:off x="950960" y="1260738"/>
          <a:ext cx="3545890" cy="19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287"/>
                <a:gridCol w="962603"/>
              </a:tblGrid>
              <a:tr h="3321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neuron</a:t>
                      </a:r>
                      <a:r>
                        <a:rPr lang="en-US" sz="1400" baseline="0" dirty="0" smtClean="0"/>
                        <a:t> development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x 10</a:t>
                      </a:r>
                      <a:r>
                        <a:rPr lang="en-US" sz="1400" baseline="30000" dirty="0" smtClean="0"/>
                        <a:t>-15</a:t>
                      </a:r>
                      <a:endParaRPr lang="en-US" sz="1400" baseline="30000" dirty="0"/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axon development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 x 10</a:t>
                      </a:r>
                      <a:r>
                        <a:rPr lang="en-US" sz="1400" baseline="30000" dirty="0" smtClean="0"/>
                        <a:t>-13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synaptic</a:t>
                      </a:r>
                      <a:r>
                        <a:rPr lang="en-US" sz="1400" baseline="0" dirty="0" smtClean="0"/>
                        <a:t> transmission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 x 10</a:t>
                      </a:r>
                      <a:r>
                        <a:rPr lang="en-US" sz="1400" baseline="30000" dirty="0" smtClean="0"/>
                        <a:t>-12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calcium signaling pathway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 x 10</a:t>
                      </a:r>
                      <a:r>
                        <a:rPr lang="en-US" sz="1400" baseline="30000" dirty="0" smtClean="0"/>
                        <a:t>-6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axon guidance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-5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II diabetes</a:t>
                      </a:r>
                      <a:endParaRPr lang="en-US" sz="1400" dirty="0"/>
                    </a:p>
                  </a:txBody>
                  <a:tcPr marL="45720" marR="4572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 x 10</a:t>
                      </a:r>
                      <a:r>
                        <a:rPr lang="en-US" sz="1400" baseline="30000" dirty="0" smtClean="0"/>
                        <a:t>-4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Critical Reset at 5 months?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339" y="802759"/>
            <a:ext cx="359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Increased Expression in AD-like (356)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802821" y="802759"/>
            <a:ext cx="365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Reduced Expression in AD-like (143)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34690"/>
              </p:ext>
            </p:extLst>
          </p:nvPr>
        </p:nvGraphicFramePr>
        <p:xfrm>
          <a:off x="4793429" y="1260738"/>
          <a:ext cx="3677729" cy="1765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336"/>
                <a:gridCol w="998393"/>
              </a:tblGrid>
              <a:tr h="319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mitochondrial pyruvate transport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x 10</a:t>
                      </a:r>
                      <a:r>
                        <a:rPr lang="en-US" sz="1400" baseline="30000" dirty="0" smtClean="0"/>
                        <a:t>-5</a:t>
                      </a:r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 regulation of synaptic vesicle exocytosis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 x 10</a:t>
                      </a:r>
                      <a:r>
                        <a:rPr lang="en-US" sz="1400" baseline="30000" dirty="0" smtClean="0"/>
                        <a:t>-6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oxidative phosphorylation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x 10</a:t>
                      </a:r>
                      <a:r>
                        <a:rPr lang="en-US" sz="1400" baseline="30000" dirty="0" smtClean="0"/>
                        <a:t>-11</a:t>
                      </a:r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Alzheimer's disease 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-9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9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ribosome</a:t>
                      </a:r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x 10</a:t>
                      </a:r>
                      <a:r>
                        <a:rPr lang="en-US" sz="1400" baseline="30000" dirty="0" smtClean="0"/>
                        <a:t>-4</a:t>
                      </a:r>
                      <a:endParaRPr lang="en-US" sz="1400" baseline="30000" dirty="0"/>
                    </a:p>
                  </a:txBody>
                  <a:tcPr marL="45720" marR="4572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915061" y="3315167"/>
            <a:ext cx="5581291" cy="3439315"/>
            <a:chOff x="1397479" y="3315167"/>
            <a:chExt cx="5581291" cy="3439315"/>
          </a:xfrm>
        </p:grpSpPr>
        <p:sp>
          <p:nvSpPr>
            <p:cNvPr id="18" name="Rectangle 17"/>
            <p:cNvSpPr/>
            <p:nvPr/>
          </p:nvSpPr>
          <p:spPr>
            <a:xfrm>
              <a:off x="1397479" y="3315167"/>
              <a:ext cx="5581291" cy="3439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44325" y="6340835"/>
              <a:ext cx="313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Jackson, </a:t>
              </a:r>
              <a:r>
                <a:rPr lang="en-US" sz="1400" i="1" dirty="0" smtClean="0"/>
                <a:t>et al. BMC Genomics</a:t>
              </a:r>
              <a:r>
                <a:rPr lang="en-US" sz="1400" dirty="0" smtClean="0"/>
                <a:t>, 2013</a:t>
              </a:r>
              <a:endParaRPr lang="en-US" sz="1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475592" y="3355673"/>
              <a:ext cx="3170949" cy="2966044"/>
              <a:chOff x="1294438" y="3312543"/>
              <a:chExt cx="3170949" cy="2966044"/>
            </a:xfrm>
          </p:grpSpPr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1294438" y="3381554"/>
                <a:ext cx="3170949" cy="2897033"/>
                <a:chOff x="723595" y="970313"/>
                <a:chExt cx="4458257" cy="407314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 t="1695"/>
                <a:stretch/>
              </p:blipFill>
              <p:spPr bwMode="auto">
                <a:xfrm>
                  <a:off x="723595" y="970313"/>
                  <a:ext cx="3495674" cy="4073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3877818" y="3519256"/>
                  <a:ext cx="1304034" cy="10818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u="sng" cap="small" dirty="0" smtClean="0"/>
                    <a:t>Stage 1</a:t>
                  </a:r>
                </a:p>
                <a:p>
                  <a:r>
                    <a:rPr lang="en-US" sz="1400" dirty="0" smtClean="0"/>
                    <a:t>4 month</a:t>
                  </a:r>
                </a:p>
                <a:p>
                  <a:r>
                    <a:rPr lang="en-US" sz="1400" dirty="0" smtClean="0">
                      <a:solidFill>
                        <a:srgbClr val="FF0000"/>
                      </a:solidFill>
                    </a:rPr>
                    <a:t>5 month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877818" y="1459146"/>
                  <a:ext cx="1304034" cy="10818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u="sng" cap="small" dirty="0" smtClean="0"/>
                    <a:t>Stage 2</a:t>
                  </a:r>
                </a:p>
                <a:p>
                  <a:r>
                    <a:rPr lang="en-US" sz="1400" dirty="0" smtClean="0"/>
                    <a:t>6 month</a:t>
                  </a:r>
                </a:p>
                <a:p>
                  <a:r>
                    <a:rPr lang="en-US" sz="1400" dirty="0" smtClean="0">
                      <a:solidFill>
                        <a:srgbClr val="FF0000"/>
                      </a:solidFill>
                    </a:rPr>
                    <a:t>5 month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1371600" y="3312543"/>
                <a:ext cx="293298" cy="172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07860" y="3403218"/>
              <a:ext cx="1809603" cy="2643588"/>
              <a:chOff x="4907860" y="3403218"/>
              <a:chExt cx="1809603" cy="2643588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t="-1597" r="65528" b="15593"/>
              <a:stretch/>
            </p:blipFill>
            <p:spPr bwMode="auto">
              <a:xfrm>
                <a:off x="4907860" y="3403218"/>
                <a:ext cx="1809603" cy="2643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907860" y="3483716"/>
                <a:ext cx="293298" cy="288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78338" y="4090920"/>
            <a:ext cx="1086058" cy="1072414"/>
            <a:chOff x="1592078" y="2799049"/>
            <a:chExt cx="1086058" cy="1072414"/>
          </a:xfrm>
        </p:grpSpPr>
        <p:pic>
          <p:nvPicPr>
            <p:cNvPr id="1028" name="Picture 4" descr="http://www.clipartpal.com/_thumbs/pd/animal/cartoon_mo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078" y="2799049"/>
              <a:ext cx="1086058" cy="107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045541" y="2938448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APP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PS1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Summary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4545" y="56043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months</a:t>
            </a:r>
            <a:endParaRPr lang="en-US" dirty="0"/>
          </a:p>
        </p:txBody>
      </p:sp>
      <p:pic>
        <p:nvPicPr>
          <p:cNvPr id="1030" name="Picture 6" descr="http://images.clipartpanda.com/computer-mouse-clip-art-black-and-white-mous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2" y="4090920"/>
            <a:ext cx="1096062" cy="10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92026" y="2344821"/>
            <a:ext cx="1086058" cy="1072414"/>
            <a:chOff x="1592078" y="2799049"/>
            <a:chExt cx="1086058" cy="1072414"/>
          </a:xfrm>
        </p:grpSpPr>
        <p:pic>
          <p:nvPicPr>
            <p:cNvPr id="12" name="Picture 4" descr="http://www.clipartpal.com/_thumbs/pd/animal/cartoon_mo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078" y="2799049"/>
              <a:ext cx="1086058" cy="107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045541" y="2938448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APP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PS1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6" descr="http://images.clipartpanda.com/computer-mouse-clip-art-black-and-white-mous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98" y="4090920"/>
            <a:ext cx="1096062" cy="10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649158" y="3849388"/>
            <a:ext cx="1086058" cy="1072414"/>
            <a:chOff x="1592078" y="2799049"/>
            <a:chExt cx="1086058" cy="1072414"/>
          </a:xfrm>
        </p:grpSpPr>
        <p:pic>
          <p:nvPicPr>
            <p:cNvPr id="16" name="Picture 4" descr="http://www.clipartpal.com/_thumbs/pd/animal/cartoon_mo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078" y="2799049"/>
              <a:ext cx="1086058" cy="107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045541" y="2938448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APP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PS1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6" descr="http://images.clipartpanda.com/computer-mouse-clip-art-black-and-white-mous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24" y="4090920"/>
            <a:ext cx="1096062" cy="10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578809" y="1541352"/>
            <a:ext cx="1086058" cy="1072414"/>
            <a:chOff x="1592078" y="2799049"/>
            <a:chExt cx="1086058" cy="1072414"/>
          </a:xfrm>
        </p:grpSpPr>
        <p:pic>
          <p:nvPicPr>
            <p:cNvPr id="20" name="Picture 4" descr="http://www.clipartpal.com/_thumbs/pd/animal/cartoon_mo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078" y="2799049"/>
              <a:ext cx="1086058" cy="107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045541" y="2938448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APP</a:t>
              </a:r>
            </a:p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PS1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6" descr="http://images.clipartpanda.com/computer-mouse-clip-art-black-and-white-mous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50" y="4090920"/>
            <a:ext cx="1096062" cy="10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24508" y="56043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months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4471" y="554273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~5 months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9086" y="553985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months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2259" y="3295614"/>
            <a:ext cx="1056970" cy="88644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8870" y="3307199"/>
            <a:ext cx="1005042" cy="54218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62767" y="2613766"/>
            <a:ext cx="1213149" cy="133484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070340" y="5129944"/>
            <a:ext cx="1618889" cy="524607"/>
          </a:xfrm>
          <a:prstGeom prst="arc">
            <a:avLst>
              <a:gd name="adj1" fmla="val 10876482"/>
              <a:gd name="adj2" fmla="val 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headEnd type="none" w="med" len="med"/>
            <a:tailEnd type="stealth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4097046" y="5129944"/>
            <a:ext cx="1618889" cy="524607"/>
          </a:xfrm>
          <a:prstGeom prst="arc">
            <a:avLst>
              <a:gd name="adj1" fmla="val 10876482"/>
              <a:gd name="adj2" fmla="val 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headEnd type="none" w="med" len="med"/>
            <a:tailEnd type="stealth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6118589" y="5129944"/>
            <a:ext cx="1618889" cy="524607"/>
          </a:xfrm>
          <a:prstGeom prst="arc">
            <a:avLst>
              <a:gd name="adj1" fmla="val 10876482"/>
              <a:gd name="adj2" fmla="val 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headEnd type="none" w="med" len="med"/>
            <a:tailEnd type="stealth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4528" y="1350869"/>
            <a:ext cx="0" cy="391265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-5400000">
            <a:off x="-198817" y="3122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Neuropathology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950" y="10484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32730" y="829957"/>
            <a:ext cx="464532" cy="77020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8087660" y="5129943"/>
            <a:ext cx="1618889" cy="524607"/>
          </a:xfrm>
          <a:prstGeom prst="arc">
            <a:avLst>
              <a:gd name="adj1" fmla="val 10876482"/>
              <a:gd name="adj2" fmla="val 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prstDash val="sysDash"/>
            <a:headEnd type="none" w="med" len="med"/>
            <a:tailEnd type="stealth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95528" y="224050"/>
            <a:ext cx="434606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l-GR" sz="1600" dirty="0" smtClean="0">
                <a:solidFill>
                  <a:srgbClr val="FF0000"/>
                </a:solidFill>
              </a:rPr>
              <a:t>β</a:t>
            </a:r>
            <a:r>
              <a:rPr lang="en-US" sz="1600" dirty="0" smtClean="0">
                <a:solidFill>
                  <a:srgbClr val="FF0000"/>
                </a:solidFill>
              </a:rPr>
              <a:t> plaque deposition</a:t>
            </a:r>
          </a:p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astrocytosis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microglia activation</a:t>
            </a:r>
          </a:p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reduced development-to-metabolic transition?</a:t>
            </a:r>
          </a:p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increased </a:t>
            </a:r>
            <a:r>
              <a:rPr lang="en-US" sz="1600" dirty="0" err="1" smtClean="0">
                <a:solidFill>
                  <a:srgbClr val="FF0000"/>
                </a:solidFill>
              </a:rPr>
              <a:t>Jak</a:t>
            </a:r>
            <a:r>
              <a:rPr lang="en-US" sz="1600" dirty="0" smtClean="0">
                <a:solidFill>
                  <a:srgbClr val="FF0000"/>
                </a:solidFill>
              </a:rPr>
              <a:t>-STAT signaling/STAT3?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39798" y="1772946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vascular EGFR persistence?</a:t>
            </a:r>
          </a:p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neurotrophin</a:t>
            </a:r>
            <a:r>
              <a:rPr lang="en-US" sz="1600" dirty="0" smtClean="0">
                <a:solidFill>
                  <a:srgbClr val="FF0000"/>
                </a:solidFill>
              </a:rPr>
              <a:t> deficit?</a:t>
            </a:r>
          </a:p>
        </p:txBody>
      </p:sp>
    </p:spTree>
    <p:extLst>
      <p:ext uri="{BB962C8B-B14F-4D97-AF65-F5344CB8AC3E}">
        <p14:creationId xmlns:p14="http://schemas.microsoft.com/office/powerpoint/2010/main" val="358314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81186" y="-166721"/>
            <a:ext cx="8562814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Alzheimer’s Disease Sequencing Project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86" y="1072127"/>
            <a:ext cx="85628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NIA’s multi-center project on genetics of late-onset AD.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Designed to identify genomic variants that increase risk of late-onset AD.</a:t>
            </a:r>
          </a:p>
          <a:p>
            <a:pPr marL="228600">
              <a:spcAft>
                <a:spcPts val="120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228600">
              <a:spcAft>
                <a:spcPts val="12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Whole genome sequencing</a:t>
            </a:r>
          </a:p>
          <a:p>
            <a:pPr marL="228600">
              <a:spcAft>
                <a:spcPts val="12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	584 individuals from 111 families</a:t>
            </a:r>
          </a:p>
          <a:p>
            <a:pPr marL="228600"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Median age ~72 years</a:t>
            </a:r>
          </a:p>
          <a:p>
            <a:pPr marL="228600"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60% female, 40% male</a:t>
            </a:r>
          </a:p>
          <a:p>
            <a:pPr marL="228600"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Full data released in mid 2014</a:t>
            </a:r>
            <a:endParaRPr lang="en-US" sz="1600" dirty="0">
              <a:solidFill>
                <a:srgbClr val="002060"/>
              </a:solidFill>
            </a:endParaRPr>
          </a:p>
          <a:p>
            <a:pPr marL="457200" indent="-228600">
              <a:spcAft>
                <a:spcPts val="1200"/>
              </a:spcAft>
              <a:buAutoNum type="arabicPeriod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28600">
              <a:spcAft>
                <a:spcPts val="12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Exome capture sequencing</a:t>
            </a:r>
          </a:p>
          <a:p>
            <a:pPr marL="228600"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Case/control cohort of 5000/5000 individuals</a:t>
            </a:r>
            <a:endParaRPr lang="en-US" sz="1600" dirty="0">
              <a:solidFill>
                <a:srgbClr val="002060"/>
              </a:solidFill>
            </a:endParaRPr>
          </a:p>
          <a:p>
            <a:pPr marL="228600">
              <a:spcAft>
                <a:spcPts val="12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	First data released in late 2014</a:t>
            </a:r>
          </a:p>
        </p:txBody>
      </p:sp>
    </p:spTree>
    <p:extLst>
      <p:ext uri="{BB962C8B-B14F-4D97-AF65-F5344CB8AC3E}">
        <p14:creationId xmlns:p14="http://schemas.microsoft.com/office/powerpoint/2010/main" val="291239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81186" y="-166721"/>
            <a:ext cx="8562814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Alzheimer’s Disease Sequencing Project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86" y="1072127"/>
            <a:ext cx="85628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Plans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GWAS-style analysis to identify causal SNP and small structural variants.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	Prioritize variants by candidate status, expression level and location, and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astrocyte-specific epigenetic signatures (noncoding).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	CRISPR/Cas9 engineering of candidate loci to create late-onset mouse models.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F008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304800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Acknowledgements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8675" y="1447308"/>
            <a:ext cx="7696200" cy="46115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dirty="0" err="1" smtClean="0"/>
              <a:t>Xulong</a:t>
            </a:r>
            <a:r>
              <a:rPr lang="en-US" dirty="0" smtClean="0"/>
              <a:t> Wang			</a:t>
            </a:r>
            <a:r>
              <a:rPr lang="en-US" dirty="0" err="1" smtClean="0"/>
              <a:t>Vivek</a:t>
            </a:r>
            <a:r>
              <a:rPr lang="en-US" dirty="0" smtClean="0"/>
              <a:t> Philip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Harriet Jackson		Guru </a:t>
            </a:r>
            <a:r>
              <a:rPr lang="en-US" dirty="0" err="1" smtClean="0"/>
              <a:t>Ananda</a:t>
            </a:r>
            <a:endParaRPr lang="en-US" dirty="0" smtClean="0"/>
          </a:p>
          <a:p>
            <a:pPr>
              <a:spcBef>
                <a:spcPts val="500"/>
              </a:spcBef>
            </a:pPr>
            <a:r>
              <a:rPr lang="en-US" dirty="0" smtClean="0"/>
              <a:t>Ileana Soto			Ankit Malhotra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Leah Graham		</a:t>
            </a:r>
            <a:r>
              <a:rPr lang="en-US" dirty="0" err="1" smtClean="0"/>
              <a:t>Krish</a:t>
            </a:r>
            <a:r>
              <a:rPr lang="en-US" dirty="0" smtClean="0"/>
              <a:t> </a:t>
            </a:r>
            <a:r>
              <a:rPr lang="en-US" dirty="0" err="1" smtClean="0"/>
              <a:t>Karuturi</a:t>
            </a:r>
            <a:endParaRPr lang="en-US" dirty="0" smtClean="0"/>
          </a:p>
          <a:p>
            <a:pPr>
              <a:spcBef>
                <a:spcPts val="500"/>
              </a:spcBef>
            </a:pPr>
            <a:r>
              <a:rPr lang="en-US" dirty="0" smtClean="0"/>
              <a:t>Gareth Howell</a:t>
            </a:r>
          </a:p>
          <a:p>
            <a:pPr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 smtClean="0"/>
          </a:p>
          <a:p>
            <a:endParaRPr lang="en-US" dirty="0" smtClean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err="1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Pyewacket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Foundation				JAX Director’s Innovation Award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AD Mouse Model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776863"/>
            <a:ext cx="6248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1963" indent="-46196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APP/PSEN1 double transgenic</a:t>
            </a:r>
            <a:endParaRPr lang="en-GB" sz="2000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b="18617"/>
          <a:stretch/>
        </p:blipFill>
        <p:spPr bwMode="auto">
          <a:xfrm>
            <a:off x="1128713" y="1443038"/>
            <a:ext cx="6886575" cy="323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1419" y="4716230"/>
            <a:ext cx="556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Amyloid plaques established by 8-12 months of age</a:t>
            </a:r>
          </a:p>
          <a:p>
            <a:pPr algn="ctr"/>
            <a:r>
              <a:rPr lang="en-US" dirty="0" smtClean="0"/>
              <a:t>in cortex and hippocampus, </a:t>
            </a:r>
          </a:p>
          <a:p>
            <a:pPr algn="ctr"/>
            <a:r>
              <a:rPr lang="en-US" dirty="0" smtClean="0"/>
              <a:t>associated with reactive astrocytes.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1419" y="6340835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Jackson, </a:t>
            </a:r>
            <a:r>
              <a:rPr lang="en-US" sz="1400" i="1" dirty="0" smtClean="0"/>
              <a:t>et al. BMC Genomics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 b="18841"/>
          <a:stretch/>
        </p:blipFill>
        <p:spPr bwMode="auto">
          <a:xfrm>
            <a:off x="1184244" y="1584022"/>
            <a:ext cx="6915150" cy="324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0495" y="4992271"/>
            <a:ext cx="624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Plaques appear at 4-6 months in APP/PS1 mice.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AD Mouse Model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776863"/>
            <a:ext cx="6248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1963" indent="-46196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APP/PSEN1 double transgenic</a:t>
            </a:r>
            <a:endParaRPr lang="en-GB" sz="20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419" y="6340835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Jackson, </a:t>
            </a:r>
            <a:r>
              <a:rPr lang="en-US" sz="1400" i="1" dirty="0" smtClean="0"/>
              <a:t>et al. BMC Genomics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8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 b="23242"/>
          <a:stretch/>
        </p:blipFill>
        <p:spPr bwMode="auto">
          <a:xfrm>
            <a:off x="3447151" y="1316073"/>
            <a:ext cx="3333750" cy="4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50852" y="5578860"/>
            <a:ext cx="592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Microglia (</a:t>
            </a:r>
            <a:r>
              <a:rPr lang="en-US" dirty="0" smtClean="0">
                <a:solidFill>
                  <a:srgbClr val="FF0000"/>
                </a:solidFill>
              </a:rPr>
              <a:t>AIF1</a:t>
            </a:r>
            <a:r>
              <a:rPr lang="en-US" dirty="0" smtClean="0"/>
              <a:t>) are activated at axonal swellings (</a:t>
            </a:r>
            <a:r>
              <a:rPr lang="en-US" dirty="0" smtClean="0">
                <a:solidFill>
                  <a:srgbClr val="00B050"/>
                </a:solidFill>
              </a:rPr>
              <a:t>NFL</a:t>
            </a:r>
            <a:r>
              <a:rPr lang="en-US" dirty="0" smtClean="0"/>
              <a:t>) in APP/PS1 by 8 months age.</a:t>
            </a: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776863"/>
            <a:ext cx="6248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1963" indent="-46196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APP/PSEN1 double transgenic</a:t>
            </a:r>
            <a:endParaRPr lang="en-GB" sz="20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AD Mouse Model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419" y="6340835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Jackson, </a:t>
            </a:r>
            <a:r>
              <a:rPr lang="en-US" sz="1400" i="1" dirty="0" smtClean="0"/>
              <a:t>et al. BMC Genomics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5618" y="1521920"/>
            <a:ext cx="7365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brain hemispheres from female B6 WT and B6.APP/PS1 mice.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10,483 total transcripts expressed for expression analysis.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32436"/>
              </p:ext>
            </p:extLst>
          </p:nvPr>
        </p:nvGraphicFramePr>
        <p:xfrm>
          <a:off x="1767375" y="2269853"/>
          <a:ext cx="291676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384"/>
                <a:gridCol w="145838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 WT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 APP/PS1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 WT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7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 APP/PS1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13 WT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10 APP/PS1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8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mo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 WT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 APP/PS1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5985" y="-166721"/>
            <a:ext cx="8436634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Molecular Profiles of Aging Mice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776863"/>
            <a:ext cx="6248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1963" indent="-46196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RNA-</a:t>
            </a:r>
            <a:r>
              <a:rPr lang="en-GB" sz="2000" dirty="0" err="1" smtClean="0">
                <a:solidFill>
                  <a:srgbClr val="002060"/>
                </a:solidFill>
                <a:cs typeface="Arial" pitchFamily="34" charset="0"/>
              </a:rPr>
              <a:t>seq</a:t>
            </a: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 at multiple time points</a:t>
            </a:r>
            <a:endParaRPr lang="en-GB" sz="20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379" y="2329940"/>
            <a:ext cx="2428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phenotypically similar,</a:t>
            </a:r>
          </a:p>
          <a:p>
            <a:r>
              <a:rPr lang="en-US" dirty="0" smtClean="0"/>
              <a:t>juvenile brain.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727273" y="2467961"/>
            <a:ext cx="163902" cy="369332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:\Talks\UCHC 2015\app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1408" y="1775133"/>
            <a:ext cx="4114286" cy="290285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0387" y="1016637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/>
              <a:t>expr</a:t>
            </a:r>
            <a:r>
              <a:rPr lang="en-US" i="1" dirty="0" smtClean="0"/>
              <a:t> = </a:t>
            </a:r>
            <a:r>
              <a:rPr lang="el-GR" i="1" dirty="0" smtClean="0"/>
              <a:t>μ</a:t>
            </a:r>
            <a:r>
              <a:rPr lang="en-US" i="1" dirty="0" smtClean="0"/>
              <a:t> + batch + </a:t>
            </a:r>
            <a:r>
              <a:rPr lang="en-US" i="1" dirty="0" smtClean="0">
                <a:solidFill>
                  <a:srgbClr val="0070C0"/>
                </a:solidFill>
              </a:rPr>
              <a:t>age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C00000"/>
                </a:solidFill>
              </a:rPr>
              <a:t>genotype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0070C0"/>
                </a:solidFill>
              </a:rPr>
              <a:t>age</a:t>
            </a:r>
            <a:r>
              <a:rPr lang="en-US" i="1" dirty="0" smtClean="0"/>
              <a:t> </a:t>
            </a:r>
            <a:r>
              <a:rPr lang="en-US" dirty="0" smtClean="0"/>
              <a:t>x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genotype</a:t>
            </a:r>
            <a:endParaRPr lang="en-US" i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3951" y="4828676"/>
            <a:ext cx="5029200" cy="1438275"/>
            <a:chOff x="2033951" y="4828676"/>
            <a:chExt cx="5029200" cy="1438275"/>
          </a:xfrm>
        </p:grpSpPr>
        <p:pic>
          <p:nvPicPr>
            <p:cNvPr id="1259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72064" y="4828676"/>
              <a:ext cx="4752975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033951" y="5523430"/>
              <a:ext cx="5029200" cy="18288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18805" y="1592253"/>
            <a:ext cx="1659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Example: </a:t>
            </a:r>
            <a:r>
              <a:rPr lang="en-US" i="1" dirty="0" smtClean="0"/>
              <a:t>APP</a:t>
            </a:r>
            <a:endParaRPr lang="en-US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41824" y="2747111"/>
            <a:ext cx="871369" cy="523220"/>
            <a:chOff x="6798833" y="2420465"/>
            <a:chExt cx="871369" cy="5232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798833" y="2581835"/>
              <a:ext cx="22355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98833" y="2777267"/>
              <a:ext cx="223558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013984" y="2420465"/>
              <a:ext cx="656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WT</a:t>
              </a:r>
            </a:p>
            <a:p>
              <a:r>
                <a:rPr lang="en-US" sz="1400" dirty="0" smtClean="0"/>
                <a:t>APP</a:t>
              </a:r>
              <a:endParaRPr lang="en-US" sz="1400" dirty="0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Quantitative Model of Expression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H:\Talks\UCHC 2015\cox17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408" y="1792037"/>
            <a:ext cx="4114286" cy="289142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609832" y="1592253"/>
            <a:ext cx="1877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Example: </a:t>
            </a:r>
            <a:r>
              <a:rPr lang="en-US" i="1" dirty="0" smtClean="0"/>
              <a:t>Cox17</a:t>
            </a:r>
            <a:endParaRPr lang="en-US" i="1" dirty="0"/>
          </a:p>
        </p:txBody>
      </p:sp>
      <p:grpSp>
        <p:nvGrpSpPr>
          <p:cNvPr id="3" name="Group 20"/>
          <p:cNvGrpSpPr/>
          <p:nvPr/>
        </p:nvGrpSpPr>
        <p:grpSpPr>
          <a:xfrm>
            <a:off x="6641824" y="2747111"/>
            <a:ext cx="871369" cy="523220"/>
            <a:chOff x="6798833" y="2420465"/>
            <a:chExt cx="871369" cy="5232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798833" y="2581835"/>
              <a:ext cx="22355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98833" y="2777267"/>
              <a:ext cx="223558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013984" y="2420465"/>
              <a:ext cx="656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WT</a:t>
              </a:r>
            </a:p>
            <a:p>
              <a:r>
                <a:rPr lang="en-US" sz="1400" dirty="0" smtClean="0"/>
                <a:t>APP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61164" y="4779943"/>
            <a:ext cx="5029200" cy="1423013"/>
            <a:chOff x="2061164" y="4736813"/>
            <a:chExt cx="5029200" cy="142301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6889" y="4736813"/>
              <a:ext cx="485775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061164" y="5127171"/>
              <a:ext cx="5029200" cy="32506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1164" y="5976946"/>
              <a:ext cx="5029200" cy="18288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Quantitative Model of Expression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0387" y="1016637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/>
              <a:t>expr</a:t>
            </a:r>
            <a:r>
              <a:rPr lang="en-US" i="1" dirty="0" smtClean="0"/>
              <a:t> = </a:t>
            </a:r>
            <a:r>
              <a:rPr lang="el-GR" i="1" dirty="0" smtClean="0"/>
              <a:t>μ</a:t>
            </a:r>
            <a:r>
              <a:rPr lang="en-US" i="1" dirty="0" smtClean="0"/>
              <a:t> + batch + </a:t>
            </a:r>
            <a:r>
              <a:rPr lang="en-US" i="1" dirty="0" smtClean="0">
                <a:solidFill>
                  <a:srgbClr val="0070C0"/>
                </a:solidFill>
              </a:rPr>
              <a:t>age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C00000"/>
                </a:solidFill>
              </a:rPr>
              <a:t>genotype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0070C0"/>
                </a:solidFill>
              </a:rPr>
              <a:t>age</a:t>
            </a:r>
            <a:r>
              <a:rPr lang="en-US" i="1" dirty="0" smtClean="0"/>
              <a:t> </a:t>
            </a:r>
            <a:r>
              <a:rPr lang="en-US" dirty="0" smtClean="0"/>
              <a:t>x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genotype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2755" y="1293963"/>
            <a:ext cx="5891841" cy="2096219"/>
            <a:chOff x="1552755" y="1293963"/>
            <a:chExt cx="5891841" cy="2096219"/>
          </a:xfrm>
        </p:grpSpPr>
        <p:sp>
          <p:nvSpPr>
            <p:cNvPr id="8" name="Rectangle 7"/>
            <p:cNvSpPr/>
            <p:nvPr/>
          </p:nvSpPr>
          <p:spPr>
            <a:xfrm>
              <a:off x="1552755" y="1293963"/>
              <a:ext cx="5891841" cy="2096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709201" y="1395330"/>
              <a:ext cx="5578949" cy="1746842"/>
              <a:chOff x="992198" y="1892338"/>
              <a:chExt cx="5578949" cy="1746842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37272" y="2038980"/>
                <a:ext cx="4333875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992198" y="1892338"/>
                <a:ext cx="26212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1231 age-related genes</a:t>
                </a:r>
                <a:endParaRPr lang="en-US" dirty="0"/>
              </a:p>
            </p:txBody>
          </p:sp>
        </p:grp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Differential Expression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52754" y="3651369"/>
            <a:ext cx="5891841" cy="1783274"/>
            <a:chOff x="1552754" y="3651369"/>
            <a:chExt cx="5891841" cy="1783274"/>
          </a:xfrm>
        </p:grpSpPr>
        <p:sp>
          <p:nvSpPr>
            <p:cNvPr id="23" name="Rectangle 22"/>
            <p:cNvSpPr/>
            <p:nvPr/>
          </p:nvSpPr>
          <p:spPr>
            <a:xfrm>
              <a:off x="1552754" y="3651369"/>
              <a:ext cx="5891841" cy="1783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90419" y="3749644"/>
              <a:ext cx="5616510" cy="1293425"/>
              <a:chOff x="992198" y="3933329"/>
              <a:chExt cx="5616510" cy="1293425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303408" y="4226629"/>
                <a:ext cx="4305300" cy="1000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992198" y="3933329"/>
                <a:ext cx="26341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579 APP-related genes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63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png;base64,iVBORw0KGgoAAAANSUhEUgAABUAAAAPACAYAAAD0ZtPZAAAEJGlDQ1BJQ0MgUHJvZmlsZQAAOBGFVd9v21QUPolvUqQWPyBYR4eKxa9VU1u5GxqtxgZJk6XtShal6dgqJOQ6N4mpGwfb6baqT3uBNwb8AUDZAw9IPCENBmJ72fbAtElThyqqSUh76MQPISbtBVXhu3ZiJ1PEXPX6yznfOec7517bRD1fabWaGVWIlquunc8klZOnFpSeTYrSs9RLA9Sr6U4tkcvNEi7BFffO6+EdigjL7ZHu/k72I796i9zRiSJPwG4VHX0Z+AxRzNRrtksUvwf7+Gm3BtzzHPDTNgQCqwKXfZwSeNHHJz1OIT8JjtAq6xWtCLwGPLzYZi+3YV8DGMiT4VVuG7oiZpGzrZJhcs/hL49xtzH/Dy6bdfTsXYNY+5yluWO4D4neK/ZUvok/17X0HPBLsF+vuUlhfwX4j/rSfAJ4H1H0qZJ9dN7nR19frRTeBt4Fe9FwpwtN+2p1MXscGLHR9SXrmMgjONd1ZxKzpBeA71b4tNhj6JGoyFNp4GHgwUp9qplfmnFW5oTdy7NamcwCI49kv6fN5IAHgD+0rbyoBc3SOjczohbyS1drbq6pQdqumllRC/0ymTtej8gpbbuVwpQfyw66dqEZyxZKxtHpJn+tZnpnEdrYBbueF9qQn93S7HQGGHnYP7w6L+YGHNtd1FJitqPAR+hERCNOFi1i1alKO6RQnjKUxL1GNjwlMsiEhcPLYTEiT9ISbN15OY/jx4SMshe9LaJRpTvHr3C/ybFYP1PZAfwfYrPsMBtnE6SwN9ib7AhLwTrBDgUKcm06FSrTfSj187xPdVQWOk5Q8vxAfSiIUc7Z7xr6zY/+hpqwSyv0I0/QMTRb7RMgBxNodTfSPqdraz/sDjzKBrv4zu2+a2t0/HHzjd2Lbcc2sG7GtsL42K+xLfxtUgI7YHqKlqHK8HbCCXgjHT1cAdMlDetv4FnQ2lLasaOl6vmB0CMmwT/IPszSueHQqv6i/qluqF+oF9TfO2qEGTumJH0qfSv9KH0nfS/9TIp0Wboi/SRdlb6RLgU5u++9nyXYe69fYRPdil1o1WufNSdTTsp75BfllPy8/LI8G7AUuV8ek6fkvfDsCfbNDP0dvRh0CrNqTbV7LfEEGDQPJQadBtfGVMWEq3QWWdufk6ZSNsjG2PQjp3ZcnOWWing6noonSInvi0/Ex+IzAreevPhe+CawpgP1/pMTMDo64G0sTCXIM+KdOnFWRfQKdJvQzV1+Bt8OokmrdtY2yhVX2a+qrykJfMq4Ml3VR4cVzTQVz+UoNne4vcKLoyS+gyKO6EHe+75Fdt0Mbe5bRIf/wjvrVmhbqBN97RD1vxrahvBOfOYzoosH9bq94uejSOQGkVM6sN/7HelL4t10t9F4gPdVzydEOx83Gv+uNxo7XyL/FtFl8z9ZAHF4bBsrEwAAQABJREFUeAHs3QecXGW9P/7vhnRSgJBAAoQrXEqAEBBRREBfQig/Bb0SmhJpUkRQlKJigZeg2FHRCwgEpElTmhQRvKAgigUISBWkhpLQE0hIsvnnOffO/Hc2s5vNZs7M7Jn3eb2WndOe8n6GyeSTc87TtmjxEhYCBAgQIECAAAECBAgQIECAAAECBAgUUKBfAfukSwQIECBAgAABAgQIECBAgAABAgQIEMgEBKDeCAQIECBAgAABAgQIECBAgAABAgQIFFZAAFrYodUxAgQIECBAgAABAgQIECBAgAABAgQEoN4DBAgQIECAAAECBAgQIECAAAECBAgUVkAAWtih1TECBAgQIECAAAECBAgQIECAAAECBASg3gMECBAgQIAAAQIECBAgQIAAAQIECBRWQABa2KHVMQIECBAgQIAAAQIECBAgQIAAAQIEBKDeAwQIECBAgAABAgQIECBAgAABAgQIFFZAAFrYodUxAgQIECBAgAABAgQIECBAgAABAgQEoN4DBAgQIECAAAECBAgQIECAAAECBAgUVkAAWtih1TECBAgQIECAAAECBAgQIECAAAECBASg3gMECBAgQIAAAQIECBAgQIAAAQIECBRWQABa2KHVMQIECBAgQIAAAQIECBAgQIAAAQIEBKDeAwQIECBAgAABAgQIECBAgAABAgQIFFZAAFrYodUxAgQIECBAgAABAgQIECBAgAABAgQEoN4DBAgQIECAAAECBAgQIECAAAECBAgUVkAAWtih1TECBAgQIECAAAECBAgQIECAAAECBASg3gMECBAgQIAAAQIECBAgQIAAAQIECBRWQABa2KHVMQIECBAgQIAAAQIECBAgQIAAAQIEBKDeAwQIECBAgAABAgQIECBAgAABAgQIFFZAAFrYodUxAgQIECBAgAABAgQIECBAgAABAgQEoN4DBAgQIECAAAECBAgQIECAAAECBAgUVkAAWtih1TECBAgQIECAAAECBAgQIECAAAECBASg3gMECBAgQIAAAQIECBAgQIAAAQIECBRWQABa2KHVMQIECBAgQIAAAQIECBAgQIAAAQIEBKDeAwQIECBAgAABAgQIECBAgAABAgQIFFZAAFrYodUxAgQIECBAgAABAgQIECBAgAABAgQEoN4DBAgQIECAAAECBAgQIECAAAECBAgUVkAAWtih1TECBAgQIECAAAECBAgQIECAAAECBASg3gMECBAgQIAAAQIECBAgQIAAAQIECBRWQABa2KHVMQIECBAgQIAAAQIECBAgQIAAAQIEBKDeAwQIECBAgAABAgQIECBAgAABAgQIFFZAAFrYodUxAgQIECBAgAABAgQIECBAgAABAgQEoN4DBAgQIECAAAECBAgQIECAAAECBAgUVkAAWtih1TECBAgQIECAAAECBAgQIECAAAECBASg3gMECBAgQIAAAQIECBAgQIAAAQIECBRWQABa2KHVMQIECBAgQIAAAQIECBAgQIAAAQIE+iMg0BcFrr766njzzTf7YtO7bPOiRYti4cKF0b+//y27RKrRjuTc1tYW/fr5N6AakVYtJr2n29vbY4UVVqi638baCSxYsCBzTu9rS34C6f2c3tfe0/kZl0pO72l/HpY08vvtz8P8bDuW7DteR418X6f3dPp+58/DfJ2L/OfhZpttFhMmTMgXUOkECDREQNLSEHaVLq/AX//61ywsHDFixPIW1TTnpy/H6S98AwYMaJo2FbUhyTl9ORaA5jvC6ctx+ouI93S+zqn0+fPnZ2GRv/Dla53ez+mzWjCXr3MyTu/p9NnhPZ2vdfrzMBkL9fN19h0vX9+OpafPjvR+9h2vo0rtX6fveOmnaH8ePvfcc7HqqqsKQGv/llEigaYQEIA2xTBoRG8Ett5669h11117c2pTnjNv3rx44YUXYvz48U3ZviI1Kn25GT58eAwbNqxI3Wq6vsyePTtef/31GDduXNO1rWgNeuqpp2K11VaLQYMGFa1rTdWfV199NQvmRo8e3VTtKlpjUtD89NNPx1prrSWYy3lwZ86cmQXNK620Us41tXbxvuPVb/xnzJgR6QIJ3/HyNU/f8d54440YO3ZsvhXVufSjjz66zjWqjgCBegq4/7Oe2uoiQIAAAQIECBAgQIAAAQIECBAgQKCuAgLQunKrjAABAgQIECBAgAABAgQIECBAgACBegoIQOuprS4CBAgQIECAAAECBAgQIECAAAECBOoqIACtK7fKCBAgQIAAAQIECBAgQIAAAQIECBCop4AAtJ7a6iJAgAABAgQIECBAgAABAgQIECBAoK4CAtC6cquMAAECBAgQIECAAAECBAgQIECAAIF6CghA66mtLgIECBAgQIAAAQIECBAgQIAAAQIE6iogAK0rt8oIECBAgAABAgQIECBAgAABAgQIEKingAC0ntrqIkCAAAECBAgQIECAAAECBAgQIECgrgIC0Lpyq4wAAQIECBAgQIAAAQIECBAgQIAAgXoKCEDrqa0uAgQIECBAgAABAgQIECBAgAABAgTqKiAArSu3yggQIECAAAECBAgQIECAAAECBAgQqKeAALSe2uoiQIAAAQIECBAgQIAAAQIECBAgQKCuAgLQunKrjAABAgQIECBAgAABAgQIECBAgACBegoIQOuprS4CBAgQIECAAAECBAgQIECAAAECBOoqIACtK7fKCBAgQIAAAQIECBAgQIAAAQIECBCop0D/elamLgIEuhbo169fDB48uOsD7KmZwKBBg2KFFVaoWXkKqi6QjJO1JX+B9NmRPkMs+Qr0798/2tra8q1E6ZnAkCFDSNRBYODAgf48rIOz73h1QP6/KnzHq4+173j1cVYLAQK1FRCA1tZTaU0k8OSTT8brr7/eRC3qWVNeeOGFnh3YJEdtuGBR9PvuaRELFzZJi5bejJH/d0jfaXFE2/veE4/s9P6YP3/+0jvYZEfMmDGjyVrUfXMmvDo72k47q/uDmmzvqP9rT596T0/ZLRbdeEvE7DlNptl1c0qRXF9yXvyvEDHrlK/Ei6+80nXHmnTPiy++2KQtq96scePGxfPPPx/t7e3VD7C1JgIrrrhirH35byL+fk9NyqtHIemfp9LndJ/67Fjc3jd/eHI88cpL9SBq6TpWGjky1vjmj2LRK6/2GYeBi1uafvrUe3rxP8z3O/7z0TZxoz7jrKEECNRWQABaW0+lNZHAggUL4pU++Be+JiLsUVMWDRkW8ae7Fn9LfqtHxzuodwKLJm2chZ/e073z6+lZ2VWUby/+Ov8/t/f0FMf1VmDXnSKeejbi3vt7W4LzeiKw5rhYuGChPw97YrWcx6y++uoxe/bsmDdv3nKW5PTuBAYMGPC//3Dic7o7pprsW7T4H7dfe+01oX5NNLsuZNiwYf8bfnpPd41Uiz1DFt9p14cu2KhFl5VBgEClgPvlKj2sESBAgAABAgQIECBAgAABAgQIECBQIAEBaIEGU1cIECBAgAABAgQIECBAgAABAgQIEKgUEIBWelgjQIAAAQIECBAgQIAAAQIECBAgQKBAAgLQAg2mrhAgQIAAAQIECBAgQIAAAQIECBAgUCkgAK30sEaAAAECBAgQIECAAAECBAgQIECAQIEEBKAFGkxdIUCAAAECBAgQIECAAAECBAgQIECgUkAAWulhjQABAgQIECBAgAABAgQIECBAgACBAgkIQAs0mLpCgAABAgQIECBAgAABAgQIECBAgEClgAC00sMaAQIECBAgQIAAAQIECBAgQIAAAQIFEhCAFmgwdYUAAQIECBAgQIAAAQIECBAgQIAAgUoBAWilhzUCBAgQIECAAAECBAgQIECAAAECBAokIAAt0GDqCgECBAgQIECAAAECBAgQIECAAAEClQIC0EoPawQIECBAgAABAgQIECBAgAABAgQIFEhAAFqgwdQVAgQIECBAgAABAgQIECBAgAABAgQqBQSglR7WCBAgQIAAAQIECBAgQIAAAQIECBAokIAAtECDqSsECBAgQIAAAQIECBAgQIAAAQIECFQKCEArPawRIECAAAECBAgQIECAAAECBAgQIFAgAQFogQZTVwgQIECAAAECBAgQIECAAAECBAgQqBQQgFZ6WCNAgAABAgQIECBAgAABAgQIECBAoEACAtACDaauECBAgAABAgQIECBAgAABAgQIECBQKSAArfSwRoAAAQIECBAgQIAAAQIECBAgQIBAgQQEoAUaTF0hQIAAAQIECBAgQIAAAQIECBAgQKBSQABa6WGNAAECBAgQIECAAAECBAgQIECAAIECCQhACzSYukKAAAECBAgQIECAAAECBAgQIECAQKWAALTSwxoBAgQIECBAgAABAgQIECBAgAABAgUSEIAWaDB1hQABAgQIECBAgAABAgQIECBAgACBSgEBaKWHNQIECBAgQIAAAQIECBAgQIAAAQIECiQgAC3QYOoKAQIECBAgQIAAAQIECBAgQIAAAQKVAgLQSg9rBAgQIECAAAECBAgQIECAAAECBAgUSEAAWqDB1BUCBAgQIECAAAECBAgQIECAAAECBCoFBKCVHtYIECBAgAABAgQIECBAgAABAgQIECiQgAC0QIOpKwQIECBAgAABAgQIECBAgAABAgQIVAoIQCs9rBEgQIAAAQIECBAgQIAAAQIECBAgUCABAWiBBlNXCBAgQIAAAQIECBAgQIAAAQIECBCoFBCAVnpYI0CAAAECBAgQIECAAAECBAgQIECgQAIC0AINpq4QIECAAAECBAgQIECAAAECBAgQIFApIACt9LBGgAABAgQIECBAgAABAgQIECBAgECBBASgBRpMXSFAgAABAgQIECBAgAABAgQIECBAoFJAAFrpYY0AAQIECBAgQIAAAQIECBAgQIAAgQIJCEALNJi6QoAAAQIECBAgQIAAAQIECBAgQIBApYAAtNLDGgECBAgQIECAAAECBAgQIECAAAECBRIQgBZoMHWFAAECBAgQIECAAAECBAgQIECAAIFKAQFopYc1AgQIECBAgAABAgQIECBAgAABAgQKJCAALdBg6goBAgQIECBAgAABAgQIECBAgAABApUCAtBKD2sECBAgQIAAAQIECBAgQIAAAQIECBRIQABaoMHUFQIECBAgQIAAAQIECBAgQIAAAQIEKgUEoJUe1ggQIECAAAECBAgQIECAAAECBAgQKJCAALRAg6krBAgQIECAAAECBAgQIECAAAECBAhUCghAKz2sESBAgAABAgQIECBAgAABAgQIECBQIAEBaIEGU1cIECBAgAABAgQIECBAgAABAgQIEKgUEIBWelgjQIAAAQIECBAgQIAAAQIECBAgQKBAAgLQAg2mrhAgQIAAAQIECBAgQIAAAQIECBAgUCkgAK30sEaAAAECBAgQIECAAAECBAgQIECAQIEEBKAFGkxdIUCAAAECBAgQIECAAAECBAgQIECgUkAAWulhjQABAgQIECBAgAABAgQIECBAgACBAgkIQAs0mLpCgAABAgQIECBAgAABAgQIECBAgEClgAC00sMaAQIECBAgQIAAAQIECBAgQIAAAQIFEhCAFmgwdYUAAQIECBAgQIAAAQIECBAgQIAAgUoBAWilhzUCBAgQIECAAAECBAgQIECAAAECBAokIAAt0GDqCgECBAgQIECAAAECBAgQIECAAAEClQIC0EoPawQIECBAgAABAgQIECBAgAABAgQIFEhAAFqgwdQVAgQIECBAgAABAgQIECBAgAABAgQqBQSglR7WCBAgQIAAAQIECBAgQIAAAQIECBAokIAAtECDqSsECBAgQIAAAQIECBAgQIAAAQIECFQKCEArPawRIECAAAECBAgQIECAAAECBAgQIFAgAQFogQZTVwgQIECAAAECBAgQIECAAAECBAgQqBQQgFZ6WCNAgAABAgQIECBAgAABAgQIECBAoEACAtACDaauECBAgAABAgQIECBAgAABAgQIECBQKSAArfSwRoAAAQIECBAgQIAAAQIECBAgQIBAgQQEoAUaTF0hQIAAAQIECBAgQIAAAQIECBAgQKBSQABa6WGNAAECBAgQIECAAAECBAgQIECAAIECCQhACzSYukKAAAECBAgQIECAAAECBAgQIECAQKWAALTSwxoBAgQIECBAgAABAgQIECBAgAABAgUSEIAWaDB1hQABAgQIECBAgAABAgQIECBAgACBSgEBaKWHNQIECBAgQIAAAQIECBAgQIAAAQIECiQgAC3QYOoKAQIECBAgQIAAAQIECBAgQIAAAQKVAgLQSg9rBAgQIECAAAECBAgQIECAAAECBAgUSEAAWqDB1BUCBAgQIECAAAECBAgQIECAAAECBCoFBKCVHtYIECBAgAABAgQIECBAgAABAgQIECiQgAC0QIOpKwQIECBAgAABAgQIECBAgAABAgQIVAoIQCs9rBEgQIAAAQIECBAgQIAAAQIECBAgUCABAWiBBlNXCBAgQIAAAQIECBAgQIAAAQIECBCoFBCAVnpYI0CAAAECBAgQIECAAAECBAgQIECgQAIC0AINpq4QIECAAAECBAgQIECAAAECBAgQIFApIACt9LBGgAABAgQIECBAgAABAgQIECBAgECBBASgBRpMXSFAgAABAgQIECBAgAABAgQIECBAoFJAAFrpYY0AAQIECBAgQIAAAQIECBAgQIAAgQIJ9C9QX5arK/Pnz49//vOf8cADD8S4ceNi4sSJMWrUqOUqM8+Tp0+fHo8++mhWxeTJk2PEiBHdVtfe3h5XXnlll8cMGDAghgwZEuPHj48NNtig6nG1KKNqwTYSIECAAAECBAgQIECAAAECBAgQyEmg5QPQhQsXxle+8pX40Y9+FPPmzSszDxo0KI4++uj4+te/Hul1sy1Tp06NFIKm5fvf/37W1u7auGDBgpgyZUp3h5T3TZgwIQ444IA46qijIgWjpaUWZZTK8psAAQIECBAgQIAAAQIECBAgQIBAPQRaOgCdM2dOfOQjH4lbbrkl+vfvH9tvv31svfXWcffdd8dvfvOb+Na3vhUvvvhinHXWWfUYix7X8fe//z0LP4cNGxazZ8+OM888M77whS9EW1tbj8oYO3ZsrLTSShXHpiA4eTz33HPx4IMPxnHHHRePPfZYnHHGGRXHlVZqUUapLL8JECBAgAABAgQIECBAgAABAgQI5CXQ0s8ATeFeCj8HDhwYd955Z9x8883xjW98I6699tpy6Hn22WfHH//4x7z8e1XutGnTsvM++9nPxsiRI7Nb4VM/erqceOKJ2a3+6Xb/0s/DDz8czzzzTBZ+brnllllRKVi99NJLqxZbizKqFmwjAQIECBAgQIAAAQIECBAgQIAAgRoKtGwA+vbbb8epp56aUX7nO9+Jd73rXRWsBx54YKy77rrZtmuuuaZiXyNX5s6dGxdffHHWhHT16m677Za9Pv3002vSrPXXXz9uu+22GDp0aFbeddddt8zl1qKMZa7UCQQIECBAgAABAgQIECBAgAABAgSqCLTsLfAXXnhhPPvss7HZZptlz7rsbNOvX7/41a9+FS+99FKsvfbaFbvT1aJvvPFGbLXVVtnkQ//617/i1ltvjRkzZsR2222XbR88eHB2zqJFi7LJlf7nf/4nZs2aFen5mv/1X/+1xHNFU3mp3LRssskm2URM2Uqn//z617+OV199NZugKYW2++67b1xwwQWRQtpUf5rAaXmXNBnSBz/4wewxAKU2LWuZtShjWet0PAECBAgQIECAAAECBAgQIECAAIHOAi0bgN5+++2Zxc4779zZpLw+adKk8uuOLw4//PC455574i9/+Uv87Gc/i/PPP7/j7kjPx0zP6VxllVVijz32yG6p73jAhhtuGDfeeGNFsPr444/HTjvtlB123nnnxX777dfxlPLr0u3vH/3oRyOFtOm5pam+9OzO9KzSE044oXzs8rwYM2ZMdnqa+Ki3Sy3K6G3dziNAgAABAgQIECBAgAABAgQIECCQBFo2AE1Xf6YlhZzpKs1f/vKXka7STKHmGmusEe95z3uyiYVGjBiRHVftPwcffHDcf//9seOOO2ZXTN5xxx2RbhlPYeSee+6Z3Uaebic/7LDDYqONNspC0XTl6UMPPZTN2n7FFVdUK7bLbU888UT8/ve/z/bvv//+2e8VVlgh0ozw3/3udyM9r/SrX/1qpG3Ls6TQsxQQp6tRe7Msaxnp6tXLL7+8x1WlRxhYCBAgQIAAAQIECBAgQIAAAQIECCxNoOUD0OHDh2e3kZeeq5nA7rvvvuwKzV/84hdx2WWXRWlSoM6Y06dPj1NOOSW+9KUvlXf9/Oc/j0MPPTQLENPM8n/+859jiy22KO/fYIMN4vjjj89uWW9vb8+u4kw711lnnbj++uuz4zbddNPy8R1fnHvuuVlYm55Nus0225R3HXDAAVkAmiYxShM4patDe7uk2+uPPfbYeOSRR7Ii9t5772UuqjdlpCtgjzrqqB7XdcQRR8Rbb72VPaKg2kkpBE7BtiV/gUXtnPNXVkM9BdJnR1s9K2zRunxE12/g/XlYH2vO9XFOtSxa1O5zug7cydlCoEgCb8+fH7MXP+KuuyX9Hd1CgEAxBVo2AE1hYVqOPvroLOz79Kc/HR//+Mez29b/9Kc/ZSFluuLyYx/7WDYz+rBhw5Z4B6RgtGP4mQ5It6SXlk9+8pMV4Wfavssuu2Rlz1/84fv000+Xb4NPQWza19WSPojTrfFp6Xx7fLqlPl2xmq5eTZMhLS0ATbfs33XXXVlZpf/MmTMneybqvffeG6+//nq2OfXlE5/4ROmQit+1KKOiwF6utLVVjym62t7LapxGgAABAgQIECBAoMUEqn/PbjEE3S2QQNvifzrx98QCDaiuEFhGgZYMQBcuXBivvfZaRvXwww/Hj370o/jc5z5Xpku3q++www6x8cYbRwpKTzrppEgzxXdett12286bspnj023zKURMEyx1XtLt9aUlTXzU0+WWW26Jp556KvvATsFq5yVdBZoC0N/97nfx2GOPlWew73xcWk+36qefrpY0gdEXv/jFOO6447o6pCZldCz8P//zP+PMM8/suKnb16mPqZ3pOatdLWnSKUv+Am39fDnOX1kN9RTwxbg+2unfr1w/Xi9rn9P1kPbZUQ/l/62jra1f/Spr4Zq8p1t48Ava9QED+nf798fU7TTPhoUAgWIKtGQAmm6PXnXVVbNZ2ddff/048sgjlxjd//iP/4jPfOYz8b3vfS8LFasFoKNHj17ivLRhwIAB2fY0OVHnZeDAgZ039Wj9nHPOyY5LgV+1oLAU6Kbbr9L+9EzQrpbJkydH59vs0xWoabb79JOe+9lV30pl1qKMUlnp9+qrrx6HHHJIx03dvk7POrUQIECAAAECBAgQIECAAAECBAgQWJpASwagCWXNNdfMAtB0G3tX/8pTenZnmrSo4/M6S6iDBw8uvaz6u1b/avryyy/HVVddldXx0uJnlqTnjna3pGeFpqtWBw0aVPWwKVOmLFPYWK2QWpRRrVzbCBAgQIAAAQIECBAgQIAAAQIECNRSoGUD0HQr+j333NPtRDmlGeDTZEbVlloFnNXK7rgtTdA0b968LNA8+eSTu3xuSZp9/gc/+EEW7KYZ1ffdd9+OxXhNgAABAgQIECBAgAABAgQIECBAoOUEqid7LcCQJg667rrr4s477+yyt//617+yfe9973u7vEq0y5NruKN0+/uuu+4axxxzTJclp9vfr7jiinjyySezyZAEoF1S2UGAAAECBAgQIECAAAECBAgQINAiAi37hN8jjjgi0pWd//73v+PWW29dYrhTmJhmOk/L+973viX212vD3XffnV2pmuqbOnVqt9WmK1LTZEhpSTPZT58+vdvj7SRAgAABAgQIECBAgAABAgQIECBQdIGWDUDTJEelKyR33333ePDBB8tjnZ73+eUvfzn+9re/xcorrxz77LNPeV9eL5599tk46qijsp+77rqrXM20adOy16NGjYpddtmlvL2rF/vvv3/5atUzzjijq8NsJ0CAAAECBAgQIECAAAECBAgQINASAi0bgKbR/eY3vxlpoqM0yVCa+Txd6ZlmIp84cWKkWd+HDBkS1157bay33nq5vxlmzZoVP/7xj7OfUhibnvt50UUXZXXvvffe5dnlu2tMmsV9++23zw658MILY/bs2d0dbh8BAgQIECBAgAABAgQIECBAgACBQgu0dAA6bty4uOOOO+LII4+M4cOHZ7eNn3XWWfH444/HDjvsEFdeeWVDb39P9b/yyivZG7B0tWpP3o0HHXRQdtgbb7wRKQS1ECBAgAABAgQIECBAgAABAgQIEGhVgZadBKk04IMGDYqf/OQn2ZWXadKj559/PrbccssYPHhw6ZAlfqfncna3pKs5u1pGjhxZdeb5SZMmLbE9XfWZfpZ12WuvvSL9dFwGDhy4RPkd9/fkdS3K6Ek9jiFAgAABAgQIECBAgAABAgQIECBQK4GWD0BLkGkCoXSrez1udy/V6TcBAgQIECBAgAABAgQIECBAgAABAvkKtPQt8PnSKp0AAQIECBAgQIAAAQIECBAgQIAAgUYLCEAbPQLqJ0CAAAECBAgQIECAAAECBAgQIEAgNwEBaG60CiZAgAABAgQIECBAgAABAgQIECBAoNECAtBGj4D6CRAgQIAAAQIECBAgQIAAAQIECBDITUAAmhutggkQIECAAAECBAgQIECAAAECBAgQaLSAALTRI6B+AgQIECBAgAABAgQIECBAgAABAgRyExCA5karYAIECBAgQIAAAQIECBAgQIAAAQIEGi0gAG30CKifAAECBAgQIECAAAECBAgQIECAAIHcBASgudEqmAABAgQIECBAgAABAgQIECBAgACBRgsIQBs9AuonQIAAAQIECBAgQIAAAQIECBAgQCA3AQFobrQKJkCAAAECBAgQIECAAAECBAgQIECg0QIC0EaPgPoJECBAgAABAgQIECBAgAABAgQIEMhNQACaG62CCRAgQIAAAQIECBAgQIAAAQIECBBotIAAtNEjoH4CBAgQIECAAAECBAgQIECAAAECBHITEIDmRqtgAgQIECBAgAABAgQIECBAgAABAgQaLSAAbfQIqJ8AAQIECBAgQIAAAQIECBAgQIAAgdwEBKC50SqYAAECBAgQIECAAAECBAgQIECAAIFGCwhAGz0C6idAgAABAgQIECBAgAABAgQIECBAIDcBAWhutAomQIAAAQIECBAgQIAAAQIECBAgQKDRAgLQRo+A+gkQIECAAAECBAgQIECAAAECBAgQyE1AAJobrYIJECBAgAABAgQIECBAgAABAgQIEGi0gAC00SOgfgIECBAgQIAAAQIECBAgQIAAAQIEchMQgOZGq2ACBAgQIECAAAECBAgQIECAAAECBBotIABt9AionwABAgQIECBAgAABAgQIECBAgACB3AQEoLnRKpgAAQIECBAgQIAAAQIECBAgQIAAgUYLCEAbPQLqJ0CAAAECBAgQIECAAAECBAgQIEAgNwEBaG60CiZAgAABAgQIECBAgAABAgQIECBAoNECAtBGj4D6CRAgQIAAAQIECBAgQIAAAQIECBDITUAAmhutggkQIECAAAECBAgQIECAAAECBAgQaLSAALTRI6B+AgQIECBAgAABAgQIECBAgAABAgRyExCA5karYAIECBAgQIAAAQIECBAgQIAAAQIEGi0gAG30CKifAAECBAgQIECAAAECBAgQIECAAIHcBASgudEqmAABAgQIECBAgAABAgQIECBAgACBRgsIQBs9AuonQIAAAQIECBAgQIAAAQIECBAgQCA3AQFobrQKJkCAAAECBAgQIECAAAECBAgQIECg0QIC0EaPgPoJECBAgAABAgQIECBAgAABAgQIEMhNQACaG62CCRAgQIAAAQIECBAgQIAAAQIECBBotIAAtNEjoH4CBAgQIECAAAECBAgQIECAAAECBHITEIDmRqtgAgQIECBAgAABAgQIECBAgAABAgQaLSAAbfQIqJ8AAQIECBAgQIAAAQIECBAgQIAAgdwEBKC50SqYAAECBAgQIECAAAECBAgQIECAAIFGCwhAGz0C6idAgAABAgQIECBAgAABAgQIECBAIDcBAWhutAomQIAAAQIECBAgQIAAAQIECBAgQKDRAgLQRo+A+gkQIECAAAECBAgQIECAAAECBAgQyE1AAJobrYIJECBAgAABAgQIECBAgAABAgQIEGi0gAC00SOgfgIECBAgQIAAAQIECBAgQIAAAQIEchMQgOZGq2ACBAgQIECAAAECBAgQIECAAAECBBotIABt9AionwABAgQIECBAgAABAgQIECBAgACB3AQEoLnRKpgAAQIECBAgQIAAAQIECBAgQIAAgUYLCEAbPQLqJ0CAAAECBAgQIECAAAECBAgQIEAgNwEBaG60CiZAgAABAgQIECBAgAABAgQIECBAoNECAtBGj4D6CRAgQIAAAQIECBAgQIAAAQIECBDITUAAmhutggkQIECAAAECBAgQIECAAAECBAgQaLSAALTRI6B+AgQIECBAgAABAgQIECBAgAABAgRyExCA5karYAIECBAgQIAAAQIECBAgQIAAAQIEGi0gAG30CKifAAECBAgQIECAAAECBAgQIECAAIHcBASgudEqmAABAgQIECBAgAABAgQIECBAgACBRgsIQBs9AuonQIAAAQIECBAgQIAAAQIECBAgQCA3AQFobrQKJkCAAAECBAgQIECAAAECBAgQIECg0QIC0EaPgPoJECBAgAABAgQIECBAgAABAgQIEMhNQACaG62CCRAgQIAAAQIECBAgQIAAAQIECBBotIAAtNEjoH4CBAgQIECAAAECBAgQIECAAAECBHITEIDmRqtgAgQIECBAgAABAgQIECBAgAABAgQaLSAAbfQIqJ8AAQIECBAgQIAAAQIECBAgQIAAgdwEBKC50SqYAAECBAgQIECAAAECBAgQIECAAIFGCwhAGz0C6idAgAABAgQIECBAgAABAgQIECBAIDcBAWhutAomQIAAAQIECBAgQIAAAQIECBAgQKDRAgLQRo+A+gkQIECAAAECBAgQIECAAAECBAgQyE1AAJobrYIJECBAgAABAgQIECBAgAABAgQIEGi0gAC00SOgfgIECBAgQIAAAQIECBAgQIAAAQIEchMQgOZGq2ACBAgQIECAAAECBAgQIECAAAECBBotIABt9AionwABAgQIECBAgAABAgQIECBAgACB3AQEoLnRKpgAAQIECBAgQIAAAQIECBAgQIAAgUYLCEAbPQLqJ0CAAAECBAgQIECAAAECBAgQIEAgNwEBaG60CiZAgAABAgQIECBAgAABAgQIECBAoNECAtBGj4D6CRAgQIAAAQIECBAgQIAAAQIECBDITUAAmhutggkQIECAAAECBAgQIECAAAECBAgQaLSAALTRI6B+AgQIECBAgAABAgQIECBAgAABAgRyExCA5karYAIECBAgQIAAAQIECBAgQIAAAQIEGi0gAG30CKifAAECBAgQIECAAAECBAgQIECAAIHcBASgudEqmAABAgQIECBAgAABAgQIECBAgACBRgsIQBs9AuonQIAAAQIECBAgQIAAAQIECBAgQCA3AQFobrQKJkCAAAECBAgQIECAAAECBAgQIECg0QIC0EaPgPoJECBAgAABAgQIECBAgAABAgQIEMhNQACaG62CCRAgQIAAAQIECBAgQIAAAQIECBBotED/RjdA/QTyEhgxYkTMnTs3r+KV+38C/foPjLb/NzkWvcU6zzdF28orx6hRo6JfP/9uladzKrtt0WLjD+2YdzXK/4/x0bbzB2PRmuNY5CjQNnhgDB22Yvb5kWM1il4sMHDgwMx53rx5PHIUGDRoULRtuVksetrndI7MWdH9hw3N3tPt7e15V9XS5ae/s7TtvH0sGjq0pR1y7/wKi7/fLf7z0EKAQOsKCEBbd+wL3/NRN90WqzzyWOH72egOzv3MgfHCsYc3uhmFr3/FFVeM+YsD/SFDhhS+r43u4KLX50Tb2ms1uhmFr3/B4rBoxpQPR/vH/l/h+9rIDra1tcX4e/8ZG/7hz41sRkvU3fahHWLY726LeHt+S/S3YZ18x/iIAYv/CuNzOvchWLRwYaTA2ZKvwIIFC+Lp7beJhR94b74VKT3GjBkTwzgQINCyAgLQlh36Fuj4vxaHn/99Tgt0tLFdbD9wn5gxY0a4OiDfcVhrrbVi9uzZ8corr+RbUYuXnq6wHT9voc+OOrwP2rfYNF4e0Ja9r+tQXctWkcKLtZ5+Ntr8eZj/e2DLzSOuuCbimRn519XKNezxkYhVVoo48xetrFCXvi888OO+49VB2ne8OiAvriJ9xxs9enR9KlMLAQJNKeBeyqYcFo0iQIAAAQIECBAgQIAAAQIECBAgQKAWAgLQWigqgwABAgQIECBAgAABAgQIECBAgACBphQQgDblsGgUAQIECBAgQIAAAQIECBAgQIAAAQK1EBCA1kJRGQQIECBAgAABAgQIECBAgAABAgQINKWAALQph0WjCBAgQIAAAQIECBAgQIAAAQIECBCohYAAtBaKyiBAgAABAgQIECBAgAABAgQIECBAoCkFBKBNOSwaRYAAAQIECBAgQIAAAQIECBAgQIBALQQEoLVQVAYBAgQIECBAgAABAgQIECBAgAABAk0pIABtymHRKAIECBAgQIAAAQIECBAgQIAAAQIEaiEgAK2FojIIECBAgAABAgQIECBAgAABAgQIEGhKAQFoUw6LRhEgQIAAAQIECBAgQIAAAQIECBAgUAsBAWgtFJVBgAABAgQIECBAgAABAgQIECBAgEBTCghAm3JYNIoAAQIECBAgQIAAAQIECBAgQIAAgVoICEBroagMAgQIECBAgAABAgQIECBAgAABAgSaUkAA2pTDolEECBAgQIAAAQIECBAgQIAAAQIECNRCQABaC0VlECBAgAABAgQIECBAgAABAgQIECDQlAIC0KYcFo0iQIAAAQIECBAgQIAAAQIECBAgQKAWAgLQWigqgwABAgQIECBAgAABAgQIECBAgACBphQQgDblsGgUAQIECBAgQIAAAQIECBAgQIAAAQK1EBCA1kJRGQQIECBAgAABAgQIECBAgAABAgQINKWAALQph0WjCBAgQIAAAQIECBAgQIAAAQIECBCohYAAtBaKyiBAgAABAgQIECBAgAABAgQIECBAoCkFBKBNOSwaRYAAAQIECBAgQIAAAQIECBAgQIBALQQEoLVQVAYBAgQIECBAgAABAgQIECBAgAABAk0pIABtymHRKAIECBAgQIAAAQIECBAgQIAAAQIEaiEgAK2FojIIECBAgAABAgQIECBAgAABAgQIEGhKAQFoUw6LRhEgQIAAAQIECBAgQIAAAQIECBAgUAsBAWgtFJVBgAABAgQIECBAgAABAgQIECBAgEBTCghAm3JYNIoAAQIECBAgQIAAAQIECBAgQIAAgVoICEBroagMAgQIECBAgAABAgQIECBAgAABAgSaUkAA2pTDolEECBAgQIAAAQIECBAgQIAAAQIECNRCQABaC0VlECBAgAABAgQIECBAgAABAgQIECDQlAIC0KYcFo0iQIAAAQIECBAgQIAAAQIECBAgQKAWAgLQWigqgwABAgQIECBAgAABAgQIECBAgACBphQQgDblsGgUAQIECBAgQIAAAQIECBAgQIAAAQK1EBCA1kJRGQQIECBAgAABAgQIECBAgAABAgQINKWAALQph0WjCBAgQIAAAQIECBAgQIAAAQIECBCohYAAtBaKyiBAgAABAgQIECBAgAABAgQIECBAoCkFBKBNOSwaRYAAAQIECBAgQIAAAQIECBAgQIBALQQEoLVQVAYBAgQIECBAgAABAgQIECBAgAABAk0pIABtymHRKAIECBAgQIAAAQIECBAgQIAAAQIEaiEgAK2FojIIECBAgAABAgQIECBAgAABAgQIEGhKAQFoUw6LRhEgQIAAAQIECBAgQIAAAQIECBAgUAsBAWgtFJVBgAABAgQIECBAgAABAgQIECBAgEBTCghAm3JYNIoAAQIECBAgQIAAAQIECBAgQIAAgVoICEBroagMAgQIECBAgAABAgQIECBAgAABAgSaUkAA2pTDolEECBAgQIAAAQIECBAgQIAAAQIECNRCQABaC0VlECBAgAABAgQIECBAgAABAgQIECDQlAIC0KYcFo0iQIAAAQIECBAgQIAAAQIECBAgQKAWAgLQWigqgwABAgQIECBAgAABAgQIECBAgACBphQQgDblsGgUAQIECBAgQIAAAQIECBAgQIAAAQK1EBCA1kJRGQQIECBAgAABAgQIECBAgAABAgQINKWAALQph0WjCBAgQIAAAQIECBAgQIAAAQIECBCohYAAtBaKyiBAgAABAgQIECBAgAABAgQIECBAoCkFBKBNOSwaRYAAAQIECBAgQIAAAQIECBAgQIBALQQEoLVQVAYBAgQIECBAgAABAgQIECBAgAABAk0pIABtymHRKAIECBAgQIAAAQIECBAgQIAAAQIEaiEgAK2FojIIECBAgAABAgQIECBAgAABAgQIEGhKAQFoUw6LRhEgQIAAAQIECBAgQIAAAQIECBAgUAsBAWgtFJVBgAABAgQIECBAgAABAgQIECBAgEBTCghAm3JYNIoAAQIECBAgQIAAAQIECBAgQIAAgVoICEBroagMAgQIECBAgAABAgQIECBAgAABAgSaUkAA2pTDolEECBAgQIAAAQIECBAgQIAAAQIECNRCQABaC0VlECBAgAABAgQIECBAgAABAgQIECDQlAIC0KYcFo0iQIAAAQIECBAgQIAAAQIECBAgQKAWAgLQWigqgwABAgQIECBAgAABAgQIECBAgACBphQQgDblsGgUAQIECBAgQIAAAQIECBAgQIAAAQK1EBCA1kJRGQQIECBAgAABAgQIECBAgAABAgQINKWAALQph0WjCBAgQIAAAQIECBAgQIAAAQIECBCohYAAtBaKyiBAgAABAgQIECBAgAABAgQIECBAoCkFBKBNOSwaRYAAAQIECBAgQIAAAQIECBAgQIBALQQEoLVQVAYBAgQIECBAgAABAgQIECBAgAABAk0pIABtymHRKAIECBAgQIAAAQIECBAgQIAAAQIEaiEgAK2FojIIECBAgAABAgQIECBAgAABAgQIEGhKAQFoUw6LRhEgQIAAAQIECBAgQIAAAQIECBAgUAsBAWgtFJVBgAABAgQIECBAgAABAgQIECBAgEBTCghAm3JYNIoAAQIECBAgQIAAAQIECBAgQIAAgVoICEBroagMAgQIECBAgAABAgQIECBAgAABAgSaUkAA2pTDolEECBAgQIAAAQIECBAgQIAAAQIECNRCQABaC0VlECBAgAABAgQIECBAgAABAgQIECDQlAIC0KYcFo0iQIAAAQIECBAgQIAAAQIECBAgQKAWAgLQWigqgwABAgQIECBAgAABAgQIECBAgACBphQQgDblsGgUAQIECBAgQIAAAQIECBAgQIAAAQK1EBCA1kJRGQQIECBAgAABAgQIECBAgAABAgQINKWAALQph0WjCBAgQIAAAQIECBAgQIAAAQIECBCohYAAtBaKyiBAgAABAgQIECBAgAABAgQIECBAoCkFBKBNOSwaRYAAAQIECBAgQIAAAQIECBAgQIBALQT616KQvlzG66+/HvPnz++2C8OHD4+BAwd2e0y9d06fPj0effTRrNrJkyfHiBEjum1Ce3t7XHnllV0eM2DAgBgyZEiMHz8+Nthgg6rH1aKMqgXbSIAAAQIECBAgQIAAAQIECBAgQCAngZYPQCdNmhRPPPFEt7wXX3xx7LPPPt0eU++dU6dOjRSCpuX73/9+HH300d02YcGCBTFlypRujyntnDBhQhxwwAFx1FFHRQpGS0styiiV5TcBAgQIECBAgAABAgQIECBAgACBegi0dAD66quvLjX8rMcgLGsdf//737Pwc9iwYTF79uw488wz4wtf+EK0tbX1qKixY8fGSiutVHHswoULY86cOfHcc8/Fgw8+GMcdd1w89thjccYZZ1QcV1qpRRmlsvwmQIAAAQIECBAgQIAAAQIECBAgkJdASz8D9N57781c0+3jM2fOjFmzZlX92X333fPy71W506ZNy8777Gc/GyNHjsxuhb/lllt6XNaJJ54YDzzwQMXPww8/HM8880wWfm655ZZZWSlYvfTSS6uWW4syqhZsIwECBAgQIECAAAECBAgQIECAAIEaCrR0AHrPPfdklJtvvnmsuuqqMWrUqKo/zfT8z7lz50a6JT8tH/nIR2K33XbLXp9++unZ7+X9z/rrrx+33XZbDB06NCvquuuuW+Yia1HGMlfqBAIECBAgQIAAAQIECBAgQIAAAQJVBFo6AL377rszki222KIKTdeb7rzzzrjpppsiTaCUln/9619x9tlnxze+8Y249dZbI4WUpWXRokVx//33x2mnnRYnnHBCXHLJJTFv3rzS7vLvN954IyszlTtjxozy9s4vfv3rX0e6dT+Fte9617ti3333zQ655ppruj2vczndrafJkD74wQ9mh6S+9mapRRm9qdc5BAgQIECAAAECBAgQIECAAAECBDoKtPQzQEtXgKYgMS3pOZjPP/98pOdb9uvXdTZ8+OGHRzr3L3/5S/zsZz+L888/v6Npdn56Tucqq6wSe+yxR1x77bUV+zfccMO48cYbY+211y5vf/zxx2OnnXbK1s8777zYb7/9yvs6vijd/v7Rj340a+P222+f1Zee3XnWWWdlIWvH43v7esyYMdmpaeKj3i61KKO3dTuPAAECBAgQIECAAAECBAgQIECAQBJo2QD07bffzp6BmRDSFZs77rhj/OEPf8iuzlxxxRXjne98Z3z3u9+NrbbaKh1SdTn44IOzqzvTuemKyTvuuCPSLeMpjNxzzz2z28jT7eSHHXZYbLTRRpFC0QsvvDAeeuihbNb2K664omq5XW1Ms9X//ve/z3bvv//+2e8VVlgh0ozwqa3pKtSvfvWrkbYtz5JCz9tvvz0rYpNNNulVUctaRnr+6EUXXdTjutL4WQgQIECAAAECBAgQIECAAAECBAgsTaBlA9A0CdD8+fMznwMPPDD7nWZGHzx4cLz22mvxxz/+MbbZZps45ZRT4thjj63qOH369Gz/l770pfL+n//853HooYdmAWL//v3jz3/+c3S8xX6DDTaI448/PtIt6+3t7eUrTddZZ524/vrrs3I23XTTcnkdX5x77rmRbqlfd911s7aV9h1wwAFZAJpCxHS1abo6tLdLur0+9feRRx7Jith7772XuajelJHC3Y6OS6v0iCOOiDfffDObtKrascl+WPuiaKu207aaCrQvdrYQKJJA+pz12ZH/iCZnS30EvKfr5dxen4rUEu0+p+vyLli0yHu6LtAqqZtAuogmTXzc1ZL+vEx/R7cQIFBMgZYNQEvP/0zDmq7g/Pa3vx2TJk3KAsn77rsvCzHT8y9TKLfddtvFe97zniXeAWm29M6hXbolvbR88pOfrAg/0/ZddtklC0BT+Pr000+Xb4MfPnx4tq90buff6YM43Rqfls63x6db6lP70i35aTKkpQWg6Zb9u+66Kyur9J85c+bEs88+G/fee2/52aapL5/4xCdKh1T8rkUZFQUu40pbW1s2Vl1d7drdIwyWsSqHL01AUrQ0IfsJEKgq4MOjKksOG0nngFq1SNJVWWzsuwKLv29bCBRJoPR3yK76lPZbCBAorkDLBqBp5vd0dedbb70VX/nKV6LjTO8TJ06Mm2++Obtt/cknn4zPf/7z8ac//WmJd8G22267xLZ0deaIESOyEHGzzTZbYv8aa6xR3pYmPurpcsstt8RTTz0V6UM5Baudl3QVaApAf/e738Vjjz2WXSXa+ZjSerpVP/10taQJjL74xS/Gcccd19Uh2fnLW0bHwtPM8b/4xS86bur29T//+c/sat2VV165y+Pa+7WF64u65KnZjn6+KNTMUkHNIeDLb33GwUdHfZyzWmDXBTt9dvjeURfqSN89WOdv3eZ+iPyR1VBXgQEDBkS68Ki7xYU03enYR6BvC7RsAJrCyWoBZWk4hw4dGsccc0wceeSR8Y9//CPSMy3TbdUdl9GjR3dcLb9OH6xpSZMpdV46Bq2d93W3fs4552S708RKZ5555hKHptv205Iu20/70zNBu1omT54cnW+zT38QpEmZ0k967mdXfSuVWYsySmWl32nCpGrBbsdjOr5Ozzq1ECBAgAABAgQIECBAgAABAgQIEFiaQGWit7SjW2x/aQKgefPmZVdVpud3dlzS80K7W2p1FdHLL78cV111VVbVSy+9lF252l296VmhJ510UgwaNKjqYVOmTIlDDjmk6r6ebqxFGT2ty3EECBAgQIAAAQIECBAgQIAAAQIEeisgAO1GruMEDem29s5LrQLOzuV2Xr/44ouz2elToHnyySdnt8F3Piatp9nnf/CDH2QPdr788stj3333rXaYbQQIECBAgAABAgQIECBAgAABAgRaRqBlA9Bdd901m6E9hYSnnnpq1QF/8MEHs+0p/Kx2O3vVk3LYWLr9PbU53Zbf1ZIC2yuuuCLSc0vTZEgC0K6kbCdAgAABAgQIECBAgAABAgQIEGgVgX6t0tHO/VxrrbWyKyWvvPLKmDt3bufdkWZpP+2007LtS5tVfYmTa7ghzVZ/zz33ZCVOnTq125LTFalpMqS0pEmbpk+f3u3xdhIgQIAAAQIECBAgQIAAAQIECBAoukDLBqApKEyTGqWrJT/96U9nt5iXBvvNN9+MAw88MB566KFspvH0PM28l2effTaOOuqo7Oeuu+4qVzdt2rTs9ahRo2KXXXYpb+/qxf777x+lmevOOOOMrg6znQABAgQIECBAgAABAgQIECBAgEBLCLRsALrllluWZ0o/77zzYsKECXHQQQfFxz/+8Vh//fXjwgsvjHTr+2WXXRbjx4/P/c0wa9as+PGPf5z9lG69T5MvXXTRRVnde++9d5Rml++uMWkW9+233z47JPVh9uzZ3R1uHwECBAgQIECAAAECBAgQIECAAIFCC7RsAJpG9fOf/3zceOONWfj573//O9LVlr/85S9j5syZsc0220S6EjM9d7NRS7o9/5VXXsmqX5bneaYgNy1vvPFGFuRmK/5DgAABAgQIECBAgAABAgQIECBAoAUFWnYSpNJY77TTTvHAAw/Eiy++mN3yvuKKK8bEiRNj4MCBpUOW+J2ey9ndkq7m7GoZOXJkdJxdvnTcpEmTltiervpMP8u67LXXXpF+Oi6pP9Xq7XjM0l7Xooyl1WE/AQIECBAgQIAAAQIECBAgQIAAgVoKtHwAWsIcM2ZMpB8LAQIECBAgQIAAAQIECBAgQIAAAQLFEWjpW+CLM4x6QoAAAQIECBAgQIAAAQIECBAgQIBANQEBaDUV2wgQIECAAAECBAgQIECAAAECBAgQKISAALQQw6gTBAgQIECAAAECBAgQIECAAAECBAhUExCAVlOxjQABAgQIECBAgAABAgQIECBAgACBQggIQAsxjDpBgAABAgQIECBAgAABAgQIECBAgEA1AQFoNRXbCBAgQIAAAQIECBAgQIAAAQIECBAohIAAtBDDqBMECBAgQIAAAQIECBAgQIAAAQIECFQTEIBWU7GNAAECBAgQIECAAAECBAgQIECAAIFCCAhACzGMOkGAAAECBAgQIECAAAECBAgQIECAQDUBAWg1FdsIECBAgAABAgQIECBAgAABAgQIECiEgAC0EMOoEwQIECBAgAABAgQIEHTJXrUAAEAASURBVCBAgAABAgQIVBMQgFZTsY0AAQIECBAgQIAAAQIECBAgQIAAgUIICEALMYw6QYAAAQIECBAgQIAAAQIECBAgQIBANQEBaDUV2wgQIECAAAECBAgQIECAAAECBAgQKISAALQQw6gTBAgQIECAAAECBAgQIECAAAECBAhUExCAVlOxjQABAgQIECBAgAABAgQIECBAgACBQggIQAsxjDpBgAABAgQIECBAgAABAgQIECBAgEA1AQFoNRXbCBAgQIAAAQIECBAgQIAAAQIECBAohIAAtBDDqBMECBAgQIAAAQIECBAgQIAAAQIECFQTEIBWU7GNAAECBAgQIECAAAECBAgQIECAAIFCCAhACzGMOkGAAAECBAgQIECAAAECBAgQIECAQDUBAWg1FdsIECBAgAABAgQIECBAgAABAgQIECiEgAC0EMOoEwQIECBAgAABAgQIECBAgAABAgQIVBMQgFZTsY0AAQIECBAgQIAAAQIECBAgQIAAgUIICEALMYw6QYAAAQIECBAgQIAAAQIECBAgQIBANYH+1TbaRoAAAQIECBAgQIAAAQIECBAg0LoCb7zxRtx0001lgHe/+92x1lprlde9INCXBASgfWm0tJUAAQIECBAgQIAAAQIECBAgUAeBZ555JqZMmVKu6eKLL4599tmnvO4Fgb4k4Bb4vjRa2kqAAAECBAgQIECAAAECBAgQIECAwDIJCECXicvBBAgQIECAAAECBAgQIECAAAECBAj0JQEBaF8aLW0lQIAAAQIECBAgQIAAAQIECBAgQGCZBDwDdJm4HEyAAAECBAgQIECAAAECBAgQqJ/AzJkz4+677y5XuMkmm8S4cePK66UXr776atx1112l1Zg4cWKMHTu2vJ72X3fddfH0009HKnPFFVeM1VZbLT7wgQ/ExhtvXD6uJy8617XFFlvEqFGjKk69995744UXXsi2DRs2LLbeeuuK/Wmlvb09/vGPf2Q/TzzxRGywwQYxadKk2HTTTaNfP9fsLQFmQ68FBKC9pnMiAQIECBAgQIAAAQIECBAgQCBfgba2tthtt91i3rx5WUUHHXRQnH322UtU+t///d/xla98JduewsPHH3+8fMwpp5wSJ598crz55pvlbR1fHHzwwZHO79+/ZzHR/fffHzvttFO5iN/+9rex4447ltfTi5NOOil+9atfZdsmTJgQDzzwQMX+NMnS1KlT49Zbb63YnlZSKHvhhRfGGmusscQ+Gwj0RkCc3hs15xAgQIAAAQIECBAgQIAAAQIE6iCw6qqrxu67716u6fLLL4+33nqrvF568Ytf/KL0MiZPnhxrr712tn766afH8ccf32X4mQ4666yz4tOf/nT5/LxfPPXUU9mVntXCz1R32p6uAn300UfzboryW0RAANoiA62bBAgQIECAAAECBAgQIECAQN8UOPTQQ8sNf/311+Oqq64qr6cXf/7zn+ORRx4pbzvkkEOy1/Pnz8+u/Czt2GyzzeLqq6/Ojr3hhhtirbXWKu2Kyy67rPw67xfHHntsvPzyy1k16Vb8n/70p5FumT/xxBNj9OjR2fa0P61bCNRCQABaC0VlECBAgAABAgQIECBAgAABAgRyEthuu+0i3UZeWs4///zSy+z3eeedV15fffXVs1vm04YUgP74xz+Or33ta/GRj3wku6083U6/3nrrxc477xwHHHBA+bwUrM6ePbu8nteL9MzPjmHrEUccEZ/5zGeyKz5POOGE+OEPf1iu+pJLLokHH3ywvO4Fgd4KCEB7K+c8AgQIECBAgAABAgQIECBAgECdBEpXdabqfve738Vzzz2X1Tx37ty49NJLy61IoWbpWZ5Dhw6NKVOmxDe+8Y3sqtHSZEfp6sprr702/va3v5XPSy9SCJr30rnOjrf3p7pTUDt48OCsGWmSpNtuuy3vJim/BQR69nTbFoDQRQIECBAgQIAAAQIECBAgQIBAswrst99+8eUvfzlS4Llw4cK46KKL4phjjolrrrkm0qzsaUkTJn3qU59aogtz5syJK6+8Mm655Za444476vJszRReVls6P9fzs5/9bNbujsd2nAH+2Wef7bjLawK9EhCA9orNSQQIECBAgAABAgQIECBAgACB+gmsvPLKseeee0bp9vcLLrggC0A7Tn60/fbbxzrrrFPRqOnTp8cuu+wSM2bMqNg+ZsyYbJb1u+++u7y9Y/BY3tiDFwsWLFjiqNKs9Z13pNnfOy7p+aXdLQLQ7nTs66mAALSnUo4jQIAAAQIECBAgQIAAAQIECDRQIE2GVApAU7B51113ZbfDl5rU8Tb5tO3FF1+MbbfdtnxrewpHP/e5z0UKSjfaaKPs1vl99tmndHqssMIK5dfL8iI9a7TzUm2m+nTMuHHjyoemwDXNUj9w4MDyts4vxo8f33mTdQLLLCAAXWYyJxAgQIAAAQIECBAgQIAAAQIE6i+w9dZbxyabbBL3339/VnkKPEvhY5o9PT0/s+Ny8803l8PPdHv8L3/5y3j3u99dPqTzMz/TMT1ZBg0aVHHYK6+8UrGeVh5//PEltqUN73jHO8rb023yHSdtSjvStsceeyzWXXfd6O0VqeUKvCDwfwImQfJWIECAAAECBAgQIECAAAECBAj0EYF0FWhpuffee0svY//991/iSsp0lWjHZZVVVimvpuD07LPPLq+nF6UwtWJjlZVRo0ZVbL3xxhsr1tNVnU8++WTFttLKhz70ofIkTWlb6YrW0v7UpvXXXz9WXHHF2HzzzePWW28t7fKbQK8FXAHaazonEiBAgAABAgQIECBAgAABAgTqKzB16tT44he/GG+++WZFxQcffHDFelqZMGFCeduiRYsinZsmTkqTJp177rnx17/+tbw/vXjttddi7NixFduqraSrONMVpzNnzsx2p1no08RMW221Vfzxj3+M66+/vtpp2bZ0brrtPj3DNC2/+tWvsitXd91113jggQdi2rRp2fY02dPzzz8f73nPe7J1/yGwPAKuAF0ePecSIECAAAECBAgQIECAAAECBOooMHLkyNhrr70qavzABz4Q6623XsW2tLLHHntkV1OWdqQJh6ZMmZLNFJ9mg994440rbjPvOCFS6Zxqv9Ot8j/84Q8rZm+/4oorsnD16quvjjXXXDOOOOKIaqdm2370ox/F5MmTy/vTTPYpwD311FOzEDbtSFeAXnLJJTFkyJDycV4Q6K2AALS3cs4jQIAAAQIECBAgQIAAAQIECDRAoONt8Kn6zpMflZo0dOjQ7GrMjmFj2pfCxS996Uvxj3/8I9JzRUtLekZoT5d99903m8AohZ2lJZW72267RQpaN9hgg9LmJX6nW/FvuOGGOP7442Pttdeu2J/C1XSbfLqS9P3vf3/FPisEeivgFvjeyjmPAAECBAgQIECAAAECBAgQINAAgXRbeLqlvSdLmkzopptuiueeey4effTRWHXVVWPDDTcsX/mZgsZqS7p9fml1pCA2/aQJj2bNmhXvfOc7y8/3TFeAdncVaJpx/pvf/Gb2kyZRuu+++yIFtukW+c7PGK3WPtsILIuAAHRZtBxLgAABAgQIECBAgAABAgQIEOiDAunZnj15vmdvurbOOutE+untsvLKK8d2223X29OdR2CpAm6BXyqRAwgQIECAAAECBAgQIECAAAECBAgQ6KsCAtC+OnLaTYAAAQIECBAgQIAAAQIECBAgQIDAUgUEoEslcgABAgQIECBAgAABAgQIECBAgAABAn1VQADaV0dOuwkQIECAAAECBAgQIECAAAECBAgQWKqAAHSpRA4gQIAAAQIECBAgQIAAAQIECBAgQKCvCghA++rIaTcBAgQIECBAgAABAgQIECBAgAABAksVEIAulcgBBAgQIECAAAECBAgQIECAAAECBAj0VYH+fbXh2k2AAAECBAgQIECAAAECBAgQKLLA7NmzY9asWX2yi21tbTF8+PBYZZVV+mT7NbpYAgLQYo2n3hAgQIAAAQIECBAgQIAAAQIFEZg5c2a84x3v6LO9eeaZZ2KllVaKfv3cgNxnB7EgDReAFmQgdYMAAQIECBAgQIAAAQIECBAolkApOHz77bdj7ty5faZzgwcPjoEDB8aAAQOivb1dANpnRq64DRWAFnds9YwAAQIECBAgQIAAAQIECBAogEC6EvSxxx5r+p6k297Hjh0bQ4YMiTXWWKPp26uBrSMgAG2dsdZTAgQIECBAgAABAgQIECBAgEAuAqXwc/78+bFgwYJc6lAogd4KeAhDb+WcR4AAAQIECBAgQIAAAQIECBAgEB3Dz3S1qoVAswkIQJttRLSHAAECBAgQIECAAAECBAgQINBHBISffWSgWryZAtAWfwPoPgECBAgQIECAAAECBAgQIECgNwLCz96oOacRAgLQRqirkwABAgQIECBAgAABAgQIECDQhwWEn3148Fqw6QLQFhx0XSZAgAABAgQIECBAgAABAgQI9FZA+NlbOec1SkAA2ih59RIgQIAAAQIECBAgQIAAAQIE+piA8LOPDZjmZgICUG8EAgQIECBAgAABAgQIECBAgACBpQoIP5dK5IAmFRCANunAaBYBAgQIECBAgAABAgQIECBAoFkEhJ/NMhLa0RsBAWhv1JxDgAABAgQIECBAgAABAgQIEGgRAeFniwx0gbspAC3w4OoaAQIECBAgQIAAAQIECBAgQGB5BISfy6Pn3GYR6N8sDdEOAgQIECBAgAABAgQIECBAgACB5hHIM/y8/vrr46233upxZydOnBjrr79+l8fPnz8/rrnmmmz/GmusEVtttVWXx6Ydb775Ztxwww3ZMe973/ti9dVX7/b4rnY+/fTTcc8992Q/zz//fGy00UYxadKk2HTTTWPEiBFdnRZXXnlltLe3d7m/2o5tt902xowZU22XbUsREIAuBchuAgQIECBAgAABAgQIECBAgECrCeQZfibLT33qU/Hcc8/1mPU73/lOHHfccV0e/5vf/CamTJmS7V911VXjmWeeiUGDBnV5/MyZM8vHX3vttfHhD3+4y2Or7ZgzZ04ceOCBcdlll1XbHcnvxBNPjK997WvZ684H7b333vH222933tzt+m9/+9vYcccduz3GzuoCAtDqLrYSIECAAAECBAgQIECAAAECBFpSIO/wsyPqqFGjenRVYzquu2XatGnZ7mHDhsWsWbPi8ssvj3333be7U3q978knn4xdd9017rvvvizc/MAHPpBdnbryyivHjBkz4i9/+Us8/PDDccIJJ2RXhp5//vmR2lVtSVd0Lq1vpfO6KqO03++uBQSgXdvYQ4AAAQIECBAgQIAAAQIECBBoKYF6hp8J9pBDDolvfetby2WcQsd0O/uQIUPimGOOya68POOMM3ILQH/4wx9m4edqq60WN910U3a7e8cOpFvbzzrrrDjssMOyW91PP/30OPbYYzseUn6drmo9+uijy+te5CNgEqR8XJVKgAABAgQIECBAgAABAgQIEOhTAvUOP2uFk66wXLhwYaQrMUtXfd5xxx1ZSFmrOjqWU3rW6Le//e0lws90XL9+/eLQQw+Ngw8+ODvtqquu6ni61w0QEIA2AF2VBAgQIECAAAECBAgQIECAAIFmEuir4WcyPPfcczPKnXfeOdZdd91473vfm62nKy9rvbz00kvxxBNPZMWOHDmy2+LTM0nTVanpeaSvv/56t8fama+AADRfX6UTIECAAAECBAgQIECAAAECBJpaoC+Hn7fffns88sgj2bM4P/rRj2bOU6dOzX5feOGFMXv27Jrap+d1brjhhlmZP/3pT2PRokVdlp8mLEqzzadnhnY3I3yXBdhRMwEBaM0oFUSAAAECBAgQIECAAAECBAgQ6FsCfTn8TNLnnHNOBv7BD34wxo8fn71OM6ynGeDfeOONuOiii7JttfzPxz72say43//+97H55ptnbUhXeVqaV8AkSM07NlpGgAABAgQIECBAgAABAgQIEMhNoBnCz/SszpNPPrnbPh555JFR7XbzFHCm2d7Tst9++5XLSLOxp6tBL7300ki3wafncdZyOemkk7Jw9bTTTot77703PvWpT2XFT5gwIVIQm55FusMOO8RKK6201GqvvfbaeO6555Z63NZbbx2l4HWpBztgCQEB6BIkNhAgQIAAAQIECBAgQIAAAQIEii3QDOFnEv7DH/6Q/XSnnW5prxaAXnbZZTFnzpwYPnx47L777hVF7L///lkAmgLKO++8s/xc0IqDermSJjn6yU9+EltssUWkGeGnT5+elfTggw9G+vnZz36WXYG66667ZjPcr7feel3WdNttt0X6WdqSbqUXgC5Nqev9AtCubewhQIAAAQIECBAgQIAAAQIECBROoFnCzwS7wQYbxCabbNKt8dChQ6vunzZtWrZ9jz32iM7HpOdvrrHGGvHss89mV4GWJkaqWlAvN6arTtPP448/HjfddFPcfPPNWZg5a9asmDdvXlxxxRWRrvC85JJLsitSq1Wz1VZbVZ1JvvOx22yzTedN1pdBQAC6DFgOJUCAAAECBAgQIECAAAECBAj0ZYFmCj+TY7qq8Vvf+tYyk6YrLf/0pz9l57388stx/PHHL1HGKquskgWg6Tb5U089NdIERnks66yzThx22GHZT5oU6e9//3ucccYZ2bNBUxCankk6Y8aMSO3pvKSZ4o8++ujOm63XWEAAWmNQxREgQIAAAQIECBAgQIAAAQIEmlGg2cLP5TE699xzy6dfddVVkX66WubOnRvnnXdezYLGhQsXxoIFC7Lb3DvXmYzf9a53xdlnnx177bVX7LTTTtnVoL/97W9jn3326Xy49ToJCEDrBK0aAgQIECBAgAABAgQIECBAgECjBIoUfqbw8fzzz88o03M23//+93fJmoLP+++/P84888z4whe+EMlheZYUaKZb3T/xiU+U29BVeZMnT450i3t6BukNN9wgAO0Kqg7bBaB1QFYFAQIECBAgQIAAAQIECBAgQKBRAkUKP5Ph9ddfHy+88ELGecopp8TGG2/cJW2aEf6ggw6KRx99NAsuUyi5PMvYsWOjvb09rr766uzKzkGDBnVb3IABA7L96dZ4S+ME+jWuajUTIECAAAECBAgQIECAAAECBAjkKVC08DNZnXPOORnZ5ptv3m34mQ7ac889Y9iwYdnx6bmcy7ukKz/T8vrrr8cRRxyRhaBdlZlmoL/99tuz3dttt11Xh9leBwFXgNYBWRUECBAgQIAAAQIECBAgQIAAgXoLFDH8fP7557MrQJPl1KlTl0qaws/0LM4Uml5zzTXZZETjxo2rOO/pp5+ONKlSd8uaa64Zw4cPj3QFaZq4KM3wnp7zec8992QTML3zne+MtddeO7s69N///ndWV5qYKV0tuuGGG3bZ1nQl69LqLrUr9WWttdYqrfq9DAIC0GXAcmgfE9jynRF7zOw7jV58NXy6JL6t3/I9j6TeHV5hxRVjzJgxkR4CbclPIN02seqqq0b//j6281OO7HlAbQsW/8+4x255VlPzstPdNMv5KKOat2lpBbb9x/gYvfKIGDJkyNIOtX85BPr16xdt6/+n9/RyGPb41NXHRNt/fSgWPf+/t+P1+LxGHli6E68PffVo+893RKT39MuvNFJumevui5/TKwwb6jveMo/0sp8wYsSIGDx4sO94y063TGekEHCFFVZYpnOKcHARw880LhdccEE2AVEa055OKnTggQdmAWh6duhZZ50VJ5xwQsUQH3744RXr1VZS4Ln77rtnuy677LL42te+Ft/85jfjb3/7WzaTfdqRbrdPEy699dZb5SK23377SLPQp//Xqy3f+973Iv30ZPnwhz8c1157bU8OdUwnAX+T7gRitUACL70cMXJkn+pQH/r7R9l10eLgM/0FO/1Y8hNIAejoCy6PMS/1rb/w5SeSU8mLvxy/+YVPxwtfOCynChRbEhi9+D097txLIt6aW9rkdx4CA/rHK4cfEK96T+ehW1Hm6NGjY9YnPpb9Y2bFDis1FUh/eUzfOd7ccJ2alquwJQXGLP6c9h1vSZdab0lhzLx586L0jMBal6+8/18gXYXXSktRw880htOmTcuGcocddojVV1+9R8O69dZbZ1dhPvTQQ1kA+tWvfrVH53V1UPI9+eSTY9NNN43vf//7WQiaLmh65ZX//fvawIEDs3277LJLfP3rX/ePHF1B1nG7ALSO2Kqqs8DjT0ScfUGdK2296toP2y/SLQit9oWi3iOdbnNY9Ld7Im75Q72rbq36hgyO+YvDohkzZrRWvxvQ25VGrxbxhzsj7r2/AbW3UJVrjou3D/y493Qdhnzk4n90nTVrVrfPAatDMwpfRbrrJN0N4XM6/6FeZZVVfMfLnzm7lXX27Nnl0KQOVbZkFSnMX221xd89WmTpK+Fnbz/Le3q7eOfh7nxeul19eScmSs8XTT8vvfRSPPnkk9l3gVGjRsXEiRMjhaDdLekfPyz1ExCA1s9aTQQIECBAgAABAgQIECBAgACB3AT6SviZG0CDCk6hZ/qxNK+Ae1abd2y0jAABAgQIECBAgAABAgQIECDQIwHhZ4+YHNSiAgLQFh143SZAgAABAgQIECBAgAABAgSKISD8LMY46kV+AgLQ/GyVTIAAAQIECBAgQIAAAQIECBDIVUD4mSuvwgsiIAAtyEDqBgECBAgQIECAAAECBAgQINBaAsLP1hpvve29gAC093bOJECAAAECBAgQIECAAAECBAg0RED42RB2lfZRAQFoHx04zSZAgAABAgQIECBAgAABAgRaU0D42Zrjrte9FxCA9t7OmQQIECBAgAABAgQIECBAgACBugoIP+vKrbKCCAhACzKQukGAAAECBAgQIECAAAECBAgUW0D4Wezx1bv8BASg+dkqmQABAgQIECBAgAABAgQIECBQEwHhZ00YFdKiAgLQFh143SZAgAABAgQIECBAgAABAgT6jsDYsWNj/vz5MXPmzL7TaC0l0CQC/f8/9u4DvLKq3hvwyjSGgWEavY3UoYOAgAoqIiBeKd4LMpShiNQPcARpSlPEgl0epYqAOBcE6SiKCEjHSxGVJoP0DkMZYHq+8996YpJJMknOTrJO8i6fkHN2WXvtd21PMr+svVcm7dAMAgQIECBAgAABAgQIECBAgACBZgIReD799NNp1qxZacaMGWnmzJlpkUUWabZFni/nzJlTtHvu3Llp3LhxeTZSqwaUgAB0QHW3kyVAgAABAgQIECBAgAABAgTqRSACxBVXXLFemjtfO5966qnU2Ng433ILCPS2gAC0t8UdjwABAgQIECBAgAABAgQIECDQCYFhw4YVWzW+9XZKr77eiT0y2WTxsalhsZFp+PDhKZ5dqhDoawEBaF/3gOMTIECAAAECBAgQIECAAAECBNoQGDToX1O3NP7v5anx+FPb2CKzRZWws2GPnVPacL3UMGnXzBqnOQNZwCRIA7n3nTsBAgQIECBAgAABAgQIECBAoAyBavgZt7zf8ecyalQHgdIEBKClUaqIAAECBAgQIECAAAECBAgQIDAABZqFn41Tfp0qD/4cgAhOOWcBAWjOvaNtBAgQIECAAAECBAgQIECAAIGcBYSfOfeOtv1bQADqUiBAgAABAgQIECBAgAABAgQIEOi6gPCz62b26BMBAWifsDsoAQIECBAgQIAAAQIECBAgQKCOBYSfddx5A6/pAtCB1+fOmAABAgQIECBAgAABAgQIECDQfQHhZ/ft7NknAgLQPmF3UAIECBAgQIAAAQIECBAgQIBAHQoIP+uw0zRZAOoaIECAAAECBAgQIECAAAECBAgQWLCA8HPBRrbIUkAAmmW3aBQBAgQIECBAgAABAgQIECBAICMB4WdGnaEpXRUQgHZVzPYECBAgQIAAAQIECBAgQIAAgYEkIPwcSL3dL89VANovu9VJESBAgAABAgQIECBAgAABAgRKEBB+loCoir4WEID2dQ84PgECBAgQIECAAAECBAgQIEAgRwHhZ469ok3dEBjSjX3sQoAAAQIECBAgQIAAAQIECBAg0J8Feij8/Oc//5nuu+++bsltt912acSIEcW+l19+eWpsbGy3nmHDhqXFFlssLbvssmm11VZrd7tHHnkk/f3vf0+x/fbbb9/udtUVDz/8cHrooYfSQgstlD796U9XFxffr7jiijRv3rwWyxb0ZosttkhLLrnkgjazvkYBAWiNgHYnQIAAAQIECBAgQIAAAQIECPQrgR4KP8PohhtuSAceeGC3uJ588sk0fvz4Yt/Pfvazae7cuZ2qZ6mllkrnnnvufIFl7HzZZZelE044IY0ePTpNmzZtgfX96le/SieffHIaN25cevXVV1tsP3HixDRr1qwWyxb05ne/+13aZpttFrSZ9TUKCEBrBLQ7AQIECBAgQIAAAQIECBAgQKDfCPRg+BlGY8aMSWuuueZ8XG+++WZ6/vnni+UTJkxIgwbN/9TGoUOHzrff2muvnVZaaaX5ls+YMSM9/fTT6fHHH08vvfRS2mmnndIPfvCDdNhhh823bdkLYkRnBKSdKYsuumhnNrNNjQIC0BoB7U6AAAECBAgQIECAAAECBAgQ6BcCPRx+htEuu+xSfLX2uuiii9KkSZOKxXfffXcaNWpU603afL///vunL3zhC22ui4V/+9vf0l577ZXuv//+NHny5LTHHnuksWPHtrt9GSuOPvrodOSRR5ZRlTpKEpg/Ti+pYtUQIECAAAECBAgQIECAAAECBAjUiUAvhJ99IbHOOuukSy+9tDh0PJ/zD3/4Q180wzH7WEAA2scd4PAECBAgQIAAAQIECBAgQIAAgT4V6KfhZ9V0lVVWKSZDivc33XRTdbHvA0hAADqAOtupEiBAgAABAgQIECBAgAABAgRaCPTz8DPO9eWXX04vvPBCcdqdfTZnCyNv6l5AAFr3XegECBAgQIAAAQIECBAgQIAAAQLdEBgA4eecOXPSiSeemBobGwugLbbYohtQdql3AZMg1XsPaj8BAgQIECBAgAABAgQIECBAoKsC/ST8nDp1arrttttanH086/O5555LTzzxRLr22mvTXXfdVazfYYcd0rbbbtti2554c8011zSNOO2o/g996EPpv//7vzvaxLqSBASgJUGqhgABAgQIECBAgAABAgQIECBQFwL9JPwM69NPP7346si9oXK+/+///b/07W9/u6PNSlt3yy23pPhaUHn33XcFoAtCKmm9ALQkSNUQIECAAAECBAgQIECAAAECBLIX6EfhZ1jHMz1Hjx5dsM+ePTu99tpr6Z133ineL7/88umEE05IW2+9dVpppZWKZb3xn8022yytt956CzzU5ptvvsBtbFCOgAC0HEe1ECBAgAABAgQIECBAgAABAgTyFuhn4WdgR8D5hS98ock9nvk5ZcqUdNBBB6Vnn302XXnllWnXXXdtWt/6xZAh/4rGYr/OlBkzZhSbVfdra5+dd945HXnkkW2tsqyPBEyC1EfwDkuAAAECBAgQIECAAAECBAgQ6DWBfhh+tmUXweRee+2V4jmcQ4cOTb/97W/TbrvtlubOndvW5mnMmDHF8hg1Gs8OXVB58cUXi02qo04XtL31eQgIQPPoB60gQIAAAQIECBAgQIAAAQIECPSMwAAJP5vjbbXVVumkk04qFkUIevTRRzdf3fR67NixxeuYJf6ll15qWt7eixdeeKFYVQ1O29vO8rwEBKB59YfWECBAgAABAgQIECBAgAABAgTKExiA4WcV79hjj00f/OAHi7ff//73i9Gg1XXV7xtssEH1Zbr11lubXrf1IiYtuvfee4tVG264YVubWJapgAA0047RLAIECBAgQIAAAQIECBAgQIBATQIDOPwMt8GDB6cLLrggDR8+vGA8+OCD0/Tp01uQrrbaamn8+PHFssmTJ6enn366xfrmb84666z06quvFotiYiWlfgQEoPXTV1pKgAABAgQIECBAgAABAgQIEOicwAAPP6tIEXDGRElRnnrqqXT88cdXVzV9r94qH7e3b7fddul///d/m4LQmBxp6tSp6fDDD09HHXVUsc8mm2ySdtxxx6b9W7+IW+kffvjhTn0988wzrXf3vgcEzALfA6iqJECAAAECBAgQIECAAAECBAj0mYDwswV9BJcXX3xx+utf/5pOP/30tPvuu6cIMatl3333TXfeeWc655xz0kMPPVSsj3Xjxo1Lb775Zmo+Q/waa6xRBKQNFeP2yne+850UX50pn/70p4sJmzqzrW26L2AEaPft7EmAAAECBAgQIECAAAECBAgQyEtA+Dlff8Rs8BFuDho0qJjp/fOf/3yaPXt2i+3OPvvsItjcfPPNUzXcfO2115rCz2WWWaYYPRpB6corr9xiX2/yFzACNP8+0kICBAgQIECAAAECBAgQIECAwIIF6jj83HPPPVN8dbY0H5XZmX023XTTNHfu3A43nThxYoqveM5n3Joet7KPHDkyLbfccmmFFVYoninaUQUzZ87saLV1fSggAO1DfIcmQIAAAQIECBAgQIAAAQIECJQiUMfhZynnX2Iliy++eIovpf8IuAW+//SlMyFAgAABAgQIECBAgAABAgQGooDwcyD2unPugoAAtAtYNiVAgAABAgQIECBAgAABAgQIZCUg/MyqOzQmTwEBaJ79olUECBAgQIAAAQIECBAgQIAAgY4FhJ8d+1hL4N8CAlCXAgECBAgQIECAAAECBAgQIECg3gSEn/XWY9rbhwIC0D7Ed2gCBAgQIECAAAECBAgQIECAQJcFhJ9dJrPDwBYQgA7s/nf2BAgQIECAAAECBAgQIECAQD0JCD/rqbe0NRMBAWgmHaEZBAgQIECAAAECBAgQIECAAIEOBYSfHfJYSaA9AQFoezKWEyBAgAABAgQIECBAgAABAgRyERB+5tIT2lGHAgLQOuw0TSZAgAABAgQIECBAgAABAgQGlkDDHjun1NiYGqf8uvg+sM7e2RKoTWBIbbvbmwABAgQIECBAgAABAgQIECBAoEcF1lkjpX8+mRovvTqlRRfp0UOVUvmIhUupRiUEyhIQgJYlqR4CBAgQIECAAAECBAgQIECAQA8IDPrwpinF17dO6oHaVUmg/wsIQPt/HztDAgQIECBAgAABAgQIECBAoA4F5s6dm2bOnJkGDx5cd61vrNyuP3369LTkkkvWXds1uP8JCED7X586IwIECBAgQIAAAQIECBAgQKAfCIwfPz5NmzYtRRBab6WhMmnTCiuskOK7QqCvBQSgfd0Djk+AAAECBAgQIECAAAECBAgQaEMgRn4uvvjibayxiACBrgiYBb4rWrYlQIAAAQIECBAgQIAAAQIECBAgQKCuBASgddVdGkuAAAECBAgQIECAAAECBAgQIECAQFcEBKBd0bItAQIECBAgQIAAAQIECBAgQIAAAQJ1JSAAravu0lgCBAgQIECAAAECBAgQIECAAAECBLoiIADtipZtCRAgQIAAAQIECBAgQIAAAQIECBCoKwEBaF11l8YSIECAAAECBAgQIECAAAECBAgQINAVAQFoV7RsS4AAAQIECBAgQIAAAQIECBAgQIBAXQkIQOuquzSWAAECBAgQIECAAAECBAgQIECAAIGuCAhAu6JlWwIECBAgQIAAAQIECBAgQIAAAQIE6kpAAFpX3aWxBAgQIECAAAECBAgQIECAAAECBAh0RUAA2hUt2xIgQIAAAQIECBAgQIAAAQIECBAgUFcCAtC66i6NJUCAAAECBAgQIECAAAECBAgQIECgKwIC0K5o2ZYAAQIECBAgQIAAAQIECBAgQIAAgboSEIDWVXdpLAECBAgQIECAAAECBAgQIECAAAECXREQgHZFy7YECBAgQIAAAQIECBAgQIAAAQIECNSVgAC0rrpLYwkQIECAAAECBAgQIECAAAECBAgQ6IqAALQrWrYlQIAAAQIECBAgQIAAAQIECBAgQKCuBASgddVdGkuAAAECBAgQIECAAAECBAgQIECAQFcEBKBd0bItAQIECBAgQIAAAQIECBAgQIAAAQJ1JSAAravu0lgCBAgQIECAAAECBAgQIECAAAECBLoiIADtipZtCRAgQIAAAQIECBAgQIAAAQIECBCoKwEBaF11l8YSIECAAAECBAgQIECAAAECBAgQINAVAQFoV7RsS4AAAQIECBAgQIAAAQIECBAgQIBAXQkIQOuquzSWAAECBAgQIECAAAECBAgQIECAAIGuCAhAu6JlWwIECBAgQIAAAQIECBAgQIAAAQIE6kpgSF21tpcaO3Xq1PTAAw+kNdZYI6299tq9dNSuHebBBx9M//jHP4qdtt5667TYYot1WMG8efPSFVdc0e42Q4cOTQsvvHBaccUV04QJE9rcrow62qzYQgIECBAgQIAAAQIECBAgQIAAAQI9JCAAbQX7zjvvpE996lPpscceS8cdd1z6xje+0WqLPN5OmjQpRQga5bvf/W468sgjO2zYnDlz0s4779zhNtWVa665Ztp3333T5MmTUwSj1VJGHdW6fCdAgAABAgQIECBAgAABAgQIECDQGwIC0FbKRxxxRBF+tlqc1dt77723CD8XXXTRNH369HTWWWelaHdDQ0On2rnMMsuk0aNHt9h27ty5KcLfF154IT388MPp6KOPTjES9swzz2yxXfVNGXVU6/KdAAECBAgQIECAAAECBAgQIECAQE8JeAZoM9lrrrkmnX322c2W5PnyvPPOKxp2+OGHp1GjRhW3wt94442dbuzJJ5+cHnrooRZfjz76aHr22WeL8PMDH/hAUVcEq5dcckmb9ZZRR5sVW0iAAAECBAgQIECAAAECBAgQIECgRAEB6L8xX3rppbTffvul4cOHp1VXXbVE4nKrmjFjRpoyZUpR6Y477ph22GGH4vUZZ5xRyoFWX331dMstt6QRI0YU9V133XVdrreMOrp8UDsQIECAAAECBAgQIECAAAECBAgQaENAAPpvlM997nPplVdeSd/+9rfTyiuv3AbVfxbdeeed6fe//3166623ioWPP/54Ovfcc9PXvva1dPPNN6cIKaulsbEx/e1vf0unn356Oumkk9LFF1+cZs6cWV3d9P3tt98u6ox6n3/++ablrV9cfvnl6Y033kjjxo1LG2+8cdpzzz2LTa6++uoO92tdT0fvYzKkj3/848Umca7dKWXU0Z3j2ocAAQIECBAgQIAAAQIECBAgQIBAcwHPAK1o/PSnP02/+c1v0ic+8Yl02GGHpQWNejzkkEOKWeLvvvvu9JOf/CRdeOGFzU1TPB8zntM5duzYtMsuu6S4tb55idnlr7/++jR+/PimxU888UTadttti/fnn39+2nvvvZvWNX9Rvf19p512SoMGDUpbbbVVcbx4duc555xThKzNt+/u6yWXXLLYNSY+6m4po47uHtt+BAgQIECAAAECBAgQIECAAAECBEJgwAegjzzySPrSl75UTAr085//vNMTCQXe/vvvX4zu3GabbYoRk7fffnsRnkYY+dnPfra4jTxuJz/ooIPSWmutVYSiF110UYpjxqztl112WVTT6fLkk0+mP/7xj8X2++yzT/F98ODBKWaEP+2004pRqMcff3yKZbWUCD1vu+22oop11lmnW1V1tY5nnnkmVcPdzhxw1qxZndnMNgQIECBAgAABAgQIECBAgAABAgNcYEAHoLNnz0577LFHeu+999LPfvaztPzyy3fpcnjwwQfTN7/5zXTsscc27ReTKB144IFFgDhkyJB01113pY022qhp/YQJE9KXv/zlFLesz5s3rxjFGSvjtvsYhRplvfXWK763/k8EtHFL/SqrrJI233zzptX77rtvEYDGJEYx2jRGh3a3xO31Rx11VHrssceKKiZOnNjlqrpTx1NPPZViYqXOlkMPPTS9++67xWML2ton7EfOa0wNba20rFSBeRVnhUB/EmhMrune6M95jfN64zCOURGI3x2Unhfg3PPGjtC7Aq7p3vV2tJ4XiEE08di79kpc8/FvdIUAgf4pMKAD0Hgm53333Zci5Nttt9263MMxW3rz8DMqiFvSq2WvvfZqEX7G8u22264IQCN8jVGP1dvgR44cWayr7tv6e3wQx63xUVrfHh+31G+66aYpbsmPyZAWFIDGLfv33HNPUVf1P++880567rnn0l/+8pemZ5vGuURA3FYpo4626u3ssoaGhiI8Hjp0aJu71DoKts1KLWxbQMrctoulBAh0KNDgT1Qd+pS60ud0qZwqI0CAAIH6FIh/Q7b378c4o1ivECDQfwUGbAB66623FhMeLbfccsUzQLvTxVtsscV8u8XozMUWW6wIETfYYIP51sfxqiUmPupsufHGG9PTTz9dfChHsNq6xCjQCEBvuOGGNHXq1GKUaOttqu/jVv34aq/EBEbHHHNMOvroo9vbpNi/1jqaVx4h7iWXXNJ8UYevI7gePnx48eiC9jacN6jBOK72cEpcPsgvCiVqqioHAcFc7/SCf2T0jnMcxTXdO9au6d5xdpTeE3BN9561I/WOQISfMfCooxLzbCgECPRPgQEZgL755pvFczNjiHvcVj5mzJhu9e4SSyzR5n7VvyrFZEity7Bhw1ov6tT7uEU/SkysdNZZZ823T5xTlDinWB/PBG2vbL311vPdZh8/CGI0anzFcz/bO7dqnWXUUa0rvi+++OLFc1ObL+vodTx+QCFAgAABAgQIECBAgAABAgQIECCwIIEBGYCeeOKJKZ45ufrqq6cI0lqHaTHZUJQYUfm9732veB2TFrUuMQKxo1LWX01ff/31dOWVVxaHeu2114rnjnZ03Ah1TznllLTQQgu1udnOO++cDjjggDbXdXZhGXV09li2I0CAAAECBAgQIECAAAECBAgQINBdgQEZgMazLqPERD8xA3x7JWZcr8663lYAWlbA2d7xq8unTJmSZs6cWQSaX//619t9NknMPh+B7auvvpouvfTStOeee1ar8J0AAQIECBAgQIAAAQIECBAgQIDAgBQYkAFoTO4zevTodjv8+uuvLyYEWn/99dPGG2/c7na9taJ6+/v222/fYWAbt79fdtllxejWmAxJANpbPeQ4BAgQIECAAAECBAgQIECAAAECuQoMyAD04IMP7rA/tt122yIA/dSnPpW+8Y1vdLhtT6+8//770wMPPFAcZtKkSR0eLkakxmRIJ598crrjjjuKW/vXW2+9DvexkgABAgQIECBAgAABAgQIECBAgEB/FjDFWSa9G7flT548ufi65557mlp13nnnFa/HjRuXtttuu6bl7b3YZ599UnXmujPPPLO9zSwnQIAAAQIECBAgQIAAAQIECBAgMCAEBKCZdHM8t/NHP/pR8fXwww8XrYrnfv7yl78sXk+cODFVZ5fvqMkxi3vc4h/loosuStOnT+9oc+sIECBAgAABAgQIECBAgAABAgQI9GsBAWjG3XvFFVekadOmFS3syvM899tvv2Kft99+uwhBMz5FTSNAgAABAgQIECBAgAABAgQIECDQowID8hmgCxL93e9+1+Em8VzOjkqM5myvjBo1KsVkRa1LTLjUenmM+oyvrpZdd901xVfzMmzYsPnqb76+M6/LqKMzx7ENAQIECBAgQIAAAQIECBAgQIAAgbIEjAAtS1I9BAgQIECAAAECBAgQIECAAAECBAhkJyAAza5LNIgAAQIECBAgQIAAAQIECBAgQIAAgbIEBKBlSaqHAAECBAgQIECAAAECBAgQIECAAIHsBASg2XWJBhEgQIAAAQIECBAgQIAAAQIECBAgUJaAALQsSfUQIECAAAECBAgQIECAAAECBAgQIJCdgAA0uy7RIAIECBAgQIAAAQIECBAgQIAAAQIEyhIQgJYlqR4CBAgQIECAAAECBAgQIECAAAECBLITEIBm1yUaRIAAAQIECBAgQIAAAQIECBAgQIBAWQIC0LIk1UOAAAECBAgQIECAAAECBAgQIECAQHYCAtDsukSDCBAgQIAAAQIECBAgQIAAAQIECBAoS0AAWpakeggQIECAAAECBAgQIECAAAECBAgQyE5AAJpdl2gQAQIECBAgQIAAAQIECBAgQIAAAQJlCQhAy5JUDwECBAgQIECAAAECBAgQIECAAAEC2QkIQLPrEg0iQIAAAQIECBAgQIAAAQIECBAgQKAsAQFoWZLqIUCAAAECBAgQIECAAAECBAgQIEAgOwEBaHZdokEECBAgQIAAAQIECBAgQIAAAQIECJQlIAAtS1I9BAgQIECAAAECBAgQIECAAAECBAhkJyAAza5LNIgAAQIECBAgQIAAAQIECBAgQIAAgbIEBKBlSaqHAAECBAgQIECAAAECBAgQIECAAIHsBASg2XWJBhEgQIAAAQIECBAgQIAAAQIECBAgUJaAALQsSfUQIECAAAECBAgQIECAAAECBAgQIJCdgAA0uy7RIAIECBAgQIAAAQIECBAgQIAAAQIEyhIQgJYlqR4CBAgQIECAAAECBAgQIECAAAECBLITEIBm1yUaRIAAAQIECBAgQIAAAQIECBAgQIBAWQIC0LIk1UOAAAECBAgQIECAAAECBAgQIECAQHYCAtDsukSDCBAgQIAAAQIECBAgQIAAAQIECBAoS0AAWpakeggQIECAAAECBAgQIECAAAECBAgQyE5AAJpdl2gQAQIECBAgQIAAAQIECBAgQIAAAQJlCQhAy5JUDwECBAgQIECAAAECBAgQIECAAAEC2QkIQLPrEg0iQIAAAQIECBAgQIAAAQIECBAgQKAsAQFoWZLqIUCAAAECBAgQIECAAAECBAgQIEAgOwEBaHZdokEECBAgQIAAAQIECBAgQIAAAQIECJQlIAAtS1I9BAgQIECAAAECBAgQIECAAAECBAhkJyAAza5LNIgAAQIECBAgQIAAAQIECBAgQIAAgbIEBKBlSaqHAAECBAgQIECAAAECBAgQIECAAIHsBASg2XWJBhEgQIAAAQIECBAgQIAAAQIECBAgUJaAALQsSfUQIECAAAECBAgQIECAAAECBAgQIJCdgAA0uy7RIAIECBAgQIAAAQIECBAgQIAAAQIEyhIQgJYlqR4CBAgQIECAAAECBAgQIECAAAECBLITEIBm1yUaRIAAAQIECBAgQIAAAQIECBAgQIBAWQIC0LIk1UOAAAECBAgQIECAAAECBAgQIECAQHYCAtDsukSDCBAgQIAAAQIECBAgQIAAAQIECBAoS0AAWpakeggQIECAAAECBAgQIECAAAECBAgQyE5AAJpdl2gQAQIECBAgQIAAAQIECBAgQIAAAQJlCQhAy5JUDwECBAgQIECAAAECBAgQIECAAAEC2QkIQLPrEg0iQIAAAQIECBAgQIAAAQIECBAgQKAsAQFoWZLqIUCAAAECBAgQIECAAAECBAgQIEAgOwEBaHZdokEECBAgQIAAAQIECBAgQIAAAQIECJQlIAAtS1I9BAgQIECAAAECBAgQIECAAAECBAhkJyAAza5LNIgAAQIECBAgQIAAAQIECBAgQIAAgbIEBKBlSaqHAAECBAgQIECAAAECBAgQIECAAIHsBASg2XWJBhEgQIAAAQIECBAgQIAAAQIECBAgUJaAALQsSfUQIECAAAECBAgQIECAAAECBAgQIJCdgAA0uy7RIAIECBAgQIAAAQIECBAgQIAAAQIEyhIQgJYlqR4CBAgQIECAAAECBAgQIECAAAECBLITEIBm1yUaRIAAAQIECBAgQIAAAQIECBAgQIBAWQIC0LIk1UOAAAECBAgQIECAAAECBAgQIECAQHYCAtDsukSDCBAgQIAAAQIECBAgQIAAAQIECBAoS0AAWpakeggQIECAAAECBAgQIECAAAECBAgQyE5AAJpdl2gQAQIECBAgQIAAAQIECBAgQIAAAQJlCQhAy5JUDwECBAgQIECAAAECBAgQIECAAAEC2QkIQLPrEg0iQIAAAQIECBAgQIAAAQIECBAgQKAsAQFoWZLqIUCAAAECBAgQIECAAAECBAgQIEAgOwEBaHZdokEECBAgQIAAAQIECBAgQIAAAQIECJQlIAAtS1I9BAgQIECAAAECBAgQIECAAAECBAhkJyAAza5LNIgAAQIECBAgQIAAAQIECBAgQIAAgbIEBKBlSaqHAAECBAgQIECAAAECBAgQIECAAIHsBASg2XWJBhEgQIAAAQIECBAgQIAAAQIECBAgUJaAALQsSfUQIECAAAECBAgQIECAAAECBAgQIJCdgAA0uy7RIAIECBAgQIAAAQIECBAgQIAAAQIEyhIQgJYlqR4CBAgQIECAAAECBAgQIECAAAECBLITEIBm1yUaRIAAAQIECBAgQIAAAQIECBAgQIBAWQIC0LIk1UOAAAECBAgQIECAAAECBAgQIECAQHYCAtDsukSDCBAgQIAAAQIECBAgQIAAAQIECBAoS0AAWpakeggQIECAAAECBAgQIECAAAECBAgQyE5AAJpdl2gQAQIECBAgQIAAAQIECBAgQIAAAQJlCQhAy5JUDwECBAgQIECAAAECBAgQIECAAAEC2QkIQLPrEg0iQIAAAQIECBAgQIAAAQIECBAgQKAsAQFoWZLqIUCAAAECBAgQIECAAAECBAgQIEAgOwEBaHZdokEECBAgQIAAAQIECBAgQIAAAQIECJQlIAAtS1I9BAgQIECAAAECBAgQIECAAAECBAhkJyAAza5LNIgAAQIECBAgQIAAAQIECBAgQIAAgbIEBKBlSaqHAAECBAgQIECAAAECBAgQIECAAIHsBASg2XWJBhEgQIAAAQIECBAgQIAAAQIECBAgUJaAALQsSfUQIECAAAECBAgQIECAAAECBAgQIJCdgAA0uy7RIAIECBAgQIAAAQIECBAgQIAAAQIEyhIYUlZF6iGQncBmH0jpzbeza1ZHDWqc15gaBjV0tEl26wYvMiItvdRSad68edm1rb0GNTZWnGNlQ/1YDxs2LDXs9KmUllm6vdPKbnljqvyvYj2ooY7+1lb5/9+wuKaXrh/n6Pj4/19D5XqOr3opw4cvnBp22TE1rrdWvTS5cj1HUyufH3XknCqfHYssukjxOV030JWGzis+O+rneg7b+JxeqvLzcNasWXVDHZ/RUerpmh4+fHgaMWJEmjd3bt04Vz424idiXTkH7tChQ/2O1wtX2ahRo9LCCy+cFlpooV44WjmHiM+O4ne8QXX0O17l1AfVWXvL6S21ECBQFRCAViV873cCL667Rpq+0vL97rxyO6H3vfJ6Wum8X0YCk1vT+lV7Gj7w/pT++XRqrKuAvBLIVXrhX/+8rpPuqPxiPG9OHf2j+t+s9fgL/YwRC6eXPrF5mrvlB+vk4qjPZsa1sdL//SUtesPN9XkCddTqmYfsm+Y01tfPwnoKPquXQlzTY669IY3560PVRb73kMCgPXZJI/73137H6yHfpmo32Sg9vcn6TW/r4UV8dtTj50f1jz71YKyNBAiULyAALd9UjZkIvPfee+nFF1/MpDX9txnvW3jRlH51ZUrvvtd/TzKDM2scOzqlvz6c0o1/yqA1/bgJCw9Pc75wgM+OXujikSNHpjfffDNNnz69F442cA8RI4re9+JLqeHCSwYuQi+d+bxJn02vzXw3zZw5s5eOODAPs+SSS6Y09cmUXNM9fwH81zYpXXJFSu/N6PljDeQjLDEuTV9rlTRt2rSBrNDj5x5/PFlmmWV6/DgOQIBAvgL1NWY9X0ctI0CAAAECBAgQIECAAAECBAgQIEAgQwEBaIadokkECBAgQIAAAQIECBAgQIAAAQIECJQjIAAtx1EtBAgQIECAAAECBAgQIECAAAECBAhkKCAAzbBTNIkAAQIECBAgQIAAAQIECBAgQIAAgXIEBKDlOKqFAAECBAgQIECAAAECBAgQIECAAIFnSf11AAA9g0lEQVQMBQSgGXaKJhEgQIAAAQIECBAgQIAAAQIECBAgUI6AALQcR7UQIECAAAECBAgQIECAAAECBAgQIJChgAA0w07RJAIECBAgQIAAAQIECBAgQIAAAQIEyhEQgJbjqBYCBAgQIECAAAECBAgQIECAAAECBDIUEIBm2CmaRIAAAQIECBAgQIAAAQIECBAgQIBAOQIC0HIc1UKAAAECBAgQIECAAAECBAgQIECAQIYCAtAMO0WTCBAgQIAAAQIECBAgQIAAAQIECBAoR0AAWo6jWggQIECAAAECBAgQIECAAAECBAgQyFBAAJphp2gSAQIECBAgQIAAAQIECBAgQIAAAQLlCAhAy3FUCwECBAgQIECAAAECBAgQIECAAAECGQoIQDPsFE0iQIAAAQIECBAgQIAAAQIECBAgQKAcAQFoOY5qIUCAAAECBAgQIECAAAECBAgQIEAgQwEBaIadokkECBAgQIAAAQIECBAgQIAAAQIECJQjIAAtx1EtBAgQIECAAAECBAgQIECAAAECBAhkKCAAzbBTNIkAAQIECBAgQIAAAQIECBAgQIAAgXIEBKDlOKqFAAECBAgQIECAAAECBAgQIECAAIEMBQSgGXaKJhEgQIAAAQIECBAgQIAAAQIECBAgUI6AALQcR7UQIECAAAECBAgQIECAAAECBAgQIJChgAA0w07RJAIECBAgQIAAAQIECBAgQIAAAQIEyhEQgJbjqBYCBAgQIECAAAECBAgQIECAAAECBDIUEIBm2CmaRIAAAQIECBAgQIAAAQIECBAgQIBAOQIC0HIc1UKAAAECBAgQIECAAAECBAgQIECAQIYCAtAMO0WTCBAgQIAAAQIECBAgQIAAAQIECBAoR0AAWo6jWggQIECAAAECBAgQIECAAAECBAgQyFBAAJphp2gSAQIECBAgQIAAAQIECBAgQIAAAQLlCAhAy3FUCwECBAgQIECAAAECBAgQIECAAAECGQoIQDPsFE0iQIAAAQIECBAgQIAAAQIECBAgQKAcAQFoOY5qIUCAAAECBAgQIECAAAECBAgQIEAgQwEBaIadokkECBAgQIAAAQIECBAgQIAAAQIECJQjIAAtx1EtBAgQIECAAAECBAgQIECAAAECBAhkKCAAzbBTNIkAAQIECBAgQIAAAQIECBAgQIAAgXIEBKDlOKqFAAECBAgQIECAAAECBAgQIECAAIEMBQSgGXaKJhEgQIAAAQIECBAgQIAAAQIECBAgUI6AALQcR7UQIECAAAECBAgQIECAAAECBAgQIJChgAA0w07RJAIECBAgQIAAAQIECBAgQIAAAQIEyhEQgJbjqBYCBAgQIECAAAECBAgQIECAAAECBDIUEIBm2CmaRIAAAQIECBAgQIAAAQIECBAgQIBAOQIC0HIc1UKAAAECBAgQIECAAAECBAgQIECAQIYCAtAMO0WTCBAgQIAAAQIECBAgQIAAAQIECBAoR0AAWo6jWggQIECAAAECBAgQIECAAAECBAgQyFBAAJphp2gSAQIECBAgQIAAAQIECBAgQIAAAQLlCAhAy3FUCwECBAgQIECAAAECBAgQIECAAAECGQoIQDPsFE0iQIAAAQIECBAgQIAAAQIECBAgQKAcAQFoOY5qIUCAAAECBAgQIECAAAECBAgQIEAgQwEBaIadokkECBAgQIAAAQIECBAgQIAAAQIECJQjIAAtx1EtBAgQIECAAAECBAgQIECAAAECBAhkKCAAzbBTNIkAAQIECBAgQIAAAQIECBAgQIAAgXIEBKDlOKqFAAECBAgQIECAAAECBAgQIECAAIEMBQSgGXaKJhEgQIAAAQIECBAgQIAAAQIECBAgUI6AALQcR7UQIECAAAECBAgQIECAAAECBAgQIJChgAA0w07RJAIECBAgQIAAAQIECBAgQIAAAQIEyhEQgJbjqBYCBAgQIECAAAECBAgQIECAAAECBDIUEIBm2CmaRIAAAQIECBAgQIAAAQIECBAgQIBAOQIC0HIc1UKAAAECBAgQIECAAAECBAgQIECAQIYCAtAMO0WTCBAgQIAAAQIECBAgQIAAAQIECBAoR0AAWo6jWggQIECAAAECBAgQIECAAAECBAgQyFBAAJphp2gSAQIECBAgQIAAAQIECBAgQIAAAQLlCAhAy3FUCwECBAgQIECAAAECBAgQIECAAAECGQoIQDPsFE0iQIAAAQIECBAgQIAAAQIECBAgQKAcAQFoOY5qIUCAAAECBAgQIECAAAECBAgQIEAgQwEBaIadokkECBAgQIAAAQIECBAgQIAAAQIECJQjIAAtx1EtBAgQIECAAAECBAgQIECAAAECBAhkKCAAzbBTNIkAAQIECBAgQIAAAQIECBAgQIAAgXIEBKDlOKqFAAECBAgQIECAAAECBAgQIECAAIEMBQSgGXaKJhEgQIAAAQIECBAgQIAAAQIECBAgUI6AALQcR7UQIECAAAECBAgQIECAAAECBAgQIJChgAA0w07RJAIECBAgQIAAAQIECBAgQIAAAQIEyhEQgJbjqBYCBAgQIECAAAECBAgQIECAAAECBDIUEIBm2CmaRIAAAQIECBAgQIAAAQIECBAgQIBAOQIC0HIc1UKAAAECBAgQIECAAAECBAgQIECAQIYCAtAMO0WTCBAgQIAAAQIECBAgQIAAAQIECBAoR0AAWo6jWggQIECAAAECBAgQIECAAAECBAgQyFBAAJphp2gSAQIECBAgQIAAAQIECBAgQIAAAQLlCAhAy3FUCwECBAgQIECAAAECBAgQIECAAAECGQoIQDPsFE0iQIAAAQIECBAgQIAAAQIECBAgQKAcAQFoOY5qIUCAAAECBAgQIECAAAECBAgQIEAgQwEBaIadokkECBAgQIAAAQIECBAgQIAAAQIECJQjIAAtx1EtBAgQIECAAAECBAgQIECAAAECBAhkKCAAzbBTNIkAAQIECBAgQIAAAQIECBAgQIAAgXIEBKDlOKqFAAECBAgQIECAAAECBAgQIECAAIEMBQSgGXaKJhEgQIAAAQIECBAgQIAAAQIECBAgUI6AALQcR7UQIECAAAECBAgQIECAAAECBAgQIJChwJAM29TrTZozZ076xz/+UXy99957acKECWn11VdPI0aM6PW2dPaADz74YNHe2H7rrbdOiy22WIe7zps3L11xxRXtbjN06NC08MILpxVXXLE4/7Y2LKOOtuq1jAABAgQIECBAgAABAgQIECBAgEBPCQz4APSyyy5LxxxzTHriiSdaGEeg+LWvfS0deuihafDgwS3W5fBm0qRJKULQKN/97nfTkUce2WGzIuTdeeedO9ymunLNNddM++67b5o8eXKKYLRayqijWpfvBAgQIECAAAECBAgQIECAAAECBHpDYEAHoGeccUY65JBDCuf1118/bbnllmn48OHpzjvvTLfccksRAN53333pggsu6I2+6PQx7r333iL8XHTRRdP06dPTWWedlY444ojU0NDQqTqWWWaZNHr06Bbbzp07N73zzjvphRdeSA8//HA6+uij09SpU9OZZ57ZYrvqmzLqqNblOwECBAgQIECAAAECBAgQIECAAIGeEhiwzwB9/PHHi9AwYCPsi6DzBz/4QfrmN7+Zbr755nTuuecW5hdeeGG68sore8q/W/Wed955xX6HH354GjVqVHEr/I033tjpuk4++eT00EMPtfh69NFH07PPPluEnx/4wAeKuiJYveSSS9qst4w62qzYQgIECBAgQIAAAQIECBAgQIAAAQIlCgzYAPSqq65KM2bMKJ71eeqpp6ZBg1pS7Lfffmm77bYrqDt6dmaJfdGpqqLNU6ZMKbbdcccd0w477FC8jtGsZZR49mmMfq0+//S6667rcrVl1NHlg9qBAAECBAgQIECAAAECBAgQIECAQBsCLVO/Njbor4viNvIoH/7wh9OQIW0/CWCTTTYptvnrX/9afK/+J26R//3vf5/eeuutYlGMJo0Ro/HM0Bg9GiFltTQ2Nqa//e1v6fTTT08nnXRSuvjii9PMmTOrq5u+v/3220WdUe/zzz/ftLz1i8svvzy98cYbady4cWnjjTdOe+65Z7HJ1Vdf3eF+revp6H1MhvTxj3+82CTOtTuljDq6c1z7ECBAgAABAgQIECBAgAABAgQIEGgu0Hby13yLfvo6RlHGreSzZs1q9wyfeuqpYt0KK6zQYpt4bugDDzyQ7r777vSTn/wkxW3yzUs8HzMC1rFjx6ZddtklXXPNNc1XpzXWWCNdf/31afz48U3LYxKmbbfdtnh//vnnp7333rtpXfMX1dvfd9ppp2LU6lZbbZXiePHsznPOOacIWZtv393XSy65ZLFrTHzU3VJGHd09tv0IECBAgAABAgQIECBAgAABAgQIhMCADUDj5GPCo/hqq7zyyiupeuv7pptu2tYmaf/99y9Gd26zzTbFiMnbb789xS3jEUZ+9rOfLW4jj9vJDzrooLTWWmsVoehFF12UHnnkkWLW9piBvivlySefTH/84x+LXfbZZ5/ie8xQHzPCn3baacUo1OOPP77mWesj9LztttuK+tdZZ53ie1f/09U6Imxub8Klto5dSzDbVn2WESBAgAABAgQIECBAgAABAgQI9E+BAR2Attelcdv6YYcdlt5888209NJLFwFmW9s++OCDxaRJxx57bNPqs88+Ox144IFFgBi31t91111po402alo/YcKE9OUvfznFLevz5s1revboyiuvnH7zm98U26233npN2zd/8fOf/zxF21ZZZZW0+eabN63ad999iwA0JjGK0aYxOrS7JW6vP+qoo9Jjjz1WVDFx4sQuV9WdOp555pn0rW99q9PHOvTQQ4tZ619++eU29wn7sFJ6XqBxHueeV3aE3hTw2dE72vEzUOkdgficbuidQw3oozS6pnut/xsb57mme0F7XsVZIdCfBOLuz/b+/RjnGb8D+v2kP/W4cyHQUkAA2tKjePelL32pafbzGJUYt7K3VWK29ObhZ2wTt6RXy1577dUi/IzlMbFSBKCzZ89OEfpVb4MfOXJk06RL1f2bf48P4rg1Pkrr2+PjlvoYpRq35MdkSAsKQOOW/Xvuuaeoq/qfd955Jz333HPpL3/5S9OzTeNc9thjj+omLb6XUUeLCrv4pqGhoXh260ILLdTmnjEyVuklAf+q7iVoh+k1Add0r1DH57jSOwKoe8vZNd070o7SewKu6d6zdqTeEIiJj9ub/yOO73eT3ugFxyDQdwIC0Gb2ETIeeeSR6Yc//GGx9MQTT0wx03p7ZYsttphvVYzOXGyxxYoQcYMNNphv/XLLLde0LCY+6my58cYb09NPP118KEew2rrEKNAIQG+44YY0derUYpRo622q7+NW/fhqr8QERsccc0w6+uij29uk2L/WOppXHo8IuOqqq5ov6vD1HXfckSL8HDVqVLvb+QHWLk2pKziXyqmyDAQajCvqlV7w2dErzP86iAS0d7A5945z5SgNDQN2HtdeM44DDapc08aA9iq5g/WwQISfMfCooxIhqUKAQP8UEID+u19j5vYY7RizrEf56le/miIA7agsscQSba4eOnRosTwmJ2pdhg0b1npRp97/7Gc/K7aL0ahnnXXWfPvE7fpRYth+rI9ngrZXtt5669T6Nvv4QRCjUeMrnvvZ3rlV6yyjjmpd8T3Oa4cddmi+qMPXrUewdrixlQQIECBAgAABAgQIECBAgAABAgNWQABa6fpXX321CN/uvPPOYkh83Pa+3377LfCiaG8CpeqOZY1uef3119OVV15ZVPvaa68Vzx2tHqOt7/Gs0FNOOaUYIdnW+p133jkdcMABba3q9LIy6uj0wWxIgAABAgQIECBAgAABAgQIECBAoJsCAz4AfeKJJ9K2226bHn/88WI4/K9+9av0yU9+slOcZQWcCzrYlClT0syZM4tA8+tf/3q7zyaJ2ee/973vFYHupZdemvbcc88FVW09AQIECBAgQIAAAQIECBAgQIAAgX4tMKAD0Him5pZbblk8W3P55ZdP11133Xy3hufQ+9Xb37fffvsUEzS1V+L298suuyw99dRTxWRIAtD2pCwnQIAAAQIECBAgQIAAAQIECBAYKAID9gm/ERbuuuuuRfgZz7287bbbsgw/77///vTAAw8U1+OkSZM6vC5jRGpMhhQlJgl68MEHO9zeSgIECBAgQIAAAQIECBAgQIAAAQL9XWDABqAxqvKuu+4qbic/9dRT07vvvpsefvjhNr/i9vieLs8991yaPHly8dV8gp/zzjuvOPS4cePSdtttt8Bm7LPPPqk6c108y1QhQIAAAQIECBAgQIAAAQIECBAgMJAFBuQt8PPmzUvHHXdc0e8xEnRBt4rH7fHPPPNMj14nMRHTj370o+IY73//+9Mmm2xSPPfzl7/8ZbFs4sSJqTq7fEcNidGsW221VbrhhhvSRRddVMwGv+iii3a0i3UECBAgQIAAAQIECBAgQIAAAQIE+q3AgBwBGhMfReCYe7niiivStGnTimYuKKRtfi7VGezffvvtIgRtvs5rAgQIECBAgAABAgQIECBAgAABAgNJYECOAF111VVTjPzsbonncnZUOgpXR40a1eax119//fmWx6jP+OpqiWebxlfzMmzYsPnqb76+M6/LqKMzx7ENAQIECBAgQIAAAQIECBAgQIAAgbIEBuQI0LLw1EOAAAECBAgQIECAAAECBAgQIECAQN4CAtC8+0frCBAgQIAAAQIECBAgQIAAAQIECBCoQUAAWgOeXQkQIECAAAECBAgQIECAAAECBAgQyFtAAJp3/2gdAQIECBAgQIAAAQIECBAgQIAAAQI1CAhAa8CzKwECBAgQIECAAAECBAgQIECAAAECeQsIQPPuH60jQIAAAQIECBAgQIAAAQIECBAgQKAGAQFoDXh2JUCAAAECBAgQIECAAAECBAgQIEAgbwEBaN79o3UECBAgQIAAAQIECBAgQIAAAQIECNQgIACtAc+uBAgQIECAAAECBAgQIECAAAECBAjkLSAAzbt/tI4AAQIECBAgQIAAAQIECBAgQIAAgRoEBKA14NmVAAECBAgQIECAAAECBAgQIECAAIG8BQSgefeP1hEgQIAAAQIECBAgQIAAAQIECBAgUIOAALQGPLsSIECAAAECBAgQIECAAAECBAgQIJC3gAA07/7ROgIECBAgQIAAAQIECBAgQIAAAQIEahAQgNaAZ1cCBAgQIECAAAECBAgQIECAAAECBPIWEIDm3T9aR4AAAQIECBAgQIAAAQIECBAgQIBADQIC0Brw7EqAAAECBAgQIECAAAECBAgQIECAQN4CAtC8+0frCBAgQIAAAQIECBAgQIAAAQIECBCoQUAAWgOeXQkQIECAAAECBAgQIECAAAECBAgQyFtAAJp3/2gdAQIECBAgQIAAAQIECBAgQIAAAQI1CAhAa8CzKwECBAgQIECAAAECBAgQIECAAAECeQsIQPPuH60jQIAAAQIECBAgQIAAAQIECBAgQKAGAQFoDXh2JUCAAAECBAgQIECAAAECBAgQIEAgbwEBaN79o3UECBAgQIAAAQIECBAgQIAAAQIECNQgIACtAc+uBAgQIECAAAECBAgQIECAAAECBAjkLSAAzbt/tI4AAQIECBAgQIAAAQIECBAgQIAAgRoEBKA14NmVAAECBAgQIECAAAECBAgQIECAAIG8BQSgefeP1hEgQIAAAQIECBAgQIAAAQIECBAgUIOAALQGPLsSIECAAAECBAgQIECAAAECBAgQIJC3gAA07/7ROgIECBAgQIAAAQIECBAgQIAAAQIEahAQgNaAZ1cCBAgQIECAAAECBAgQIECAAAECBPIWEIDm3T9aR4AAAQIECBAgQIAAAQIECBAgQIBADQIC0Brw7EqAAAECBAgQIECAAAECBAgQIECAQN4CAtC8+0frCBAgQIAAAQIECBAgQIAAAQIECBCoQUAAWgOeXQkQIECAAAECBAgQIECAAAECBAgQyFtAAJp3/2gdAQIECBAgQIAAAQIECBAgQIAAAQI1CAhAa8CzKwECBAgQIECAAAECBAgQIECAAAECeQsIQPPuH60jQIAAAQIECBAgQIAAAQIECBAgQKAGAQFoDXh2JUCAAAECBAgQIECAAAECBAgQIEAgbwEBaN79o3UECBAgQIAAAQIECBAgQIAAAQIECNQgIACtAc+uBAgQIECAAAECBAgQIECAAAECBAjkLSAAzbt/tI4AAQIECBAgQIAAAQIECBAgQIAAgRoEBKA14NmVAAECBAgQIECAAAECBAgQIECAAIG8BQSgefeP1hEgQIAAAQIECBAgQIAAAQIECBAgUIOAALQGPLsSIECAAAECBAgQIECAAAECBAgQIJC3gAA07/7ROgIECBAgQIAAAQIECBAgQIAAAQIEahAQgNaAZ1cCBAgQIECAAAECBAgQIECAAAECBPIWEIDm3T9aR4AAAQIECBAgQIAAAQIECBAgQIBADQIC0Brw7EqAAAECBAgQIECAAAECBAgQIECAQN4CAtC8+0frCBAgQIAAAQIECBAgQIAAAQIECBCoQUAAWgOeXQkQIECAAAECBAgQIECAAAECBAgQyFtAAJp3/2gdAQIECBAgQIAAAQIECBAgQIAAAQI1CAhAa8CzKwECBAgQIECAAAECBAgQIECAAAECeQsIQPPuH60jQIAAAQIECBAgQIAAAQIECBAgQKAGAQFoDXh2JUCAAAECBAgQIECAAAECBAgQIEAgbwEBaN79o3UECBAgQIAAAQIECBAgQIAAAQIECNQgIACtAc+uBAgQIECAAAECBAgQIECAAAECBAjkLSAAzbt/tI4AAQIECBAgQIAAAQIECBAgQIAAgRoEBKA14NmVAAECBAgQIECAAAECBAgQIECAAIG8BQSgefeP1hEgQIAAAQIECBAgQIAAAQIECBAgUIOAALQGPLsSIECAAAECBAgQIECAAAECBAgQIJC3gAA07/7ROgIECBAgQIAAAQIECBAgQIAAAQIEahAQgNaAZ1cCBAgQIECAAAECBAgQIECAAAECBPIWEIDm3T9aR4AAAQIECBAgQIAAAQIECBAgQIBADQIC0Brw7EqAAAECBAgQIECAAAECBAgQIECAQN4CAtC8+0frCBAgQIAAAQIECBAgQIAAAQIECBCoQUAAWgOeXQkQIECAAAECBAgQIECAAAECBAgQyFtAAJp3/2gdAQIECBAgQIAAAQIECBAgQIAAAQI1CAhAa8CzKwECBAgQIECAAAECBAgQIECAAAECeQsIQPPuH60jQIAAAQIECBAgQIAAAQIECBAgQKAGAQFoDXh2JUCAAAECBAgQIECAAAECBAgQIEAgbwEBaN79o3UECBAgQIAAAQIECBAgQIAAAQIECNQgIACtAc+uBAgQIECAAAECBAgQIECAAAECBAjkLSAAzbt/tI4AAQIECBAgQIAAAQIECBAgQIAAgRoEBKA14NmVAAECBAgQIECAAAECBAgQIECAAIG8BQSgefeP1hEgQIAAAQIECBAgQIAAAQIECBAgUIOAALQGPLsSIECAAAECBAgQIECAAAECBAgQIJC3gAA07/7ROgIECBAgQIAAAQIECBAgQIAAAQIEahAQgNaAZ1cCBAgQIECAAAECBAgQIECAAAECBPIWEIDm3T9aR4AAAQIECBAgQIAAAQIECBAgQIBADQIC0Brw7EqAAAECBAgQIECAAAECBAgQIECAQN4CAtC8+0frCBAgQIAAAQIECBAgQIAAAQIECBCoQUAAWgOeXQkQIECAAAECBAgQIECAAAECBAgQyFtAAJp3/2gdAQIECBAgQIAAAQIECBAgQIAAAQI1CAhAa8CzKwECBAgQIECAAAECBAgQIECAAAECeQsIQPPuH60jQIAAAQIECBAgQIAAAQIECBAgQKAGgSE17GtXAlkLjBkzJjU2NmbdxuaNi7bG16BB9fV3iUHzGlLDfnumNHNW89PJ+vW8efNSakhpUEMdWb9vxZTWWD2lVVbK2rZ54+Y1Vpwr/xesq2t6UENaaJERadlll21+Ktm/jmu6oaHy/8XKV72UhRdeOC299NLp3XffrZcmN/1MqSfn+P9fQ8OQ1HDA3nXjHB8cc+fOS4MHx2d0/VzTg8eNScs0jkqzZtXPz8Pq70n1dE0PHz48NXzkgynFz/I6KeEcn9ODBw+ukxb/u5lLjKv8jjcpVS7quml3Xf6O96FN0lJLLZXi52K9lHr8d0t8ztXd/wfr5YLQTgJ1IiAArZOO0syuC4wdOzbFV72U+AfT66+/XgQC9dLmpnaeeFTTy3p48fqrr6YRI0YUX/XQ3hZt/J/tW7zN+c2MSrD1zjvvpCWWWCLnZs7XtkUqS1at/AGlnsqLL75YfN4NGzasnpqdRo8eXVftffvtt9OcOXNS/IGtrsrKldZuslHdNHnu3LnplZdeKgKBevrHakQXlT9V1VWZNm1aGjJkSBo5cmRdtTstv3xKW3+sbtpcz7/jNay7Vt04R0Nfe+WVtMgii9Td73hLVtq+5JLx3/oo8cfL+Fp88cXro8FaSYAAgYqAANRlQCATgfhLaj2NGsmErVvNmD17djESo1s726nTAjEKI6yVnheIz47qSK6eP9rAPUIEcxGAKj0v4OdhzxvHEeJ6rqfRn72jUv5R/I5Xvml7Nfodrz2Zcpf7Ha9cT7URINA7AnV0/2fvgDgKAQIECBAgQIAAAQIECBAgQIAAAQL9R0AA2n/60pkQIECAAAECBAgQIECAAAECBAgQINBKQADaCsRbAgQIECBAgAABAgQIECBAgAABAgT6j4AAtP/0pTMhQIAAAQIECBAgQIAAAQIECBAgQKCVgAC0FYi3BAgQIECAAAECBAgQIECAAAECBAj0HwEBaP/pS2dCgAABAgQIECBAgAABAgQIECBAgEArAQFoKxBvCRAgQIAAAQIECBAgQIAAAQIECBDoPwIC0P7Tl86EAAECBAgQIECAAAECBAgQIECAAIFWAgLQViDeEiBAgAABAgQIECBAgAABAgQIECDQfwQEoP2nL50JAQIECBAgQIAAAQIECBAgQIAAAQKtBASgrUC8JUCAAAECBAgQIECAAAECBAgQIECg/wgIQPtPXzoTAgQIECBAgAABAgQIECBAgAABAgRaCQhAW4F4S4AAAQIECBAgQIAAAQIECBAgQIBA/xEQgPafvnQmBAgQIECAAAECBAgQIECAAAECBAi0EhCAtgLxlgABAgQIECBAgAABAgQIECBAgACB/iMgAO0/felMCBAgQIAAAQIECBAgQIAAAQIECBBoJTCk1XtvCdSNwI033phuueWWumlvZxo6b968NGiQv0t0xqqWbRobG4vdGxoaaqnGvgsQ4LwAoBJX++woEbODqlzTHeCUvMo1XTJoO9W5ptuB6YHFrukeQG2jStd0Gyg9sKi/Os+aNasHtFRJgEAuAgLQXHpCO7oksM0226QZM2Z0aZ+cN44ftr/4xS9S/DKx1FJLpe233z7n5tZ12/70pz+lxx57LEX4ueOOO6bFF1+8rs8n18a/+uqr6aqrriqu6dVXXz195CMfybWpdd+ua6+9Nr344ovFNT1p0qQ0bNiwuj+nHE/giSeeSDfddFPRtI022ihtsMEGOTazX7RpypQp6d13300jRoxIu+++e784pxxP4oEHHkj33ntv0bQtt9wyrbzyyjk2s+7b1Px3vKWXXjp9+tOfrvtzyvUEmv+Ot9NOO6Vx48bl2tS6btcrr7ySrr766uJ3vAkTJqQtttiirs+ndeNXW2211ou8J0Cgnwg0VAKXfw2F6icn5DQI1KPAW2+9lUaNGlU0fbPNNkt33nlnPZ5GXbR57733ThdeeGHR1j//+c9p4403rot211sj4x/VVdu99torXXDBBfV2CnXT3g996ENNnxlvvPFG02dJ3ZxAnTT04osvTrvttlvR2lNOOSUdf/zxddLy+mvmEksskeKPKPH95Zdfrr8TqJMWx3V84oknFq2N63vXXXetk5bXVzPjc3nMmDFFo+Pz+vbbb6+vE6ij1sbvGzGgIEr8HrLhhhvWUevrp6nx+/Mmm2xSNDh+rz7//PPrp/FaSoDAgBZwr+2A7n4nT4AAAQIECBAgQIAAAQIECBAgQKB/CwhA+3f/OjsCBAgQIECAAAECBAgQIECAAAECA1pAADqgu9/JEyBAgAABAgQIECBAgAABAgQIEOjfAgLQ/t2/zo4AAQIECBAgQIAAAQIECBAgQIDAgBYQgA7o7nfyBAgQIECAAAECBAgQIECAAAECBPq3gAC0f/evsyNAgAABAgQIECBAgAABAgQIECAwoAUEoAO6+508AQIECBAgQIAAAQIECBAgQIAAgf4tIADt3/3r7AgQIECAAAECBAgQIECAAAECBAgMaAEB6IDufidPgAABAgQIECBAgAABAgQIECBAoH8LDOnfp+fsCNSHwODBg9MGG2xQNHb11Vevj0bXaSvHjx/fZD1ixIg6PYv8mx221Ws6zJWeE4jPjPfee684QHyWKD0jMGbMmKZreumll+6Zg6i1EFh33XXTtGnT0tixY4n0oEBcx9XP6bi+lZ4RGDJkSJOz3/F6xrhaq9/xqhI9+93veD3rq3YCBHpOoKGxUnquejUTIECAAAECBAgQIECAAAECBAgQIECg7wTcAt939o5MgAABAgQIECBAgAABAgQIECBAgEAPCwhAexhY9QQIECBAgAABAgQIECBAgAABAgQI9J2AALTv7B2ZAAECBAgQIECAAAECBAgQIECAAIEeFhCA9jCw6gkQIECAAAECBAgQIECAAAECBAgQ6DsBAWjf2TsyAQIECBAgQIAAAQIECBAgQIAAAQI9LCAA7WFg1RMgQIAAAQIECBAgQIAAAQIECBAg0HcCQ/ru0I5MgEBrgVmzZqULL7wwrbvuumnTTTdtvdr7EgXuvvvu9Je//CXtt99+afDgwSXWrKrmAq7p5hrlv3711VfTo48+mv75z3+mpZdeOk2YMCGtsMIK5R9ogNfIuXcugDlz5qR//OMfxdd7771XXM+rr756GjFiRO80YAAcZfbs2emtt97q8EzjZ+Lo0aM73MbKBQuEc3h3VEaOHJmGDRvW0SbWdVJg2rRp6e9//3t66qmnip+Da621Vlp88cU7ubfNmgs8//zzhWWYxr9Hxo8f33x1p19PnTo1PfDAA2mNNdZIa6+9dqf3syEBAgR6TKBRIUAgG4ETTjihsfJ/9sajjz46mzb1x4a8+OKLjZVfigvrd999tz+eYjbn5Jruma544YUXGivhfeOgQYOK6zg+N6pfW221VePDDz/cMwceYLVy7r0Ov/TSSxtXXnnlpuu4ej0vtthijT/84Q8bK+Fo7zWmHx/p/PPPn8+4al39Xgmd+7FA753a+973vgVaT5kypfca1E+PFL/HfeUrX2msBMktvCtBfuPkyZMbK0F0Pz3z8k8rfj/ee++9GxsaGlpYLr/88o3x2dGVMn369Mb4LInPleOOO64ru9qWAAECPSZgBGjlU1khkIPAeeedl77+9a/n0JR+3Yb4a/YnP/nJFCO6lJ4VcE33jO/bb7+dtthii/T444+n4cOHp8985jNptdVWS88991y64oor0o033pg23HDD9H//938pRsAo3RPg3D237ux1xhlnpEMOOaTYdf31109bbrllcW3feeed6ZZbbkmVECPdd9996YILLuhO9fZpJhCjsZSeF3jjjTfSk08+2fMHcoS01157pcsuuyxVQru08847F3dRxc/Hiy++OFX+eFKMQIyfi5U/GNLqQKASJBe/H8dnxKKLLpp22223VAk+0/3335+uvPLKtO+++6aXX345HXXUUR3U8p9VRxxxRHrsscf+s8ArAgQI5CDQY9GqigkQ6JRA/IX08MMPb/HXViNAO0XX5Y1uvvnmxlVXXbXFX7WNAO0y4wJ3cE0vkKimDWLkZ+X3h8ZlllmmsXL7e4u6Kv84aXz/+99frN9ggw1arPOmawKcu+bV3a0rt7w3VoL84pqNn31z585tUdW5557b9JldCfhbrPOm6wIf+9jHCs9TTjmlsfKHwDa/Kn8o7HrF9mghEL9vxOd0jGB+5ZVX2nQO/5kzZ7bYz5uuCVSCucI5RixeffXVLXa+4447GocOHVqs/8lPftJinTfzCxx55JGFVdwh9cQTT7TYoBImF+vimq6Emi3WtfUm+iK2rX4ZAdqWkmUECPSFgD+FVT6ZFQJ9JfCHP/whrbPOOunHP/5x8ZfrMWPG9FVT+vVxYyTXwQcfXIwqilEBngnVc93tmu4526i5Eg4VI13i9be//e0Uz0dsXpZYYol05plnFotiFEc8G1TpugDnrpt1d4+rrroqzZgxo7iWTz311PlGacVzmrfbbrui+hjhrNQmUB0Buvnmm6dx48a1+eX5n7UZx95V58ofpIrfOdqz9vzP2qxvuummooLKo1/S9ttv36KyD37wg2n33Xcvlt1www0t1nnTUmDevHnpl7/8ZbHw5JNPTiuttFKLDXbddde08cYbF8t++9vftljX+s1LL71UPF8/7lCpDDpovdp7AgQI9KmAALRP+R18IAvEBDxbb711cYtU3GLyxz/+MW222WYDmaTHzr3yPKMiFKr8lSkdcMABqfKsuR471kCu2DXd871febZnitvUonz0ox9t84AbbbRR08Ref/3rX9vcxsKOBTh37FPm2nvvvbeo7sMf/nAaMqTtJzNtsskmxTau59rk45bsuDU7bhWOx2QoPScQtw1Hic9jpecEKqNri8qXXXbZNg9SeQ5rsTweEaO0L/DOO++kyt1oxW3vO+ywQ5sbVu46KZY/9NBDba6vLvzc5z6Xol/ij7SV5zpXF/tOgACBLAQEoFl0g0YMRIHKbU/FM3aOOeaY9OCDD7YbZgxEm7LPOUYXRbj8u9/9Lp111llmFC4b+N/1uaZ7CLZZtTFiPJzjOVwrrrhiszX/efnss88WI0VjiRnh/+PSlVecu6JV27aVSWBSzPgez+prr8SszlFcz+0JdW55dVRiPDO4cmt2sVM8F/vNN9/sXAW26rRA1bo6ai5GlUcIFyPtlPIEYiBBlHhe8OzZs+er+Pbbby+WfeITn5hvnQX/ERg5cmSq3Kae4vO4rc/ZWbNmFc8Vjz0+/vGP/2fHVq9++tOfpt/85jcpvA877LBWa70lQIBA3wsIQPu+D7RggArEP0BiNMa3vvWt5Nb3nr0I4hED8cvxNtts07MHGuC1u6Z75wKI0Vtxq3t75eyzzy5WjRgxopgMor3tLO9YgHPHPmWujVslq4Fc63pjJFH11vdNN9209WrvuyBQDeXi0RnxuIG4+2Ts2LEpbnmPkVrxB9n4g6FSm0CERdVRcuEZv3ssssgihXdc5x/5yEfSXXfdVdtB7F0I/Nd//VdaeumlU+VZwsUdPpVnkBfL58yZk0488cQUj+UJ+7iFW+mewN///vfC74UXXij+8Lrtttu2WdEjjzySvvSlLxWfJz//+c+LkeZtbmghAQIE+lBAANqH+A49sAUi9IxnQik9L+AZRD1vHEdwTfeOc0dHiZmyv//97xebfOUrX2n3luKO6rBuwQKcF2xUxhbx2JIYRRQjFCPkOOigg8qodsDWUQ1Ar7322nT88cen559/vgjlYnbseF7waaedVtwa73bh2i6RCD+roxHjduB4/uTCCy+cRo0aleJW41tvvTXFM1i/853v1HYgexd/DIy7qHbcccd0/vnnF89bXWONNYrfRyoTfRWPIIjP6/XXX59WFwVOOOGEFI8QiDsiYhb4uGb//Oc/F9dx66riet9jjz2K0fwxCjT+uKIQIEAgRwEBaI69ok0ECBAgQKCLAjHBV0wWEyOO4rbLyozaXazB5p0R4NwZpXK2idFEl1xySVFZTO4VoxWV7gtUn0sZI27PPffcVJmFPD3zzDMpRs1997vfTbE8nn974IEHdv8g9kxV56CI0Z8RwL322mvF81cjrIvJeeKW+GOPPTbdfffdxGoUqMz0npZccsmilnhEzKOPPlpc07Eg1j399NM1HmFg7n7BBRek6uNHQiB+t4j5CtoqJ510UnGdT5w4sXiOaFvbWEaAAIEcBASgOfSCNhAgQIAAgRoE4h/VH/vYx5qeDRoTfbU3oUwNhxnwu3LunUsgnpP4xS9+sWk0c9zKGiO8lNoEvvzlLxd/GLn++uuLWZqrgXKMTjzyyCPT9773veIA1113Xfr9739f28EG8N4x8/s3v/nN4hbsa665JsX7GGUbZd111y1uyx4/fnzxPNC4zpXuC8S1vOaaa6ZzzjknfeYzn0l33HFH8XMwguV99923eNRA3LJ93nnndf8gA3TPeB5oBKC33XZb2nPPPYtngO62224pRtY2LzGiOSY8Wm655VKM/lQIECCQs0Db023m3GJtI0CAAAECBJoE4hln//M//5PeeuuttMoqqxS3W1Znvm3ayIuaBTjXTNipCmKUUdxKefnllxfbf/WrXy2CpE7tbKMOBRY0sjMeMXDyyScXMzhHgOS52R1ytrtygw02SPHVXonnM8fo5ni8Q4wOjedV+oNVe1rtL3/33XfT3nvvXQSe++yzT4rnTlZLPCd7k002KZ5ZGZ8hhx56aIrnhS611FLVTXxfgEDc8h4lJlz88Ic/XNjFH0m+9rWvFZ/R8dzgeDzJpEmTUjyuJPzNabAAVKsJEOhzASNA+7wLNIAAAQIECHRPIG5R+9SnPlWEn/GPvZjsa6WVVupeZfZqV4BzuzSlrohbsmOG4Qg/IxCK27Rj9KfSOwIxSnGttdYqDladxKd3jjzwjhLPVYwSt2xPnTp14AGUcMY33XRTEX5GVTECsa0Sz8KO5+2/9957TY/TaGs7yxYsEEHy4MGDi8A+ZnqPEp/PMUo0JsGMOyQiIG3+FZO9Rok/qFSXFwv8hwABAn0kYARoH8E7LAECBAgQqEUgRmHEc7eixO3BcbtajCxSyhXgXK5ne7U98cQTKW5VjWesjhw5Mv3qV79Kn/zkJ9vb3PIeEoiRXFFitnKl5wSqznEE1t1zroZrMUFa9RmgrWuKZ4DGYwduvvnmFJ8xSscCr7/+ervPWl5kkUWKSZEisH/22WeLiqoTpj322GPFqOb2ao9nh1afHxqP21AIECDQVwIC0L6Sd1wCBAgQINBNgRiJEbeqRpk8eXIxsqL6jLliof+UIsC5FMYFVhKTlGy55ZbFZCUxe3A8g3K99dZb4H426LxAzET++c9/vpiMJ4KjxRdfvM2dH3nkkWJ5zKStdE9g++23L549Gc9N/MEPftBmJTHZVJQIP5dZZpk2t7GwY4HqTOOvvPJKcRdEe0HytGnTiooiKFXaFojPh5122qkY3RmebVnGs5lfeOGFooJ43E6UrbbaKo0ePbp43dZ/4hmtEZKuv/76xeSMbW1jGQECBHpTQADam9qORYAAAQIEahT47W9/2xR+RghaHQVaY7V2byXAuRVID72NkXC77rprEX7GxDC33HJLiu9KuQIRKMeM7+F92WWXpXjeZ+vyi1/8orilOB4/EM9LVLonsMIKK6Rrr702XXHFFcVkSMOHD29R0ezZs9Ppp59eLIvQSemeQEwuFWXu3LmF9+677z5fRTEjfPVxDhtuuOF86y34l8BGG21UzPIeIWeMvo8/lrQuv/71r1M8dzXKBz7wgeL7wQcfXHxv7z8xqj8C0HhUzze+8Y32NrOcAAECvSYgAO01agciQIAAAQK1CcQEMTFxRpSYlGCXXXZJ1ZFEbdUcI4s6Gp3R1j6WpeIfgpx750r42c9+VoyWa2hoSKeeemrxD+z2rum4nXXVVVftnYb1s6PE5C877LBDuuqqq9IxxxxTjMbaeOONm84ynqd4xBFHFO8POOCAtPrqqzet86JrAjH7eMxKHs9GjIDozDPPTAsttFBRSQRIMRlVjLSNYLT1jNpdO9LA3jom54kJeCK433///YtZyD/60Y82oYR/zFoegfNmm21WjFZsWulFC4GxY8emiRMnFo/SOeqoo4rPh+YTef3pT39KhxxySLFPBM3N17WoyBsCBAhkLiAAzbyDNI8AAQIECFQFzj777KYJM26//fa09tprV1e1+T0mkdlvv/3aXGdh+wKc27cpc02MNjruuOOKKmNkYtwy3FGJW15jFKPSPYHzzjsvxUivuAU+AqGY5f1973tfMULu1ltvTdEfEZJ+61vf6t4B7FUIxOi40047rQiUzz///GJUczziISbiiSApRsTFLcYXXXRRMcM2tu4LxEjaP//5z0WgHMbxvM8PfvCD6fnnn08R6k+fPj3FjPARksYEPkr7AhHU33fffYVlXMPxDOYImeMPUvEM1fiMjsm7fvrTn7ZfiTUECBDIXEAAmnkHaR4BAgQIEKgK3HPPPdWXvvegAOcexG1WdUxKEjO/K70jEKO8IuCIR2ecccYZKR7zUC3LLrtscVv88ccfn2I0rlKbwBe/+MW01lprpfgeAdI///nPosJhw4alzTffPMUfpyZMmFDbQeydRo0ale6///5iJO0Pf/jDYibymI08SowY/9znPleE0TETvNKxQEw+Fz/74tnXP/7xj4vHClT3WHTRRVOMDD322GNTXMMKAQIE6lWgofLXnH9N91ivZ6DdBAgQIECAAAECBAh0WmDWrFnp8ccfLyY1iaDORDydpuvyhi+//HIxqi5m0Y4RigKkLhN2aocYwRyjm2OW8hgtHo/LiBBU6brAzJkzU8zsHiNpw3GllVZKJlrsuqM9CBDIT0AAml+faBEBAgQIECBAgAABAgQIECBAgAABAiUJDCqpHtUQIECAAAECBP5/O3ZMAwAAgDDMv2tMcOyoAULKBwECBAgQIECAAAECBAjkBByguUkUIkCAAAECBAgQIECAAAECBAgQIEDgJeAAfUnKIUCAAAECBAgQIECAAAECBAgQIEAgJ+AAzU2iEAECBAgQIECAAAECBAgQIECAAAECLwEH6EtSDgECBAgQIECAAAECBAgQIECAAAECOQEHaG4ShQgQIECAAAECBAgQIECAAAECBAgQeAk4QF+ScggQIECAAAECBAgQIECAAAECBAgQyAk4QHOTKESAAAECBAgQIECAAAECBAgQIECAwEvAAfqSlEOAAAECBAgQIECAAAECBAgQIECAQE7AAZqbRCECBAgQIECAAAECBAgQIECAAAECBF4CDtCXpBwCBAgQIECAAAECBAgQIECAAAECBHICDtDcJAoRIECAAAECBAgQIECAAAECBAgQIPAScIC+JOUQIECAAAECBAgQIECAAAECBAgQIJATcIDmJlGIAAECBAgQIECAAAECBAgQIECAAIGXgAP0JSmHAAECBAgQIECAAAECBAgQIECAAIGcgAM0N4lCBAgQIECAAAECBAgQIECAAAECBAi8BBygL0k5BAgQIECAAAECBAgQIECAAAECBAjkBByguUkUIkCAAAECBAgQIECAAAECBAgQIEDgJeAAfUnKIUCAAAECBAgQIECAAAECBAgQIEAgJ+AAzU2iEAECBAgQIECAAAECBAgQIECAAAECLwEH6EtSDgECBAgQIECAAAECBAgQIECAAAECOQEHaG4ShQgQIECAAAECBAgQIECAAAECBAgQeAk4QF+ScggQIECAAAECBAgQIECAAAECBAgQyAk4QHOTKESAAAECBAgQIECAAAECBAgQIECAwEvAAfqSlEOAAAECBAgQIECAAAECBAgQIECAQE7AAZqbRCECBAgQIECAAAECBAgQIECAAAECBF4CDtCXpBwCBAgQIECAAAECBAgQIECAAAECBHICDtDcJAoRIECAAAECBAgQIECAAAECBAgQIPAScIC+JOUQIECAAAECBAgQIECAAAECBAgQIJATcIDmJlGIAAECBAgQIECAAAECBAgQIECAAIGXgAP0JSmHAAECBAgQIECAAAECBAgQIECAAIGcgAM0N4lCBAgQIECAAAECBAgQIECAAAECBAi8BBygL0k5BAgQIECAAAECBAgQIECAAAECBAjkBByguUkUIkCAAAECBAgQIECAAAECBAgQIEDgJeAAfUnKIUCAAAECBAgQIECAAAECBAgQIEAgJ+AAzU2iEAECBAgQIECAAAECBAgQIECAAAECLwEH6EtSDgECBAgQIECAAAECBAgQIECAAAECOQEHaG4ShQgQIECAAAECBAgQIECAAAECBAgQeAk4QF+ScggQIECAAAECBAgQIECAAAECBAgQyAk4QHOTKESAAAECBAgQIECAAAECBAgQIECAwEvAAfqSlEOAAAECBAgQIECAAAECBAgQIECAQE7AAZqbRCECBAgQIECAAAECBAgQIECAAAECBF4CDtCXpBwCBAgQIECAAAECBAgQIECAAAECBHICDtDcJAoRIECAAAECBAgQIECAAAECBAgQIPAScIC+JOUQIECAAAECBAgQIECAAAECBAgQIJATcIDmJlGIAAECBAgQIECAAAECBAgQIECAAIGXgAP0JSmHAAECBAgQIECAAAECBAgQIECAAIGcgAM0N4lCBAgQIECAAAECBAgQIECAAAECBAi8BBygL0k5BAgQIECAAAECBAgQIECAAAECBAjkBByguUkUIkCAAAECBAgQIECAAAECBAgQIEDgJeAAfUnKIUCAAAECBAgQIECAAAECBAgQIEAgJ+AAzU2iEAECBAgQIECAAAECBAgQIECAAAECLwEH6EtSDgECBAgQIECAAAECBAgQIECAAAECOQEHaG4ShQgQIECAAAECBAgQIECAAAECBAgQeAk4QF+ScggQIECAAAECBAgQIECAAAECBAgQyAk4QHOTKESAAAECBAgQIECAAAECBAgQIECAwEvAAfqSlEOAAAECBAgQIECAAAECBAgQIECAQE7AAZqbRCECBAgQIECAAAECBAgQIECAAAECBF4CDtCXpBwCBAgQIECAAAECBAgQIECAAAECBHICAxMcl3spK4To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984425" y="1577533"/>
            <a:ext cx="7537468" cy="3810000"/>
            <a:chOff x="555976" y="2164594"/>
            <a:chExt cx="7537468" cy="3810000"/>
          </a:xfrm>
        </p:grpSpPr>
        <p:pic>
          <p:nvPicPr>
            <p:cNvPr id="16" name="Picture 1" descr="H:\Talks\UCHC 2015\a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9422" y="2164594"/>
              <a:ext cx="6362700" cy="3810000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7103621" y="3399380"/>
              <a:ext cx="989823" cy="1219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976" y="4864313"/>
              <a:ext cx="168507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APP</a:t>
              </a:r>
            </a:p>
            <a:p>
              <a:pPr algn="r"/>
              <a:r>
                <a:rPr lang="en-US" sz="1400" dirty="0" smtClean="0"/>
                <a:t>(time-independent)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2051" y="4176186"/>
              <a:ext cx="10390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APP at 4m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2051" y="3379200"/>
              <a:ext cx="10390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APP at 5m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2051" y="2636644"/>
              <a:ext cx="10390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APP at 6m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80732" y="3517718"/>
              <a:ext cx="182880" cy="447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80732" y="3977895"/>
              <a:ext cx="182880" cy="4476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0357" y="3587645"/>
              <a:ext cx="65152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tlCol="0">
              <a:spAutoFit/>
            </a:bodyPr>
            <a:lstStyle/>
            <a:p>
              <a:r>
                <a:rPr lang="en-US" sz="1400" dirty="0" smtClean="0"/>
                <a:t>FALSE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0357" y="4047822"/>
              <a:ext cx="5812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62000" y="-166721"/>
            <a:ext cx="73152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 smtClean="0">
                <a:solidFill>
                  <a:schemeClr val="bg2"/>
                </a:solidFill>
                <a:ea typeface="+mj-ea"/>
                <a:cs typeface="Arial" pitchFamily="34" charset="0"/>
              </a:rPr>
              <a:t>Expression by Factor</a:t>
            </a:r>
            <a:endParaRPr lang="en-US" sz="3600" b="1" kern="0" dirty="0">
              <a:solidFill>
                <a:schemeClr val="bg2"/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 Box 1028"/>
          <p:cNvSpPr txBox="1">
            <a:spLocks noChangeArrowheads="1"/>
          </p:cNvSpPr>
          <p:nvPr/>
        </p:nvSpPr>
        <p:spPr bwMode="auto">
          <a:xfrm>
            <a:off x="762000" y="776863"/>
            <a:ext cx="6248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1963" indent="-461963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2060"/>
                </a:solidFill>
                <a:cs typeface="Arial" pitchFamily="34" charset="0"/>
              </a:rPr>
              <a:t>Define gene modules by common factors</a:t>
            </a:r>
            <a:endParaRPr lang="en-GB" sz="2000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6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X_All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</TotalTime>
  <Words>794</Words>
  <Application>Microsoft Macintosh PowerPoint</Application>
  <PresentationFormat>On-screen Show (4:3)</PresentationFormat>
  <Paragraphs>232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JAX_All</vt:lpstr>
      <vt:lpstr>Early Molecular Signatures of Alzheimer's disease in the Mouse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Powers</dc:creator>
  <cp:lastModifiedBy>Xulong Wang</cp:lastModifiedBy>
  <cp:revision>472</cp:revision>
  <dcterms:created xsi:type="dcterms:W3CDTF">2013-06-03T21:39:57Z</dcterms:created>
  <dcterms:modified xsi:type="dcterms:W3CDTF">2015-05-11T15:36:44Z</dcterms:modified>
</cp:coreProperties>
</file>