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17"/>
  </p:notesMasterIdLst>
  <p:handoutMasterIdLst>
    <p:handoutMasterId r:id="rId18"/>
  </p:handoutMasterIdLst>
  <p:sldIdLst>
    <p:sldId id="311" r:id="rId9"/>
    <p:sldId id="307" r:id="rId10"/>
    <p:sldId id="306" r:id="rId11"/>
    <p:sldId id="308" r:id="rId12"/>
    <p:sldId id="309" r:id="rId13"/>
    <p:sldId id="310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81209" autoAdjust="0"/>
  </p:normalViewPr>
  <p:slideViewPr>
    <p:cSldViewPr snapToGrid="0" snapToObjects="1" showGuides="1">
      <p:cViewPr varScale="1">
        <p:scale>
          <a:sx n="98" d="100"/>
          <a:sy n="98" d="100"/>
        </p:scale>
        <p:origin x="-1656" y="-112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RNA-sequencing reads were </a:t>
            </a:r>
            <a:r>
              <a:rPr lang="en-US" baseline="0" dirty="0" smtClean="0"/>
              <a:t>aligned to mouse </a:t>
            </a:r>
            <a:r>
              <a:rPr lang="en-US" baseline="0" dirty="0" err="1" smtClean="0"/>
              <a:t>transcriptome</a:t>
            </a:r>
            <a:r>
              <a:rPr lang="en-US" baseline="0" dirty="0" smtClean="0"/>
              <a:t> with bowtie. The mouse </a:t>
            </a:r>
            <a:r>
              <a:rPr lang="en-US" baseline="0" dirty="0" err="1" smtClean="0"/>
              <a:t>transcriptome</a:t>
            </a:r>
            <a:r>
              <a:rPr lang="en-US" baseline="0" dirty="0" smtClean="0"/>
              <a:t> was built from GRCm38 genome assembly and the latest 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 annotations. Transcript expression in transcripts per million (TPM) were estimated with RSEM. Log2-transformed TPM were modeled by a generalized linear model (GLM) with four predictors: age (2m, 4m, 5m, 6m), App, age-app interaction, and experiment batch. Genes that were well modeled were chosen by two criteria: R squared bigger than 0.5 and F-statistics q-value (FDR) smaller than 0.05. App-related genes were identified as those that have absolute effect size bigger than 0.2 and p-value small than 0.05 in any of the app-related predictors in the GLM. We used the same strategy to identify the age-related genes. Potential master regulators were identified with </a:t>
            </a:r>
            <a:r>
              <a:rPr lang="en-US" baseline="0" dirty="0" err="1" smtClean="0"/>
              <a:t>iRegulon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looked into each gene’s effects from the generalized linear model, and identified co-regulating gene groups. A total of 95 genes that consistently increase in B6 brains, start going down from 5 to 6 month in the APP/PS1 mice (second group). This gene group is enriched with proton transport, oxidative phosphorylation, and Alzheimer’s disease. On the other hand, a total of 113 down-regulating gene that are enriched with nervous system development and JAK-STAT signaling in B6 brains start going up in 5 month APP/PS1 brains. In the first and third group, normal up-regulating (first) and down-regulating (third) genes start attenuating in the 5 month APP/PS1 mice.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signatures, accelerated</a:t>
            </a:r>
            <a:r>
              <a:rPr lang="en-US" baseline="0" dirty="0" smtClean="0"/>
              <a:t> aging. Normally a 5-6 months signal appearing at 4 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3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Relationship Id="rId9" Type="http://schemas.openxmlformats.org/officeDocument/2006/relationships/image" Target="../media/image6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  <p:sldLayoutId id="214748410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9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MyoD" TargetMode="External"/><Relationship Id="rId12" Type="http://schemas.openxmlformats.org/officeDocument/2006/relationships/hyperlink" Target="http://en.wikipedia.org/wiki/NDUFA13" TargetMode="External"/><Relationship Id="rId13" Type="http://schemas.openxmlformats.org/officeDocument/2006/relationships/hyperlink" Target="http://en.wikipedia.org/wiki/NFKB1" TargetMode="External"/><Relationship Id="rId14" Type="http://schemas.openxmlformats.org/officeDocument/2006/relationships/hyperlink" Target="http://en.wikipedia.org/wiki/Glucocorticoid_receptor" TargetMode="External"/><Relationship Id="rId15" Type="http://schemas.openxmlformats.org/officeDocument/2006/relationships/hyperlink" Target="http://en.wikipedia.org/wiki/Nuclear_receptor_coactivator_1" TargetMode="External"/><Relationship Id="rId16" Type="http://schemas.openxmlformats.org/officeDocument/2006/relationships/hyperlink" Target="http://en.wikipedia.org/wiki/Promyelocytic_leukemia_protein" TargetMode="External"/><Relationship Id="rId17" Type="http://schemas.openxmlformats.org/officeDocument/2006/relationships/hyperlink" Target="http://en.wikipedia.org/wiki/RAC1" TargetMode="External"/><Relationship Id="rId18" Type="http://schemas.openxmlformats.org/officeDocument/2006/relationships/hyperlink" Target="http://en.wikipedia.org/wiki/RELA" TargetMode="External"/><Relationship Id="rId19" Type="http://schemas.openxmlformats.org/officeDocument/2006/relationships/hyperlink" Target="http://en.wikipedia.org/wiki/RET_proto-oncogene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en.wikipedia.org/wiki/Androgen_receptor" TargetMode="External"/><Relationship Id="rId3" Type="http://schemas.openxmlformats.org/officeDocument/2006/relationships/hyperlink" Target="http://en.wikipedia.org/wiki/ELP2" TargetMode="External"/><Relationship Id="rId4" Type="http://schemas.openxmlformats.org/officeDocument/2006/relationships/hyperlink" Target="http://en.wikipedia.org/wiki/EP300" TargetMode="External"/><Relationship Id="rId5" Type="http://schemas.openxmlformats.org/officeDocument/2006/relationships/hyperlink" Target="http://en.wikipedia.org/wiki/Epidermal_growth_factor_receptor" TargetMode="External"/><Relationship Id="rId6" Type="http://schemas.openxmlformats.org/officeDocument/2006/relationships/hyperlink" Target="http://en.wikipedia.org/wiki/HIF1A" TargetMode="External"/><Relationship Id="rId7" Type="http://schemas.openxmlformats.org/officeDocument/2006/relationships/hyperlink" Target="http://en.wikipedia.org/wiki/Janus_kinase_1" TargetMode="External"/><Relationship Id="rId8" Type="http://schemas.openxmlformats.org/officeDocument/2006/relationships/hyperlink" Target="http://en.wikipedia.org/wiki/C-jun" TargetMode="External"/><Relationship Id="rId9" Type="http://schemas.openxmlformats.org/officeDocument/2006/relationships/hyperlink" Target="http://en.wikipedia.org/wiki/KHDRBS1" TargetMode="External"/><Relationship Id="rId10" Type="http://schemas.openxmlformats.org/officeDocument/2006/relationships/hyperlink" Target="http://en.wikipedia.org/wiki/Mammalian_target_of_rapamyc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Stat3 with Alzheimer’s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451665" y="1234619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Alignment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1665" y="2022455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Expression estimation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51665" y="3598127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Generalized linear model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51665" y="5173801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Regulator detection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13714" y="1670165"/>
            <a:ext cx="0" cy="28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1665" y="2810291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 filter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51665" y="4385963"/>
            <a:ext cx="2324098" cy="3693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r>
              <a:rPr lang="en-US" sz="1200" dirty="0"/>
              <a:t> </a:t>
            </a:r>
            <a:r>
              <a:rPr lang="en-US" sz="1200" dirty="0" smtClean="0"/>
              <a:t>genes; aging genes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13714" y="2458001"/>
            <a:ext cx="0" cy="28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13714" y="3245837"/>
            <a:ext cx="0" cy="28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13714" y="4033673"/>
            <a:ext cx="0" cy="28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13714" y="4821509"/>
            <a:ext cx="0" cy="28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5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at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30" y="2649059"/>
            <a:ext cx="4546631" cy="3306641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793272" y="1179733"/>
            <a:ext cx="7391400" cy="42863"/>
          </a:xfrm>
          <a:prstGeom prst="line">
            <a:avLst/>
          </a:prstGeom>
          <a:ln w="19050"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380932" y="976220"/>
            <a:ext cx="517443" cy="228738"/>
          </a:xfrm>
          <a:prstGeom prst="bentConnector3">
            <a:avLst>
              <a:gd name="adj1" fmla="val 569"/>
            </a:avLst>
          </a:prstGeom>
          <a:ln w="19050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18580" y="1048969"/>
            <a:ext cx="781920" cy="14045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63604" y="861573"/>
            <a:ext cx="6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sz="12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lang="en-US" sz="1100" dirty="0" smtClean="0">
                <a:solidFill>
                  <a:schemeClr val="accent6"/>
                </a:solidFill>
                <a:latin typeface="Arial"/>
                <a:cs typeface="Arial"/>
              </a:rPr>
              <a:t>G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7061" y="1038749"/>
            <a:ext cx="391382" cy="143256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4369" y="1047492"/>
            <a:ext cx="283081" cy="143409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3272" y="1492649"/>
            <a:ext cx="6583854" cy="7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>
                <a:latin typeface="Arial"/>
                <a:cs typeface="Arial"/>
              </a:rPr>
              <a:t>61 App-related genes from the GLM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>
                <a:latin typeface="Arial"/>
                <a:cs typeface="Arial"/>
              </a:rPr>
              <a:t>Compute enriched motifs from 9713 candidate motifs (take 500bp upstream of TSS region) 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>
                <a:latin typeface="Arial"/>
                <a:cs typeface="Arial"/>
              </a:rPr>
              <a:t>Map enriched motifs to transcription factors</a:t>
            </a:r>
          </a:p>
        </p:txBody>
      </p:sp>
    </p:spTree>
    <p:extLst>
      <p:ext uri="{BB962C8B-B14F-4D97-AF65-F5344CB8AC3E}">
        <p14:creationId xmlns:p14="http://schemas.microsoft.com/office/powerpoint/2010/main" val="108660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77" y="5235554"/>
            <a:ext cx="2268748" cy="862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:\Talks\UCHC 2015\groups\plot7pos.png"/>
          <p:cNvPicPr>
            <a:picLocks noChangeAspect="1" noChangeArrowheads="1"/>
          </p:cNvPicPr>
          <p:nvPr/>
        </p:nvPicPr>
        <p:blipFill rotWithShape="1">
          <a:blip r:embed="rId3"/>
          <a:srcRect l="6829" t="13464" r="6388" b="2051"/>
          <a:stretch/>
        </p:blipFill>
        <p:spPr bwMode="auto">
          <a:xfrm>
            <a:off x="768271" y="4329127"/>
            <a:ext cx="4408098" cy="1562035"/>
          </a:xfrm>
          <a:prstGeom prst="rect">
            <a:avLst/>
          </a:prstGeom>
          <a:noFill/>
        </p:spPr>
      </p:pic>
      <p:pic>
        <p:nvPicPr>
          <p:cNvPr id="11" name="Picture 3" descr="H:\Talks\UCHC 2015\groups\plot2neg.png"/>
          <p:cNvPicPr>
            <a:picLocks noChangeAspect="1" noChangeArrowheads="1"/>
          </p:cNvPicPr>
          <p:nvPr/>
        </p:nvPicPr>
        <p:blipFill rotWithShape="1">
          <a:blip r:embed="rId4"/>
          <a:srcRect l="6557" t="11069" r="7078" b="15679"/>
          <a:stretch/>
        </p:blipFill>
        <p:spPr bwMode="auto">
          <a:xfrm>
            <a:off x="789575" y="2981404"/>
            <a:ext cx="4386794" cy="1354347"/>
          </a:xfrm>
          <a:prstGeom prst="rect">
            <a:avLst/>
          </a:prstGeom>
          <a:noFill/>
        </p:spPr>
      </p:pic>
      <p:pic>
        <p:nvPicPr>
          <p:cNvPr id="10" name="Picture 2" descr="H:\Talks\UCHC 2015\groups\plot2pos.png"/>
          <p:cNvPicPr>
            <a:picLocks noChangeAspect="1" noChangeArrowheads="1"/>
          </p:cNvPicPr>
          <p:nvPr/>
        </p:nvPicPr>
        <p:blipFill rotWithShape="1">
          <a:blip r:embed="rId5"/>
          <a:srcRect l="6957" r="6451" b="16227"/>
          <a:stretch/>
        </p:blipFill>
        <p:spPr bwMode="auto">
          <a:xfrm>
            <a:off x="778045" y="62642"/>
            <a:ext cx="4398324" cy="154886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64571" y="36866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132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4571" y="3860730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276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08199"/>
              </p:ext>
            </p:extLst>
          </p:nvPr>
        </p:nvGraphicFramePr>
        <p:xfrm>
          <a:off x="5532042" y="308905"/>
          <a:ext cx="3383280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oxidation-reduction process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x 10</a:t>
                      </a:r>
                      <a:r>
                        <a:rPr lang="en-US" sz="1400" baseline="30000" dirty="0" smtClean="0"/>
                        <a:t>-7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metabolic processes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 x 10</a:t>
                      </a:r>
                      <a:r>
                        <a:rPr lang="en-US" sz="1400" baseline="30000" dirty="0" smtClean="0"/>
                        <a:t>-7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ribosome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x 10</a:t>
                      </a:r>
                      <a:r>
                        <a:rPr lang="en-US" sz="1400" baseline="30000" dirty="0" smtClean="0"/>
                        <a:t>-16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Alzheimer’s</a:t>
                      </a:r>
                      <a:r>
                        <a:rPr lang="en-US" sz="1400" baseline="0" dirty="0" smtClean="0"/>
                        <a:t> disease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18780"/>
              </p:ext>
            </p:extLst>
          </p:nvPr>
        </p:nvGraphicFramePr>
        <p:xfrm>
          <a:off x="5532042" y="3147907"/>
          <a:ext cx="338328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neurogenesis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-19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neuron differentiation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 x 10</a:t>
                      </a:r>
                      <a:r>
                        <a:rPr lang="en-US" sz="1400" baseline="30000" dirty="0" smtClean="0"/>
                        <a:t>-19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long-term </a:t>
                      </a:r>
                      <a:r>
                        <a:rPr lang="en-US" sz="1400" dirty="0" err="1" smtClean="0"/>
                        <a:t>potentiation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-5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3" descr="H:\Talks\UCHC 2015\groups\plot7neg.png"/>
          <p:cNvPicPr>
            <a:picLocks noChangeAspect="1" noChangeArrowheads="1"/>
          </p:cNvPicPr>
          <p:nvPr/>
        </p:nvPicPr>
        <p:blipFill rotWithShape="1">
          <a:blip r:embed="rId6"/>
          <a:srcRect l="7660" t="11198" r="6748" b="13992"/>
          <a:stretch/>
        </p:blipFill>
        <p:spPr bwMode="auto">
          <a:xfrm>
            <a:off x="828832" y="1604878"/>
            <a:ext cx="4347537" cy="138315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64571" y="5169802"/>
            <a:ext cx="71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113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4571" y="1717405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95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79583"/>
              </p:ext>
            </p:extLst>
          </p:nvPr>
        </p:nvGraphicFramePr>
        <p:xfrm>
          <a:off x="5532042" y="4716173"/>
          <a:ext cx="338328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nervous system development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-6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Jak</a:t>
                      </a:r>
                      <a:r>
                        <a:rPr lang="en-US" sz="1400" dirty="0" smtClean="0"/>
                        <a:t>-STAT signaling pathway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-4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6633"/>
              </p:ext>
            </p:extLst>
          </p:nvPr>
        </p:nvGraphicFramePr>
        <p:xfrm>
          <a:off x="5532042" y="1830411"/>
          <a:ext cx="338328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proton transport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x 10</a:t>
                      </a:r>
                      <a:r>
                        <a:rPr lang="en-US" sz="1400" baseline="30000" dirty="0" smtClean="0"/>
                        <a:t>-8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oxidative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phosphorylation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-18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Alzheimer’s disease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-9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1564" y="5871919"/>
            <a:ext cx="8737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The JAK-STAT signaling pathway starts going down from 4 month in the normal aging brain. However, this downward process turns back in the 6 month APP/PS1 mice</a:t>
            </a:r>
            <a:r>
              <a:rPr lang="en-US" sz="13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It is worth noting that this gene group is also enriched with nervous system development, which links the traditional immune signaling pathway with neural system.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0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11652" r="6482" b="1866"/>
          <a:stretch/>
        </p:blipFill>
        <p:spPr>
          <a:xfrm>
            <a:off x="575491" y="3036498"/>
            <a:ext cx="4422277" cy="1598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620" y="161766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36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7835"/>
              </p:ext>
            </p:extLst>
          </p:nvPr>
        </p:nvGraphicFramePr>
        <p:xfrm>
          <a:off x="5415565" y="3096884"/>
          <a:ext cx="3545890" cy="2104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287"/>
                <a:gridCol w="962603"/>
              </a:tblGrid>
              <a:tr h="2104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regulation of vasodilation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-5</a:t>
                      </a:r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neurotrophin</a:t>
                      </a:r>
                      <a:r>
                        <a:rPr lang="en-US" sz="1400" dirty="0" smtClean="0"/>
                        <a:t> production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-5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 regulation of vascular endothelial growth factor receptor signaling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-4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endocytosis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chemokine signaling pathway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6313" b="16068"/>
          <a:stretch/>
        </p:blipFill>
        <p:spPr>
          <a:xfrm>
            <a:off x="572417" y="1545086"/>
            <a:ext cx="4425351" cy="155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987" y="186431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98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6987" y="313299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99</a:t>
            </a:r>
            <a:endParaRPr lang="en-US" sz="14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62000" y="2470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Early AD signals at 4 months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91803"/>
              </p:ext>
            </p:extLst>
          </p:nvPr>
        </p:nvGraphicFramePr>
        <p:xfrm>
          <a:off x="5415565" y="1890192"/>
          <a:ext cx="3545890" cy="1017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287"/>
                <a:gridCol w="962603"/>
              </a:tblGrid>
              <a:tr h="2104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2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30000" dirty="0" smtClean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30000" dirty="0" smtClean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" y="549633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A group of 98 genes that do not express until 6 month in B6 brain turn up as early as 4 month in APP/PS1 mice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Another 99 down-regulating signal in 6 month B6 brain show at 4 month APP/PS mice.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4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86" y="1841026"/>
            <a:ext cx="792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JAK-STAT signaling pathway in more detail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STAT3 interacting proteins: </a:t>
            </a:r>
            <a:r>
              <a:rPr lang="en-US" sz="1200" dirty="0" smtClean="0">
                <a:hlinkClick r:id="rId2" tooltip="Androgen receptor"/>
              </a:rPr>
              <a:t>AR</a:t>
            </a:r>
            <a:r>
              <a:rPr lang="en-US" sz="1200" dirty="0" smtClean="0"/>
              <a:t>, </a:t>
            </a:r>
            <a:r>
              <a:rPr lang="en-US" sz="1200" dirty="0">
                <a:hlinkClick r:id="rId3" tooltip="ELP2"/>
              </a:rPr>
              <a:t>ELP2</a:t>
            </a:r>
            <a:r>
              <a:rPr lang="en-US" sz="1200" dirty="0" smtClean="0"/>
              <a:t>, </a:t>
            </a:r>
            <a:r>
              <a:rPr lang="en-US" sz="1200" dirty="0">
                <a:hlinkClick r:id="rId4" tooltip="EP300"/>
              </a:rPr>
              <a:t>EP300</a:t>
            </a:r>
            <a:r>
              <a:rPr lang="en-US" sz="1200" dirty="0" smtClean="0"/>
              <a:t>, </a:t>
            </a:r>
            <a:r>
              <a:rPr lang="en-US" sz="1200" dirty="0">
                <a:hlinkClick r:id="rId5" tooltip="Epidermal growth factor receptor"/>
              </a:rPr>
              <a:t>EGFR</a:t>
            </a:r>
            <a:r>
              <a:rPr lang="en-US" sz="1200" dirty="0" smtClean="0"/>
              <a:t>, </a:t>
            </a:r>
            <a:r>
              <a:rPr lang="en-US" sz="1200" dirty="0">
                <a:hlinkClick r:id="rId6" tooltip="HIF1A"/>
              </a:rPr>
              <a:t>HIF1A</a:t>
            </a:r>
            <a:r>
              <a:rPr lang="en-US" sz="1200" dirty="0" smtClean="0"/>
              <a:t>, </a:t>
            </a:r>
            <a:r>
              <a:rPr lang="en-US" sz="1200" dirty="0">
                <a:hlinkClick r:id="rId7" tooltip="Janus kinase 1"/>
              </a:rPr>
              <a:t>JAK1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8" tooltip="C-jun"/>
              </a:rPr>
              <a:t>JUN</a:t>
            </a:r>
            <a:r>
              <a:rPr lang="en-US" sz="1200" dirty="0" smtClean="0"/>
              <a:t> </a:t>
            </a:r>
            <a:r>
              <a:rPr lang="en-US" sz="1200" dirty="0">
                <a:hlinkClick r:id="rId9" tooltip="KHDRBS1"/>
              </a:rPr>
              <a:t>KHDRBS1</a:t>
            </a:r>
            <a:r>
              <a:rPr lang="en-US" sz="1200" dirty="0" smtClean="0"/>
              <a:t>, </a:t>
            </a:r>
            <a:r>
              <a:rPr lang="en-US" sz="1200" dirty="0">
                <a:hlinkClick r:id="rId10" tooltip="Mammalian target of rapamycin"/>
              </a:rPr>
              <a:t>MTOR</a:t>
            </a:r>
            <a:r>
              <a:rPr lang="en-US" sz="1200" dirty="0" smtClean="0"/>
              <a:t>, </a:t>
            </a:r>
            <a:r>
              <a:rPr lang="en-US" sz="1200" dirty="0">
                <a:hlinkClick r:id="rId11" tooltip="MyoD"/>
              </a:rPr>
              <a:t>MYOD1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12" tooltip="NDUFA13"/>
              </a:rPr>
              <a:t>NDUFA13</a:t>
            </a:r>
            <a:r>
              <a:rPr lang="en-US" sz="1200" dirty="0" smtClean="0"/>
              <a:t>, </a:t>
            </a:r>
            <a:r>
              <a:rPr lang="en-US" sz="1200" dirty="0">
                <a:hlinkClick r:id="rId13" tooltip="NFKB1"/>
              </a:rPr>
              <a:t>NFKB1</a:t>
            </a:r>
            <a:r>
              <a:rPr lang="en-US" sz="1200" dirty="0" smtClean="0"/>
              <a:t>, </a:t>
            </a:r>
            <a:r>
              <a:rPr lang="en-US" sz="1200" dirty="0">
                <a:hlinkClick r:id="rId14" tooltip="Glucocorticoid receptor"/>
              </a:rPr>
              <a:t>NR3C1</a:t>
            </a:r>
            <a:r>
              <a:rPr lang="en-US" sz="1200" dirty="0" smtClean="0"/>
              <a:t>, </a:t>
            </a:r>
            <a:r>
              <a:rPr lang="en-US" sz="1200" dirty="0">
                <a:hlinkClick r:id="rId15" tooltip="Nuclear receptor coactivator 1"/>
              </a:rPr>
              <a:t>NCOA1</a:t>
            </a:r>
            <a:r>
              <a:rPr lang="en-US" sz="1200" dirty="0" smtClean="0"/>
              <a:t>, </a:t>
            </a:r>
            <a:r>
              <a:rPr lang="en-US" sz="1200" dirty="0">
                <a:hlinkClick r:id="rId16" tooltip="Promyelocytic leukemia protein"/>
              </a:rPr>
              <a:t>PML</a:t>
            </a:r>
            <a:r>
              <a:rPr lang="en-US" sz="1200" dirty="0" smtClean="0"/>
              <a:t>, </a:t>
            </a:r>
            <a:r>
              <a:rPr lang="en-US" sz="1200" dirty="0">
                <a:hlinkClick r:id="rId17" tooltip="RAC1"/>
              </a:rPr>
              <a:t>RAC1</a:t>
            </a:r>
            <a:r>
              <a:rPr lang="en-US" sz="1200" dirty="0" smtClean="0"/>
              <a:t>, </a:t>
            </a:r>
            <a:r>
              <a:rPr lang="en-US" sz="1200" dirty="0">
                <a:hlinkClick r:id="rId18" tooltip="RELA"/>
              </a:rPr>
              <a:t>RELA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19" tooltip="RET proto-oncogene"/>
              </a:rPr>
              <a:t>RET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71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86" y="378302"/>
            <a:ext cx="8374914" cy="1143000"/>
          </a:xfrm>
        </p:spPr>
        <p:txBody>
          <a:bodyPr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Stat3-interacting proteins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090" y="1335666"/>
            <a:ext cx="8219410" cy="403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Modeling the 2-6 month WT/APP mRNA data revealed 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four Stat3-interacting proteins have significant APP effects</a:t>
            </a:r>
            <a:r>
              <a:rPr lang="en-US" dirty="0" smtClean="0">
                <a:latin typeface="Helvetica"/>
                <a:cs typeface="Helvetica"/>
              </a:rPr>
              <a:t> in the RNA level, in terms of p-value and effect size. The 4 genes are: </a:t>
            </a:r>
            <a:r>
              <a:rPr lang="en-US" i="1" dirty="0" smtClean="0">
                <a:latin typeface="Helvetica"/>
                <a:cs typeface="Helvetica"/>
              </a:rPr>
              <a:t>Ep300, Ndufa13, Nfkb1, Ncoa1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Interestingly, the four gene’s APP effect all appears at 6 month, which is the same as </a:t>
            </a:r>
            <a:r>
              <a:rPr lang="en-US" i="1" dirty="0" smtClean="0">
                <a:latin typeface="Helvetica"/>
                <a:cs typeface="Helvetica"/>
              </a:rPr>
              <a:t>Stat3</a:t>
            </a:r>
            <a:r>
              <a:rPr lang="en-US" dirty="0" smtClean="0">
                <a:latin typeface="Helvetica"/>
                <a:cs typeface="Helvetica"/>
              </a:rPr>
              <a:t>. This striking concord pattern indicates they function together in the pathology of the later stage AD brain. Co-IP experiments on the four proteins, together with Stat3, will provide mechanistic insights.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Another two Stat3-interacting proteins, </a:t>
            </a:r>
            <a:r>
              <a:rPr lang="en-US" dirty="0" err="1">
                <a:latin typeface="Helvetica"/>
                <a:cs typeface="Helvetica"/>
              </a:rPr>
              <a:t>Mtor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 smtClean="0">
                <a:latin typeface="Helvetica"/>
                <a:cs typeface="Helvetica"/>
              </a:rPr>
              <a:t>Stat1, showed significant aging effects, but not APP effect. Given that the aging effect was also at 6 month, </a:t>
            </a:r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hey might be a necessary component of the Stat3-mediated AD pathology. </a:t>
            </a:r>
          </a:p>
        </p:txBody>
      </p:sp>
    </p:spTree>
    <p:extLst>
      <p:ext uri="{BB962C8B-B14F-4D97-AF65-F5344CB8AC3E}">
        <p14:creationId xmlns:p14="http://schemas.microsoft.com/office/powerpoint/2010/main" val="10134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7090" y="1335666"/>
            <a:ext cx="8219410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A well-defined TF network is not ready. Different databases have poor </a:t>
            </a:r>
            <a:r>
              <a:rPr lang="en-US" dirty="0" smtClean="0">
                <a:latin typeface="Helvetica"/>
                <a:cs typeface="Helvetica"/>
              </a:rPr>
              <a:t>overlaps (TRED, ITFP, CENTIPEDE, </a:t>
            </a:r>
            <a:r>
              <a:rPr lang="en-US" dirty="0" err="1" smtClean="0">
                <a:latin typeface="Helvetica"/>
                <a:cs typeface="Helvetica"/>
              </a:rPr>
              <a:t>iRegulon</a:t>
            </a:r>
            <a:r>
              <a:rPr lang="en-US" dirty="0" smtClean="0">
                <a:latin typeface="Helvetica"/>
                <a:cs typeface="Helvetica"/>
              </a:rPr>
              <a:t>).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6072504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36936</TotalTime>
  <Words>875</Words>
  <Application>Microsoft Macintosh PowerPoint</Application>
  <PresentationFormat>On-screen Show (4:3)</PresentationFormat>
  <Paragraphs>74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Link Stat3 with Alzheimer’s Disease</vt:lpstr>
      <vt:lpstr>PowerPoint Presentation</vt:lpstr>
      <vt:lpstr>PowerPoint Presentation</vt:lpstr>
      <vt:lpstr>PowerPoint Presentation</vt:lpstr>
      <vt:lpstr>PowerPoint Presentation</vt:lpstr>
      <vt:lpstr>List</vt:lpstr>
      <vt:lpstr>Stat3-interacting proteins</vt:lpstr>
      <vt:lpstr>Progress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695</cp:revision>
  <cp:lastPrinted>2015-01-25T07:31:30Z</cp:lastPrinted>
  <dcterms:created xsi:type="dcterms:W3CDTF">2013-06-03T21:39:57Z</dcterms:created>
  <dcterms:modified xsi:type="dcterms:W3CDTF">2015-05-17T18:42:13Z</dcterms:modified>
  <cp:category/>
</cp:coreProperties>
</file>