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7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5" r:id="rId1"/>
    <p:sldMasterId id="2147484065" r:id="rId2"/>
    <p:sldMasterId id="2147484017" r:id="rId3"/>
    <p:sldMasterId id="2147484029" r:id="rId4"/>
    <p:sldMasterId id="2147484041" r:id="rId5"/>
    <p:sldMasterId id="2147484053" r:id="rId6"/>
    <p:sldMasterId id="2147484092" r:id="rId7"/>
    <p:sldMasterId id="2147484079" r:id="rId8"/>
  </p:sldMasterIdLst>
  <p:notesMasterIdLst>
    <p:notesMasterId r:id="rId47"/>
  </p:notesMasterIdLst>
  <p:handoutMasterIdLst>
    <p:handoutMasterId r:id="rId48"/>
  </p:handoutMasterIdLst>
  <p:sldIdLst>
    <p:sldId id="256" r:id="rId9"/>
    <p:sldId id="288" r:id="rId10"/>
    <p:sldId id="289" r:id="rId11"/>
    <p:sldId id="304" r:id="rId12"/>
    <p:sldId id="299" r:id="rId13"/>
    <p:sldId id="300" r:id="rId14"/>
    <p:sldId id="301" r:id="rId15"/>
    <p:sldId id="291" r:id="rId16"/>
    <p:sldId id="302" r:id="rId17"/>
    <p:sldId id="303" r:id="rId18"/>
    <p:sldId id="290" r:id="rId19"/>
    <p:sldId id="298" r:id="rId20"/>
    <p:sldId id="293" r:id="rId21"/>
    <p:sldId id="292" r:id="rId22"/>
    <p:sldId id="295" r:id="rId23"/>
    <p:sldId id="294" r:id="rId24"/>
    <p:sldId id="296" r:id="rId25"/>
    <p:sldId id="297" r:id="rId26"/>
    <p:sldId id="285" r:id="rId27"/>
    <p:sldId id="286" r:id="rId28"/>
    <p:sldId id="263" r:id="rId29"/>
    <p:sldId id="272" r:id="rId30"/>
    <p:sldId id="277" r:id="rId31"/>
    <p:sldId id="283" r:id="rId32"/>
    <p:sldId id="278" r:id="rId33"/>
    <p:sldId id="279" r:id="rId34"/>
    <p:sldId id="281" r:id="rId35"/>
    <p:sldId id="280" r:id="rId36"/>
    <p:sldId id="284" r:id="rId37"/>
    <p:sldId id="287" r:id="rId38"/>
    <p:sldId id="268" r:id="rId39"/>
    <p:sldId id="258" r:id="rId40"/>
    <p:sldId id="259" r:id="rId41"/>
    <p:sldId id="261" r:id="rId42"/>
    <p:sldId id="262" r:id="rId43"/>
    <p:sldId id="266" r:id="rId44"/>
    <p:sldId id="267" r:id="rId45"/>
    <p:sldId id="282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B4A49"/>
    <a:srgbClr val="548080"/>
    <a:srgbClr val="5CA6D8"/>
    <a:srgbClr val="4F6698"/>
    <a:srgbClr val="0B6EC5"/>
    <a:srgbClr val="0285CA"/>
    <a:srgbClr val="A2A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4" autoAdjust="0"/>
    <p:restoredTop sz="94660"/>
  </p:normalViewPr>
  <p:slideViewPr>
    <p:cSldViewPr snapToGrid="0" snapToObjects="1" showGuides="1">
      <p:cViewPr varScale="1">
        <p:scale>
          <a:sx n="111" d="100"/>
          <a:sy n="111" d="100"/>
        </p:scale>
        <p:origin x="-896" y="-104"/>
      </p:cViewPr>
      <p:guideLst>
        <p:guide orient="horz" pos="1192"/>
        <p:guide pos="32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" Target="slides/slide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0C841-A34D-0F44-B99C-434D0D484263}" type="datetimeFigureOut">
              <a:rPr lang="en-US" smtClean="0"/>
              <a:pPr/>
              <a:t>2/12/16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7D7A8-7AD1-D847-88F0-AC6D5D9279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F55D3-CD27-9042-95C4-4762BDC1F504}" type="datetimeFigureOut">
              <a:rPr lang="en-US" smtClean="0"/>
              <a:pPr/>
              <a:t>2/12/16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1C36C-116C-BC4F-AAB9-02D408A4C5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79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56CD7-C307-5340-BB83-1F971DFB1F7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34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5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5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90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6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1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1348013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427" y="1030653"/>
            <a:ext cx="6812644" cy="2569798"/>
          </a:xfrm>
        </p:spPr>
        <p:txBody>
          <a:bodyPr/>
          <a:lstStyle>
            <a:lvl1pPr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6427" y="3886200"/>
            <a:ext cx="3528787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5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51586" y="1600200"/>
            <a:ext cx="837565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97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1585" y="1600200"/>
            <a:ext cx="4090438" cy="4849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4736062" y="1600200"/>
            <a:ext cx="4090438" cy="4849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8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1586" y="1600201"/>
            <a:ext cx="8374914" cy="431437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1055" y="6061303"/>
            <a:ext cx="4129088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6819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11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-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05212" y="0"/>
            <a:ext cx="7338787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77142" y="1030653"/>
            <a:ext cx="6667501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7142" y="3886200"/>
            <a:ext cx="3528787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1348012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1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57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941442" y="1600200"/>
            <a:ext cx="7885057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8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442" y="1600200"/>
            <a:ext cx="7885057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0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25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9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38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9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74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68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9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7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68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26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4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18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6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9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4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36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64627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0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1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09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3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5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4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52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94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199" y="0"/>
            <a:ext cx="3271157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6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9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4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-163385" y="5288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77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2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24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3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2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76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626100" y="914400"/>
            <a:ext cx="3200400" cy="51736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07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199" y="0"/>
            <a:ext cx="3195053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91749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98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57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4627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45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9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47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54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91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89429" y="6023428"/>
            <a:ext cx="8454571" cy="83457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4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486400" y="0"/>
            <a:ext cx="36576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>
                <a:solidFill>
                  <a:schemeClr val="bg1"/>
                </a:solidFill>
              </a:defRPr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>
                <a:solidFill>
                  <a:schemeClr val="bg1"/>
                </a:solidFill>
              </a:defRPr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>
                <a:solidFill>
                  <a:schemeClr val="bg1"/>
                </a:solidFill>
              </a:defRPr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>
                <a:solidFill>
                  <a:schemeClr val="bg1"/>
                </a:solidFill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8700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199" y="0"/>
            <a:ext cx="3271157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60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45720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37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133679" y="21167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err="1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147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1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35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6170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53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89429" y="6023428"/>
            <a:ext cx="8454571" cy="83457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2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486400" y="0"/>
            <a:ext cx="36576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3493" y="0"/>
            <a:ext cx="4992062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>
                <a:solidFill>
                  <a:schemeClr val="bg1"/>
                </a:solidFill>
              </a:defRPr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>
                <a:solidFill>
                  <a:schemeClr val="bg1"/>
                </a:solidFill>
              </a:defRPr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>
                <a:solidFill>
                  <a:schemeClr val="bg1"/>
                </a:solidFill>
              </a:defRPr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>
                <a:solidFill>
                  <a:schemeClr val="bg1"/>
                </a:solidFill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1249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  <a:solidFill>
            <a:srgbClr val="002D7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49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5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45720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  <a:solidFill>
            <a:srgbClr val="002D72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61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3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0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8" Type="http://schemas.openxmlformats.org/officeDocument/2006/relationships/image" Target="../media/image6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theme" Target="../theme/theme3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theme" Target="../theme/theme4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theme" Target="../theme/theme5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Relationship Id="rId9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7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theme" Target="../theme/theme6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6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theme" Target="../theme/theme7.xml"/><Relationship Id="rId12" Type="http://schemas.openxmlformats.org/officeDocument/2006/relationships/image" Target="../media/image7.png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theme" Target="../theme/theme8.xml"/><Relationship Id="rId12" Type="http://schemas.openxmlformats.org/officeDocument/2006/relationships/image" Target="../media/image7.png"/><Relationship Id="rId13" Type="http://schemas.openxmlformats.org/officeDocument/2006/relationships/image" Target="../media/image10.png"/><Relationship Id="rId14" Type="http://schemas.openxmlformats.org/officeDocument/2006/relationships/image" Target="../media/image9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9.xml"/><Relationship Id="rId3" Type="http://schemas.openxmlformats.org/officeDocument/2006/relationships/slideLayout" Target="../slideLayouts/slideLayout70.xml"/><Relationship Id="rId4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5.xml"/><Relationship Id="rId9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9" name="Picture 8" descr="bugs-0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8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2" r:id="rId5"/>
    <p:sldLayoutId id="2147484074" r:id="rId6"/>
    <p:sldLayoutId id="2147484013" r:id="rId7"/>
    <p:sldLayoutId id="2147484014" r:id="rId8"/>
    <p:sldLayoutId id="2147484015" r:id="rId9"/>
    <p:sldLayoutId id="2147484016" r:id="rId10"/>
    <p:sldLayoutId id="2147484105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5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6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586" y="274638"/>
            <a:ext cx="8374914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586" y="1600200"/>
            <a:ext cx="8374914" cy="484051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6878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2" r:id="rId5"/>
    <p:sldLayoutId id="2147484073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8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9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11" name="Picture 10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6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4" r:id="rId5"/>
    <p:sldLayoutId id="2147484075" r:id="rId6"/>
    <p:sldLayoutId id="2147484025" r:id="rId7"/>
    <p:sldLayoutId id="2147484026" r:id="rId8"/>
    <p:sldLayoutId id="2147484027" r:id="rId9"/>
    <p:sldLayoutId id="2147484028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11" name="Picture 10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4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6" r:id="rId5"/>
    <p:sldLayoutId id="2147484076" r:id="rId6"/>
    <p:sldLayoutId id="2147484037" r:id="rId7"/>
    <p:sldLayoutId id="2147484038" r:id="rId8"/>
    <p:sldLayoutId id="2147484039" r:id="rId9"/>
    <p:sldLayoutId id="2147484040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11" name="Picture 10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8" r:id="rId5"/>
    <p:sldLayoutId id="2147484077" r:id="rId6"/>
    <p:sldLayoutId id="2147484049" r:id="rId7"/>
    <p:sldLayoutId id="2147484050" r:id="rId8"/>
    <p:sldLayoutId id="2147484051" r:id="rId9"/>
    <p:sldLayoutId id="2147484052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9" name="Picture 8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2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60" r:id="rId5"/>
    <p:sldLayoutId id="2147484078" r:id="rId6"/>
    <p:sldLayoutId id="2147484061" r:id="rId7"/>
    <p:sldLayoutId id="2147484062" r:id="rId8"/>
    <p:sldLayoutId id="2147484063" r:id="rId9"/>
    <p:sldLayoutId id="2147484064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FooterText_whit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23" name="Picture 22" descr="bugs-02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6172200"/>
            <a:ext cx="960152" cy="57151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464627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F1C4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bg1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bg1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FooterText_whit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4" name="Picture 3" descr="bugs-03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6172200"/>
            <a:ext cx="960152" cy="57151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0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F1C4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bg1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bg1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Relationship Id="rId3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emf"/><Relationship Id="rId3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emf"/><Relationship Id="rId3" Type="http://schemas.openxmlformats.org/officeDocument/2006/relationships/image" Target="../media/image11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emf"/><Relationship Id="rId3" Type="http://schemas.openxmlformats.org/officeDocument/2006/relationships/image" Target="../media/image4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emf"/><Relationship Id="rId3" Type="http://schemas.openxmlformats.org/officeDocument/2006/relationships/image" Target="../media/image48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emf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RNA sequencing data 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66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Pathway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comple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84" y="1818587"/>
            <a:ext cx="3580921" cy="31785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1443" y="1065562"/>
            <a:ext cx="4557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Stat3 is a potential master regulator for Alzheimer’s disease</a:t>
            </a:r>
            <a:endParaRPr lang="en-US" sz="1200" b="1" dirty="0"/>
          </a:p>
        </p:txBody>
      </p:sp>
      <p:pic>
        <p:nvPicPr>
          <p:cNvPr id="8" name="Picture 7" descr="Stat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853" y="2231248"/>
            <a:ext cx="3080093" cy="224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11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Pathway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 descr="Tef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47"/>
          <a:stretch/>
        </p:blipFill>
        <p:spPr>
          <a:xfrm>
            <a:off x="1846699" y="1432950"/>
            <a:ext cx="5299364" cy="384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81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General Linear regression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 descr="phylo_gl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83" y="457200"/>
            <a:ext cx="6400800" cy="6400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65187" y="1413361"/>
            <a:ext cx="687950" cy="2204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2m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1765187" y="1747558"/>
            <a:ext cx="687950" cy="220479"/>
          </a:xfrm>
          <a:prstGeom prst="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  <a:r>
              <a:rPr lang="en-US" sz="1000" dirty="0" smtClean="0"/>
              <a:t>m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1765187" y="2081755"/>
            <a:ext cx="687950" cy="2204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</a:t>
            </a:r>
            <a:r>
              <a:rPr lang="en-US" sz="1000" dirty="0" smtClean="0"/>
              <a:t>m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1765187" y="2415951"/>
            <a:ext cx="687950" cy="2204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  <a:r>
              <a:rPr lang="en-US" sz="1000" dirty="0" smtClean="0"/>
              <a:t>m</a:t>
            </a:r>
            <a:endParaRPr lang="en-US" sz="1000" dirty="0"/>
          </a:p>
        </p:txBody>
      </p:sp>
      <p:pic>
        <p:nvPicPr>
          <p:cNvPr id="13" name="Picture 12" descr="glm_numb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605" y="2302234"/>
            <a:ext cx="1973556" cy="39471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92900" y="1633840"/>
            <a:ext cx="1057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 456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84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Gene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1443" y="1034158"/>
            <a:ext cx="7536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C1qa and C1qc are included in the working list, but more could show up with less stringent criteria.</a:t>
            </a:r>
            <a:endParaRPr lang="en-US" dirty="0"/>
          </a:p>
        </p:txBody>
      </p:sp>
      <p:pic>
        <p:nvPicPr>
          <p:cNvPr id="6" name="Picture 5" descr="Screen Shot 2015-01-13 at 1.34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32" y="1757198"/>
            <a:ext cx="4628021" cy="438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71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C1qa: all of the brain samples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 descr="C1qa_al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999" y="802804"/>
            <a:ext cx="5057059" cy="2528530"/>
          </a:xfrm>
          <a:prstGeom prst="rect">
            <a:avLst/>
          </a:prstGeom>
        </p:spPr>
      </p:pic>
      <p:pic>
        <p:nvPicPr>
          <p:cNvPr id="10" name="Picture 9" descr="C1qa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35" y="3264533"/>
            <a:ext cx="5753749" cy="28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49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C1qa in the brain: 2 batches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 descr="Screen Shot 2015-01-13 at 4.14.4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2"/>
          <a:stretch/>
        </p:blipFill>
        <p:spPr>
          <a:xfrm>
            <a:off x="1552012" y="1017903"/>
            <a:ext cx="4563231" cy="43112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2012" y="5552528"/>
            <a:ext cx="6314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</a:rPr>
              <a:t>C1qa increases over month significantly, but there is no effect on APP mutant</a:t>
            </a:r>
            <a:endParaRPr lang="en-US" sz="1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324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C1qa in the brain: 3 batches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 descr="Screen Shot 2015-01-14 at 9.06.4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99" y="1031002"/>
            <a:ext cx="4947295" cy="42529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37499" y="5308045"/>
            <a:ext cx="6661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</a:rPr>
              <a:t>P-value shows significance by pooling all 3 batches together. However, the effect is very small 0.08842, which represent a 6% increase.</a:t>
            </a:r>
            <a:endParaRPr lang="en-US" sz="1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304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C1qa in the brain: 2013 6m only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 descr="Screen Shot 2015-01-14 at 9.18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77" y="1575605"/>
            <a:ext cx="5009553" cy="3317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3377" y="5253134"/>
            <a:ext cx="5224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</a:rPr>
              <a:t>P-value is 0.18 if we only take the 6m samples from 2013 batch</a:t>
            </a:r>
            <a:endParaRPr lang="en-US" sz="1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8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1qa_al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38" y="750832"/>
            <a:ext cx="5235585" cy="2617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C1qa: all the retina samples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 descr="Screen Shot 2015-01-14 at 9.40.0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75" y="3442002"/>
            <a:ext cx="3566950" cy="27467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41856" y="3442002"/>
            <a:ext cx="26247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</a:rPr>
              <a:t>There is a strong APP effect on retina samples, with a effect size of 0.8116, represents 75% increase. P-value is 0.000539. Looks it is mostly come from the 2 month sample from the boxplot. </a:t>
            </a:r>
            <a:endParaRPr lang="en-US" sz="1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36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trim-bowti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420" y="1589961"/>
            <a:ext cx="4414723" cy="44147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1895"/>
            <a:ext cx="7885057" cy="1143000"/>
          </a:xfrm>
        </p:spPr>
        <p:txBody>
          <a:bodyPr/>
          <a:lstStyle/>
          <a:p>
            <a:r>
              <a:rPr lang="en-US" dirty="0" smtClean="0"/>
              <a:t>Pipeline for expression estimation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08400" y="3510515"/>
            <a:ext cx="866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1484L-584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9094" y="5209195"/>
            <a:ext cx="866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1484L-584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8" name="Notched Right Arrow 7"/>
          <p:cNvSpPr/>
          <p:nvPr/>
        </p:nvSpPr>
        <p:spPr>
          <a:xfrm rot="5400000">
            <a:off x="2263879" y="2646755"/>
            <a:ext cx="416786" cy="423092"/>
          </a:xfrm>
          <a:prstGeom prst="notch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Single Corner Rectangle 9"/>
          <p:cNvSpPr/>
          <p:nvPr/>
        </p:nvSpPr>
        <p:spPr>
          <a:xfrm>
            <a:off x="1599814" y="1972794"/>
            <a:ext cx="1744916" cy="515393"/>
          </a:xfrm>
          <a:prstGeom prst="round1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00" dirty="0" smtClean="0">
                <a:latin typeface="Helvetica"/>
                <a:cs typeface="Helvetica"/>
              </a:rPr>
              <a:t>Quality control</a:t>
            </a:r>
          </a:p>
          <a:p>
            <a:pPr algn="ctr">
              <a:lnSpc>
                <a:spcPct val="120000"/>
              </a:lnSpc>
            </a:pPr>
            <a:r>
              <a:rPr lang="en-US" sz="900" dirty="0" err="1" smtClean="0">
                <a:latin typeface="Helvetica"/>
                <a:cs typeface="Helvetica"/>
              </a:rPr>
              <a:t>Trimmomatic</a:t>
            </a:r>
            <a:r>
              <a:rPr lang="en-US" sz="900" dirty="0" smtClean="0">
                <a:latin typeface="Helvetica"/>
                <a:cs typeface="Helvetica"/>
              </a:rPr>
              <a:t>, FASTX</a:t>
            </a:r>
            <a:endParaRPr lang="en-US" sz="900" dirty="0">
              <a:latin typeface="Helvetica"/>
              <a:cs typeface="Helvetica"/>
            </a:endParaRPr>
          </a:p>
        </p:txBody>
      </p:sp>
      <p:sp>
        <p:nvSpPr>
          <p:cNvPr id="17" name="Round Single Corner Rectangle 16"/>
          <p:cNvSpPr/>
          <p:nvPr/>
        </p:nvSpPr>
        <p:spPr>
          <a:xfrm>
            <a:off x="1599814" y="3228415"/>
            <a:ext cx="1744916" cy="515393"/>
          </a:xfrm>
          <a:prstGeom prst="round1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00" dirty="0" smtClean="0">
                <a:latin typeface="Helvetica"/>
                <a:cs typeface="Helvetica"/>
              </a:rPr>
              <a:t>Alignment</a:t>
            </a:r>
          </a:p>
          <a:p>
            <a:pPr algn="ctr">
              <a:lnSpc>
                <a:spcPct val="120000"/>
              </a:lnSpc>
            </a:pPr>
            <a:r>
              <a:rPr lang="en-US" sz="900" dirty="0" smtClean="0">
                <a:latin typeface="Helvetica"/>
                <a:cs typeface="Helvetica"/>
              </a:rPr>
              <a:t>Bowtie</a:t>
            </a:r>
            <a:endParaRPr lang="en-US" sz="900" dirty="0">
              <a:latin typeface="Helvetica"/>
              <a:cs typeface="Helvetica"/>
            </a:endParaRPr>
          </a:p>
        </p:txBody>
      </p:sp>
      <p:sp>
        <p:nvSpPr>
          <p:cNvPr id="18" name="Round Single Corner Rectangle 17"/>
          <p:cNvSpPr/>
          <p:nvPr/>
        </p:nvSpPr>
        <p:spPr>
          <a:xfrm>
            <a:off x="1599814" y="4484035"/>
            <a:ext cx="1744916" cy="515393"/>
          </a:xfrm>
          <a:prstGeom prst="round1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00" dirty="0" smtClean="0">
                <a:latin typeface="Helvetica"/>
                <a:cs typeface="Helvetica"/>
              </a:rPr>
              <a:t>Expression Estimation</a:t>
            </a:r>
          </a:p>
          <a:p>
            <a:pPr algn="ctr">
              <a:lnSpc>
                <a:spcPct val="120000"/>
              </a:lnSpc>
            </a:pPr>
            <a:r>
              <a:rPr lang="en-US" sz="900" dirty="0" smtClean="0">
                <a:latin typeface="Helvetica"/>
                <a:cs typeface="Helvetica"/>
              </a:rPr>
              <a:t>RSEM</a:t>
            </a:r>
            <a:endParaRPr lang="en-US" sz="900" dirty="0">
              <a:latin typeface="Helvetica"/>
              <a:cs typeface="Helvetica"/>
            </a:endParaRPr>
          </a:p>
        </p:txBody>
      </p:sp>
      <p:sp>
        <p:nvSpPr>
          <p:cNvPr id="19" name="Notched Right Arrow 18"/>
          <p:cNvSpPr/>
          <p:nvPr/>
        </p:nvSpPr>
        <p:spPr>
          <a:xfrm rot="5400000">
            <a:off x="2263879" y="3902376"/>
            <a:ext cx="416786" cy="423092"/>
          </a:xfrm>
          <a:prstGeom prst="notch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15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55652" y="1577016"/>
            <a:ext cx="8588347" cy="2286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55EA5A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>
              <a:solidFill>
                <a:srgbClr val="000000"/>
              </a:solidFill>
            </a:endParaRPr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2209800" y="1535741"/>
            <a:ext cx="76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 dirty="0">
              <a:solidFill>
                <a:srgbClr val="000000"/>
              </a:solidFill>
            </a:endParaRP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6904848" y="1533399"/>
            <a:ext cx="76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>
              <a:solidFill>
                <a:srgbClr val="000000"/>
              </a:solidFill>
            </a:endParaRPr>
          </a:p>
        </p:txBody>
      </p:sp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1861472" y="1196016"/>
            <a:ext cx="9013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smtClean="0">
                <a:solidFill>
                  <a:srgbClr val="2C2A29"/>
                </a:solidFill>
                <a:latin typeface="Helvetica" charset="0"/>
                <a:cs typeface="Helvetica" charset="0"/>
              </a:rPr>
              <a:t>2m (5/5)</a:t>
            </a:r>
            <a:endParaRPr lang="en-US" sz="1400" i="1" dirty="0">
              <a:solidFill>
                <a:srgbClr val="2C2A29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28" name="TextBox 11"/>
          <p:cNvSpPr txBox="1">
            <a:spLocks noChangeArrowheads="1"/>
          </p:cNvSpPr>
          <p:nvPr/>
        </p:nvSpPr>
        <p:spPr bwMode="auto">
          <a:xfrm>
            <a:off x="6536859" y="1193674"/>
            <a:ext cx="9013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smtClean="0">
                <a:solidFill>
                  <a:srgbClr val="2C2A29"/>
                </a:solidFill>
                <a:latin typeface="Helvetica" charset="0"/>
                <a:cs typeface="Helvetica" charset="0"/>
              </a:rPr>
              <a:t>6m (7/5)</a:t>
            </a:r>
            <a:endParaRPr lang="en-US" sz="1600" i="1" dirty="0">
              <a:solidFill>
                <a:srgbClr val="2C2A29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33301" y="1535741"/>
            <a:ext cx="9209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smtClean="0">
                <a:latin typeface="Helvetica" charset="0"/>
                <a:cs typeface="Helvetica" charset="0"/>
              </a:rPr>
              <a:t>WT/APP</a:t>
            </a:r>
            <a:endParaRPr lang="en-US" sz="1400" i="1" dirty="0">
              <a:latin typeface="Helvetica" charset="0"/>
              <a:cs typeface="Helvetica" charset="0"/>
            </a:endParaRPr>
          </a:p>
        </p:txBody>
      </p:sp>
      <p:sp>
        <p:nvSpPr>
          <p:cNvPr id="30" name="Rectangle 20"/>
          <p:cNvSpPr>
            <a:spLocks noChangeArrowheads="1"/>
          </p:cNvSpPr>
          <p:nvPr/>
        </p:nvSpPr>
        <p:spPr bwMode="auto">
          <a:xfrm>
            <a:off x="4517428" y="1534570"/>
            <a:ext cx="76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 dirty="0">
              <a:solidFill>
                <a:srgbClr val="000000"/>
              </a:solidFill>
            </a:endParaRPr>
          </a:p>
        </p:txBody>
      </p:sp>
      <p:sp>
        <p:nvSpPr>
          <p:cNvPr id="31" name="TextBox 10"/>
          <p:cNvSpPr txBox="1">
            <a:spLocks noChangeArrowheads="1"/>
          </p:cNvSpPr>
          <p:nvPr/>
        </p:nvSpPr>
        <p:spPr bwMode="auto">
          <a:xfrm>
            <a:off x="4160280" y="1194845"/>
            <a:ext cx="9013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smtClean="0">
                <a:solidFill>
                  <a:srgbClr val="2C2A29"/>
                </a:solidFill>
                <a:latin typeface="Helvetica" charset="0"/>
                <a:cs typeface="Helvetica" charset="0"/>
              </a:rPr>
              <a:t>4m (9/5)</a:t>
            </a:r>
            <a:endParaRPr lang="en-US" sz="1600" i="1" dirty="0">
              <a:solidFill>
                <a:srgbClr val="2C2A29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5723046" y="1538718"/>
            <a:ext cx="76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 dirty="0">
              <a:solidFill>
                <a:srgbClr val="000000"/>
              </a:solidFill>
            </a:endParaRPr>
          </a:p>
        </p:txBody>
      </p:sp>
      <p:sp>
        <p:nvSpPr>
          <p:cNvPr id="33" name="TextBox 10"/>
          <p:cNvSpPr txBox="1">
            <a:spLocks noChangeArrowheads="1"/>
          </p:cNvSpPr>
          <p:nvPr/>
        </p:nvSpPr>
        <p:spPr bwMode="auto">
          <a:xfrm>
            <a:off x="5374718" y="1198993"/>
            <a:ext cx="1091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smtClean="0">
                <a:solidFill>
                  <a:srgbClr val="2C2A29"/>
                </a:solidFill>
                <a:latin typeface="Helvetica" charset="0"/>
                <a:cs typeface="Helvetica" charset="0"/>
              </a:rPr>
              <a:t>5m (13/11)</a:t>
            </a:r>
            <a:endParaRPr lang="en-US" sz="1600" i="1" dirty="0">
              <a:solidFill>
                <a:srgbClr val="2C2A29"/>
              </a:solidFill>
              <a:latin typeface="Helvetica" charset="0"/>
              <a:cs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1802"/>
          <a:stretch/>
        </p:blipFill>
        <p:spPr>
          <a:xfrm>
            <a:off x="941443" y="2132561"/>
            <a:ext cx="5230183" cy="320850"/>
          </a:xfrm>
          <a:prstGeom prst="rect">
            <a:avLst/>
          </a:prstGeom>
        </p:spPr>
      </p:pic>
      <p:pic>
        <p:nvPicPr>
          <p:cNvPr id="5" name="Picture 4" descr="Screen Shot 2015-01-11 at 2.14.1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58"/>
          <a:stretch/>
        </p:blipFill>
        <p:spPr>
          <a:xfrm>
            <a:off x="955612" y="2794173"/>
            <a:ext cx="4420158" cy="2926723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General Linear regression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291165" y="3041281"/>
            <a:ext cx="1574520" cy="1613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000" dirty="0" smtClean="0">
                <a:solidFill>
                  <a:srgbClr val="3366FF"/>
                </a:solidFill>
              </a:rPr>
              <a:t>mean of 2m, WT, batch1</a:t>
            </a:r>
          </a:p>
          <a:p>
            <a:pPr>
              <a:lnSpc>
                <a:spcPct val="110000"/>
              </a:lnSpc>
            </a:pPr>
            <a:r>
              <a:rPr lang="en-US" sz="1000" dirty="0" smtClean="0">
                <a:solidFill>
                  <a:srgbClr val="3366FF"/>
                </a:solidFill>
              </a:rPr>
              <a:t>4m when WT</a:t>
            </a:r>
          </a:p>
          <a:p>
            <a:pPr>
              <a:lnSpc>
                <a:spcPct val="110000"/>
              </a:lnSpc>
            </a:pPr>
            <a:r>
              <a:rPr lang="en-US" sz="1000" dirty="0" smtClean="0">
                <a:solidFill>
                  <a:srgbClr val="3366FF"/>
                </a:solidFill>
              </a:rPr>
              <a:t>5m when WT</a:t>
            </a:r>
          </a:p>
          <a:p>
            <a:pPr>
              <a:lnSpc>
                <a:spcPct val="110000"/>
              </a:lnSpc>
            </a:pPr>
            <a:r>
              <a:rPr lang="en-US" sz="1000" dirty="0" smtClean="0">
                <a:solidFill>
                  <a:srgbClr val="3366FF"/>
                </a:solidFill>
              </a:rPr>
              <a:t>6m when WT</a:t>
            </a:r>
          </a:p>
          <a:p>
            <a:pPr>
              <a:lnSpc>
                <a:spcPct val="110000"/>
              </a:lnSpc>
            </a:pPr>
            <a:r>
              <a:rPr lang="en-US" sz="1000" dirty="0" smtClean="0">
                <a:solidFill>
                  <a:srgbClr val="3366FF"/>
                </a:solidFill>
              </a:rPr>
              <a:t>APP when 2m</a:t>
            </a:r>
          </a:p>
          <a:p>
            <a:pPr>
              <a:lnSpc>
                <a:spcPct val="110000"/>
              </a:lnSpc>
            </a:pPr>
            <a:r>
              <a:rPr lang="en-US" sz="1000" dirty="0">
                <a:solidFill>
                  <a:srgbClr val="3366FF"/>
                </a:solidFill>
              </a:rPr>
              <a:t>w</a:t>
            </a:r>
            <a:r>
              <a:rPr lang="en-US" sz="1000" dirty="0" smtClean="0">
                <a:solidFill>
                  <a:srgbClr val="3366FF"/>
                </a:solidFill>
              </a:rPr>
              <a:t>hen batch2</a:t>
            </a:r>
          </a:p>
          <a:p>
            <a:pPr>
              <a:lnSpc>
                <a:spcPct val="110000"/>
              </a:lnSpc>
            </a:pPr>
            <a:r>
              <a:rPr lang="en-US" sz="1000" dirty="0" smtClean="0">
                <a:solidFill>
                  <a:srgbClr val="3366FF"/>
                </a:solidFill>
              </a:rPr>
              <a:t>4m when APP</a:t>
            </a:r>
          </a:p>
          <a:p>
            <a:pPr>
              <a:lnSpc>
                <a:spcPct val="110000"/>
              </a:lnSpc>
            </a:pPr>
            <a:r>
              <a:rPr lang="en-US" sz="1000" dirty="0" smtClean="0">
                <a:solidFill>
                  <a:srgbClr val="3366FF"/>
                </a:solidFill>
              </a:rPr>
              <a:t>5m when APP</a:t>
            </a:r>
          </a:p>
          <a:p>
            <a:pPr>
              <a:lnSpc>
                <a:spcPct val="110000"/>
              </a:lnSpc>
            </a:pPr>
            <a:r>
              <a:rPr lang="en-US" sz="1000" dirty="0" smtClean="0">
                <a:solidFill>
                  <a:srgbClr val="3366FF"/>
                </a:solidFill>
              </a:rPr>
              <a:t>6m when APP</a:t>
            </a:r>
            <a:endParaRPr lang="en-US" sz="1000" dirty="0">
              <a:solidFill>
                <a:srgbClr val="3366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10597" y="3765088"/>
            <a:ext cx="6343653" cy="862433"/>
            <a:chOff x="810597" y="3765088"/>
            <a:chExt cx="6343653" cy="862433"/>
          </a:xfrm>
        </p:grpSpPr>
        <p:sp>
          <p:nvSpPr>
            <p:cNvPr id="7" name="Rectangle 6"/>
            <p:cNvSpPr/>
            <p:nvPr/>
          </p:nvSpPr>
          <p:spPr>
            <a:xfrm>
              <a:off x="810597" y="3765088"/>
              <a:ext cx="6343653" cy="18014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tint val="100000"/>
                    <a:shade val="100000"/>
                    <a:satMod val="130000"/>
                    <a:alpha val="39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  <a:alpha val="39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10597" y="4105919"/>
              <a:ext cx="6343653" cy="18014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tint val="100000"/>
                    <a:shade val="100000"/>
                    <a:satMod val="130000"/>
                    <a:alpha val="39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  <a:alpha val="39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10597" y="4286067"/>
              <a:ext cx="6343653" cy="18014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tint val="100000"/>
                    <a:shade val="100000"/>
                    <a:satMod val="130000"/>
                    <a:alpha val="39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  <a:alpha val="39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10597" y="4447373"/>
              <a:ext cx="6343653" cy="18014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tint val="100000"/>
                    <a:shade val="100000"/>
                    <a:satMod val="130000"/>
                    <a:alpha val="39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  <a:alpha val="39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7136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1895"/>
            <a:ext cx="7885057" cy="1143000"/>
          </a:xfrm>
        </p:spPr>
        <p:txBody>
          <a:bodyPr/>
          <a:lstStyle/>
          <a:p>
            <a:r>
              <a:rPr lang="en-US" dirty="0" smtClean="0"/>
              <a:t>2013 and 2014 samples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Picture 3" descr="pca_brai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41" y="1445244"/>
            <a:ext cx="7567836" cy="45407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87458" y="1652405"/>
            <a:ext cx="1922671" cy="429304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100000"/>
                  <a:shade val="100000"/>
                  <a:satMod val="130000"/>
                  <a:alpha val="21000"/>
                </a:schemeClr>
              </a:gs>
              <a:gs pos="100000">
                <a:schemeClr val="accent4">
                  <a:tint val="50000"/>
                  <a:shade val="100000"/>
                  <a:satMod val="350000"/>
                  <a:alpha val="21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07228" y="1652405"/>
            <a:ext cx="1071077" cy="4293046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7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41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rain2014dendr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2782"/>
            <a:ext cx="9144000" cy="533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0"/>
            <a:ext cx="7885057" cy="1143000"/>
          </a:xfrm>
        </p:spPr>
        <p:txBody>
          <a:bodyPr/>
          <a:lstStyle/>
          <a:p>
            <a:r>
              <a:rPr lang="en-US" dirty="0" smtClean="0"/>
              <a:t>HC on 2014 samples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03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0"/>
            <a:ext cx="7885057" cy="1143000"/>
          </a:xfrm>
        </p:spPr>
        <p:txBody>
          <a:bodyPr/>
          <a:lstStyle/>
          <a:p>
            <a:r>
              <a:rPr lang="en-US" dirty="0" smtClean="0"/>
              <a:t>Mouse 1559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" name="Picture 3" descr="mouse1559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555" y="1561172"/>
            <a:ext cx="6118172" cy="407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83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0"/>
            <a:ext cx="7885057" cy="1143000"/>
          </a:xfrm>
        </p:spPr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6445" y="1401715"/>
            <a:ext cx="262123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b="1" dirty="0" smtClean="0">
                <a:solidFill>
                  <a:schemeClr val="accent3"/>
                </a:solidFill>
              </a:rPr>
              <a:t>Take off mouse 1559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b="1" dirty="0" smtClean="0">
                <a:solidFill>
                  <a:schemeClr val="accent3"/>
                </a:solidFill>
              </a:rPr>
              <a:t>Batch correction by regression</a:t>
            </a:r>
          </a:p>
        </p:txBody>
      </p:sp>
      <p:pic>
        <p:nvPicPr>
          <p:cNvPr id="4" name="Picture 3" descr="batch2014dendr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877" y="1401715"/>
            <a:ext cx="4878435" cy="487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43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0"/>
            <a:ext cx="7885057" cy="1143000"/>
          </a:xfrm>
        </p:spPr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 descr="cluster1norm2dendr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644" y="1401715"/>
            <a:ext cx="5041256" cy="50412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6445" y="1401715"/>
            <a:ext cx="2621230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b="1" dirty="0" smtClean="0">
                <a:solidFill>
                  <a:schemeClr val="accent3"/>
                </a:solidFill>
              </a:rPr>
              <a:t>Take off mouse 1559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b="1" dirty="0" smtClean="0">
                <a:solidFill>
                  <a:schemeClr val="accent3"/>
                </a:solidFill>
              </a:rPr>
              <a:t>Batch correction by regression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b="1" dirty="0" smtClean="0">
                <a:solidFill>
                  <a:schemeClr val="accent3"/>
                </a:solidFill>
              </a:rPr>
              <a:t>Normalize on 2 month</a:t>
            </a:r>
          </a:p>
        </p:txBody>
      </p:sp>
    </p:spTree>
    <p:extLst>
      <p:ext uri="{BB962C8B-B14F-4D97-AF65-F5344CB8AC3E}">
        <p14:creationId xmlns:p14="http://schemas.microsoft.com/office/powerpoint/2010/main" val="3093306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0"/>
            <a:ext cx="7885057" cy="1143000"/>
          </a:xfrm>
        </p:spPr>
        <p:txBody>
          <a:bodyPr/>
          <a:lstStyle/>
          <a:p>
            <a:r>
              <a:rPr lang="en-US" dirty="0" smtClean="0"/>
              <a:t>DE genes in pipeline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7" descr="de_numb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05" y="1536197"/>
            <a:ext cx="2174206" cy="380486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451572" y="1650764"/>
            <a:ext cx="2153333" cy="3910159"/>
            <a:chOff x="1451573" y="2285744"/>
            <a:chExt cx="2153333" cy="3910159"/>
          </a:xfrm>
        </p:grpSpPr>
        <p:sp>
          <p:nvSpPr>
            <p:cNvPr id="6" name="Notched Right Arrow 5"/>
            <p:cNvSpPr/>
            <p:nvPr/>
          </p:nvSpPr>
          <p:spPr>
            <a:xfrm rot="5400000">
              <a:off x="2319845" y="2927015"/>
              <a:ext cx="416786" cy="272167"/>
            </a:xfrm>
            <a:prstGeom prst="notched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 Single Corner Rectangle 6"/>
            <p:cNvSpPr/>
            <p:nvPr/>
          </p:nvSpPr>
          <p:spPr>
            <a:xfrm>
              <a:off x="1451573" y="2285744"/>
              <a:ext cx="2113218" cy="376985"/>
            </a:xfrm>
            <a:prstGeom prst="round1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900" dirty="0" smtClean="0">
                  <a:latin typeface="Helvetica"/>
                  <a:cs typeface="Helvetica"/>
                </a:rPr>
                <a:t>Batch correction with linear regression (2014 and 2014 new)</a:t>
              </a:r>
            </a:p>
          </p:txBody>
        </p:sp>
        <p:sp>
          <p:nvSpPr>
            <p:cNvPr id="12" name="Round Single Corner Rectangle 11"/>
            <p:cNvSpPr/>
            <p:nvPr/>
          </p:nvSpPr>
          <p:spPr>
            <a:xfrm>
              <a:off x="1451573" y="3463469"/>
              <a:ext cx="2153332" cy="376985"/>
            </a:xfrm>
            <a:prstGeom prst="round1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900" dirty="0" smtClean="0">
                  <a:latin typeface="Helvetica"/>
                  <a:cs typeface="Helvetica"/>
                </a:rPr>
                <a:t>Normalize [456]</a:t>
              </a:r>
              <a:r>
                <a:rPr lang="en-US" sz="900" dirty="0">
                  <a:latin typeface="Helvetica"/>
                  <a:cs typeface="Helvetica"/>
                </a:rPr>
                <a:t> </a:t>
              </a:r>
              <a:r>
                <a:rPr lang="en-US" sz="900" dirty="0" smtClean="0">
                  <a:latin typeface="Helvetica"/>
                  <a:cs typeface="Helvetica"/>
                </a:rPr>
                <a:t>month WT samples to 2m WT per gene</a:t>
              </a:r>
            </a:p>
          </p:txBody>
        </p:sp>
        <p:sp>
          <p:nvSpPr>
            <p:cNvPr id="13" name="Round Single Corner Rectangle 12"/>
            <p:cNvSpPr/>
            <p:nvPr/>
          </p:nvSpPr>
          <p:spPr>
            <a:xfrm>
              <a:off x="1451573" y="4641194"/>
              <a:ext cx="2153332" cy="376985"/>
            </a:xfrm>
            <a:prstGeom prst="round1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900" dirty="0" smtClean="0">
                  <a:latin typeface="Helvetica"/>
                  <a:cs typeface="Helvetica"/>
                </a:rPr>
                <a:t>Normalize [456] month APP samples to 2m APP per gene</a:t>
              </a:r>
            </a:p>
          </p:txBody>
        </p:sp>
        <p:sp>
          <p:nvSpPr>
            <p:cNvPr id="14" name="Round Single Corner Rectangle 13"/>
            <p:cNvSpPr/>
            <p:nvPr/>
          </p:nvSpPr>
          <p:spPr>
            <a:xfrm>
              <a:off x="1451573" y="5818918"/>
              <a:ext cx="2153333" cy="376985"/>
            </a:xfrm>
            <a:prstGeom prst="round1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900" dirty="0" smtClean="0">
                  <a:latin typeface="Helvetica"/>
                  <a:cs typeface="Helvetica"/>
                </a:rPr>
                <a:t>Pair-wise t-test for [456] month WT/APP</a:t>
              </a:r>
            </a:p>
          </p:txBody>
        </p:sp>
        <p:sp>
          <p:nvSpPr>
            <p:cNvPr id="16" name="Notched Right Arrow 15"/>
            <p:cNvSpPr/>
            <p:nvPr/>
          </p:nvSpPr>
          <p:spPr>
            <a:xfrm rot="5400000">
              <a:off x="2319846" y="4104740"/>
              <a:ext cx="416786" cy="272167"/>
            </a:xfrm>
            <a:prstGeom prst="notched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Notched Right Arrow 16"/>
            <p:cNvSpPr/>
            <p:nvPr/>
          </p:nvSpPr>
          <p:spPr>
            <a:xfrm rot="5400000">
              <a:off x="2319846" y="5282465"/>
              <a:ext cx="416786" cy="272167"/>
            </a:xfrm>
            <a:prstGeom prst="notched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Screen Shot 2015-04-03 at 2.13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813" y="2493554"/>
            <a:ext cx="2055507" cy="208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81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0"/>
            <a:ext cx="7885057" cy="1143000"/>
          </a:xfrm>
        </p:spPr>
        <p:txBody>
          <a:bodyPr/>
          <a:lstStyle/>
          <a:p>
            <a:r>
              <a:rPr lang="en-US" dirty="0" smtClean="0"/>
              <a:t>HC use differential genes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 descr="phylo_samp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38" y="1439892"/>
            <a:ext cx="7783244" cy="454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18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0"/>
            <a:ext cx="7885057" cy="1143000"/>
          </a:xfrm>
        </p:spPr>
        <p:txBody>
          <a:bodyPr/>
          <a:lstStyle/>
          <a:p>
            <a:r>
              <a:rPr lang="en-US" dirty="0" smtClean="0"/>
              <a:t>Polynomial GLM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003" y="3044746"/>
            <a:ext cx="4384596" cy="1055709"/>
          </a:xfrm>
          <a:prstGeom prst="rect">
            <a:avLst/>
          </a:prstGeom>
        </p:spPr>
      </p:pic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55652" y="2150251"/>
            <a:ext cx="8588347" cy="2286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55EA5A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>
              <a:solidFill>
                <a:srgbClr val="000000"/>
              </a:solidFill>
            </a:endParaRPr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2209800" y="2108976"/>
            <a:ext cx="76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 dirty="0">
              <a:solidFill>
                <a:srgbClr val="000000"/>
              </a:solidFill>
            </a:endParaRP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6904848" y="2106634"/>
            <a:ext cx="76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>
              <a:solidFill>
                <a:srgbClr val="000000"/>
              </a:solidFill>
            </a:endParaRPr>
          </a:p>
        </p:txBody>
      </p:sp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2023598" y="1769251"/>
            <a:ext cx="48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smtClean="0">
                <a:solidFill>
                  <a:srgbClr val="2C2A29"/>
                </a:solidFill>
                <a:latin typeface="Helvetica" charset="0"/>
                <a:cs typeface="Helvetica" charset="0"/>
              </a:rPr>
              <a:t>2m</a:t>
            </a:r>
            <a:endParaRPr lang="en-US" sz="1400" i="1" dirty="0">
              <a:solidFill>
                <a:srgbClr val="2C2A29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28" name="TextBox 11"/>
          <p:cNvSpPr txBox="1">
            <a:spLocks noChangeArrowheads="1"/>
          </p:cNvSpPr>
          <p:nvPr/>
        </p:nvSpPr>
        <p:spPr bwMode="auto">
          <a:xfrm>
            <a:off x="6698985" y="1766909"/>
            <a:ext cx="48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smtClean="0">
                <a:solidFill>
                  <a:srgbClr val="2C2A29"/>
                </a:solidFill>
                <a:latin typeface="Helvetica" charset="0"/>
                <a:cs typeface="Helvetica" charset="0"/>
              </a:rPr>
              <a:t>6m</a:t>
            </a:r>
            <a:endParaRPr lang="en-US" sz="1600" i="1" dirty="0">
              <a:solidFill>
                <a:srgbClr val="2C2A29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33301" y="2108976"/>
            <a:ext cx="9209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smtClean="0">
                <a:latin typeface="Helvetica" charset="0"/>
                <a:cs typeface="Helvetica" charset="0"/>
              </a:rPr>
              <a:t>WT/APP</a:t>
            </a:r>
            <a:endParaRPr lang="en-US" sz="1400" i="1" dirty="0">
              <a:latin typeface="Helvetica" charset="0"/>
              <a:cs typeface="Helvetica" charset="0"/>
            </a:endParaRPr>
          </a:p>
        </p:txBody>
      </p:sp>
      <p:sp>
        <p:nvSpPr>
          <p:cNvPr id="30" name="Rectangle 20"/>
          <p:cNvSpPr>
            <a:spLocks noChangeArrowheads="1"/>
          </p:cNvSpPr>
          <p:nvPr/>
        </p:nvSpPr>
        <p:spPr bwMode="auto">
          <a:xfrm>
            <a:off x="4517428" y="2107805"/>
            <a:ext cx="76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 dirty="0">
              <a:solidFill>
                <a:srgbClr val="000000"/>
              </a:solidFill>
            </a:endParaRPr>
          </a:p>
        </p:txBody>
      </p:sp>
      <p:sp>
        <p:nvSpPr>
          <p:cNvPr id="31" name="TextBox 10"/>
          <p:cNvSpPr txBox="1">
            <a:spLocks noChangeArrowheads="1"/>
          </p:cNvSpPr>
          <p:nvPr/>
        </p:nvSpPr>
        <p:spPr bwMode="auto">
          <a:xfrm>
            <a:off x="4322406" y="1768080"/>
            <a:ext cx="48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>
                <a:solidFill>
                  <a:srgbClr val="2C2A29"/>
                </a:solidFill>
                <a:latin typeface="Helvetica" charset="0"/>
                <a:cs typeface="Helvetica" charset="0"/>
              </a:rPr>
              <a:t>4</a:t>
            </a:r>
            <a:r>
              <a:rPr lang="en-US" sz="1400" i="1" dirty="0" smtClean="0">
                <a:solidFill>
                  <a:srgbClr val="2C2A29"/>
                </a:solidFill>
                <a:latin typeface="Helvetica" charset="0"/>
                <a:cs typeface="Helvetica" charset="0"/>
              </a:rPr>
              <a:t>m</a:t>
            </a:r>
            <a:endParaRPr lang="en-US" sz="1600" i="1" dirty="0">
              <a:solidFill>
                <a:srgbClr val="2C2A29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5723046" y="2111953"/>
            <a:ext cx="76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 dirty="0">
              <a:solidFill>
                <a:srgbClr val="000000"/>
              </a:solidFill>
            </a:endParaRPr>
          </a:p>
        </p:txBody>
      </p:sp>
      <p:sp>
        <p:nvSpPr>
          <p:cNvPr id="33" name="TextBox 10"/>
          <p:cNvSpPr txBox="1">
            <a:spLocks noChangeArrowheads="1"/>
          </p:cNvSpPr>
          <p:nvPr/>
        </p:nvSpPr>
        <p:spPr bwMode="auto">
          <a:xfrm>
            <a:off x="5536844" y="1772228"/>
            <a:ext cx="48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>
                <a:solidFill>
                  <a:srgbClr val="2C2A29"/>
                </a:solidFill>
                <a:latin typeface="Helvetica" charset="0"/>
                <a:cs typeface="Helvetica" charset="0"/>
              </a:rPr>
              <a:t>5</a:t>
            </a:r>
            <a:r>
              <a:rPr lang="en-US" sz="1400" i="1" dirty="0" smtClean="0">
                <a:solidFill>
                  <a:srgbClr val="2C2A29"/>
                </a:solidFill>
                <a:latin typeface="Helvetica" charset="0"/>
                <a:cs typeface="Helvetica" charset="0"/>
              </a:rPr>
              <a:t>m</a:t>
            </a:r>
            <a:endParaRPr lang="en-US" sz="1600" i="1" dirty="0">
              <a:solidFill>
                <a:srgbClr val="2C2A29"/>
              </a:solidFill>
              <a:latin typeface="Helvetica" charset="0"/>
              <a:cs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665" y="4355511"/>
            <a:ext cx="5230183" cy="55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94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0"/>
            <a:ext cx="7885057" cy="1143000"/>
          </a:xfrm>
        </p:spPr>
        <p:txBody>
          <a:bodyPr/>
          <a:lstStyle/>
          <a:p>
            <a:r>
              <a:rPr lang="en-US" dirty="0" smtClean="0"/>
              <a:t>Polynomial GLM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58" y="1596131"/>
            <a:ext cx="8557241" cy="289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15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eatma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64" y="2312313"/>
            <a:ext cx="7155045" cy="42930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0"/>
            <a:ext cx="7885057" cy="727666"/>
          </a:xfrm>
        </p:spPr>
        <p:txBody>
          <a:bodyPr/>
          <a:lstStyle/>
          <a:p>
            <a:r>
              <a:rPr lang="en-US" dirty="0" smtClean="0"/>
              <a:t>Polynomial DE genes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 descr="phylo_sampl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41" b="23198"/>
          <a:stretch/>
        </p:blipFill>
        <p:spPr>
          <a:xfrm>
            <a:off x="1022431" y="854622"/>
            <a:ext cx="7383779" cy="168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68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Generalized linear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479361" y="1877111"/>
            <a:ext cx="5574402" cy="3693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000" dirty="0"/>
              <a:t>Maximal expression &gt; 3.78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Expressed in more than 1/10 samples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79361" y="4002106"/>
            <a:ext cx="5574402" cy="3693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000" dirty="0" smtClean="0"/>
              <a:t>R squared &gt; 0.5</a:t>
            </a:r>
            <a:endParaRPr lang="en-US" sz="1000" dirty="0"/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F-test q-value (FDR) &lt; 0.05</a:t>
            </a:r>
            <a:endParaRPr lang="en-US" sz="1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479361" y="2920956"/>
            <a:ext cx="5574402" cy="369303"/>
            <a:chOff x="2607674" y="2358936"/>
            <a:chExt cx="5574402" cy="369303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/>
            <a:srcRect t="41802"/>
            <a:stretch/>
          </p:blipFill>
          <p:spPr>
            <a:xfrm>
              <a:off x="3030987" y="2414585"/>
              <a:ext cx="4525592" cy="277626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2607674" y="2358936"/>
              <a:ext cx="5574402" cy="36930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/>
                <a:buChar char="•"/>
              </a:pPr>
              <a:endParaRPr lang="en-US" sz="1000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1479361" y="5005701"/>
            <a:ext cx="2711001" cy="3693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000" dirty="0" smtClean="0"/>
              <a:t>P-value of App-predictors &lt; 0.05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Regression parameter &gt; </a:t>
            </a:r>
            <a:r>
              <a:rPr lang="en-US" sz="1000" dirty="0" smtClean="0"/>
              <a:t>0.2</a:t>
            </a:r>
            <a:endParaRPr lang="en-US" sz="1000" dirty="0"/>
          </a:p>
        </p:txBody>
      </p:sp>
      <p:sp>
        <p:nvSpPr>
          <p:cNvPr id="22" name="Rectangle 21"/>
          <p:cNvSpPr/>
          <p:nvPr/>
        </p:nvSpPr>
        <p:spPr>
          <a:xfrm>
            <a:off x="4342762" y="5005701"/>
            <a:ext cx="2711001" cy="3693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000" dirty="0" smtClean="0"/>
              <a:t>P-value of Age-predictors &lt; 0.05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Regression parameter &gt; </a:t>
            </a:r>
            <a:r>
              <a:rPr lang="en-US" sz="1000" dirty="0" smtClean="0"/>
              <a:t>0.2</a:t>
            </a:r>
            <a:endParaRPr lang="en-US" sz="1000" dirty="0"/>
          </a:p>
        </p:txBody>
      </p:sp>
      <p:sp>
        <p:nvSpPr>
          <p:cNvPr id="24" name="Notched Right Arrow 23"/>
          <p:cNvSpPr/>
          <p:nvPr/>
        </p:nvSpPr>
        <p:spPr>
          <a:xfrm rot="5400000">
            <a:off x="4039489" y="2473568"/>
            <a:ext cx="332310" cy="274239"/>
          </a:xfrm>
          <a:prstGeom prst="notch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Notched Right Arrow 24"/>
          <p:cNvSpPr/>
          <p:nvPr/>
        </p:nvSpPr>
        <p:spPr>
          <a:xfrm rot="5400000">
            <a:off x="4044241" y="3545715"/>
            <a:ext cx="332310" cy="274239"/>
          </a:xfrm>
          <a:prstGeom prst="notch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Notched Right Arrow 25"/>
          <p:cNvSpPr/>
          <p:nvPr/>
        </p:nvSpPr>
        <p:spPr>
          <a:xfrm rot="5400000">
            <a:off x="2684236" y="4566228"/>
            <a:ext cx="332310" cy="274239"/>
          </a:xfrm>
          <a:prstGeom prst="notch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Notched Right Arrow 26"/>
          <p:cNvSpPr/>
          <p:nvPr/>
        </p:nvSpPr>
        <p:spPr>
          <a:xfrm rot="5400000">
            <a:off x="5392506" y="4566227"/>
            <a:ext cx="332310" cy="274239"/>
          </a:xfrm>
          <a:prstGeom prst="notch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139936" y="1315079"/>
            <a:ext cx="4100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Pipeline to mine app-mutation- and age-related genes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7657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0"/>
            <a:ext cx="7885057" cy="1143000"/>
          </a:xfrm>
        </p:spPr>
        <p:txBody>
          <a:bodyPr/>
          <a:lstStyle/>
          <a:p>
            <a:r>
              <a:rPr lang="en-US" dirty="0" smtClean="0"/>
              <a:t>Polynomial GLM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54" y="1268950"/>
            <a:ext cx="5541446" cy="50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80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Supervised clustering with Lasso</a:t>
            </a:r>
          </a:p>
        </p:txBody>
      </p:sp>
    </p:spTree>
    <p:extLst>
      <p:ext uri="{BB962C8B-B14F-4D97-AF65-F5344CB8AC3E}">
        <p14:creationId xmlns:p14="http://schemas.microsoft.com/office/powerpoint/2010/main" val="3388874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median correlation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 descr="median_c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446" y="1507367"/>
            <a:ext cx="3305660" cy="4627924"/>
          </a:xfrm>
          <a:prstGeom prst="rect">
            <a:avLst/>
          </a:prstGeom>
        </p:spPr>
      </p:pic>
      <p:sp>
        <p:nvSpPr>
          <p:cNvPr id="6" name="Notched Right Arrow 5"/>
          <p:cNvSpPr/>
          <p:nvPr/>
        </p:nvSpPr>
        <p:spPr>
          <a:xfrm rot="5400000">
            <a:off x="2263879" y="2646755"/>
            <a:ext cx="416786" cy="423092"/>
          </a:xfrm>
          <a:prstGeom prst="notch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ingle Corner Rectangle 6"/>
          <p:cNvSpPr/>
          <p:nvPr/>
        </p:nvSpPr>
        <p:spPr>
          <a:xfrm>
            <a:off x="1599814" y="1972794"/>
            <a:ext cx="1744916" cy="515393"/>
          </a:xfrm>
          <a:prstGeom prst="round1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00" dirty="0" smtClean="0">
                <a:latin typeface="Helvetica"/>
                <a:cs typeface="Helvetica"/>
              </a:rPr>
              <a:t>Gene Filter</a:t>
            </a:r>
          </a:p>
          <a:p>
            <a:pPr algn="ctr">
              <a:lnSpc>
                <a:spcPct val="120000"/>
              </a:lnSpc>
            </a:pPr>
            <a:r>
              <a:rPr lang="en-US" sz="900" dirty="0" smtClean="0">
                <a:latin typeface="Helvetica"/>
                <a:cs typeface="Helvetica"/>
              </a:rPr>
              <a:t>Max &gt; 5 in TPM</a:t>
            </a:r>
          </a:p>
        </p:txBody>
      </p:sp>
      <p:sp>
        <p:nvSpPr>
          <p:cNvPr id="8" name="Round Single Corner Rectangle 7"/>
          <p:cNvSpPr/>
          <p:nvPr/>
        </p:nvSpPr>
        <p:spPr>
          <a:xfrm>
            <a:off x="1599814" y="3228415"/>
            <a:ext cx="1744916" cy="515393"/>
          </a:xfrm>
          <a:prstGeom prst="round1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00" dirty="0" smtClean="0">
                <a:latin typeface="Helvetica"/>
                <a:cs typeface="Helvetica"/>
              </a:rPr>
              <a:t>B: </a:t>
            </a:r>
            <a:r>
              <a:rPr lang="en-US" sz="1200" dirty="0">
                <a:latin typeface="Helvetica"/>
                <a:cs typeface="Helvetica"/>
              </a:rPr>
              <a:t>38216 -&gt; 13738</a:t>
            </a:r>
          </a:p>
          <a:p>
            <a:pPr algn="ctr">
              <a:lnSpc>
                <a:spcPct val="120000"/>
              </a:lnSpc>
            </a:pPr>
            <a:r>
              <a:rPr lang="en-US" sz="1200" dirty="0" smtClean="0">
                <a:latin typeface="Helvetica"/>
                <a:cs typeface="Helvetica"/>
              </a:rPr>
              <a:t>R: </a:t>
            </a:r>
            <a:r>
              <a:rPr lang="en-US" sz="1200" dirty="0">
                <a:latin typeface="Helvetica"/>
                <a:cs typeface="Helvetica"/>
              </a:rPr>
              <a:t>38216 -&gt; </a:t>
            </a:r>
            <a:r>
              <a:rPr lang="en-US" sz="1200" dirty="0" smtClean="0">
                <a:latin typeface="Helvetica"/>
                <a:cs typeface="Helvetica"/>
              </a:rPr>
              <a:t>12590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9" name="Round Single Corner Rectangle 8"/>
          <p:cNvSpPr/>
          <p:nvPr/>
        </p:nvSpPr>
        <p:spPr>
          <a:xfrm>
            <a:off x="1599814" y="4484035"/>
            <a:ext cx="1744916" cy="515393"/>
          </a:xfrm>
          <a:prstGeom prst="round1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00" dirty="0" smtClean="0">
                <a:latin typeface="Helvetica"/>
                <a:cs typeface="Helvetica"/>
              </a:rPr>
              <a:t>Median correlation</a:t>
            </a:r>
          </a:p>
          <a:p>
            <a:pPr algn="ctr">
              <a:lnSpc>
                <a:spcPct val="120000"/>
              </a:lnSpc>
            </a:pPr>
            <a:r>
              <a:rPr lang="en-US" sz="900" dirty="0" smtClean="0">
                <a:latin typeface="Helvetica"/>
                <a:cs typeface="Helvetica"/>
              </a:rPr>
              <a:t>Spearman</a:t>
            </a:r>
            <a:endParaRPr lang="en-US" sz="900" dirty="0">
              <a:latin typeface="Helvetica"/>
              <a:cs typeface="Helvetica"/>
            </a:endParaRPr>
          </a:p>
        </p:txBody>
      </p:sp>
      <p:sp>
        <p:nvSpPr>
          <p:cNvPr id="10" name="Notched Right Arrow 9"/>
          <p:cNvSpPr/>
          <p:nvPr/>
        </p:nvSpPr>
        <p:spPr>
          <a:xfrm rot="5400000">
            <a:off x="2263879" y="3902376"/>
            <a:ext cx="416786" cy="423092"/>
          </a:xfrm>
          <a:prstGeom prst="notch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60304" y="5047213"/>
            <a:ext cx="1161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Mouse 3310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APP 2m 2014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10702" y="5053172"/>
            <a:ext cx="124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Mouse 226941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APP 6m 2013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420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ikein-brai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941" y="1567517"/>
            <a:ext cx="6297409" cy="44081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68374" y="5957953"/>
            <a:ext cx="3229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Mouse ID: 265182  Brain APP 6m 2013</a:t>
            </a:r>
            <a:endParaRPr lang="en-US" sz="1200" b="1" dirty="0"/>
          </a:p>
        </p:txBody>
      </p:sp>
      <p:pic>
        <p:nvPicPr>
          <p:cNvPr id="9" name="Picture 8" descr="spikein-retina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3" y="1567517"/>
            <a:ext cx="1889223" cy="44081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Spike ins: App and </a:t>
            </a:r>
            <a:r>
              <a:rPr lang="en-US" dirty="0" err="1" smtClean="0"/>
              <a:t>Prnp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69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2013 and 2014 samples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4" name="Picture 3" descr="pca_brai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41" y="1445244"/>
            <a:ext cx="7567836" cy="45407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87458" y="1652405"/>
            <a:ext cx="1922671" cy="429304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100000"/>
                  <a:shade val="100000"/>
                  <a:satMod val="130000"/>
                  <a:alpha val="21000"/>
                </a:schemeClr>
              </a:gs>
              <a:gs pos="100000">
                <a:schemeClr val="accent4">
                  <a:tint val="50000"/>
                  <a:shade val="100000"/>
                  <a:satMod val="350000"/>
                  <a:alpha val="21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07228" y="1652405"/>
            <a:ext cx="1071077" cy="4293046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7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46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ca_brain201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76" y="1453662"/>
            <a:ext cx="7628745" cy="45772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2014 previous and new samples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72074" y="1674814"/>
            <a:ext cx="1441064" cy="429304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100000"/>
                  <a:shade val="100000"/>
                  <a:satMod val="130000"/>
                  <a:alpha val="21000"/>
                </a:schemeClr>
              </a:gs>
              <a:gs pos="100000">
                <a:schemeClr val="accent4">
                  <a:tint val="50000"/>
                  <a:shade val="100000"/>
                  <a:satMod val="350000"/>
                  <a:alpha val="21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3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ata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33"/>
          <a:stretch/>
        </p:blipFill>
        <p:spPr>
          <a:xfrm>
            <a:off x="0" y="0"/>
            <a:ext cx="4770969" cy="6858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716175" y="1078109"/>
            <a:ext cx="755117" cy="589196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6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63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82852" y="943860"/>
            <a:ext cx="978543" cy="723445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6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63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22667" y="1149793"/>
            <a:ext cx="324868" cy="517512"/>
          </a:xfrm>
          <a:prstGeom prst="rect">
            <a:avLst/>
          </a:prstGeom>
          <a:solidFill>
            <a:srgbClr val="B9CDE5">
              <a:alpha val="63000"/>
            </a:srgb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05615" y="1043437"/>
            <a:ext cx="324868" cy="623868"/>
          </a:xfrm>
          <a:prstGeom prst="rect">
            <a:avLst/>
          </a:prstGeom>
          <a:solidFill>
            <a:schemeClr val="accent1">
              <a:lumMod val="40000"/>
              <a:lumOff val="60000"/>
              <a:alpha val="63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07023" y="4067179"/>
            <a:ext cx="2154372" cy="257416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ext3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1" t="36865" r="14830" b="29354"/>
          <a:stretch/>
        </p:blipFill>
        <p:spPr>
          <a:xfrm>
            <a:off x="4770969" y="1667305"/>
            <a:ext cx="4389531" cy="23998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62995" y="4359036"/>
            <a:ext cx="1608133" cy="1184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Protein phosphate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Transcriptional activity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MAM domain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Axon guidance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862995" y="1447096"/>
            <a:ext cx="3922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APP-related genes: 115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7253" y="492852"/>
            <a:ext cx="2699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Cluster3 and Java Tree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62995" y="4067179"/>
            <a:ext cx="3922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Functional enrichment</a:t>
            </a:r>
          </a:p>
        </p:txBody>
      </p:sp>
    </p:spTree>
    <p:extLst>
      <p:ext uri="{BB962C8B-B14F-4D97-AF65-F5344CB8AC3E}">
        <p14:creationId xmlns:p14="http://schemas.microsoft.com/office/powerpoint/2010/main" val="19032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t-test </a:t>
            </a:r>
            <a:r>
              <a:rPr lang="en-US" sz="3200" dirty="0" smtClean="0"/>
              <a:t>between two 5 month APP clusters</a:t>
            </a:r>
            <a:endParaRPr lang="en-US" sz="3200" baseline="30000" dirty="0"/>
          </a:p>
        </p:txBody>
      </p:sp>
      <p:pic>
        <p:nvPicPr>
          <p:cNvPr id="4" name="Picture 3" descr="Screen Shot 2014-06-30 at 4.49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86" y="1025527"/>
            <a:ext cx="8202026" cy="51676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71149" y="6287680"/>
            <a:ext cx="6790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1833 genes shown significantly different with FDR &lt; .</a:t>
            </a:r>
            <a:r>
              <a:rPr lang="en-US" sz="1200" b="1" dirty="0" smtClean="0"/>
              <a:t>05. Enriched pathways shown above.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33473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13813"/>
            <a:ext cx="7885057" cy="1143000"/>
          </a:xfrm>
        </p:spPr>
        <p:txBody>
          <a:bodyPr/>
          <a:lstStyle/>
          <a:p>
            <a:r>
              <a:rPr lang="en-US" dirty="0" smtClean="0"/>
              <a:t>Experiment design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367526"/>
              </p:ext>
            </p:extLst>
          </p:nvPr>
        </p:nvGraphicFramePr>
        <p:xfrm>
          <a:off x="1344559" y="2553926"/>
          <a:ext cx="6498137" cy="1143000"/>
        </p:xfrm>
        <a:graphic>
          <a:graphicData uri="http://schemas.openxmlformats.org/drawingml/2006/table">
            <a:tbl>
              <a:tblPr/>
              <a:tblGrid>
                <a:gridCol w="973637"/>
                <a:gridCol w="660400"/>
                <a:gridCol w="546100"/>
                <a:gridCol w="685800"/>
                <a:gridCol w="736600"/>
                <a:gridCol w="749300"/>
                <a:gridCol w="723900"/>
                <a:gridCol w="698500"/>
                <a:gridCol w="723900"/>
              </a:tblGrid>
              <a:tr h="1905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Brain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HET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HET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HET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HET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2014-new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1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200" b="1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200" b="1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200" b="1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1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200" b="1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525181"/>
              </p:ext>
            </p:extLst>
          </p:nvPr>
        </p:nvGraphicFramePr>
        <p:xfrm>
          <a:off x="1344559" y="4185145"/>
          <a:ext cx="6498137" cy="952500"/>
        </p:xfrm>
        <a:graphic>
          <a:graphicData uri="http://schemas.openxmlformats.org/drawingml/2006/table">
            <a:tbl>
              <a:tblPr/>
              <a:tblGrid>
                <a:gridCol w="973637"/>
                <a:gridCol w="660400"/>
                <a:gridCol w="546100"/>
                <a:gridCol w="685800"/>
                <a:gridCol w="736600"/>
                <a:gridCol w="749300"/>
                <a:gridCol w="723900"/>
                <a:gridCol w="698500"/>
                <a:gridCol w="723900"/>
              </a:tblGrid>
              <a:tr h="1905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Retina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HET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HET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HET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HET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2014-new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1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1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1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555652" y="1681274"/>
            <a:ext cx="8588347" cy="2286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55EA5A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>
              <a:solidFill>
                <a:srgbClr val="000000"/>
              </a:solidFill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209800" y="1639999"/>
            <a:ext cx="76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 dirty="0">
              <a:solidFill>
                <a:srgbClr val="000000"/>
              </a:solidFill>
            </a:endParaRPr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6904848" y="1637657"/>
            <a:ext cx="76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>
              <a:solidFill>
                <a:srgbClr val="000000"/>
              </a:solidFill>
            </a:endParaRP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2023598" y="1300274"/>
            <a:ext cx="48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smtClean="0">
                <a:solidFill>
                  <a:srgbClr val="2C2A29"/>
                </a:solidFill>
                <a:latin typeface="Helvetica" charset="0"/>
                <a:cs typeface="Helvetica" charset="0"/>
              </a:rPr>
              <a:t>2m</a:t>
            </a:r>
            <a:endParaRPr lang="en-US" sz="1400" i="1" dirty="0">
              <a:solidFill>
                <a:srgbClr val="2C2A29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698985" y="1297932"/>
            <a:ext cx="48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smtClean="0">
                <a:solidFill>
                  <a:srgbClr val="2C2A29"/>
                </a:solidFill>
                <a:latin typeface="Helvetica" charset="0"/>
                <a:cs typeface="Helvetica" charset="0"/>
              </a:rPr>
              <a:t>6m</a:t>
            </a:r>
            <a:endParaRPr lang="en-US" sz="1600" i="1" dirty="0">
              <a:solidFill>
                <a:srgbClr val="2C2A29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33301" y="1639999"/>
            <a:ext cx="9209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smtClean="0">
                <a:latin typeface="Helvetica" charset="0"/>
                <a:cs typeface="Helvetica" charset="0"/>
              </a:rPr>
              <a:t>WT/APP</a:t>
            </a:r>
            <a:endParaRPr lang="en-US" sz="1400" i="1" dirty="0">
              <a:latin typeface="Helvetica" charset="0"/>
              <a:cs typeface="Helvetica" charset="0"/>
            </a:endParaRPr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4517428" y="1638828"/>
            <a:ext cx="76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 dirty="0">
              <a:solidFill>
                <a:srgbClr val="000000"/>
              </a:solidFill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4322406" y="1299103"/>
            <a:ext cx="48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>
                <a:solidFill>
                  <a:srgbClr val="2C2A29"/>
                </a:solidFill>
                <a:latin typeface="Helvetica" charset="0"/>
                <a:cs typeface="Helvetica" charset="0"/>
              </a:rPr>
              <a:t>4</a:t>
            </a:r>
            <a:r>
              <a:rPr lang="en-US" sz="1400" i="1" dirty="0" smtClean="0">
                <a:solidFill>
                  <a:srgbClr val="2C2A29"/>
                </a:solidFill>
                <a:latin typeface="Helvetica" charset="0"/>
                <a:cs typeface="Helvetica" charset="0"/>
              </a:rPr>
              <a:t>m</a:t>
            </a:r>
            <a:endParaRPr lang="en-US" sz="1600" i="1" dirty="0">
              <a:solidFill>
                <a:srgbClr val="2C2A29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723046" y="1642976"/>
            <a:ext cx="76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 dirty="0">
              <a:solidFill>
                <a:srgbClr val="000000"/>
              </a:solidFill>
            </a:endParaRPr>
          </a:p>
        </p:txBody>
      </p:sp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5536844" y="1303251"/>
            <a:ext cx="48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>
                <a:solidFill>
                  <a:srgbClr val="2C2A29"/>
                </a:solidFill>
                <a:latin typeface="Helvetica" charset="0"/>
                <a:cs typeface="Helvetica" charset="0"/>
              </a:rPr>
              <a:t>5</a:t>
            </a:r>
            <a:r>
              <a:rPr lang="en-US" sz="1400" i="1" dirty="0" smtClean="0">
                <a:solidFill>
                  <a:srgbClr val="2C2A29"/>
                </a:solidFill>
                <a:latin typeface="Helvetica" charset="0"/>
                <a:cs typeface="Helvetica" charset="0"/>
              </a:rPr>
              <a:t>m</a:t>
            </a:r>
            <a:endParaRPr lang="en-US" sz="1600" i="1" dirty="0">
              <a:solidFill>
                <a:srgbClr val="2C2A29"/>
              </a:solidFill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48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Generalized linear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695732" y="1549057"/>
            <a:ext cx="2589163" cy="3693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000" dirty="0" smtClean="0"/>
              <a:t>Pairwise t-test genes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1695732" y="2574468"/>
            <a:ext cx="2589163" cy="3693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000" dirty="0" smtClean="0"/>
              <a:t>Co-expression modules</a:t>
            </a:r>
            <a:endParaRPr lang="en-US" sz="1000" dirty="0"/>
          </a:p>
        </p:txBody>
      </p:sp>
      <p:sp>
        <p:nvSpPr>
          <p:cNvPr id="21" name="Rectangle 20"/>
          <p:cNvSpPr/>
          <p:nvPr/>
        </p:nvSpPr>
        <p:spPr>
          <a:xfrm>
            <a:off x="4561610" y="1549057"/>
            <a:ext cx="2711001" cy="139471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000" dirty="0" smtClean="0"/>
              <a:t>Pathway</a:t>
            </a:r>
            <a:endParaRPr lang="en-US" sz="1000" dirty="0"/>
          </a:p>
        </p:txBody>
      </p:sp>
      <p:sp>
        <p:nvSpPr>
          <p:cNvPr id="22" name="Rectangle 21"/>
          <p:cNvSpPr/>
          <p:nvPr/>
        </p:nvSpPr>
        <p:spPr>
          <a:xfrm>
            <a:off x="1695732" y="3497851"/>
            <a:ext cx="5576879" cy="3693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000" dirty="0" smtClean="0"/>
              <a:t>PCA on GE and GLM parameters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PCA on modules to identify </a:t>
            </a:r>
            <a:r>
              <a:rPr lang="en-US" sz="1000" dirty="0" err="1" smtClean="0"/>
              <a:t>Eigengene</a:t>
            </a:r>
            <a:endParaRPr lang="en-US" sz="1000" dirty="0"/>
          </a:p>
        </p:txBody>
      </p:sp>
      <p:sp>
        <p:nvSpPr>
          <p:cNvPr id="26" name="Notched Right Arrow 25"/>
          <p:cNvSpPr/>
          <p:nvPr/>
        </p:nvSpPr>
        <p:spPr>
          <a:xfrm rot="5400000">
            <a:off x="4255859" y="3111970"/>
            <a:ext cx="332310" cy="274239"/>
          </a:xfrm>
          <a:prstGeom prst="notch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95732" y="2061762"/>
            <a:ext cx="2589163" cy="3693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000" dirty="0" smtClean="0"/>
              <a:t>GLM-identified cohorts</a:t>
            </a:r>
            <a:endParaRPr lang="en-US" sz="1000" dirty="0"/>
          </a:p>
        </p:txBody>
      </p:sp>
      <p:sp>
        <p:nvSpPr>
          <p:cNvPr id="29" name="Rectangle 28"/>
          <p:cNvSpPr/>
          <p:nvPr/>
        </p:nvSpPr>
        <p:spPr>
          <a:xfrm>
            <a:off x="1695732" y="3986680"/>
            <a:ext cx="2589163" cy="3693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000" dirty="0" smtClean="0"/>
              <a:t>Five month APP stratification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695732" y="4475509"/>
            <a:ext cx="2589163" cy="3693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000" dirty="0" smtClean="0"/>
              <a:t>Normalize to two month samples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695732" y="4964337"/>
            <a:ext cx="2589163" cy="3693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000" dirty="0" smtClean="0"/>
              <a:t>Retina</a:t>
            </a:r>
          </a:p>
        </p:txBody>
      </p:sp>
    </p:spTree>
    <p:extLst>
      <p:ext uri="{BB962C8B-B14F-4D97-AF65-F5344CB8AC3E}">
        <p14:creationId xmlns:p14="http://schemas.microsoft.com/office/powerpoint/2010/main" val="3658781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le_ap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43" y="1477211"/>
            <a:ext cx="1599713" cy="3199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Genes clusters with APP effect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45829" y="1540260"/>
            <a:ext cx="5614776" cy="2387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/>
              <a:t>App effect does not appear until 6 month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App effect appears in as early as 2 month and does not go further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App effect appears in 2 month, stay in 4 month</a:t>
            </a:r>
            <a:r>
              <a:rPr lang="en-US" sz="1000" dirty="0" smtClean="0"/>
              <a:t>, </a:t>
            </a:r>
            <a:r>
              <a:rPr lang="en-US" sz="1000" dirty="0"/>
              <a:t>additional change appears in 5 and 6 month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App effect appears briefly in 5 month, but not before or after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App effect appears in 2 month, stay in 4 month, but additional change appears in 5 month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App effect appears in 4 month and 6 month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App effect appears in 5 </a:t>
            </a:r>
            <a:r>
              <a:rPr lang="en-US" sz="1000" dirty="0" smtClean="0"/>
              <a:t>month and 6 </a:t>
            </a:r>
            <a:r>
              <a:rPr lang="en-US" sz="1000" dirty="0"/>
              <a:t>month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App effect appears in 2 month, and additional change appear in 4 month but not afterward 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App effect appears in 2 month, stay in 4 and 5 month, but additional change appears in 6 month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App effect appears in 4 and 5 month</a:t>
            </a:r>
          </a:p>
        </p:txBody>
      </p:sp>
    </p:spTree>
    <p:extLst>
      <p:ext uri="{BB962C8B-B14F-4D97-AF65-F5344CB8AC3E}">
        <p14:creationId xmlns:p14="http://schemas.microsoft.com/office/powerpoint/2010/main" val="872920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Genes clusters with age effect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01993" y="1098756"/>
            <a:ext cx="4963556" cy="1926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Age effect on 5 and 6 month, no additional App-dependent age effect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Age effect only on 6 month without App-dependent age effect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Age effect on 5 and 6 month, additional App-dependent age effect on 6 month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Age effect from 4 to 6 month, no App-dependent age effect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Both Age and App-dependent age effect on 6 month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App-dependent age effect on 6 month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Age effect from 4 to 6 month, </a:t>
            </a:r>
            <a:r>
              <a:rPr lang="en-US" sz="1000" dirty="0" smtClean="0"/>
              <a:t>additional </a:t>
            </a:r>
            <a:r>
              <a:rPr lang="en-US" sz="1000" dirty="0"/>
              <a:t>App-dependent age </a:t>
            </a:r>
            <a:r>
              <a:rPr lang="en-US" sz="1000" dirty="0" smtClean="0"/>
              <a:t>effect from 5 to 6 month</a:t>
            </a:r>
            <a:endParaRPr lang="en-US" sz="1000" dirty="0"/>
          </a:p>
          <a:p>
            <a:pPr>
              <a:lnSpc>
                <a:spcPct val="150000"/>
              </a:lnSpc>
            </a:pPr>
            <a:endParaRPr lang="en-US" sz="1000" dirty="0"/>
          </a:p>
        </p:txBody>
      </p:sp>
      <p:pic>
        <p:nvPicPr>
          <p:cNvPr id="5" name="Picture 4" descr="tile_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42" y="1043803"/>
            <a:ext cx="1889321" cy="50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33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GLM genes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 descr="Screen Shot 2015-04-03 at 2.12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24" y="1657148"/>
            <a:ext cx="4126650" cy="378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3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HC on GLM genes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 descr="glm_phyl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90" y="999820"/>
            <a:ext cx="6772376" cy="4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1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HC on GLM genes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 descr="glm_phylo_gen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3" b="11976"/>
          <a:stretch/>
        </p:blipFill>
        <p:spPr>
          <a:xfrm>
            <a:off x="1258236" y="869605"/>
            <a:ext cx="1984003" cy="4775983"/>
          </a:xfrm>
          <a:prstGeom prst="rect">
            <a:avLst/>
          </a:prstGeom>
        </p:spPr>
      </p:pic>
      <p:pic>
        <p:nvPicPr>
          <p:cNvPr id="6" name="Picture 5" descr="glm_phylo_gen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29" r="15619" b="12608"/>
          <a:stretch/>
        </p:blipFill>
        <p:spPr>
          <a:xfrm>
            <a:off x="941443" y="2549032"/>
            <a:ext cx="6710684" cy="242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51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Template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ark Blue - Simple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ight Blue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Dark Green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Dark Grey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Rose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Dark Grey Solid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rgbClr val="FFFFFF"/>
            </a:soli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Dark Blue Solid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rgbClr val="FFFFFF"/>
            </a:solidFill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32206</TotalTime>
  <Words>965</Words>
  <Application>Microsoft Macintosh PowerPoint</Application>
  <PresentationFormat>On-screen Show (4:3)</PresentationFormat>
  <Paragraphs>252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Powerpoint_Template</vt:lpstr>
      <vt:lpstr>Dark Blue - Simple</vt:lpstr>
      <vt:lpstr>Light Blue Master</vt:lpstr>
      <vt:lpstr>Dark Green Master</vt:lpstr>
      <vt:lpstr>Dark Grey Master</vt:lpstr>
      <vt:lpstr>Rose Master</vt:lpstr>
      <vt:lpstr>Dark Grey Solid Master</vt:lpstr>
      <vt:lpstr>Dark Blue Solid Master</vt:lpstr>
      <vt:lpstr>RNA sequencing data discussion</vt:lpstr>
      <vt:lpstr>General Linear regression</vt:lpstr>
      <vt:lpstr>Generalized linear model</vt:lpstr>
      <vt:lpstr>Generalized linear model</vt:lpstr>
      <vt:lpstr>Genes clusters with APP effect</vt:lpstr>
      <vt:lpstr>Genes clusters with age effect</vt:lpstr>
      <vt:lpstr>GLM genes</vt:lpstr>
      <vt:lpstr>HC on GLM genes</vt:lpstr>
      <vt:lpstr>HC on GLM genes</vt:lpstr>
      <vt:lpstr>Pathway</vt:lpstr>
      <vt:lpstr>Pathway</vt:lpstr>
      <vt:lpstr>General Linear regression</vt:lpstr>
      <vt:lpstr>Gene</vt:lpstr>
      <vt:lpstr>C1qa: all of the brain samples</vt:lpstr>
      <vt:lpstr>C1qa in the brain: 2 batches</vt:lpstr>
      <vt:lpstr>C1qa in the brain: 3 batches</vt:lpstr>
      <vt:lpstr>C1qa in the brain: 2013 6m only</vt:lpstr>
      <vt:lpstr>C1qa: all the retina samples</vt:lpstr>
      <vt:lpstr>Pipeline for expression estimation</vt:lpstr>
      <vt:lpstr>2013 and 2014 samples</vt:lpstr>
      <vt:lpstr>HC on 2014 samples</vt:lpstr>
      <vt:lpstr>Mouse 1559</vt:lpstr>
      <vt:lpstr>Hierarchical clustering</vt:lpstr>
      <vt:lpstr>Hierarchical clustering</vt:lpstr>
      <vt:lpstr>DE genes in pipeline 1</vt:lpstr>
      <vt:lpstr>HC use differential genes</vt:lpstr>
      <vt:lpstr>Polynomial GLM</vt:lpstr>
      <vt:lpstr>Polynomial GLM</vt:lpstr>
      <vt:lpstr>Polynomial DE genes</vt:lpstr>
      <vt:lpstr>Polynomial GLM</vt:lpstr>
      <vt:lpstr>Discussion</vt:lpstr>
      <vt:lpstr>Sample median correlation</vt:lpstr>
      <vt:lpstr>Spike ins: App and Prnp</vt:lpstr>
      <vt:lpstr>2013 and 2014 samples</vt:lpstr>
      <vt:lpstr>2014 previous and new samples</vt:lpstr>
      <vt:lpstr>PowerPoint Presentation</vt:lpstr>
      <vt:lpstr>t-test between two 5 month APP clusters</vt:lpstr>
      <vt:lpstr>Experiment design</vt:lpstr>
    </vt:vector>
  </TitlesOfParts>
  <Manager/>
  <Company>Sametz Blackstone Associates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Aaron Powers</dc:creator>
  <cp:keywords/>
  <dc:description/>
  <cp:lastModifiedBy>Xulong Wang</cp:lastModifiedBy>
  <cp:revision>514</cp:revision>
  <cp:lastPrinted>2015-01-25T07:31:30Z</cp:lastPrinted>
  <dcterms:created xsi:type="dcterms:W3CDTF">2013-06-03T21:39:57Z</dcterms:created>
  <dcterms:modified xsi:type="dcterms:W3CDTF">2016-02-14T15:08:16Z</dcterms:modified>
  <cp:category/>
</cp:coreProperties>
</file>