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5" r:id="rId2"/>
    <p:sldId id="276" r:id="rId3"/>
    <p:sldId id="278" r:id="rId4"/>
    <p:sldId id="277" r:id="rId5"/>
    <p:sldId id="279" r:id="rId6"/>
    <p:sldId id="285" r:id="rId7"/>
    <p:sldId id="284" r:id="rId8"/>
    <p:sldId id="287" r:id="rId9"/>
    <p:sldId id="292" r:id="rId10"/>
    <p:sldId id="288" r:id="rId11"/>
    <p:sldId id="294" r:id="rId12"/>
    <p:sldId id="293" r:id="rId13"/>
    <p:sldId id="289" r:id="rId14"/>
    <p:sldId id="295" r:id="rId15"/>
    <p:sldId id="282" r:id="rId16"/>
    <p:sldId id="265" r:id="rId17"/>
    <p:sldId id="264" r:id="rId18"/>
    <p:sldId id="296" r:id="rId19"/>
    <p:sldId id="297" r:id="rId20"/>
    <p:sldId id="299" r:id="rId21"/>
    <p:sldId id="301" r:id="rId22"/>
    <p:sldId id="302" r:id="rId23"/>
    <p:sldId id="303" r:id="rId24"/>
    <p:sldId id="30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3" d="100"/>
          <a:sy n="133" d="100"/>
        </p:scale>
        <p:origin x="-67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79117A-C758-194B-9AC6-D5CC6EB09DA0}" type="datetimeFigureOut">
              <a:rPr lang="en-US" smtClean="0"/>
              <a:t>6/10/15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D2384-FCA9-6844-9C44-F1A5725700CF}" type="slidenum">
              <a:rPr lang="en-US" smtClean="0"/>
              <a:t>‹#›</a:t>
            </a:fld>
            <a:endParaRPr lang="en-US"/>
          </a:p>
        </p:txBody>
      </p:sp>
    </p:spTree>
    <p:extLst>
      <p:ext uri="{BB962C8B-B14F-4D97-AF65-F5344CB8AC3E}">
        <p14:creationId xmlns:p14="http://schemas.microsoft.com/office/powerpoint/2010/main" val="279084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79117A-C758-194B-9AC6-D5CC6EB09DA0}" type="datetimeFigureOut">
              <a:rPr lang="en-US" smtClean="0"/>
              <a:t>6/10/15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D2384-FCA9-6844-9C44-F1A5725700CF}" type="slidenum">
              <a:rPr lang="en-US" smtClean="0"/>
              <a:t>‹#›</a:t>
            </a:fld>
            <a:endParaRPr lang="en-US"/>
          </a:p>
        </p:txBody>
      </p:sp>
    </p:spTree>
    <p:extLst>
      <p:ext uri="{BB962C8B-B14F-4D97-AF65-F5344CB8AC3E}">
        <p14:creationId xmlns:p14="http://schemas.microsoft.com/office/powerpoint/2010/main" val="101848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79117A-C758-194B-9AC6-D5CC6EB09DA0}" type="datetimeFigureOut">
              <a:rPr lang="en-US" smtClean="0"/>
              <a:t>6/10/15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D2384-FCA9-6844-9C44-F1A5725700CF}" type="slidenum">
              <a:rPr lang="en-US" smtClean="0"/>
              <a:t>‹#›</a:t>
            </a:fld>
            <a:endParaRPr lang="en-US"/>
          </a:p>
        </p:txBody>
      </p:sp>
    </p:spTree>
    <p:extLst>
      <p:ext uri="{BB962C8B-B14F-4D97-AF65-F5344CB8AC3E}">
        <p14:creationId xmlns:p14="http://schemas.microsoft.com/office/powerpoint/2010/main" val="400465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79117A-C758-194B-9AC6-D5CC6EB09DA0}" type="datetimeFigureOut">
              <a:rPr lang="en-US" smtClean="0"/>
              <a:t>6/10/15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D2384-FCA9-6844-9C44-F1A5725700CF}" type="slidenum">
              <a:rPr lang="en-US" smtClean="0"/>
              <a:t>‹#›</a:t>
            </a:fld>
            <a:endParaRPr lang="en-US"/>
          </a:p>
        </p:txBody>
      </p:sp>
    </p:spTree>
    <p:extLst>
      <p:ext uri="{BB962C8B-B14F-4D97-AF65-F5344CB8AC3E}">
        <p14:creationId xmlns:p14="http://schemas.microsoft.com/office/powerpoint/2010/main" val="145584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79117A-C758-194B-9AC6-D5CC6EB09DA0}" type="datetimeFigureOut">
              <a:rPr lang="en-US" smtClean="0"/>
              <a:t>6/10/15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D2384-FCA9-6844-9C44-F1A5725700CF}" type="slidenum">
              <a:rPr lang="en-US" smtClean="0"/>
              <a:t>‹#›</a:t>
            </a:fld>
            <a:endParaRPr lang="en-US"/>
          </a:p>
        </p:txBody>
      </p:sp>
    </p:spTree>
    <p:extLst>
      <p:ext uri="{BB962C8B-B14F-4D97-AF65-F5344CB8AC3E}">
        <p14:creationId xmlns:p14="http://schemas.microsoft.com/office/powerpoint/2010/main" val="3698467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79117A-C758-194B-9AC6-D5CC6EB09DA0}" type="datetimeFigureOut">
              <a:rPr lang="en-US" smtClean="0"/>
              <a:t>6/10/15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D2384-FCA9-6844-9C44-F1A5725700CF}" type="slidenum">
              <a:rPr lang="en-US" smtClean="0"/>
              <a:t>‹#›</a:t>
            </a:fld>
            <a:endParaRPr lang="en-US"/>
          </a:p>
        </p:txBody>
      </p:sp>
    </p:spTree>
    <p:extLst>
      <p:ext uri="{BB962C8B-B14F-4D97-AF65-F5344CB8AC3E}">
        <p14:creationId xmlns:p14="http://schemas.microsoft.com/office/powerpoint/2010/main" val="428183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79117A-C758-194B-9AC6-D5CC6EB09DA0}" type="datetimeFigureOut">
              <a:rPr lang="en-US" smtClean="0"/>
              <a:t>6/10/15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D2384-FCA9-6844-9C44-F1A5725700CF}" type="slidenum">
              <a:rPr lang="en-US" smtClean="0"/>
              <a:t>‹#›</a:t>
            </a:fld>
            <a:endParaRPr lang="en-US"/>
          </a:p>
        </p:txBody>
      </p:sp>
    </p:spTree>
    <p:extLst>
      <p:ext uri="{BB962C8B-B14F-4D97-AF65-F5344CB8AC3E}">
        <p14:creationId xmlns:p14="http://schemas.microsoft.com/office/powerpoint/2010/main" val="2015088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79117A-C758-194B-9AC6-D5CC6EB09DA0}" type="datetimeFigureOut">
              <a:rPr lang="en-US" smtClean="0"/>
              <a:t>6/10/15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D2384-FCA9-6844-9C44-F1A5725700CF}" type="slidenum">
              <a:rPr lang="en-US" smtClean="0"/>
              <a:t>‹#›</a:t>
            </a:fld>
            <a:endParaRPr lang="en-US"/>
          </a:p>
        </p:txBody>
      </p:sp>
    </p:spTree>
    <p:extLst>
      <p:ext uri="{BB962C8B-B14F-4D97-AF65-F5344CB8AC3E}">
        <p14:creationId xmlns:p14="http://schemas.microsoft.com/office/powerpoint/2010/main" val="4231255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9117A-C758-194B-9AC6-D5CC6EB09DA0}" type="datetimeFigureOut">
              <a:rPr lang="en-US" smtClean="0"/>
              <a:t>6/10/15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AD2384-FCA9-6844-9C44-F1A5725700CF}" type="slidenum">
              <a:rPr lang="en-US" smtClean="0"/>
              <a:t>‹#›</a:t>
            </a:fld>
            <a:endParaRPr lang="en-US"/>
          </a:p>
        </p:txBody>
      </p:sp>
    </p:spTree>
    <p:extLst>
      <p:ext uri="{BB962C8B-B14F-4D97-AF65-F5344CB8AC3E}">
        <p14:creationId xmlns:p14="http://schemas.microsoft.com/office/powerpoint/2010/main" val="4265824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79117A-C758-194B-9AC6-D5CC6EB09DA0}" type="datetimeFigureOut">
              <a:rPr lang="en-US" smtClean="0"/>
              <a:t>6/10/15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D2384-FCA9-6844-9C44-F1A5725700CF}" type="slidenum">
              <a:rPr lang="en-US" smtClean="0"/>
              <a:t>‹#›</a:t>
            </a:fld>
            <a:endParaRPr lang="en-US"/>
          </a:p>
        </p:txBody>
      </p:sp>
    </p:spTree>
    <p:extLst>
      <p:ext uri="{BB962C8B-B14F-4D97-AF65-F5344CB8AC3E}">
        <p14:creationId xmlns:p14="http://schemas.microsoft.com/office/powerpoint/2010/main" val="26156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79117A-C758-194B-9AC6-D5CC6EB09DA0}" type="datetimeFigureOut">
              <a:rPr lang="en-US" smtClean="0"/>
              <a:t>6/10/15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D2384-FCA9-6844-9C44-F1A5725700CF}" type="slidenum">
              <a:rPr lang="en-US" smtClean="0"/>
              <a:t>‹#›</a:t>
            </a:fld>
            <a:endParaRPr lang="en-US"/>
          </a:p>
        </p:txBody>
      </p:sp>
    </p:spTree>
    <p:extLst>
      <p:ext uri="{BB962C8B-B14F-4D97-AF65-F5344CB8AC3E}">
        <p14:creationId xmlns:p14="http://schemas.microsoft.com/office/powerpoint/2010/main" val="7583367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9117A-C758-194B-9AC6-D5CC6EB09DA0}" type="datetimeFigureOut">
              <a:rPr lang="en-US" smtClean="0"/>
              <a:t>6/10/15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D2384-FCA9-6844-9C44-F1A5725700CF}" type="slidenum">
              <a:rPr lang="en-US" smtClean="0"/>
              <a:t>‹#›</a:t>
            </a:fld>
            <a:endParaRPr lang="en-US"/>
          </a:p>
        </p:txBody>
      </p:sp>
    </p:spTree>
    <p:extLst>
      <p:ext uri="{BB962C8B-B14F-4D97-AF65-F5344CB8AC3E}">
        <p14:creationId xmlns:p14="http://schemas.microsoft.com/office/powerpoint/2010/main" val="1750482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a:cs typeface="Arial"/>
              </a:rPr>
              <a:t>Outline</a:t>
            </a:r>
            <a:endParaRPr lang="en-US" sz="3200" b="1" dirty="0">
              <a:latin typeface="Arial"/>
              <a:cs typeface="Arial"/>
            </a:endParaRPr>
          </a:p>
        </p:txBody>
      </p:sp>
      <p:sp>
        <p:nvSpPr>
          <p:cNvPr id="3" name="Content Placeholder 2"/>
          <p:cNvSpPr>
            <a:spLocks noGrp="1"/>
          </p:cNvSpPr>
          <p:nvPr>
            <p:ph idx="1"/>
          </p:nvPr>
        </p:nvSpPr>
        <p:spPr/>
        <p:txBody>
          <a:bodyPr>
            <a:normAutofit/>
          </a:bodyPr>
          <a:lstStyle/>
          <a:p>
            <a:pPr>
              <a:lnSpc>
                <a:spcPct val="150000"/>
              </a:lnSpc>
            </a:pPr>
            <a:r>
              <a:rPr lang="en-US" sz="1800" dirty="0" smtClean="0">
                <a:latin typeface="Arial"/>
                <a:cs typeface="Arial"/>
              </a:rPr>
              <a:t>Bulk RNA-sequencing on LOAD samples (</a:t>
            </a:r>
            <a:r>
              <a:rPr lang="en-US" sz="1800" dirty="0" err="1" smtClean="0">
                <a:latin typeface="Arial"/>
                <a:cs typeface="Arial"/>
              </a:rPr>
              <a:t>Apoe</a:t>
            </a:r>
            <a:r>
              <a:rPr lang="en-US" sz="1800" dirty="0" smtClean="0">
                <a:latin typeface="Arial"/>
                <a:cs typeface="Arial"/>
              </a:rPr>
              <a:t>, ApoE4, Bin1, Cd2ap, </a:t>
            </a:r>
            <a:r>
              <a:rPr lang="en-US" sz="1800" dirty="0" err="1" smtClean="0">
                <a:latin typeface="Arial"/>
                <a:cs typeface="Arial"/>
              </a:rPr>
              <a:t>Clu</a:t>
            </a:r>
            <a:r>
              <a:rPr lang="en-US" sz="1800" dirty="0" smtClean="0">
                <a:latin typeface="Arial"/>
                <a:cs typeface="Arial"/>
              </a:rPr>
              <a:t>)</a:t>
            </a:r>
          </a:p>
          <a:p>
            <a:pPr>
              <a:lnSpc>
                <a:spcPct val="150000"/>
              </a:lnSpc>
            </a:pPr>
            <a:r>
              <a:rPr lang="en-US" sz="1800" dirty="0" smtClean="0">
                <a:latin typeface="Arial"/>
                <a:cs typeface="Arial"/>
              </a:rPr>
              <a:t>Use the public single cell RNA-sequencing data in neurobiology projects</a:t>
            </a:r>
          </a:p>
          <a:p>
            <a:pPr>
              <a:lnSpc>
                <a:spcPct val="150000"/>
              </a:lnSpc>
            </a:pPr>
            <a:r>
              <a:rPr lang="en-US" sz="1800" dirty="0" smtClean="0">
                <a:latin typeface="Arial"/>
                <a:cs typeface="Arial"/>
              </a:rPr>
              <a:t>Identify marker cells with Enrichment test</a:t>
            </a:r>
          </a:p>
          <a:p>
            <a:pPr>
              <a:lnSpc>
                <a:spcPct val="150000"/>
              </a:lnSpc>
            </a:pPr>
            <a:r>
              <a:rPr lang="en-US" sz="1800" dirty="0" smtClean="0">
                <a:latin typeface="Arial"/>
                <a:cs typeface="Arial"/>
              </a:rPr>
              <a:t>Identify marker cells with PMCA (Robyn)</a:t>
            </a:r>
            <a:endParaRPr lang="en-US" sz="1800" dirty="0">
              <a:latin typeface="Arial"/>
              <a:cs typeface="Arial"/>
            </a:endParaRPr>
          </a:p>
        </p:txBody>
      </p:sp>
    </p:spTree>
    <p:extLst>
      <p:ext uri="{BB962C8B-B14F-4D97-AF65-F5344CB8AC3E}">
        <p14:creationId xmlns:p14="http://schemas.microsoft.com/office/powerpoint/2010/main" val="3596682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229600" cy="1143000"/>
          </a:xfrm>
        </p:spPr>
        <p:txBody>
          <a:bodyPr>
            <a:normAutofit/>
          </a:bodyPr>
          <a:lstStyle/>
          <a:p>
            <a:pPr marL="171450" indent="-171450">
              <a:lnSpc>
                <a:spcPct val="150000"/>
              </a:lnSpc>
            </a:pPr>
            <a:r>
              <a:rPr lang="en-US" sz="2800" b="1" dirty="0" smtClean="0">
                <a:latin typeface="Arial"/>
                <a:cs typeface="Arial"/>
              </a:rPr>
              <a:t>Shared KEGG</a:t>
            </a:r>
            <a:endParaRPr lang="en-US" sz="2800" b="1" dirty="0">
              <a:latin typeface="Arial"/>
              <a:cs typeface="Arial"/>
            </a:endParaRPr>
          </a:p>
        </p:txBody>
      </p:sp>
      <p:pic>
        <p:nvPicPr>
          <p:cNvPr id="4" name="Picture 3" descr="Screen Shot 2015-06-05 at 8.50.2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086" y="1682040"/>
            <a:ext cx="6612940" cy="2795558"/>
          </a:xfrm>
          <a:prstGeom prst="rect">
            <a:avLst/>
          </a:prstGeom>
        </p:spPr>
      </p:pic>
      <p:pic>
        <p:nvPicPr>
          <p:cNvPr id="5" name="Picture 4" descr="Screen Shot 2015-06-05 at 8.50.3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606" y="5092856"/>
            <a:ext cx="4949979" cy="441087"/>
          </a:xfrm>
          <a:prstGeom prst="rect">
            <a:avLst/>
          </a:prstGeom>
        </p:spPr>
      </p:pic>
      <p:sp>
        <p:nvSpPr>
          <p:cNvPr id="8" name="Rectangle 7"/>
          <p:cNvSpPr/>
          <p:nvPr/>
        </p:nvSpPr>
        <p:spPr>
          <a:xfrm>
            <a:off x="0" y="1314668"/>
            <a:ext cx="9143999" cy="369303"/>
          </a:xfrm>
          <a:prstGeom prst="rect">
            <a:avLst/>
          </a:prstGeom>
          <a:ln w="12700" cmpd="sng">
            <a:solidFill>
              <a:srgbClr val="4F81BD"/>
            </a:solidFill>
          </a:ln>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Arial"/>
              <a:buChar char="•"/>
            </a:pPr>
            <a:r>
              <a:rPr lang="en-US" sz="1000" dirty="0" smtClean="0">
                <a:latin typeface="Arial"/>
                <a:cs typeface="Arial"/>
              </a:rPr>
              <a:t>Shared enriched KEGG in UP genes </a:t>
            </a:r>
            <a:endParaRPr lang="en-US" sz="1000" dirty="0">
              <a:latin typeface="Arial"/>
              <a:cs typeface="Arial"/>
            </a:endParaRPr>
          </a:p>
        </p:txBody>
      </p:sp>
      <p:sp>
        <p:nvSpPr>
          <p:cNvPr id="9" name="Rectangle 8"/>
          <p:cNvSpPr/>
          <p:nvPr/>
        </p:nvSpPr>
        <p:spPr>
          <a:xfrm>
            <a:off x="0" y="4662249"/>
            <a:ext cx="9143999" cy="369303"/>
          </a:xfrm>
          <a:prstGeom prst="rect">
            <a:avLst/>
          </a:prstGeom>
          <a:ln w="12700" cmpd="sng">
            <a:solidFill>
              <a:srgbClr val="4F81BD"/>
            </a:solidFill>
          </a:ln>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Arial"/>
              <a:buChar char="•"/>
            </a:pPr>
            <a:r>
              <a:rPr lang="en-US" sz="1000" dirty="0" smtClean="0">
                <a:latin typeface="Arial"/>
                <a:cs typeface="Arial"/>
              </a:rPr>
              <a:t>Shared enriched KEGG in DOWN genes </a:t>
            </a:r>
            <a:endParaRPr lang="en-US" sz="1000" dirty="0">
              <a:latin typeface="Arial"/>
              <a:cs typeface="Arial"/>
            </a:endParaRPr>
          </a:p>
        </p:txBody>
      </p:sp>
    </p:spTree>
    <p:extLst>
      <p:ext uri="{BB962C8B-B14F-4D97-AF65-F5344CB8AC3E}">
        <p14:creationId xmlns:p14="http://schemas.microsoft.com/office/powerpoint/2010/main" val="1730935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6-05 at 9.07.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1114"/>
            <a:ext cx="9144000" cy="5806716"/>
          </a:xfrm>
          <a:prstGeom prst="rect">
            <a:avLst/>
          </a:prstGeom>
        </p:spPr>
      </p:pic>
      <p:sp>
        <p:nvSpPr>
          <p:cNvPr id="6" name="Title 5"/>
          <p:cNvSpPr>
            <a:spLocks noGrp="1"/>
          </p:cNvSpPr>
          <p:nvPr>
            <p:ph type="title"/>
          </p:nvPr>
        </p:nvSpPr>
        <p:spPr>
          <a:xfrm>
            <a:off x="457200" y="1"/>
            <a:ext cx="8229600" cy="578990"/>
          </a:xfrm>
        </p:spPr>
        <p:txBody>
          <a:bodyPr>
            <a:normAutofit fontScale="90000"/>
          </a:bodyPr>
          <a:lstStyle/>
          <a:p>
            <a:pPr marL="171450" indent="-171450">
              <a:lnSpc>
                <a:spcPct val="150000"/>
              </a:lnSpc>
            </a:pPr>
            <a:r>
              <a:rPr lang="en-US" sz="2800" b="1" dirty="0" smtClean="0">
                <a:latin typeface="Arial"/>
                <a:cs typeface="Arial"/>
              </a:rPr>
              <a:t>Key regulators (motifs in 500bp upstream TSS)</a:t>
            </a:r>
            <a:endParaRPr lang="en-US" sz="2800" b="1" dirty="0">
              <a:latin typeface="Arial"/>
              <a:cs typeface="Arial"/>
            </a:endParaRPr>
          </a:p>
        </p:txBody>
      </p:sp>
    </p:spTree>
    <p:extLst>
      <p:ext uri="{BB962C8B-B14F-4D97-AF65-F5344CB8AC3E}">
        <p14:creationId xmlns:p14="http://schemas.microsoft.com/office/powerpoint/2010/main" val="3398322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6-05 at 9.15.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1211"/>
            <a:ext cx="9144000" cy="5446722"/>
          </a:xfrm>
          <a:prstGeom prst="rect">
            <a:avLst/>
          </a:prstGeom>
        </p:spPr>
      </p:pic>
      <p:sp>
        <p:nvSpPr>
          <p:cNvPr id="6" name="Title 5"/>
          <p:cNvSpPr>
            <a:spLocks noGrp="1"/>
          </p:cNvSpPr>
          <p:nvPr>
            <p:ph type="title"/>
          </p:nvPr>
        </p:nvSpPr>
        <p:spPr>
          <a:xfrm>
            <a:off x="457200" y="0"/>
            <a:ext cx="8229600" cy="619841"/>
          </a:xfrm>
        </p:spPr>
        <p:txBody>
          <a:bodyPr>
            <a:normAutofit fontScale="90000"/>
          </a:bodyPr>
          <a:lstStyle/>
          <a:p>
            <a:pPr marL="171450" indent="-171450">
              <a:lnSpc>
                <a:spcPct val="150000"/>
              </a:lnSpc>
            </a:pPr>
            <a:r>
              <a:rPr lang="en-US" sz="2800" b="1" dirty="0" smtClean="0">
                <a:latin typeface="Arial"/>
                <a:cs typeface="Arial"/>
              </a:rPr>
              <a:t>Define sample signature genes</a:t>
            </a:r>
            <a:endParaRPr lang="en-US" sz="2800" b="1" dirty="0">
              <a:latin typeface="Arial"/>
              <a:cs typeface="Arial"/>
            </a:endParaRPr>
          </a:p>
        </p:txBody>
      </p:sp>
      <p:sp>
        <p:nvSpPr>
          <p:cNvPr id="3" name="TextBox 2"/>
          <p:cNvSpPr txBox="1"/>
          <p:nvPr/>
        </p:nvSpPr>
        <p:spPr>
          <a:xfrm>
            <a:off x="0" y="662314"/>
            <a:ext cx="8855468" cy="630942"/>
          </a:xfrm>
          <a:prstGeom prst="rect">
            <a:avLst/>
          </a:prstGeom>
          <a:noFill/>
        </p:spPr>
        <p:txBody>
          <a:bodyPr wrap="square" rtlCol="0">
            <a:spAutoFit/>
          </a:bodyPr>
          <a:lstStyle/>
          <a:p>
            <a:pPr marL="171450" indent="-171450">
              <a:lnSpc>
                <a:spcPct val="150000"/>
              </a:lnSpc>
              <a:buFont typeface="Arial"/>
              <a:buChar char="•"/>
            </a:pPr>
            <a:r>
              <a:rPr lang="en-US" sz="1200" dirty="0" smtClean="0">
                <a:latin typeface="Arial"/>
                <a:cs typeface="Arial"/>
              </a:rPr>
              <a:t>Bayesian inference on a generalized linear model -</a:t>
            </a:r>
            <a:r>
              <a:rPr lang="en-US" sz="1200" dirty="0" smtClean="0">
                <a:latin typeface="Arial"/>
                <a:cs typeface="Arial"/>
                <a:sym typeface="Wingdings"/>
              </a:rPr>
              <a:t> </a:t>
            </a:r>
            <a:r>
              <a:rPr lang="en-US" sz="1200" dirty="0" smtClean="0">
                <a:latin typeface="Arial"/>
                <a:cs typeface="Arial"/>
              </a:rPr>
              <a:t>95% credible interval &gt; 64 (TPM)</a:t>
            </a:r>
          </a:p>
          <a:p>
            <a:pPr marL="171450" indent="-171450">
              <a:lnSpc>
                <a:spcPct val="150000"/>
              </a:lnSpc>
              <a:buFont typeface="Arial"/>
              <a:buChar char="•"/>
            </a:pPr>
            <a:r>
              <a:rPr lang="en-US" sz="1200" dirty="0" smtClean="0">
                <a:latin typeface="Arial"/>
                <a:cs typeface="Arial"/>
              </a:rPr>
              <a:t>Signature group 1: appear in 1-2 samples -</a:t>
            </a:r>
            <a:r>
              <a:rPr lang="en-US" sz="1200" dirty="0" smtClean="0">
                <a:latin typeface="Arial"/>
                <a:cs typeface="Arial"/>
                <a:sym typeface="Wingdings"/>
              </a:rPr>
              <a:t> </a:t>
            </a:r>
            <a:r>
              <a:rPr lang="en-US" sz="1200" dirty="0" smtClean="0">
                <a:latin typeface="Arial"/>
                <a:cs typeface="Arial"/>
              </a:rPr>
              <a:t>Signature group 2: appear in 1-5 samples (130, 183, 178, 151, 166, 163)</a:t>
            </a:r>
          </a:p>
        </p:txBody>
      </p:sp>
    </p:spTree>
    <p:extLst>
      <p:ext uri="{BB962C8B-B14F-4D97-AF65-F5344CB8AC3E}">
        <p14:creationId xmlns:p14="http://schemas.microsoft.com/office/powerpoint/2010/main" val="229422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229600" cy="1143000"/>
          </a:xfrm>
        </p:spPr>
        <p:txBody>
          <a:bodyPr>
            <a:normAutofit/>
          </a:bodyPr>
          <a:lstStyle/>
          <a:p>
            <a:pPr marL="171450" indent="-171450">
              <a:lnSpc>
                <a:spcPct val="150000"/>
              </a:lnSpc>
            </a:pPr>
            <a:r>
              <a:rPr lang="en-US" sz="2000" b="1" dirty="0" smtClean="0">
                <a:latin typeface="Arial"/>
                <a:cs typeface="Arial"/>
              </a:rPr>
              <a:t>Single Cell RNA sequencing on </a:t>
            </a:r>
            <a:r>
              <a:rPr lang="en-US" sz="2000" b="1" dirty="0">
                <a:latin typeface="Arial"/>
                <a:cs typeface="Arial"/>
              </a:rPr>
              <a:t>3005 </a:t>
            </a:r>
            <a:r>
              <a:rPr lang="en-US" sz="2000" b="1" dirty="0" smtClean="0">
                <a:latin typeface="Arial"/>
                <a:cs typeface="Arial"/>
              </a:rPr>
              <a:t>Cortical Cells</a:t>
            </a:r>
            <a:endParaRPr lang="en-US" sz="2000" b="1" dirty="0">
              <a:latin typeface="Arial"/>
              <a:cs typeface="Arial"/>
            </a:endParaRPr>
          </a:p>
        </p:txBody>
      </p:sp>
      <p:sp>
        <p:nvSpPr>
          <p:cNvPr id="4" name="Rectangle 3"/>
          <p:cNvSpPr/>
          <p:nvPr/>
        </p:nvSpPr>
        <p:spPr>
          <a:xfrm>
            <a:off x="386139" y="1347045"/>
            <a:ext cx="8589461" cy="3299365"/>
          </a:xfrm>
          <a:prstGeom prst="rect">
            <a:avLst/>
          </a:prstGeom>
        </p:spPr>
        <p:txBody>
          <a:bodyPr wrap="square">
            <a:spAutoFit/>
          </a:bodyPr>
          <a:lstStyle/>
          <a:p>
            <a:pPr marL="285750" indent="-285750">
              <a:lnSpc>
                <a:spcPct val="120000"/>
              </a:lnSpc>
              <a:buFont typeface="Arial"/>
              <a:buChar char="•"/>
            </a:pPr>
            <a:r>
              <a:rPr lang="en-US" sz="1400" dirty="0" smtClean="0">
                <a:solidFill>
                  <a:srgbClr val="FF0000"/>
                </a:solidFill>
                <a:latin typeface="Arial"/>
                <a:cs typeface="Arial"/>
              </a:rPr>
              <a:t>Reference</a:t>
            </a:r>
            <a:r>
              <a:rPr lang="en-US" sz="1400" dirty="0">
                <a:solidFill>
                  <a:srgbClr val="FF0000"/>
                </a:solidFill>
                <a:latin typeface="Arial"/>
                <a:cs typeface="Arial"/>
              </a:rPr>
              <a:t>: Cell types in the mouse cortex and hippocampus revealed by single-cell RNA-seq. </a:t>
            </a:r>
            <a:r>
              <a:rPr lang="en-US" sz="1400" dirty="0" smtClean="0">
                <a:solidFill>
                  <a:srgbClr val="FF0000"/>
                </a:solidFill>
                <a:latin typeface="Arial"/>
                <a:cs typeface="Arial"/>
              </a:rPr>
              <a:t/>
            </a:r>
            <a:br>
              <a:rPr lang="en-US" sz="1400" dirty="0" smtClean="0">
                <a:solidFill>
                  <a:srgbClr val="FF0000"/>
                </a:solidFill>
                <a:latin typeface="Arial"/>
                <a:cs typeface="Arial"/>
              </a:rPr>
            </a:br>
            <a:r>
              <a:rPr lang="en-US" sz="1400" dirty="0" smtClean="0">
                <a:solidFill>
                  <a:srgbClr val="FF0000"/>
                </a:solidFill>
                <a:latin typeface="Arial"/>
                <a:cs typeface="Arial"/>
              </a:rPr>
              <a:t>Science</a:t>
            </a:r>
            <a:r>
              <a:rPr lang="en-US" sz="1400" dirty="0">
                <a:solidFill>
                  <a:srgbClr val="FF0000"/>
                </a:solidFill>
                <a:latin typeface="Arial"/>
                <a:cs typeface="Arial"/>
              </a:rPr>
              <a:t>. 2015. </a:t>
            </a:r>
            <a:r>
              <a:rPr lang="en-US" sz="1400" dirty="0" err="1">
                <a:solidFill>
                  <a:srgbClr val="FF0000"/>
                </a:solidFill>
                <a:latin typeface="Arial"/>
                <a:cs typeface="Arial"/>
              </a:rPr>
              <a:t>Sten</a:t>
            </a:r>
            <a:r>
              <a:rPr lang="en-US" sz="1400" dirty="0">
                <a:solidFill>
                  <a:srgbClr val="FF0000"/>
                </a:solidFill>
                <a:latin typeface="Arial"/>
                <a:cs typeface="Arial"/>
              </a:rPr>
              <a:t> </a:t>
            </a:r>
            <a:r>
              <a:rPr lang="en-US" sz="1400" dirty="0" err="1" smtClean="0">
                <a:solidFill>
                  <a:srgbClr val="FF0000"/>
                </a:solidFill>
                <a:latin typeface="Arial"/>
                <a:cs typeface="Arial"/>
              </a:rPr>
              <a:t>Linnarsson</a:t>
            </a:r>
            <a:endParaRPr lang="en-US" dirty="0" smtClean="0">
              <a:solidFill>
                <a:srgbClr val="FF0000"/>
              </a:solidFill>
            </a:endParaRPr>
          </a:p>
          <a:p>
            <a:pPr>
              <a:lnSpc>
                <a:spcPct val="120000"/>
              </a:lnSpc>
            </a:pPr>
            <a:endParaRPr lang="en-US" dirty="0"/>
          </a:p>
          <a:p>
            <a:pPr marL="342900" indent="-342900">
              <a:lnSpc>
                <a:spcPct val="120000"/>
              </a:lnSpc>
              <a:buFont typeface="+mj-lt"/>
              <a:buAutoNum type="arabicPeriod"/>
            </a:pPr>
            <a:r>
              <a:rPr lang="en-US" sz="1400" dirty="0" smtClean="0">
                <a:latin typeface="Arial"/>
                <a:cs typeface="Arial"/>
              </a:rPr>
              <a:t>Individual </a:t>
            </a:r>
            <a:r>
              <a:rPr lang="en-US" sz="1400" dirty="0">
                <a:latin typeface="Arial"/>
                <a:cs typeface="Arial"/>
              </a:rPr>
              <a:t>RNA molecules were counted using unique molecular identifiers</a:t>
            </a:r>
          </a:p>
          <a:p>
            <a:pPr marL="342900" indent="-342900">
              <a:lnSpc>
                <a:spcPct val="120000"/>
              </a:lnSpc>
              <a:buFont typeface="+mj-lt"/>
              <a:buAutoNum type="arabicPeriod"/>
            </a:pPr>
            <a:r>
              <a:rPr lang="en-US" sz="1400" dirty="0" smtClean="0">
                <a:latin typeface="Arial"/>
                <a:cs typeface="Arial"/>
              </a:rPr>
              <a:t>Molecularly </a:t>
            </a:r>
            <a:r>
              <a:rPr lang="en-US" sz="1400" dirty="0">
                <a:latin typeface="Arial"/>
                <a:cs typeface="Arial"/>
              </a:rPr>
              <a:t>distinct classes of cells were identified by clustering (9 major classes and 47 subclasses)</a:t>
            </a:r>
          </a:p>
          <a:p>
            <a:pPr marL="342900" indent="-342900">
              <a:lnSpc>
                <a:spcPct val="120000"/>
              </a:lnSpc>
              <a:buFont typeface="+mj-lt"/>
              <a:buAutoNum type="arabicPeriod"/>
            </a:pPr>
            <a:r>
              <a:rPr lang="en-US" sz="1400" dirty="0">
                <a:latin typeface="Arial"/>
                <a:cs typeface="Arial"/>
              </a:rPr>
              <a:t>We used a generalized linear model to decompose the 47 cell type’s gene expression </a:t>
            </a:r>
            <a:r>
              <a:rPr lang="en-US" sz="1400" dirty="0" smtClean="0">
                <a:latin typeface="Arial"/>
                <a:cs typeface="Arial"/>
              </a:rPr>
              <a:t>profiles</a:t>
            </a:r>
          </a:p>
          <a:p>
            <a:pPr marL="342900" indent="-342900">
              <a:lnSpc>
                <a:spcPct val="120000"/>
              </a:lnSpc>
              <a:buFont typeface="+mj-lt"/>
              <a:buAutoNum type="arabicPeriod"/>
            </a:pPr>
            <a:r>
              <a:rPr lang="en-US" sz="1400" dirty="0" smtClean="0">
                <a:latin typeface="Arial"/>
                <a:cs typeface="Arial"/>
              </a:rPr>
              <a:t>First mode on beta with a Bayesian inference used as expression estimate</a:t>
            </a:r>
          </a:p>
          <a:p>
            <a:pPr marL="342900" indent="-342900">
              <a:lnSpc>
                <a:spcPct val="120000"/>
              </a:lnSpc>
              <a:buFont typeface="+mj-lt"/>
              <a:buAutoNum type="arabicPeriod"/>
            </a:pPr>
            <a:r>
              <a:rPr lang="en-US" sz="1400" dirty="0" smtClean="0">
                <a:latin typeface="Arial"/>
                <a:cs typeface="Arial"/>
              </a:rPr>
              <a:t>To </a:t>
            </a:r>
            <a:r>
              <a:rPr lang="en-US" sz="1400" dirty="0">
                <a:latin typeface="Arial"/>
                <a:cs typeface="Arial"/>
              </a:rPr>
              <a:t>assign a gene as a marker of astrocyte, 95% credible interval of the </a:t>
            </a:r>
            <a:r>
              <a:rPr lang="en-US" sz="1400" i="1" dirty="0">
                <a:latin typeface="Arial"/>
                <a:cs typeface="Arial"/>
              </a:rPr>
              <a:t>βastrocyte</a:t>
            </a:r>
            <a:r>
              <a:rPr lang="en-US" sz="1400" dirty="0">
                <a:latin typeface="Arial"/>
                <a:cs typeface="Arial"/>
              </a:rPr>
              <a:t> from GLM needs to be 3</a:t>
            </a:r>
            <a:r>
              <a:rPr lang="en-US" sz="1400" dirty="0" smtClean="0">
                <a:latin typeface="Arial"/>
                <a:cs typeface="Arial"/>
              </a:rPr>
              <a:t>+</a:t>
            </a:r>
          </a:p>
          <a:p>
            <a:pPr marL="342900" indent="-342900">
              <a:lnSpc>
                <a:spcPct val="120000"/>
              </a:lnSpc>
              <a:buFont typeface="+mj-lt"/>
              <a:buAutoNum type="arabicPeriod"/>
            </a:pPr>
            <a:r>
              <a:rPr lang="en-US" sz="1400" dirty="0" err="1" smtClean="0">
                <a:latin typeface="Arial"/>
                <a:cs typeface="Arial"/>
              </a:rPr>
              <a:t>Repeate</a:t>
            </a:r>
            <a:r>
              <a:rPr lang="en-US" sz="1400" dirty="0" smtClean="0">
                <a:latin typeface="Arial"/>
                <a:cs typeface="Arial"/>
              </a:rPr>
              <a:t> </a:t>
            </a:r>
            <a:r>
              <a:rPr lang="en-US" sz="1400" dirty="0">
                <a:latin typeface="Arial"/>
                <a:cs typeface="Arial"/>
              </a:rPr>
              <a:t>for neuron, </a:t>
            </a:r>
            <a:r>
              <a:rPr lang="en-US" sz="1400" dirty="0" err="1">
                <a:latin typeface="Arial"/>
                <a:cs typeface="Arial"/>
              </a:rPr>
              <a:t>oligodendrocytes</a:t>
            </a:r>
            <a:r>
              <a:rPr lang="en-US" sz="1400" dirty="0">
                <a:latin typeface="Arial"/>
                <a:cs typeface="Arial"/>
              </a:rPr>
              <a:t>, et </a:t>
            </a:r>
            <a:r>
              <a:rPr lang="en-US" sz="1400" dirty="0" smtClean="0">
                <a:latin typeface="Arial"/>
                <a:cs typeface="Arial"/>
              </a:rPr>
              <a:t>al.</a:t>
            </a:r>
          </a:p>
          <a:p>
            <a:pPr marL="342900" indent="-342900">
              <a:lnSpc>
                <a:spcPct val="120000"/>
              </a:lnSpc>
              <a:buFont typeface="+mj-lt"/>
              <a:buAutoNum type="arabicPeriod"/>
            </a:pPr>
            <a:r>
              <a:rPr lang="en-US" sz="1400" dirty="0" smtClean="0">
                <a:latin typeface="Arial"/>
                <a:cs typeface="Arial"/>
              </a:rPr>
              <a:t>Remove </a:t>
            </a:r>
            <a:r>
              <a:rPr lang="en-US" sz="1400" dirty="0">
                <a:latin typeface="Arial"/>
                <a:cs typeface="Arial"/>
              </a:rPr>
              <a:t>genes that appear in all cell </a:t>
            </a:r>
            <a:r>
              <a:rPr lang="en-US" sz="1400" dirty="0" smtClean="0">
                <a:latin typeface="Arial"/>
                <a:cs typeface="Arial"/>
              </a:rPr>
              <a:t>types (more than 20, 30, 40 cells)</a:t>
            </a:r>
            <a:endParaRPr lang="en-US" sz="1400" dirty="0">
              <a:latin typeface="Arial"/>
              <a:cs typeface="Arial"/>
            </a:endParaRPr>
          </a:p>
          <a:p>
            <a:r>
              <a:rPr lang="en-US" sz="1400" dirty="0" smtClean="0">
                <a:latin typeface="Arial"/>
                <a:cs typeface="Arial"/>
              </a:rPr>
              <a:t>   </a:t>
            </a:r>
            <a:endParaRPr lang="en-US" sz="1400" dirty="0">
              <a:latin typeface="Arial"/>
              <a:cs typeface="Arial"/>
            </a:endParaRPr>
          </a:p>
        </p:txBody>
      </p:sp>
      <p:sp>
        <p:nvSpPr>
          <p:cNvPr id="5" name="Rectangle 4"/>
          <p:cNvSpPr/>
          <p:nvPr/>
        </p:nvSpPr>
        <p:spPr>
          <a:xfrm>
            <a:off x="251770" y="4387878"/>
            <a:ext cx="7997557" cy="921278"/>
          </a:xfrm>
          <a:prstGeom prst="rect">
            <a:avLst/>
          </a:prstGeom>
        </p:spPr>
        <p:txBody>
          <a:bodyPr wrap="square">
            <a:spAutoFit/>
          </a:bodyPr>
          <a:lstStyle/>
          <a:p>
            <a:endParaRPr lang="en-US" sz="1600" dirty="0"/>
          </a:p>
          <a:p>
            <a:pPr>
              <a:lnSpc>
                <a:spcPct val="120000"/>
              </a:lnSpc>
            </a:pPr>
            <a:r>
              <a:rPr lang="en-US" sz="1600" dirty="0"/>
              <a:t>    </a:t>
            </a:r>
            <a:r>
              <a:rPr lang="en-US" sz="1600" dirty="0" smtClean="0"/>
              <a:t>μ = β(astrocyte) ∗ astrocyte + β(neuron) ∗ neuron +</a:t>
            </a:r>
            <a:r>
              <a:rPr lang="en-US" sz="1600" dirty="0"/>
              <a:t>...+</a:t>
            </a:r>
            <a:r>
              <a:rPr lang="en-US" sz="1600" dirty="0" smtClean="0"/>
              <a:t>β(basal) ∗ basal</a:t>
            </a:r>
            <a:endParaRPr lang="en-US" sz="1600" dirty="0"/>
          </a:p>
          <a:p>
            <a:pPr>
              <a:lnSpc>
                <a:spcPct val="120000"/>
              </a:lnSpc>
            </a:pPr>
            <a:r>
              <a:rPr lang="en-US" sz="1600" dirty="0"/>
              <a:t>    </a:t>
            </a:r>
            <a:r>
              <a:rPr lang="en-US" sz="1600" dirty="0" smtClean="0"/>
              <a:t>y ∼ NB</a:t>
            </a:r>
            <a:r>
              <a:rPr lang="en-US" sz="1600" dirty="0"/>
              <a:t>(μ</a:t>
            </a:r>
            <a:r>
              <a:rPr lang="en-US" sz="1600" dirty="0" smtClean="0"/>
              <a:t>, </a:t>
            </a:r>
            <a:r>
              <a:rPr lang="en-US" sz="1600" dirty="0" err="1" smtClean="0"/>
              <a:t>ρ</a:t>
            </a:r>
            <a:r>
              <a:rPr lang="en-US" sz="1600" dirty="0"/>
              <a:t>)</a:t>
            </a:r>
          </a:p>
        </p:txBody>
      </p:sp>
      <p:sp>
        <p:nvSpPr>
          <p:cNvPr id="8" name="TextBox 7"/>
          <p:cNvSpPr txBox="1"/>
          <p:nvPr/>
        </p:nvSpPr>
        <p:spPr>
          <a:xfrm>
            <a:off x="457200" y="5766126"/>
            <a:ext cx="2973140" cy="461665"/>
          </a:xfrm>
          <a:prstGeom prst="rect">
            <a:avLst/>
          </a:prstGeom>
          <a:noFill/>
        </p:spPr>
        <p:txBody>
          <a:bodyPr wrap="none" rtlCol="0">
            <a:spAutoFit/>
          </a:bodyPr>
          <a:lstStyle/>
          <a:p>
            <a:r>
              <a:rPr lang="en-US" sz="2400" dirty="0" smtClean="0">
                <a:solidFill>
                  <a:srgbClr val="0000FF"/>
                </a:solidFill>
                <a:latin typeface="Arial"/>
                <a:cs typeface="Arial"/>
              </a:rPr>
              <a:t>carterdev:3838/SCR</a:t>
            </a:r>
            <a:endParaRPr lang="en-US" sz="2400" dirty="0">
              <a:solidFill>
                <a:srgbClr val="0000FF"/>
              </a:solidFill>
              <a:latin typeface="Arial"/>
              <a:cs typeface="Arial"/>
            </a:endParaRPr>
          </a:p>
        </p:txBody>
      </p:sp>
    </p:spTree>
    <p:extLst>
      <p:ext uri="{BB962C8B-B14F-4D97-AF65-F5344CB8AC3E}">
        <p14:creationId xmlns:p14="http://schemas.microsoft.com/office/powerpoint/2010/main" val="193329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229600" cy="1143000"/>
          </a:xfrm>
        </p:spPr>
        <p:txBody>
          <a:bodyPr>
            <a:normAutofit/>
          </a:bodyPr>
          <a:lstStyle/>
          <a:p>
            <a:pPr marL="171450" indent="-171450">
              <a:lnSpc>
                <a:spcPct val="150000"/>
              </a:lnSpc>
            </a:pPr>
            <a:r>
              <a:rPr lang="en-US" sz="2000" b="1" dirty="0" smtClean="0">
                <a:latin typeface="Arial"/>
                <a:cs typeface="Arial"/>
              </a:rPr>
              <a:t>Marker genes for 47 cortical cells</a:t>
            </a:r>
            <a:endParaRPr lang="en-US" sz="2000" b="1" dirty="0">
              <a:latin typeface="Arial"/>
              <a:cs typeface="Arial"/>
            </a:endParaRPr>
          </a:p>
        </p:txBody>
      </p:sp>
      <p:pic>
        <p:nvPicPr>
          <p:cNvPr id="2" name="Picture 1" descr="Screen Shot 2015-06-05 at 9.40.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2796"/>
            <a:ext cx="9144000" cy="2810694"/>
          </a:xfrm>
          <a:prstGeom prst="rect">
            <a:avLst/>
          </a:prstGeom>
        </p:spPr>
      </p:pic>
      <p:sp>
        <p:nvSpPr>
          <p:cNvPr id="3" name="Rectangle 2"/>
          <p:cNvSpPr/>
          <p:nvPr/>
        </p:nvSpPr>
        <p:spPr>
          <a:xfrm>
            <a:off x="0" y="1268380"/>
            <a:ext cx="6480950" cy="720710"/>
          </a:xfrm>
          <a:prstGeom prst="rect">
            <a:avLst/>
          </a:prstGeom>
        </p:spPr>
        <p:txBody>
          <a:bodyPr wrap="square">
            <a:spAutoFit/>
          </a:bodyPr>
          <a:lstStyle/>
          <a:p>
            <a:pPr marL="171450" indent="-171450">
              <a:lnSpc>
                <a:spcPct val="150000"/>
              </a:lnSpc>
              <a:buFont typeface="Arial"/>
              <a:buChar char="•"/>
            </a:pPr>
            <a:r>
              <a:rPr lang="en-US" sz="1400" dirty="0" smtClean="0">
                <a:latin typeface="Arial"/>
                <a:cs typeface="Arial"/>
              </a:rPr>
              <a:t>Marker 1</a:t>
            </a:r>
            <a:r>
              <a:rPr lang="en-US" sz="1400" dirty="0">
                <a:latin typeface="Arial"/>
                <a:cs typeface="Arial"/>
              </a:rPr>
              <a:t>: appear in </a:t>
            </a:r>
            <a:r>
              <a:rPr lang="en-US" sz="1400" dirty="0" smtClean="0">
                <a:latin typeface="Arial"/>
                <a:cs typeface="Arial"/>
              </a:rPr>
              <a:t>less than 47 cells</a:t>
            </a:r>
          </a:p>
          <a:p>
            <a:pPr marL="171450" indent="-171450">
              <a:lnSpc>
                <a:spcPct val="150000"/>
              </a:lnSpc>
              <a:buFont typeface="Arial"/>
              <a:buChar char="•"/>
            </a:pPr>
            <a:r>
              <a:rPr lang="en-US" sz="1400" dirty="0" smtClean="0">
                <a:latin typeface="Arial"/>
                <a:cs typeface="Arial"/>
              </a:rPr>
              <a:t>Marker 2</a:t>
            </a:r>
            <a:r>
              <a:rPr lang="en-US" sz="1400" dirty="0">
                <a:latin typeface="Arial"/>
                <a:cs typeface="Arial"/>
              </a:rPr>
              <a:t>: appear in less than 10 </a:t>
            </a:r>
            <a:r>
              <a:rPr lang="en-US" sz="1400" dirty="0" smtClean="0">
                <a:latin typeface="Arial"/>
                <a:cs typeface="Arial"/>
              </a:rPr>
              <a:t>cells</a:t>
            </a:r>
            <a:endParaRPr lang="en-US" sz="1400" dirty="0">
              <a:latin typeface="Arial"/>
              <a:cs typeface="Arial"/>
            </a:endParaRPr>
          </a:p>
        </p:txBody>
      </p:sp>
    </p:spTree>
    <p:extLst>
      <p:ext uri="{BB962C8B-B14F-4D97-AF65-F5344CB8AC3E}">
        <p14:creationId xmlns:p14="http://schemas.microsoft.com/office/powerpoint/2010/main" val="399080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244"/>
            <a:ext cx="8229600" cy="1021779"/>
          </a:xfrm>
        </p:spPr>
        <p:txBody>
          <a:bodyPr>
            <a:normAutofit/>
          </a:bodyPr>
          <a:lstStyle/>
          <a:p>
            <a:pPr algn="l"/>
            <a:r>
              <a:rPr lang="en-US" sz="2000" b="1" dirty="0" smtClean="0">
                <a:latin typeface="Arial"/>
                <a:cs typeface="Arial"/>
              </a:rPr>
              <a:t>From marker genes to marker cells (</a:t>
            </a:r>
            <a:r>
              <a:rPr lang="en-US" sz="2000" b="1" dirty="0" err="1" smtClean="0"/>
              <a:t>Hypergeometric</a:t>
            </a:r>
            <a:r>
              <a:rPr lang="en-US" sz="2000" b="1" dirty="0" smtClean="0"/>
              <a:t> </a:t>
            </a:r>
            <a:r>
              <a:rPr lang="en-US" sz="2000" b="1" dirty="0" smtClean="0">
                <a:latin typeface="Arial"/>
                <a:cs typeface="Arial"/>
              </a:rPr>
              <a:t>P-value)</a:t>
            </a:r>
            <a:endParaRPr lang="en-US" sz="2000" b="1" dirty="0">
              <a:latin typeface="Arial"/>
              <a:cs typeface="Arial"/>
            </a:endParaRPr>
          </a:p>
        </p:txBody>
      </p:sp>
      <p:pic>
        <p:nvPicPr>
          <p:cNvPr id="2" name="Picture 1" descr="enrich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2881"/>
            <a:ext cx="9144000" cy="5334000"/>
          </a:xfrm>
          <a:prstGeom prst="rect">
            <a:avLst/>
          </a:prstGeom>
        </p:spPr>
      </p:pic>
    </p:spTree>
    <p:extLst>
      <p:ext uri="{BB962C8B-B14F-4D97-AF65-F5344CB8AC3E}">
        <p14:creationId xmlns:p14="http://schemas.microsoft.com/office/powerpoint/2010/main" val="3711461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000" b="1" dirty="0" smtClean="0">
                <a:latin typeface="Arial"/>
                <a:cs typeface="Arial"/>
              </a:rPr>
              <a:t>From marker genes to marker cells: PMCA (Robyn)</a:t>
            </a:r>
            <a:endParaRPr lang="en-US" sz="2000" b="1" dirty="0">
              <a:latin typeface="Arial"/>
              <a:cs typeface="Arial"/>
            </a:endParaRPr>
          </a:p>
        </p:txBody>
      </p:sp>
      <p:pic>
        <p:nvPicPr>
          <p:cNvPr id="3" name="Picture 2" descr="APP4m.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518"/>
            <a:ext cx="8686800" cy="3474720"/>
          </a:xfrm>
          <a:prstGeom prst="rect">
            <a:avLst/>
          </a:prstGeom>
        </p:spPr>
      </p:pic>
    </p:spTree>
    <p:extLst>
      <p:ext uri="{BB962C8B-B14F-4D97-AF65-F5344CB8AC3E}">
        <p14:creationId xmlns:p14="http://schemas.microsoft.com/office/powerpoint/2010/main" val="2020830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000" b="1" dirty="0" smtClean="0">
                <a:latin typeface="Arial"/>
                <a:cs typeface="Arial"/>
              </a:rPr>
              <a:t>Map the samples to 47 cortical cell types with PMCA</a:t>
            </a:r>
            <a:endParaRPr lang="en-US" sz="2000" b="1" dirty="0">
              <a:latin typeface="Arial"/>
              <a:cs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1352923653"/>
              </p:ext>
            </p:extLst>
          </p:nvPr>
        </p:nvGraphicFramePr>
        <p:xfrm>
          <a:off x="574756" y="2777069"/>
          <a:ext cx="7334277" cy="2154034"/>
        </p:xfrm>
        <a:graphic>
          <a:graphicData uri="http://schemas.openxmlformats.org/drawingml/2006/table">
            <a:tbl>
              <a:tblPr/>
              <a:tblGrid>
                <a:gridCol w="1934962"/>
                <a:gridCol w="1113031"/>
                <a:gridCol w="1113031"/>
                <a:gridCol w="3173253"/>
              </a:tblGrid>
              <a:tr h="238851">
                <a:tc>
                  <a:txBody>
                    <a:bodyPr/>
                    <a:lstStyle/>
                    <a:p>
                      <a:pPr algn="l" fontAlgn="b"/>
                      <a:r>
                        <a:rPr lang="en-US" sz="1100" b="1" i="0" u="none" strike="noStrike" dirty="0">
                          <a:solidFill>
                            <a:schemeClr val="bg1"/>
                          </a:solidFill>
                          <a:effectLst/>
                          <a:latin typeface="Arial"/>
                          <a:cs typeface="Arial"/>
                        </a:rPr>
                        <a:t>Group</a:t>
                      </a:r>
                    </a:p>
                  </a:txBody>
                  <a:tcPr marL="12700" marR="12700" marT="12700" marB="0" anchor="b">
                    <a:lnL>
                      <a:noFill/>
                    </a:lnL>
                    <a:lnR>
                      <a:noFill/>
                    </a:lnR>
                    <a:lnT>
                      <a:noFill/>
                    </a:lnT>
                    <a:lnB>
                      <a:noFill/>
                    </a:lnB>
                    <a:solidFill>
                      <a:srgbClr val="C0504D"/>
                    </a:solidFill>
                  </a:tcPr>
                </a:tc>
                <a:tc>
                  <a:txBody>
                    <a:bodyPr/>
                    <a:lstStyle/>
                    <a:p>
                      <a:pPr algn="l" fontAlgn="b"/>
                      <a:r>
                        <a:rPr lang="en-US" sz="1100" b="1" i="0" u="none" strike="noStrike" dirty="0">
                          <a:solidFill>
                            <a:schemeClr val="bg1"/>
                          </a:solidFill>
                          <a:effectLst/>
                          <a:latin typeface="Arial"/>
                          <a:cs typeface="Arial"/>
                        </a:rPr>
                        <a:t>Summary</a:t>
                      </a:r>
                    </a:p>
                  </a:txBody>
                  <a:tcPr marL="12700" marR="12700" marT="12700" marB="0" anchor="b">
                    <a:lnL>
                      <a:noFill/>
                    </a:lnL>
                    <a:lnR>
                      <a:noFill/>
                    </a:lnR>
                    <a:lnT>
                      <a:noFill/>
                    </a:lnT>
                    <a:lnB>
                      <a:noFill/>
                    </a:lnB>
                    <a:solidFill>
                      <a:srgbClr val="C0504D"/>
                    </a:solidFill>
                  </a:tcPr>
                </a:tc>
                <a:tc>
                  <a:txBody>
                    <a:bodyPr/>
                    <a:lstStyle/>
                    <a:p>
                      <a:pPr algn="l" fontAlgn="b"/>
                      <a:endParaRPr lang="en-US" sz="1200" b="0" i="0" u="none" strike="noStrike" dirty="0">
                        <a:solidFill>
                          <a:schemeClr val="bg1"/>
                        </a:solidFill>
                        <a:effectLst/>
                        <a:latin typeface="Calibri"/>
                      </a:endParaRPr>
                    </a:p>
                  </a:txBody>
                  <a:tcPr marL="12700" marR="12700" marT="12700" marB="0" anchor="b">
                    <a:lnL>
                      <a:noFill/>
                    </a:lnL>
                    <a:lnR>
                      <a:noFill/>
                    </a:lnR>
                    <a:lnT>
                      <a:noFill/>
                    </a:lnT>
                    <a:lnB>
                      <a:noFill/>
                    </a:lnB>
                    <a:solidFill>
                      <a:srgbClr val="C0504D"/>
                    </a:solidFill>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a:noFill/>
                    </a:lnR>
                    <a:lnT>
                      <a:noFill/>
                    </a:lnT>
                    <a:lnB>
                      <a:noFill/>
                    </a:lnB>
                    <a:solidFill>
                      <a:srgbClr val="C0504D"/>
                    </a:solidFill>
                  </a:tcPr>
                </a:tc>
              </a:tr>
              <a:tr h="238851">
                <a:tc>
                  <a:txBody>
                    <a:bodyPr/>
                    <a:lstStyle/>
                    <a:p>
                      <a:pPr algn="l" fontAlgn="b"/>
                      <a:r>
                        <a:rPr lang="en-US" sz="1000" b="0" i="0" u="none" strike="noStrike">
                          <a:solidFill>
                            <a:srgbClr val="000000"/>
                          </a:solidFill>
                          <a:effectLst/>
                          <a:latin typeface="Arial"/>
                          <a:cs typeface="Arial"/>
                        </a:rPr>
                        <a:t>APP</a:t>
                      </a:r>
                    </a:p>
                  </a:txBody>
                  <a:tcPr marL="12700" marR="12700" marT="12700" marB="0" anchor="b">
                    <a:lnL>
                      <a:noFill/>
                    </a:lnL>
                    <a:lnR>
                      <a:noFill/>
                    </a:lnR>
                    <a:lnT>
                      <a:noFill/>
                    </a:lnT>
                    <a:lnB>
                      <a:noFill/>
                    </a:lnB>
                  </a:tcPr>
                </a:tc>
                <a:tc gridSpan="3">
                  <a:txBody>
                    <a:bodyPr/>
                    <a:lstStyle/>
                    <a:p>
                      <a:pPr algn="l" fontAlgn="b"/>
                      <a:r>
                        <a:rPr lang="en-US" sz="1000" b="0" i="0" u="none" strike="noStrike">
                          <a:solidFill>
                            <a:srgbClr val="000000"/>
                          </a:solidFill>
                          <a:effectLst/>
                          <a:latin typeface="Arial"/>
                          <a:cs typeface="Arial"/>
                        </a:rPr>
                        <a:t>Int2 and Int8 are APP specific</a:t>
                      </a:r>
                    </a:p>
                  </a:txBody>
                  <a:tcPr marL="12700" marR="12700" marT="12700" marB="0" anchor="b">
                    <a:lnL>
                      <a:noFill/>
                    </a:lnL>
                    <a:lnR>
                      <a:noFill/>
                    </a:lnR>
                    <a:lnT>
                      <a:noFill/>
                    </a:lnT>
                    <a:lnB>
                      <a:noFill/>
                    </a:lnB>
                  </a:tcPr>
                </a:tc>
                <a:tc hMerge="1">
                  <a:txBody>
                    <a:bodyPr/>
                    <a:lstStyle/>
                    <a:p>
                      <a:endParaRPr lang="en-US"/>
                    </a:p>
                  </a:txBody>
                  <a:tcPr/>
                </a:tc>
                <a:tc hMerge="1">
                  <a:txBody>
                    <a:bodyPr/>
                    <a:lstStyle/>
                    <a:p>
                      <a:endParaRPr lang="en-US"/>
                    </a:p>
                  </a:txBody>
                  <a:tcPr/>
                </a:tc>
              </a:tr>
              <a:tr h="238851">
                <a:tc>
                  <a:txBody>
                    <a:bodyPr/>
                    <a:lstStyle/>
                    <a:p>
                      <a:pPr algn="l" fontAlgn="b"/>
                      <a:r>
                        <a:rPr lang="en-US" sz="1000" b="0" i="0" u="none" strike="noStrike">
                          <a:solidFill>
                            <a:srgbClr val="000000"/>
                          </a:solidFill>
                          <a:effectLst/>
                          <a:latin typeface="Arial"/>
                          <a:cs typeface="Arial"/>
                        </a:rPr>
                        <a:t>WT2m</a:t>
                      </a:r>
                    </a:p>
                  </a:txBody>
                  <a:tcPr marL="12700" marR="12700" marT="12700" marB="0" anchor="b">
                    <a:lnL>
                      <a:noFill/>
                    </a:lnL>
                    <a:lnR>
                      <a:noFill/>
                    </a:lnR>
                    <a:lnT>
                      <a:noFill/>
                    </a:lnT>
                    <a:lnB>
                      <a:noFill/>
                    </a:lnB>
                  </a:tcPr>
                </a:tc>
                <a:tc gridSpan="3">
                  <a:txBody>
                    <a:bodyPr/>
                    <a:lstStyle/>
                    <a:p>
                      <a:pPr algn="l" fontAlgn="b"/>
                      <a:r>
                        <a:rPr lang="en-US" sz="1000" b="0" i="0" u="none" strike="noStrike" dirty="0">
                          <a:solidFill>
                            <a:srgbClr val="000000"/>
                          </a:solidFill>
                          <a:effectLst/>
                          <a:latin typeface="Arial"/>
                          <a:cs typeface="Arial"/>
                        </a:rPr>
                        <a:t>ClauPyr,S1PyrL5,S1PyrL23,S1PyrL6 are WT2m specific</a:t>
                      </a:r>
                    </a:p>
                  </a:txBody>
                  <a:tcPr marL="12700" marR="12700" marT="12700" marB="0" anchor="b">
                    <a:lnL>
                      <a:noFill/>
                    </a:lnL>
                    <a:lnR>
                      <a:noFill/>
                    </a:lnR>
                    <a:lnT>
                      <a:noFill/>
                    </a:lnT>
                    <a:lnB>
                      <a:noFill/>
                    </a:lnB>
                    <a:solidFill>
                      <a:srgbClr val="FFFFFF"/>
                    </a:solidFill>
                  </a:tcPr>
                </a:tc>
                <a:tc hMerge="1">
                  <a:txBody>
                    <a:bodyPr/>
                    <a:lstStyle/>
                    <a:p>
                      <a:pPr algn="l" fontAlgn="b"/>
                      <a:endParaRPr lang="en-US" sz="1200" b="0" i="0" u="none" strike="noStrike">
                        <a:solidFill>
                          <a:srgbClr val="000000"/>
                        </a:solidFill>
                        <a:effectLst/>
                        <a:latin typeface="Calibri"/>
                      </a:endParaRPr>
                    </a:p>
                  </a:txBody>
                  <a:tcPr marL="12700" marR="12700" marT="12700" marB="0" anchor="b">
                    <a:lnL>
                      <a:noFill/>
                    </a:lnL>
                    <a:lnR>
                      <a:noFill/>
                    </a:lnR>
                    <a:lnT>
                      <a:noFill/>
                    </a:lnT>
                    <a:lnB>
                      <a:noFill/>
                    </a:lnB>
                  </a:tcPr>
                </a:tc>
                <a:tc hMerge="1">
                  <a:txBody>
                    <a:bodyPr/>
                    <a:lstStyle/>
                    <a:p>
                      <a:pPr algn="l" fontAlgn="b"/>
                      <a:endParaRPr lang="en-US" sz="1200" b="0" i="0" u="none" strike="noStrike">
                        <a:solidFill>
                          <a:srgbClr val="000000"/>
                        </a:solidFill>
                        <a:effectLst/>
                        <a:latin typeface="Calibri"/>
                      </a:endParaRPr>
                    </a:p>
                  </a:txBody>
                  <a:tcPr marL="12700" marR="12700" marT="12700" marB="0" anchor="b">
                    <a:lnL>
                      <a:noFill/>
                    </a:lnL>
                    <a:lnR>
                      <a:noFill/>
                    </a:lnR>
                    <a:lnT>
                      <a:noFill/>
                    </a:lnT>
                    <a:lnB>
                      <a:noFill/>
                    </a:lnB>
                  </a:tcPr>
                </a:tc>
              </a:tr>
              <a:tr h="238851">
                <a:tc>
                  <a:txBody>
                    <a:bodyPr/>
                    <a:lstStyle/>
                    <a:p>
                      <a:pPr algn="l" fontAlgn="b"/>
                      <a:r>
                        <a:rPr lang="en-US" sz="1000" b="0" i="0" u="none" strike="noStrike">
                          <a:solidFill>
                            <a:srgbClr val="000000"/>
                          </a:solidFill>
                          <a:effectLst/>
                          <a:latin typeface="Arial"/>
                          <a:cs typeface="Arial"/>
                        </a:rPr>
                        <a:t>WT4m</a:t>
                      </a:r>
                    </a:p>
                  </a:txBody>
                  <a:tcPr marL="12700" marR="12700" marT="12700" marB="0" anchor="b">
                    <a:lnL>
                      <a:noFill/>
                    </a:lnL>
                    <a:lnR>
                      <a:noFill/>
                    </a:lnR>
                    <a:lnT>
                      <a:noFill/>
                    </a:lnT>
                    <a:lnB>
                      <a:noFill/>
                    </a:lnB>
                  </a:tcPr>
                </a:tc>
                <a:tc gridSpan="3">
                  <a:txBody>
                    <a:bodyPr/>
                    <a:lstStyle/>
                    <a:p>
                      <a:pPr algn="l" fontAlgn="b"/>
                      <a:r>
                        <a:rPr lang="en-US" sz="1000" b="0" i="0" u="none" strike="noStrike">
                          <a:solidFill>
                            <a:srgbClr val="000000"/>
                          </a:solidFill>
                          <a:effectLst/>
                          <a:latin typeface="Arial"/>
                          <a:cs typeface="Arial"/>
                        </a:rPr>
                        <a:t>Int16,Int14,SubPyr,Pvm1,Astro2,Astro1 are WT4m specific</a:t>
                      </a:r>
                    </a:p>
                  </a:txBody>
                  <a:tcPr marL="12700" marR="12700" marT="12700" marB="0" anchor="b">
                    <a:lnL>
                      <a:noFill/>
                    </a:lnL>
                    <a:lnR>
                      <a:noFill/>
                    </a:lnR>
                    <a:lnT>
                      <a:noFill/>
                    </a:lnT>
                    <a:lnB>
                      <a:noFill/>
                    </a:lnB>
                    <a:solidFill>
                      <a:srgbClr val="FFFFFF"/>
                    </a:solidFill>
                  </a:tcPr>
                </a:tc>
                <a:tc hMerge="1">
                  <a:txBody>
                    <a:bodyPr/>
                    <a:lstStyle/>
                    <a:p>
                      <a:pPr algn="l" fontAlgn="b"/>
                      <a:endParaRPr lang="en-US" sz="1200" b="0" i="0" u="none" strike="noStrike">
                        <a:solidFill>
                          <a:srgbClr val="000000"/>
                        </a:solidFill>
                        <a:effectLst/>
                        <a:latin typeface="Calibri"/>
                      </a:endParaRPr>
                    </a:p>
                  </a:txBody>
                  <a:tcPr marL="12700" marR="12700" marT="12700" marB="0" anchor="b">
                    <a:lnL>
                      <a:noFill/>
                    </a:lnL>
                    <a:lnR>
                      <a:noFill/>
                    </a:lnR>
                    <a:lnT>
                      <a:noFill/>
                    </a:lnT>
                    <a:lnB>
                      <a:noFill/>
                    </a:lnB>
                  </a:tcPr>
                </a:tc>
                <a:tc hMerge="1">
                  <a:txBody>
                    <a:bodyPr/>
                    <a:lstStyle/>
                    <a:p>
                      <a:pPr algn="l" fontAlgn="b"/>
                      <a:endParaRPr lang="en-US" sz="1200" b="0" i="0" u="none" strike="noStrike">
                        <a:solidFill>
                          <a:srgbClr val="000000"/>
                        </a:solidFill>
                        <a:effectLst/>
                        <a:latin typeface="Calibri"/>
                      </a:endParaRPr>
                    </a:p>
                  </a:txBody>
                  <a:tcPr marL="12700" marR="12700" marT="12700" marB="0" anchor="b">
                    <a:lnL>
                      <a:noFill/>
                    </a:lnL>
                    <a:lnR>
                      <a:noFill/>
                    </a:lnR>
                    <a:lnT>
                      <a:noFill/>
                    </a:lnT>
                    <a:lnB>
                      <a:noFill/>
                    </a:lnB>
                  </a:tcPr>
                </a:tc>
              </a:tr>
              <a:tr h="238851">
                <a:tc>
                  <a:txBody>
                    <a:bodyPr/>
                    <a:lstStyle/>
                    <a:p>
                      <a:pPr algn="l" fontAlgn="b"/>
                      <a:r>
                        <a:rPr lang="en-US" sz="1000" b="0" i="0" u="none" strike="noStrike">
                          <a:solidFill>
                            <a:srgbClr val="000000"/>
                          </a:solidFill>
                          <a:effectLst/>
                          <a:latin typeface="Arial"/>
                          <a:cs typeface="Arial"/>
                        </a:rPr>
                        <a:t>APP4m &amp; APP5m</a:t>
                      </a:r>
                    </a:p>
                  </a:txBody>
                  <a:tcPr marL="12700" marR="12700" marT="12700" marB="0" anchor="b">
                    <a:lnL>
                      <a:noFill/>
                    </a:lnL>
                    <a:lnR>
                      <a:noFill/>
                    </a:lnR>
                    <a:lnT>
                      <a:noFill/>
                    </a:lnT>
                    <a:lnB>
                      <a:noFill/>
                    </a:lnB>
                  </a:tcPr>
                </a:tc>
                <a:tc gridSpan="3">
                  <a:txBody>
                    <a:bodyPr/>
                    <a:lstStyle/>
                    <a:p>
                      <a:pPr algn="l" fontAlgn="b"/>
                      <a:r>
                        <a:rPr lang="en-US" sz="1000" b="0" i="0" u="none" strike="noStrike" dirty="0">
                          <a:solidFill>
                            <a:srgbClr val="000000"/>
                          </a:solidFill>
                          <a:effectLst/>
                          <a:latin typeface="Arial"/>
                          <a:cs typeface="Arial"/>
                        </a:rPr>
                        <a:t>Int15 is specific to APP4m and APP5m</a:t>
                      </a:r>
                    </a:p>
                  </a:txBody>
                  <a:tcPr marL="12700" marR="12700" marT="12700" marB="0" anchor="b">
                    <a:lnL>
                      <a:noFill/>
                    </a:lnL>
                    <a:lnR>
                      <a:noFill/>
                    </a:lnR>
                    <a:lnT>
                      <a:noFill/>
                    </a:lnT>
                    <a:lnB>
                      <a:noFill/>
                    </a:lnB>
                  </a:tcPr>
                </a:tc>
                <a:tc hMerge="1">
                  <a:txBody>
                    <a:bodyPr/>
                    <a:lstStyle/>
                    <a:p>
                      <a:endParaRPr lang="en-US"/>
                    </a:p>
                  </a:txBody>
                  <a:tcPr/>
                </a:tc>
                <a:tc hMerge="1">
                  <a:txBody>
                    <a:bodyPr/>
                    <a:lstStyle/>
                    <a:p>
                      <a:endParaRPr lang="en-US"/>
                    </a:p>
                  </a:txBody>
                  <a:tcPr/>
                </a:tc>
              </a:tr>
              <a:tr h="238851">
                <a:tc>
                  <a:txBody>
                    <a:bodyPr/>
                    <a:lstStyle/>
                    <a:p>
                      <a:pPr algn="l" fontAlgn="b"/>
                      <a:r>
                        <a:rPr lang="en-US" sz="1000" b="0" i="0" u="none" strike="noStrike">
                          <a:solidFill>
                            <a:srgbClr val="000000"/>
                          </a:solidFill>
                          <a:effectLst/>
                          <a:latin typeface="Arial"/>
                          <a:cs typeface="Arial"/>
                        </a:rPr>
                        <a:t>APP4m</a:t>
                      </a:r>
                    </a:p>
                  </a:txBody>
                  <a:tcPr marL="12700" marR="12700" marT="12700" marB="0" anchor="b">
                    <a:lnL>
                      <a:noFill/>
                    </a:lnL>
                    <a:lnR>
                      <a:noFill/>
                    </a:lnR>
                    <a:lnT>
                      <a:noFill/>
                    </a:lnT>
                    <a:lnB>
                      <a:noFill/>
                    </a:lnB>
                  </a:tcPr>
                </a:tc>
                <a:tc gridSpan="3">
                  <a:txBody>
                    <a:bodyPr/>
                    <a:lstStyle/>
                    <a:p>
                      <a:pPr algn="l" fontAlgn="b"/>
                      <a:r>
                        <a:rPr lang="en-US" sz="1000" b="0" i="0" u="none" strike="noStrike" dirty="0">
                          <a:solidFill>
                            <a:srgbClr val="000000"/>
                          </a:solidFill>
                          <a:effectLst/>
                          <a:latin typeface="Arial"/>
                          <a:cs typeface="Arial"/>
                        </a:rPr>
                        <a:t>Oligo2 &amp; Oligo6 are specific to APP4m</a:t>
                      </a:r>
                    </a:p>
                  </a:txBody>
                  <a:tcPr marL="12700" marR="12700" marT="12700" marB="0" anchor="b">
                    <a:lnL>
                      <a:noFill/>
                    </a:lnL>
                    <a:lnR>
                      <a:noFill/>
                    </a:lnR>
                    <a:lnT>
                      <a:noFill/>
                    </a:lnT>
                    <a:lnB>
                      <a:noFill/>
                    </a:lnB>
                  </a:tcPr>
                </a:tc>
                <a:tc hMerge="1">
                  <a:txBody>
                    <a:bodyPr/>
                    <a:lstStyle/>
                    <a:p>
                      <a:endParaRPr lang="en-US"/>
                    </a:p>
                  </a:txBody>
                  <a:tcPr/>
                </a:tc>
                <a:tc hMerge="1">
                  <a:txBody>
                    <a:bodyPr/>
                    <a:lstStyle/>
                    <a:p>
                      <a:endParaRPr lang="en-US"/>
                    </a:p>
                  </a:txBody>
                  <a:tcPr/>
                </a:tc>
              </a:tr>
              <a:tr h="238851">
                <a:tc>
                  <a:txBody>
                    <a:bodyPr/>
                    <a:lstStyle/>
                    <a:p>
                      <a:pPr algn="l" fontAlgn="b"/>
                      <a:r>
                        <a:rPr lang="en-US" sz="1000" b="0" i="0" u="none" strike="noStrike" dirty="0">
                          <a:solidFill>
                            <a:srgbClr val="000000"/>
                          </a:solidFill>
                          <a:effectLst/>
                          <a:latin typeface="Arial"/>
                          <a:cs typeface="Arial"/>
                        </a:rPr>
                        <a:t>APP4m</a:t>
                      </a:r>
                    </a:p>
                  </a:txBody>
                  <a:tcPr marL="12700" marR="12700" marT="12700" marB="0" anchor="b">
                    <a:lnL>
                      <a:noFill/>
                    </a:lnL>
                    <a:lnR>
                      <a:noFill/>
                    </a:lnR>
                    <a:lnT>
                      <a:noFill/>
                    </a:lnT>
                    <a:lnB>
                      <a:noFill/>
                    </a:lnB>
                  </a:tcPr>
                </a:tc>
                <a:tc gridSpan="3">
                  <a:txBody>
                    <a:bodyPr/>
                    <a:lstStyle/>
                    <a:p>
                      <a:pPr algn="l" fontAlgn="b"/>
                      <a:r>
                        <a:rPr lang="en-US" sz="1000" b="0" i="0" u="none" strike="noStrike">
                          <a:solidFill>
                            <a:srgbClr val="000000"/>
                          </a:solidFill>
                          <a:effectLst/>
                          <a:latin typeface="Arial"/>
                          <a:cs typeface="Arial"/>
                        </a:rPr>
                        <a:t>Oligo 1 is anti-associated to APP4m</a:t>
                      </a:r>
                    </a:p>
                  </a:txBody>
                  <a:tcPr marL="12700" marR="12700" marT="12700" marB="0" anchor="b">
                    <a:lnL>
                      <a:noFill/>
                    </a:lnL>
                    <a:lnR>
                      <a:noFill/>
                    </a:lnR>
                    <a:lnT>
                      <a:noFill/>
                    </a:lnT>
                    <a:lnB>
                      <a:noFill/>
                    </a:lnB>
                  </a:tcPr>
                </a:tc>
                <a:tc hMerge="1">
                  <a:txBody>
                    <a:bodyPr/>
                    <a:lstStyle/>
                    <a:p>
                      <a:endParaRPr lang="en-US"/>
                    </a:p>
                  </a:txBody>
                  <a:tcPr/>
                </a:tc>
                <a:tc hMerge="1">
                  <a:txBody>
                    <a:bodyPr/>
                    <a:lstStyle/>
                    <a:p>
                      <a:endParaRPr lang="en-US"/>
                    </a:p>
                  </a:txBody>
                  <a:tcPr/>
                </a:tc>
              </a:tr>
              <a:tr h="238851">
                <a:tc>
                  <a:txBody>
                    <a:bodyPr/>
                    <a:lstStyle/>
                    <a:p>
                      <a:pPr algn="l" fontAlgn="b"/>
                      <a:r>
                        <a:rPr lang="en-US" sz="1000" b="0" i="0" u="none" strike="noStrike" dirty="0">
                          <a:solidFill>
                            <a:srgbClr val="000000"/>
                          </a:solidFill>
                          <a:effectLst/>
                          <a:latin typeface="Arial"/>
                          <a:cs typeface="Arial"/>
                        </a:rPr>
                        <a:t>APP5m</a:t>
                      </a:r>
                    </a:p>
                  </a:txBody>
                  <a:tcPr marL="12700" marR="12700" marT="12700" marB="0" anchor="b">
                    <a:lnL>
                      <a:noFill/>
                    </a:lnL>
                    <a:lnR>
                      <a:noFill/>
                    </a:lnR>
                    <a:lnT>
                      <a:noFill/>
                    </a:lnT>
                    <a:lnB>
                      <a:noFill/>
                    </a:lnB>
                  </a:tcPr>
                </a:tc>
                <a:tc gridSpan="3">
                  <a:txBody>
                    <a:bodyPr/>
                    <a:lstStyle/>
                    <a:p>
                      <a:pPr algn="l" fontAlgn="b"/>
                      <a:r>
                        <a:rPr lang="en-US" sz="1000" b="0" i="0" u="none" strike="noStrike" dirty="0">
                          <a:solidFill>
                            <a:srgbClr val="000000"/>
                          </a:solidFill>
                          <a:effectLst/>
                          <a:latin typeface="Arial"/>
                          <a:cs typeface="Arial"/>
                        </a:rPr>
                        <a:t>Oligo5 is anti-associated with APP5m</a:t>
                      </a:r>
                    </a:p>
                  </a:txBody>
                  <a:tcPr marL="12700" marR="12700" marT="12700" marB="0" anchor="b">
                    <a:lnL>
                      <a:noFill/>
                    </a:lnL>
                    <a:lnR>
                      <a:noFill/>
                    </a:lnR>
                    <a:lnT>
                      <a:noFill/>
                    </a:lnT>
                    <a:lnB>
                      <a:noFill/>
                    </a:lnB>
                  </a:tcPr>
                </a:tc>
                <a:tc hMerge="1">
                  <a:txBody>
                    <a:bodyPr/>
                    <a:lstStyle/>
                    <a:p>
                      <a:endParaRPr lang="en-US"/>
                    </a:p>
                  </a:txBody>
                  <a:tcPr/>
                </a:tc>
                <a:tc hMerge="1">
                  <a:txBody>
                    <a:bodyPr/>
                    <a:lstStyle/>
                    <a:p>
                      <a:endParaRPr lang="en-US"/>
                    </a:p>
                  </a:txBody>
                  <a:tcPr/>
                </a:tc>
              </a:tr>
              <a:tr h="243226">
                <a:tc>
                  <a:txBody>
                    <a:bodyPr/>
                    <a:lstStyle/>
                    <a:p>
                      <a:pPr algn="l" fontAlgn="b"/>
                      <a:r>
                        <a:rPr lang="en-US" sz="1000" b="0" i="0" u="none" strike="noStrike" dirty="0">
                          <a:solidFill>
                            <a:srgbClr val="000000"/>
                          </a:solidFill>
                          <a:effectLst/>
                          <a:latin typeface="Arial"/>
                          <a:cs typeface="Arial"/>
                        </a:rPr>
                        <a:t>APP6m</a:t>
                      </a:r>
                    </a:p>
                  </a:txBody>
                  <a:tcPr marL="12700" marR="12700" marT="12700" marB="0" anchor="b">
                    <a:lnL>
                      <a:noFill/>
                    </a:lnL>
                    <a:lnR>
                      <a:noFill/>
                    </a:lnR>
                    <a:lnT>
                      <a:noFill/>
                    </a:lnT>
                    <a:lnB>
                      <a:noFill/>
                    </a:lnB>
                  </a:tcPr>
                </a:tc>
                <a:tc gridSpan="3">
                  <a:txBody>
                    <a:bodyPr/>
                    <a:lstStyle/>
                    <a:p>
                      <a:pPr algn="l" fontAlgn="b"/>
                      <a:r>
                        <a:rPr lang="en-US" sz="1000" b="0" i="0" u="none" strike="noStrike" dirty="0">
                          <a:solidFill>
                            <a:srgbClr val="000000"/>
                          </a:solidFill>
                          <a:effectLst/>
                          <a:latin typeface="Arial"/>
                          <a:cs typeface="Arial"/>
                        </a:rPr>
                        <a:t>Int1 may be specific to APP6m but the evidence is weaker for this </a:t>
                      </a:r>
                      <a:r>
                        <a:rPr lang="en-US" sz="1000" b="0" i="0" u="none" strike="noStrike" dirty="0" smtClean="0">
                          <a:solidFill>
                            <a:srgbClr val="000000"/>
                          </a:solidFill>
                          <a:effectLst/>
                          <a:latin typeface="Arial"/>
                          <a:cs typeface="Arial"/>
                        </a:rPr>
                        <a:t>association</a:t>
                      </a:r>
                      <a:endParaRPr lang="en-US" sz="1000" b="0" i="0" u="none" strike="noStrike" dirty="0">
                        <a:solidFill>
                          <a:srgbClr val="000000"/>
                        </a:solidFill>
                        <a:effectLst/>
                        <a:latin typeface="Arial"/>
                        <a:cs typeface="Arial"/>
                      </a:endParaRPr>
                    </a:p>
                  </a:txBody>
                  <a:tcPr marL="12700" marR="12700" marT="12700" marB="0" anchor="b">
                    <a:lnL>
                      <a:noFill/>
                    </a:lnL>
                    <a:lnR>
                      <a:noFill/>
                    </a:lnR>
                    <a:lnT>
                      <a:noFill/>
                    </a:lnT>
                    <a:lnB>
                      <a:noFill/>
                    </a:lnB>
                  </a:tcPr>
                </a:tc>
                <a:tc hMerge="1">
                  <a:txBody>
                    <a:bodyPr/>
                    <a:lstStyle/>
                    <a:p>
                      <a:endParaRPr lang="en-US"/>
                    </a:p>
                  </a:txBody>
                  <a:tcPr/>
                </a:tc>
                <a:tc hMerge="1">
                  <a:txBody>
                    <a:bodyPr/>
                    <a:lstStyle/>
                    <a:p>
                      <a:endParaRPr lang="en-US"/>
                    </a:p>
                  </a:txBody>
                  <a:tcPr/>
                </a:tc>
              </a:tr>
            </a:tbl>
          </a:graphicData>
        </a:graphic>
      </p:graphicFrame>
      <p:sp>
        <p:nvSpPr>
          <p:cNvPr id="8" name="Rectangle 7"/>
          <p:cNvSpPr/>
          <p:nvPr/>
        </p:nvSpPr>
        <p:spPr>
          <a:xfrm>
            <a:off x="574756" y="1690592"/>
            <a:ext cx="1965244" cy="369303"/>
          </a:xfrm>
          <a:prstGeom prst="rect">
            <a:avLst/>
          </a:prstGeom>
          <a:ln w="12700" cmpd="sng">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r>
              <a:rPr lang="en-US" sz="1000" dirty="0" smtClean="0"/>
              <a:t>Detect App and aging genes from bulk RNA-sequencing </a:t>
            </a:r>
            <a:endParaRPr lang="en-US" sz="1000" dirty="0"/>
          </a:p>
        </p:txBody>
      </p:sp>
      <p:sp>
        <p:nvSpPr>
          <p:cNvPr id="10" name="Rectangle 9"/>
          <p:cNvSpPr/>
          <p:nvPr/>
        </p:nvSpPr>
        <p:spPr>
          <a:xfrm>
            <a:off x="2849273" y="1690592"/>
            <a:ext cx="2592552" cy="369303"/>
          </a:xfrm>
          <a:prstGeom prst="rect">
            <a:avLst/>
          </a:prstGeom>
          <a:ln w="12700" cmpd="sng">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r>
              <a:rPr lang="en-US" sz="1000" dirty="0" smtClean="0"/>
              <a:t>Estimate each gene’s expression in 47 cortical cell types from single cell RNA-sequencing</a:t>
            </a:r>
            <a:endParaRPr lang="en-US" sz="1000" dirty="0"/>
          </a:p>
        </p:txBody>
      </p:sp>
      <p:sp>
        <p:nvSpPr>
          <p:cNvPr id="11" name="Rectangle 10"/>
          <p:cNvSpPr/>
          <p:nvPr/>
        </p:nvSpPr>
        <p:spPr>
          <a:xfrm>
            <a:off x="5751099" y="1690592"/>
            <a:ext cx="2157934" cy="369303"/>
          </a:xfrm>
          <a:prstGeom prst="rect">
            <a:avLst/>
          </a:prstGeom>
          <a:ln w="12700" cmpd="sng">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r>
              <a:rPr lang="en-US" sz="1000" dirty="0"/>
              <a:t>Infer cell compositions of </a:t>
            </a:r>
            <a:r>
              <a:rPr lang="en-US" sz="1000" dirty="0" smtClean="0"/>
              <a:t>the bulk RNA-sequencing using PMCA</a:t>
            </a:r>
            <a:endParaRPr lang="en-US" sz="1000" dirty="0"/>
          </a:p>
        </p:txBody>
      </p:sp>
      <p:cxnSp>
        <p:nvCxnSpPr>
          <p:cNvPr id="4" name="Straight Connector 3"/>
          <p:cNvCxnSpPr/>
          <p:nvPr/>
        </p:nvCxnSpPr>
        <p:spPr>
          <a:xfrm>
            <a:off x="2420102" y="1875244"/>
            <a:ext cx="429171" cy="0"/>
          </a:xfrm>
          <a:prstGeom prst="line">
            <a:avLst/>
          </a:prstGeom>
          <a:ln w="127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321928" y="1879651"/>
            <a:ext cx="429171" cy="0"/>
          </a:xfrm>
          <a:prstGeom prst="line">
            <a:avLst/>
          </a:prstGeom>
          <a:ln w="127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484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292570"/>
            <a:ext cx="8229600" cy="1143000"/>
          </a:xfrm>
        </p:spPr>
        <p:txBody>
          <a:bodyPr>
            <a:normAutofit/>
          </a:bodyPr>
          <a:lstStyle/>
          <a:p>
            <a:r>
              <a:rPr lang="en-US" sz="3200" b="1" dirty="0" smtClean="0">
                <a:latin typeface="Arial"/>
                <a:cs typeface="Arial"/>
              </a:rPr>
              <a:t>Following are amended slides to answer questions from the meeting</a:t>
            </a:r>
            <a:endParaRPr lang="en-US" sz="3200" b="1" dirty="0">
              <a:latin typeface="Arial"/>
              <a:cs typeface="Arial"/>
            </a:endParaRPr>
          </a:p>
        </p:txBody>
      </p:sp>
    </p:spTree>
    <p:extLst>
      <p:ext uri="{BB962C8B-B14F-4D97-AF65-F5344CB8AC3E}">
        <p14:creationId xmlns:p14="http://schemas.microsoft.com/office/powerpoint/2010/main" val="2996700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000" b="1" dirty="0" smtClean="0">
                <a:latin typeface="Arial"/>
                <a:cs typeface="Arial"/>
              </a:rPr>
              <a:t>1: Key regulators by pooling up/down  genes together  </a:t>
            </a:r>
            <a:endParaRPr lang="en-US" sz="2000" b="1" dirty="0">
              <a:latin typeface="Arial"/>
              <a:cs typeface="Arial"/>
            </a:endParaRPr>
          </a:p>
        </p:txBody>
      </p:sp>
      <p:pic>
        <p:nvPicPr>
          <p:cNvPr id="3" name="Picture 2" descr="Screen Shot 2015-06-10 at 11.48.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2810"/>
            <a:ext cx="9144000" cy="2221992"/>
          </a:xfrm>
          <a:prstGeom prst="rect">
            <a:avLst/>
          </a:prstGeom>
        </p:spPr>
      </p:pic>
    </p:spTree>
    <p:extLst>
      <p:ext uri="{BB962C8B-B14F-4D97-AF65-F5344CB8AC3E}">
        <p14:creationId xmlns:p14="http://schemas.microsoft.com/office/powerpoint/2010/main" val="368502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72"/>
            <a:ext cx="8229600" cy="1143000"/>
          </a:xfrm>
        </p:spPr>
        <p:txBody>
          <a:bodyPr>
            <a:normAutofit/>
          </a:bodyPr>
          <a:lstStyle/>
          <a:p>
            <a:r>
              <a:rPr lang="en-US" sz="3200" b="1" dirty="0" err="1" smtClean="0">
                <a:latin typeface="Arial"/>
                <a:cs typeface="Arial"/>
              </a:rPr>
              <a:t>Clu</a:t>
            </a:r>
            <a:r>
              <a:rPr lang="en-US" sz="3200" b="1" dirty="0" smtClean="0">
                <a:latin typeface="Arial"/>
                <a:cs typeface="Arial"/>
              </a:rPr>
              <a:t>: Homozygous KO</a:t>
            </a:r>
            <a:endParaRPr lang="en-US" sz="3200" b="1" dirty="0">
              <a:latin typeface="Arial"/>
              <a:cs typeface="Arial"/>
            </a:endParaRPr>
          </a:p>
        </p:txBody>
      </p:sp>
      <p:sp>
        <p:nvSpPr>
          <p:cNvPr id="6" name="Rectangle 5"/>
          <p:cNvSpPr/>
          <p:nvPr/>
        </p:nvSpPr>
        <p:spPr>
          <a:xfrm>
            <a:off x="686212" y="4666647"/>
            <a:ext cx="7801452" cy="1601720"/>
          </a:xfrm>
          <a:prstGeom prst="rect">
            <a:avLst/>
          </a:prstGeom>
        </p:spPr>
        <p:txBody>
          <a:bodyPr wrap="square">
            <a:spAutoFit/>
          </a:bodyPr>
          <a:lstStyle/>
          <a:p>
            <a:pPr marL="285750" indent="-285750">
              <a:lnSpc>
                <a:spcPct val="150000"/>
              </a:lnSpc>
              <a:buFont typeface="Arial"/>
              <a:buChar char="•"/>
            </a:pPr>
            <a:r>
              <a:rPr lang="en-US" sz="1100" dirty="0">
                <a:latin typeface="Arial"/>
                <a:cs typeface="Arial"/>
              </a:rPr>
              <a:t>The protein encoded by this gene is a secreted chaperone that can under some stress conditions also be found in the cell cytosol. It has been suggested to be involved in several basic biological events such as cell death, tumor progression, and neurodegenerative disorders. Hg: The protein encoded by this gene is a secreted chaperone that can under some stress conditions also be found in the cell cytosol. It has been suggested to be involved in several basic biological events such as cell death, tumor progression, and neurodegenerative disorders. Alternate splicing results in both coding and non-coding variants.</a:t>
            </a:r>
            <a:endParaRPr lang="en-US" sz="1100" dirty="0" smtClean="0">
              <a:latin typeface="Arial"/>
              <a:cs typeface="Arial"/>
            </a:endParaRPr>
          </a:p>
        </p:txBody>
      </p:sp>
      <p:pic>
        <p:nvPicPr>
          <p:cNvPr id="2" name="Picture 1" descr="Clu.pdf"/>
          <p:cNvPicPr>
            <a:picLocks noChangeAspect="1"/>
          </p:cNvPicPr>
          <p:nvPr/>
        </p:nvPicPr>
        <p:blipFill rotWithShape="1">
          <a:blip r:embed="rId2">
            <a:extLst>
              <a:ext uri="{28A0092B-C50C-407E-A947-70E740481C1C}">
                <a14:useLocalDpi xmlns:a14="http://schemas.microsoft.com/office/drawing/2010/main" val="0"/>
              </a:ext>
            </a:extLst>
          </a:blip>
          <a:srcRect t="-708" b="1"/>
          <a:stretch/>
        </p:blipFill>
        <p:spPr>
          <a:xfrm>
            <a:off x="1377310" y="950184"/>
            <a:ext cx="6400800" cy="3683486"/>
          </a:xfrm>
          <a:prstGeom prst="rect">
            <a:avLst/>
          </a:prstGeom>
        </p:spPr>
      </p:pic>
    </p:spTree>
    <p:extLst>
      <p:ext uri="{BB962C8B-B14F-4D97-AF65-F5344CB8AC3E}">
        <p14:creationId xmlns:p14="http://schemas.microsoft.com/office/powerpoint/2010/main" val="1812346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000" b="1" dirty="0" smtClean="0">
                <a:latin typeface="Arial"/>
                <a:cs typeface="Arial"/>
              </a:rPr>
              <a:t>2: ApoE4 </a:t>
            </a:r>
            <a:r>
              <a:rPr lang="en-US" sz="2000" b="1" dirty="0" err="1" smtClean="0">
                <a:latin typeface="Arial"/>
                <a:cs typeface="Arial"/>
              </a:rPr>
              <a:t>vs</a:t>
            </a:r>
            <a:r>
              <a:rPr lang="en-US" sz="2000" b="1" dirty="0" smtClean="0">
                <a:latin typeface="Arial"/>
                <a:cs typeface="Arial"/>
              </a:rPr>
              <a:t> </a:t>
            </a:r>
            <a:r>
              <a:rPr lang="en-US" sz="2000" b="1" dirty="0" err="1" smtClean="0">
                <a:latin typeface="Arial"/>
                <a:cs typeface="Arial"/>
              </a:rPr>
              <a:t>Apoe</a:t>
            </a:r>
            <a:r>
              <a:rPr lang="en-US" sz="2000" b="1" dirty="0" smtClean="0">
                <a:latin typeface="Arial"/>
                <a:cs typeface="Arial"/>
              </a:rPr>
              <a:t> samples</a:t>
            </a:r>
            <a:endParaRPr lang="en-US" sz="2000" b="1" dirty="0">
              <a:latin typeface="Arial"/>
              <a:cs typeface="Arial"/>
            </a:endParaRPr>
          </a:p>
        </p:txBody>
      </p:sp>
      <p:pic>
        <p:nvPicPr>
          <p:cNvPr id="2" name="Picture 1" descr="Screen Shot 2015-06-10 at 12.36.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136" y="1820181"/>
            <a:ext cx="5113938" cy="1100468"/>
          </a:xfrm>
          <a:prstGeom prst="rect">
            <a:avLst/>
          </a:prstGeom>
        </p:spPr>
      </p:pic>
      <p:pic>
        <p:nvPicPr>
          <p:cNvPr id="4" name="Picture 3" descr="Screen Shot 2015-06-10 at 12.36.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742" y="3454224"/>
            <a:ext cx="6770544" cy="2348563"/>
          </a:xfrm>
          <a:prstGeom prst="rect">
            <a:avLst/>
          </a:prstGeom>
        </p:spPr>
      </p:pic>
      <p:cxnSp>
        <p:nvCxnSpPr>
          <p:cNvPr id="7" name="Straight Connector 6"/>
          <p:cNvCxnSpPr/>
          <p:nvPr/>
        </p:nvCxnSpPr>
        <p:spPr>
          <a:xfrm>
            <a:off x="0" y="3145599"/>
            <a:ext cx="914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3507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
            <a:ext cx="8229600" cy="457200"/>
          </a:xfrm>
        </p:spPr>
        <p:txBody>
          <a:bodyPr>
            <a:normAutofit/>
          </a:bodyPr>
          <a:lstStyle/>
          <a:p>
            <a:r>
              <a:rPr lang="en-US" sz="2000" b="1" dirty="0" smtClean="0">
                <a:latin typeface="Arial"/>
                <a:cs typeface="Arial"/>
              </a:rPr>
              <a:t>3: Log2 TPM distribution</a:t>
            </a:r>
            <a:endParaRPr lang="en-US" sz="2000" b="1" dirty="0">
              <a:latin typeface="Arial"/>
              <a:cs typeface="Arial"/>
            </a:endParaRPr>
          </a:p>
        </p:txBody>
      </p:sp>
      <p:pic>
        <p:nvPicPr>
          <p:cNvPr id="3" name="Picture 2" descr="hi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679" y="457200"/>
            <a:ext cx="6400800" cy="6400800"/>
          </a:xfrm>
          <a:prstGeom prst="rect">
            <a:avLst/>
          </a:prstGeom>
        </p:spPr>
      </p:pic>
    </p:spTree>
    <p:extLst>
      <p:ext uri="{BB962C8B-B14F-4D97-AF65-F5344CB8AC3E}">
        <p14:creationId xmlns:p14="http://schemas.microsoft.com/office/powerpoint/2010/main" val="2596046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624"/>
            <a:ext cx="8229600" cy="455576"/>
          </a:xfrm>
        </p:spPr>
        <p:txBody>
          <a:bodyPr>
            <a:normAutofit/>
          </a:bodyPr>
          <a:lstStyle/>
          <a:p>
            <a:r>
              <a:rPr lang="en-US" sz="2000" b="1" dirty="0" smtClean="0">
                <a:latin typeface="Arial"/>
                <a:cs typeface="Arial"/>
              </a:rPr>
              <a:t>3: Log2 TPM distribution</a:t>
            </a:r>
            <a:endParaRPr lang="en-US" sz="2000" b="1" dirty="0">
              <a:latin typeface="Arial"/>
              <a:cs typeface="Arial"/>
            </a:endParaRPr>
          </a:p>
        </p:txBody>
      </p:sp>
      <p:pic>
        <p:nvPicPr>
          <p:cNvPr id="2" name="Picture 1" descr="hi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331" y="457200"/>
            <a:ext cx="6400800" cy="6400800"/>
          </a:xfrm>
          <a:prstGeom prst="rect">
            <a:avLst/>
          </a:prstGeom>
        </p:spPr>
      </p:pic>
    </p:spTree>
    <p:extLst>
      <p:ext uri="{BB962C8B-B14F-4D97-AF65-F5344CB8AC3E}">
        <p14:creationId xmlns:p14="http://schemas.microsoft.com/office/powerpoint/2010/main" val="1174348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4751"/>
            <a:ext cx="8229600" cy="432450"/>
          </a:xfrm>
        </p:spPr>
        <p:txBody>
          <a:bodyPr>
            <a:normAutofit/>
          </a:bodyPr>
          <a:lstStyle/>
          <a:p>
            <a:r>
              <a:rPr lang="en-US" sz="2000" b="1" dirty="0" smtClean="0">
                <a:latin typeface="Arial"/>
                <a:cs typeface="Arial"/>
              </a:rPr>
              <a:t>3: Log2 TPM distribution</a:t>
            </a:r>
            <a:endParaRPr lang="en-US" sz="2000" b="1" dirty="0">
              <a:latin typeface="Arial"/>
              <a:cs typeface="Arial"/>
            </a:endParaRPr>
          </a:p>
        </p:txBody>
      </p:sp>
      <p:pic>
        <p:nvPicPr>
          <p:cNvPr id="3" name="Picture 2" descr="hi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417" y="457200"/>
            <a:ext cx="6400800" cy="6400800"/>
          </a:xfrm>
          <a:prstGeom prst="rect">
            <a:avLst/>
          </a:prstGeom>
        </p:spPr>
      </p:pic>
    </p:spTree>
    <p:extLst>
      <p:ext uri="{BB962C8B-B14F-4D97-AF65-F5344CB8AC3E}">
        <p14:creationId xmlns:p14="http://schemas.microsoft.com/office/powerpoint/2010/main" val="20853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000" b="1" dirty="0">
                <a:latin typeface="Arial"/>
                <a:cs typeface="Arial"/>
              </a:rPr>
              <a:t>4</a:t>
            </a:r>
            <a:r>
              <a:rPr lang="en-US" sz="2000" b="1" dirty="0" smtClean="0">
                <a:latin typeface="Arial"/>
                <a:cs typeface="Arial"/>
              </a:rPr>
              <a:t>: File List in Excel</a:t>
            </a:r>
            <a:endParaRPr lang="en-US" sz="2000" b="1" dirty="0">
              <a:latin typeface="Arial"/>
              <a:cs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1822856634"/>
              </p:ext>
            </p:extLst>
          </p:nvPr>
        </p:nvGraphicFramePr>
        <p:xfrm>
          <a:off x="525174" y="1899230"/>
          <a:ext cx="8161625" cy="2595880"/>
        </p:xfrm>
        <a:graphic>
          <a:graphicData uri="http://schemas.openxmlformats.org/drawingml/2006/table">
            <a:tbl>
              <a:tblPr firstRow="1" bandRow="1">
                <a:tableStyleId>{B301B821-A1FF-4177-AEE7-76D212191A09}</a:tableStyleId>
              </a:tblPr>
              <a:tblGrid>
                <a:gridCol w="2072051"/>
                <a:gridCol w="6089574"/>
              </a:tblGrid>
              <a:tr h="370840">
                <a:tc>
                  <a:txBody>
                    <a:bodyPr/>
                    <a:lstStyle/>
                    <a:p>
                      <a:r>
                        <a:rPr lang="en-US" sz="1400" b="1" i="0" dirty="0" smtClean="0">
                          <a:latin typeface="Arial"/>
                          <a:cs typeface="Arial"/>
                        </a:rPr>
                        <a:t>File</a:t>
                      </a:r>
                      <a:endParaRPr lang="en-US" sz="1400" b="1" i="0" dirty="0">
                        <a:latin typeface="Arial"/>
                        <a:cs typeface="Arial"/>
                      </a:endParaRPr>
                    </a:p>
                  </a:txBody>
                  <a:tcPr>
                    <a:lnR w="12700" cap="flat" cmpd="sng" algn="ctr">
                      <a:noFill/>
                      <a:prstDash val="solid"/>
                      <a:round/>
                      <a:headEnd type="none" w="med" len="med"/>
                      <a:tailEnd type="none" w="med" len="med"/>
                    </a:lnR>
                  </a:tcPr>
                </a:tc>
                <a:tc>
                  <a:txBody>
                    <a:bodyPr/>
                    <a:lstStyle/>
                    <a:p>
                      <a:r>
                        <a:rPr lang="en-US" sz="1400" b="1" i="0" dirty="0" smtClean="0">
                          <a:latin typeface="Arial"/>
                          <a:cs typeface="Arial"/>
                        </a:rPr>
                        <a:t>Description</a:t>
                      </a:r>
                      <a:endParaRPr lang="en-US" sz="1400" b="1" i="0" dirty="0">
                        <a:latin typeface="Arial"/>
                        <a:cs typeface="Arial"/>
                      </a:endParaRPr>
                    </a:p>
                  </a:txBody>
                  <a:tcPr>
                    <a:lnL w="12700" cap="flat" cmpd="sng" algn="ctr">
                      <a:noFill/>
                      <a:prstDash val="solid"/>
                      <a:round/>
                      <a:headEnd type="none" w="med" len="med"/>
                      <a:tailEnd type="none" w="med" len="med"/>
                    </a:lnL>
                  </a:tcPr>
                </a:tc>
              </a:tr>
              <a:tr h="370840">
                <a:tc>
                  <a:txBody>
                    <a:bodyPr/>
                    <a:lstStyle/>
                    <a:p>
                      <a:r>
                        <a:rPr lang="en-US" sz="1200" dirty="0" smtClean="0">
                          <a:latin typeface="Arial"/>
                          <a:cs typeface="Arial"/>
                        </a:rPr>
                        <a:t>vsB6.xlsx</a:t>
                      </a:r>
                    </a:p>
                  </a:txBody>
                  <a:tcPr>
                    <a:lnR w="12700" cap="flat" cmpd="sng" algn="ctr">
                      <a:noFill/>
                      <a:prstDash val="solid"/>
                      <a:round/>
                      <a:headEnd type="none" w="med" len="med"/>
                      <a:tailEnd type="none" w="med" len="med"/>
                    </a:lnR>
                  </a:tcPr>
                </a:tc>
                <a:tc>
                  <a:txBody>
                    <a:bodyPr/>
                    <a:lstStyle/>
                    <a:p>
                      <a:r>
                        <a:rPr lang="en-US" sz="1200" dirty="0" smtClean="0">
                          <a:latin typeface="Arial"/>
                          <a:cs typeface="Arial"/>
                        </a:rPr>
                        <a:t>5 Sheet, significant genes versus B6 for each</a:t>
                      </a:r>
                      <a:r>
                        <a:rPr lang="en-US" sz="1200" baseline="0" dirty="0" smtClean="0">
                          <a:latin typeface="Arial"/>
                          <a:cs typeface="Arial"/>
                        </a:rPr>
                        <a:t> of the 5 transgenic strains</a:t>
                      </a:r>
                      <a:endParaRPr lang="en-US" sz="1200" dirty="0">
                        <a:latin typeface="Arial"/>
                        <a:cs typeface="Arial"/>
                      </a:endParaRPr>
                    </a:p>
                  </a:txBody>
                  <a:tcPr>
                    <a:lnL w="12700" cap="flat" cmpd="sng" algn="ctr">
                      <a:noFill/>
                      <a:prstDash val="solid"/>
                      <a:round/>
                      <a:headEnd type="none" w="med" len="med"/>
                      <a:tailEnd type="none" w="med" len="med"/>
                    </a:lnL>
                  </a:tcPr>
                </a:tc>
              </a:tr>
              <a:tr h="370840">
                <a:tc>
                  <a:txBody>
                    <a:bodyPr/>
                    <a:lstStyle/>
                    <a:p>
                      <a:r>
                        <a:rPr lang="en-US" sz="1200" dirty="0" smtClean="0">
                          <a:latin typeface="Arial"/>
                          <a:cs typeface="Arial"/>
                        </a:rPr>
                        <a:t>vsB6_kegg_up.xlsx</a:t>
                      </a:r>
                    </a:p>
                  </a:txBody>
                  <a:tcPr>
                    <a:lnR w="12700" cap="flat" cmpd="sng" algn="ctr">
                      <a:noFill/>
                      <a:prstDash val="solid"/>
                      <a:round/>
                      <a:headEnd type="none" w="med" len="med"/>
                      <a:tailEnd type="none" w="med" len="med"/>
                    </a:lnR>
                  </a:tcPr>
                </a:tc>
                <a:tc>
                  <a:txBody>
                    <a:bodyPr/>
                    <a:lstStyle/>
                    <a:p>
                      <a:r>
                        <a:rPr lang="en-US" sz="1200" dirty="0" smtClean="0">
                          <a:latin typeface="Arial"/>
                          <a:cs typeface="Arial"/>
                        </a:rPr>
                        <a:t>5 Sheet,</a:t>
                      </a:r>
                      <a:r>
                        <a:rPr lang="en-US" sz="1200" baseline="0" dirty="0" smtClean="0">
                          <a:latin typeface="Arial"/>
                          <a:cs typeface="Arial"/>
                        </a:rPr>
                        <a:t> KEGG of significant up genes for each of the 5 transgenic strains</a:t>
                      </a:r>
                      <a:endParaRPr lang="en-US" sz="1200" dirty="0">
                        <a:latin typeface="Arial"/>
                        <a:cs typeface="Arial"/>
                      </a:endParaRPr>
                    </a:p>
                  </a:txBody>
                  <a:tcPr>
                    <a:lnL w="12700" cap="flat" cmpd="sng" algn="ctr">
                      <a:noFill/>
                      <a:prstDash val="solid"/>
                      <a:round/>
                      <a:headEnd type="none" w="med" len="med"/>
                      <a:tailEnd type="none" w="med" len="med"/>
                    </a:lnL>
                  </a:tcPr>
                </a:tc>
              </a:tr>
              <a:tr h="370840">
                <a:tc>
                  <a:txBody>
                    <a:bodyPr/>
                    <a:lstStyle/>
                    <a:p>
                      <a:r>
                        <a:rPr lang="en-US" sz="1200" dirty="0" smtClean="0">
                          <a:latin typeface="Arial"/>
                          <a:cs typeface="Arial"/>
                        </a:rPr>
                        <a:t>vsB6_kegg_down.xlsx</a:t>
                      </a:r>
                    </a:p>
                  </a:txBody>
                  <a:tcPr>
                    <a:lnR w="12700" cap="flat" cmpd="sng" algn="ctr">
                      <a:noFill/>
                      <a:prstDash val="solid"/>
                      <a:round/>
                      <a:headEnd type="none" w="med" len="med"/>
                      <a:tailEnd type="none" w="med" len="med"/>
                    </a:lnR>
                  </a:tcPr>
                </a:tc>
                <a:tc>
                  <a:txBody>
                    <a:bodyPr/>
                    <a:lstStyle/>
                    <a:p>
                      <a:r>
                        <a:rPr lang="en-US" sz="1200" dirty="0" smtClean="0">
                          <a:latin typeface="Arial"/>
                          <a:cs typeface="Arial"/>
                        </a:rPr>
                        <a:t>5 Sheet, KEGG of significant down genes for each of the 5 transgenic stains</a:t>
                      </a:r>
                      <a:endParaRPr lang="en-US" sz="1200" dirty="0">
                        <a:latin typeface="Arial"/>
                        <a:cs typeface="Arial"/>
                      </a:endParaRPr>
                    </a:p>
                  </a:txBody>
                  <a:tcPr>
                    <a:lnL w="12700" cap="flat" cmpd="sng" algn="ctr">
                      <a:noFill/>
                      <a:prstDash val="solid"/>
                      <a:round/>
                      <a:headEnd type="none" w="med" len="med"/>
                      <a:tailEnd type="none" w="med" len="med"/>
                    </a:lnL>
                  </a:tcPr>
                </a:tc>
              </a:tr>
              <a:tr h="370840">
                <a:tc>
                  <a:txBody>
                    <a:bodyPr/>
                    <a:lstStyle/>
                    <a:p>
                      <a:r>
                        <a:rPr lang="en-US" sz="1200" dirty="0" err="1" smtClean="0">
                          <a:latin typeface="Arial"/>
                          <a:cs typeface="Arial"/>
                        </a:rPr>
                        <a:t>Apoe.xlsx</a:t>
                      </a:r>
                      <a:endParaRPr lang="en-US" sz="1200" dirty="0">
                        <a:latin typeface="Arial"/>
                        <a:cs typeface="Arial"/>
                      </a:endParaRPr>
                    </a:p>
                  </a:txBody>
                  <a:tcPr>
                    <a:lnR w="12700" cap="flat" cmpd="sng" algn="ctr">
                      <a:noFill/>
                      <a:prstDash val="solid"/>
                      <a:round/>
                      <a:headEnd type="none" w="med" len="med"/>
                      <a:tailEnd type="none" w="med" len="med"/>
                    </a:lnR>
                  </a:tcPr>
                </a:tc>
                <a:tc>
                  <a:txBody>
                    <a:bodyPr/>
                    <a:lstStyle/>
                    <a:p>
                      <a:r>
                        <a:rPr lang="en-US" sz="1200" dirty="0" smtClean="0">
                          <a:latin typeface="Arial"/>
                          <a:cs typeface="Arial"/>
                        </a:rPr>
                        <a:t>4 Sheet, UP/DOWN genes and KEGG</a:t>
                      </a:r>
                      <a:endParaRPr lang="en-US" sz="1200" dirty="0">
                        <a:latin typeface="Arial"/>
                        <a:cs typeface="Arial"/>
                      </a:endParaRPr>
                    </a:p>
                  </a:txBody>
                  <a:tcPr>
                    <a:lnL w="12700" cap="flat" cmpd="sng" algn="ctr">
                      <a:noFill/>
                      <a:prstDash val="solid"/>
                      <a:round/>
                      <a:headEnd type="none" w="med" len="med"/>
                      <a:tailEnd type="none" w="med" len="med"/>
                    </a:ln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err="1" smtClean="0">
                          <a:latin typeface="Arial"/>
                          <a:cs typeface="Arial"/>
                        </a:rPr>
                        <a:t>OutRegulator.xlsx</a:t>
                      </a:r>
                      <a:endParaRPr lang="en-US" sz="1200" dirty="0" smtClean="0">
                        <a:latin typeface="Arial"/>
                        <a:cs typeface="Arial"/>
                      </a:endParaRPr>
                    </a:p>
                  </a:txBody>
                  <a:tcPr>
                    <a:lnR w="12700" cap="flat" cmpd="sng" algn="ctr">
                      <a:noFill/>
                      <a:prstDash val="solid"/>
                      <a:round/>
                      <a:headEnd type="none" w="med" len="med"/>
                      <a:tailEnd type="none" w="med" len="med"/>
                    </a:lnR>
                  </a:tcPr>
                </a:tc>
                <a:tc>
                  <a:txBody>
                    <a:bodyPr/>
                    <a:lstStyle/>
                    <a:p>
                      <a:r>
                        <a:rPr lang="en-US" sz="1200" dirty="0" smtClean="0">
                          <a:latin typeface="Arial"/>
                          <a:cs typeface="Arial"/>
                        </a:rPr>
                        <a:t>5 Sheet, regulator&lt;-&gt;</a:t>
                      </a:r>
                      <a:r>
                        <a:rPr lang="en-US" sz="1200" baseline="0" dirty="0" smtClean="0">
                          <a:latin typeface="Arial"/>
                          <a:cs typeface="Arial"/>
                        </a:rPr>
                        <a:t>target pairs for each of the 5 transgenic strains</a:t>
                      </a:r>
                      <a:endParaRPr lang="en-US" sz="1200" dirty="0">
                        <a:latin typeface="Arial"/>
                        <a:cs typeface="Arial"/>
                      </a:endParaRPr>
                    </a:p>
                  </a:txBody>
                  <a:tcPr>
                    <a:lnL w="12700" cap="flat" cmpd="sng" algn="ctr">
                      <a:noFill/>
                      <a:prstDash val="solid"/>
                      <a:round/>
                      <a:headEnd type="none" w="med" len="med"/>
                      <a:tailEnd type="none" w="med" len="med"/>
                    </a:ln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err="1" smtClean="0">
                          <a:latin typeface="Arial"/>
                          <a:cs typeface="Arial"/>
                        </a:rPr>
                        <a:t>marker.xlsx</a:t>
                      </a:r>
                      <a:endParaRPr lang="en-US" sz="1200" dirty="0" smtClean="0">
                        <a:latin typeface="Arial"/>
                        <a:cs typeface="Arial"/>
                      </a:endParaRPr>
                    </a:p>
                  </a:txBody>
                  <a:tcPr>
                    <a:lnR w="12700" cap="flat" cmpd="sng" algn="ctr">
                      <a:noFill/>
                      <a:prstDash val="solid"/>
                      <a:round/>
                      <a:headEnd type="none" w="med" len="med"/>
                      <a:tailEnd type="none" w="med" len="med"/>
                    </a:lnR>
                  </a:tcPr>
                </a:tc>
                <a:tc>
                  <a:txBody>
                    <a:bodyPr/>
                    <a:lstStyle/>
                    <a:p>
                      <a:r>
                        <a:rPr lang="en-US" sz="1200" dirty="0" smtClean="0">
                          <a:latin typeface="Arial"/>
                          <a:cs typeface="Arial"/>
                        </a:rPr>
                        <a:t>2 Sheet, genes shared in 1</a:t>
                      </a:r>
                      <a:r>
                        <a:rPr lang="en-US" sz="1200" baseline="0" dirty="0" smtClean="0">
                          <a:latin typeface="Arial"/>
                          <a:cs typeface="Arial"/>
                        </a:rPr>
                        <a:t>-2 samples (Sheet1) and shared in 1-5 samples (Sheet2)</a:t>
                      </a:r>
                      <a:endParaRPr lang="en-US" sz="1200" dirty="0">
                        <a:latin typeface="Arial"/>
                        <a:cs typeface="Arial"/>
                      </a:endParaRPr>
                    </a:p>
                  </a:txBody>
                  <a:tcPr>
                    <a:lnL w="12700" cap="flat" cmpd="sng" algn="ctr">
                      <a:no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38668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72"/>
            <a:ext cx="8229600" cy="1143000"/>
          </a:xfrm>
        </p:spPr>
        <p:txBody>
          <a:bodyPr>
            <a:normAutofit/>
          </a:bodyPr>
          <a:lstStyle/>
          <a:p>
            <a:r>
              <a:rPr lang="en-US" sz="3200" b="1" dirty="0" smtClean="0">
                <a:latin typeface="Arial"/>
                <a:cs typeface="Arial"/>
              </a:rPr>
              <a:t>Bin1: Heterozygous KO</a:t>
            </a:r>
            <a:endParaRPr lang="en-US" sz="3200" b="1" dirty="0">
              <a:latin typeface="Arial"/>
              <a:cs typeface="Arial"/>
            </a:endParaRPr>
          </a:p>
        </p:txBody>
      </p:sp>
      <p:sp>
        <p:nvSpPr>
          <p:cNvPr id="6" name="Rectangle 5"/>
          <p:cNvSpPr/>
          <p:nvPr/>
        </p:nvSpPr>
        <p:spPr>
          <a:xfrm>
            <a:off x="686212" y="4666647"/>
            <a:ext cx="7801452" cy="1855636"/>
          </a:xfrm>
          <a:prstGeom prst="rect">
            <a:avLst/>
          </a:prstGeom>
        </p:spPr>
        <p:txBody>
          <a:bodyPr wrap="square">
            <a:spAutoFit/>
          </a:bodyPr>
          <a:lstStyle/>
          <a:p>
            <a:pPr marL="285750" indent="-285750">
              <a:lnSpc>
                <a:spcPct val="150000"/>
              </a:lnSpc>
              <a:buFont typeface="Arial"/>
              <a:buChar char="•"/>
            </a:pPr>
            <a:r>
              <a:rPr lang="en-US" sz="1100" dirty="0">
                <a:latin typeface="Arial"/>
                <a:cs typeface="Arial"/>
              </a:rPr>
              <a:t>This gene encodes several isoforms of a </a:t>
            </a:r>
            <a:r>
              <a:rPr lang="en-US" sz="1100" dirty="0" err="1">
                <a:latin typeface="Arial"/>
                <a:cs typeface="Arial"/>
              </a:rPr>
              <a:t>nucleocytoplasmic</a:t>
            </a:r>
            <a:r>
              <a:rPr lang="en-US" sz="1100" dirty="0">
                <a:latin typeface="Arial"/>
                <a:cs typeface="Arial"/>
              </a:rPr>
              <a:t> adaptor protein, one of which was initially identified as a MYC-interacting protein with features of a tumor suppressor. Isoforms that are expressed in the central nervous system may be involved in synaptic vesicle endocytosis and may interact with </a:t>
            </a:r>
            <a:r>
              <a:rPr lang="en-US" sz="1100" dirty="0" err="1">
                <a:latin typeface="Arial"/>
                <a:cs typeface="Arial"/>
              </a:rPr>
              <a:t>dynamin</a:t>
            </a:r>
            <a:r>
              <a:rPr lang="en-US" sz="1100" dirty="0">
                <a:latin typeface="Arial"/>
                <a:cs typeface="Arial"/>
              </a:rPr>
              <a:t>, </a:t>
            </a:r>
            <a:r>
              <a:rPr lang="en-US" sz="1100" dirty="0" err="1">
                <a:latin typeface="Arial"/>
                <a:cs typeface="Arial"/>
              </a:rPr>
              <a:t>synaptojanin</a:t>
            </a:r>
            <a:r>
              <a:rPr lang="en-US" sz="1100" dirty="0">
                <a:latin typeface="Arial"/>
                <a:cs typeface="Arial"/>
              </a:rPr>
              <a:t>, </a:t>
            </a:r>
            <a:r>
              <a:rPr lang="en-US" sz="1100" dirty="0" err="1">
                <a:latin typeface="Arial"/>
                <a:cs typeface="Arial"/>
              </a:rPr>
              <a:t>endophilin</a:t>
            </a:r>
            <a:r>
              <a:rPr lang="en-US" sz="1100" dirty="0">
                <a:latin typeface="Arial"/>
                <a:cs typeface="Arial"/>
              </a:rPr>
              <a:t>, and </a:t>
            </a:r>
            <a:r>
              <a:rPr lang="en-US" sz="1100" dirty="0" err="1">
                <a:latin typeface="Arial"/>
                <a:cs typeface="Arial"/>
              </a:rPr>
              <a:t>clathrin</a:t>
            </a:r>
            <a:r>
              <a:rPr lang="en-US" sz="1100" dirty="0">
                <a:latin typeface="Arial"/>
                <a:cs typeface="Arial"/>
              </a:rPr>
              <a:t>. Isoforms that are expressed in muscle and ubiquitously expressed isoforms localize to the cytoplasm and nucleus and activate a </a:t>
            </a:r>
            <a:r>
              <a:rPr lang="en-US" sz="1100" dirty="0" err="1">
                <a:latin typeface="Arial"/>
                <a:cs typeface="Arial"/>
              </a:rPr>
              <a:t>caspase</a:t>
            </a:r>
            <a:r>
              <a:rPr lang="en-US" sz="1100" dirty="0">
                <a:latin typeface="Arial"/>
                <a:cs typeface="Arial"/>
              </a:rPr>
              <a:t>-independent apoptotic process. Studies in mouse suggest that this gene plays an important role in cardiac muscle development. Alternate splicing of the gene results in ten transcript variants encoding different isoforms. Aberrant splice variants expressed in tumor cell lines have also been described</a:t>
            </a:r>
            <a:r>
              <a:rPr lang="en-US" sz="1100" dirty="0" smtClean="0">
                <a:latin typeface="Arial"/>
                <a:cs typeface="Arial"/>
              </a:rPr>
              <a:t>..</a:t>
            </a:r>
          </a:p>
        </p:txBody>
      </p:sp>
      <p:pic>
        <p:nvPicPr>
          <p:cNvPr id="2" name="Picture 1" descr="Bin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528" y="1009047"/>
            <a:ext cx="6400800" cy="3657600"/>
          </a:xfrm>
          <a:prstGeom prst="rect">
            <a:avLst/>
          </a:prstGeom>
        </p:spPr>
      </p:pic>
      <p:sp>
        <p:nvSpPr>
          <p:cNvPr id="5" name="Rectangle 4"/>
          <p:cNvSpPr/>
          <p:nvPr/>
        </p:nvSpPr>
        <p:spPr>
          <a:xfrm>
            <a:off x="4309343" y="2054863"/>
            <a:ext cx="506306" cy="2116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8515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72"/>
            <a:ext cx="8229600" cy="1143000"/>
          </a:xfrm>
        </p:spPr>
        <p:txBody>
          <a:bodyPr>
            <a:normAutofit/>
          </a:bodyPr>
          <a:lstStyle/>
          <a:p>
            <a:r>
              <a:rPr lang="en-US" sz="3200" b="1" dirty="0" err="1" smtClean="0">
                <a:latin typeface="Arial"/>
                <a:cs typeface="Arial"/>
              </a:rPr>
              <a:t>Apoe</a:t>
            </a:r>
            <a:r>
              <a:rPr lang="en-US" sz="3200" b="1" dirty="0" smtClean="0">
                <a:latin typeface="Arial"/>
                <a:cs typeface="Arial"/>
              </a:rPr>
              <a:t>: Homozygous KO and </a:t>
            </a:r>
            <a:r>
              <a:rPr lang="en-US" sz="3200" b="1" dirty="0" err="1" smtClean="0">
                <a:latin typeface="Arial"/>
                <a:cs typeface="Arial"/>
              </a:rPr>
              <a:t>huTG</a:t>
            </a:r>
            <a:endParaRPr lang="en-US" sz="3200" b="1" dirty="0">
              <a:latin typeface="Arial"/>
              <a:cs typeface="Arial"/>
            </a:endParaRPr>
          </a:p>
        </p:txBody>
      </p:sp>
      <p:sp>
        <p:nvSpPr>
          <p:cNvPr id="6" name="Rectangle 5"/>
          <p:cNvSpPr/>
          <p:nvPr/>
        </p:nvSpPr>
        <p:spPr>
          <a:xfrm>
            <a:off x="686212" y="4666647"/>
            <a:ext cx="7801452" cy="1601720"/>
          </a:xfrm>
          <a:prstGeom prst="rect">
            <a:avLst/>
          </a:prstGeom>
        </p:spPr>
        <p:txBody>
          <a:bodyPr wrap="square">
            <a:spAutoFit/>
          </a:bodyPr>
          <a:lstStyle/>
          <a:p>
            <a:pPr marL="285750" indent="-285750">
              <a:lnSpc>
                <a:spcPct val="150000"/>
              </a:lnSpc>
              <a:buFont typeface="Arial"/>
              <a:buChar char="•"/>
            </a:pPr>
            <a:r>
              <a:rPr lang="en-US" sz="1100" dirty="0">
                <a:latin typeface="Arial"/>
                <a:cs typeface="Arial"/>
              </a:rPr>
              <a:t>The protein encoded by this gene is a major </a:t>
            </a:r>
            <a:r>
              <a:rPr lang="en-US" sz="1100" dirty="0" err="1">
                <a:latin typeface="Arial"/>
                <a:cs typeface="Arial"/>
              </a:rPr>
              <a:t>apoprotein</a:t>
            </a:r>
            <a:r>
              <a:rPr lang="en-US" sz="1100" dirty="0">
                <a:latin typeface="Arial"/>
                <a:cs typeface="Arial"/>
              </a:rPr>
              <a:t> of the chylomicron. It binds to a specific liver and peripheral cell receptor, and is essential for the normal catabolism of triglyceride-rich lipoprotein constituents. This gene maps to chromosome 19 in a cluster with the related </a:t>
            </a:r>
            <a:r>
              <a:rPr lang="en-US" sz="1100" dirty="0" err="1">
                <a:latin typeface="Arial"/>
                <a:cs typeface="Arial"/>
              </a:rPr>
              <a:t>apolipoprotein</a:t>
            </a:r>
            <a:r>
              <a:rPr lang="en-US" sz="1100" dirty="0">
                <a:latin typeface="Arial"/>
                <a:cs typeface="Arial"/>
              </a:rPr>
              <a:t> C1 and C2 genes. Mutations in this gene result in familial </a:t>
            </a:r>
            <a:r>
              <a:rPr lang="en-US" sz="1100" dirty="0" err="1">
                <a:latin typeface="Arial"/>
                <a:cs typeface="Arial"/>
              </a:rPr>
              <a:t>dysbetalipoproteinemia</a:t>
            </a:r>
            <a:r>
              <a:rPr lang="en-US" sz="1100" dirty="0">
                <a:latin typeface="Arial"/>
                <a:cs typeface="Arial"/>
              </a:rPr>
              <a:t>, or type III </a:t>
            </a:r>
            <a:r>
              <a:rPr lang="en-US" sz="1100" dirty="0" err="1">
                <a:latin typeface="Arial"/>
                <a:cs typeface="Arial"/>
              </a:rPr>
              <a:t>hyperlipoproteinemia</a:t>
            </a:r>
            <a:r>
              <a:rPr lang="en-US" sz="1100" dirty="0">
                <a:latin typeface="Arial"/>
                <a:cs typeface="Arial"/>
              </a:rPr>
              <a:t> (HLP III), in which increased plasma cholesterol and triglycerides are the consequence of impaired clearance of chylomicron and VLDL remnants. Alternative splicing results in multiple transcript </a:t>
            </a:r>
            <a:r>
              <a:rPr lang="en-US" sz="1100" dirty="0" smtClean="0">
                <a:latin typeface="Arial"/>
                <a:cs typeface="Arial"/>
              </a:rPr>
              <a:t>variants.</a:t>
            </a:r>
          </a:p>
        </p:txBody>
      </p:sp>
      <p:pic>
        <p:nvPicPr>
          <p:cNvPr id="3" name="Picture 2" descr="Apo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666" y="985207"/>
            <a:ext cx="6400800" cy="3657600"/>
          </a:xfrm>
          <a:prstGeom prst="rect">
            <a:avLst/>
          </a:prstGeom>
        </p:spPr>
      </p:pic>
    </p:spTree>
    <p:extLst>
      <p:ext uri="{BB962C8B-B14F-4D97-AF65-F5344CB8AC3E}">
        <p14:creationId xmlns:p14="http://schemas.microsoft.com/office/powerpoint/2010/main" val="375597050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72"/>
            <a:ext cx="8229600" cy="1143000"/>
          </a:xfrm>
        </p:spPr>
        <p:txBody>
          <a:bodyPr>
            <a:normAutofit/>
          </a:bodyPr>
          <a:lstStyle/>
          <a:p>
            <a:r>
              <a:rPr lang="en-US" sz="3200" b="1" dirty="0" smtClean="0">
                <a:latin typeface="Arial"/>
                <a:cs typeface="Arial"/>
              </a:rPr>
              <a:t>Cd2ap: Heterozygous KO</a:t>
            </a:r>
            <a:endParaRPr lang="en-US" sz="3200" b="1" dirty="0">
              <a:latin typeface="Arial"/>
              <a:cs typeface="Arial"/>
            </a:endParaRPr>
          </a:p>
        </p:txBody>
      </p:sp>
      <p:sp>
        <p:nvSpPr>
          <p:cNvPr id="6" name="Rectangle 5"/>
          <p:cNvSpPr/>
          <p:nvPr/>
        </p:nvSpPr>
        <p:spPr>
          <a:xfrm>
            <a:off x="686212" y="4666647"/>
            <a:ext cx="7801452" cy="1601720"/>
          </a:xfrm>
          <a:prstGeom prst="rect">
            <a:avLst/>
          </a:prstGeom>
        </p:spPr>
        <p:txBody>
          <a:bodyPr wrap="square">
            <a:spAutoFit/>
          </a:bodyPr>
          <a:lstStyle/>
          <a:p>
            <a:pPr marL="285750" indent="-285750">
              <a:lnSpc>
                <a:spcPct val="150000"/>
              </a:lnSpc>
              <a:buFont typeface="Arial"/>
              <a:buChar char="•"/>
            </a:pPr>
            <a:r>
              <a:rPr lang="en-US" sz="1100" dirty="0" smtClean="0">
                <a:latin typeface="Arial"/>
                <a:cs typeface="Arial"/>
              </a:rPr>
              <a:t>This </a:t>
            </a:r>
            <a:r>
              <a:rPr lang="en-US" sz="1100" dirty="0">
                <a:latin typeface="Arial"/>
                <a:cs typeface="Arial"/>
              </a:rPr>
              <a:t>gene encodes a scaffolding molecule that regulates the actin cytoskeleton. The protein directly interacts with filamentous actin and a variety of cell membrane proteins through multiple actin binding sites, SH3 domains, and a </a:t>
            </a:r>
            <a:r>
              <a:rPr lang="en-US" sz="1100" dirty="0" err="1">
                <a:latin typeface="Arial"/>
                <a:cs typeface="Arial"/>
              </a:rPr>
              <a:t>proline</a:t>
            </a:r>
            <a:r>
              <a:rPr lang="en-US" sz="1100" dirty="0">
                <a:latin typeface="Arial"/>
                <a:cs typeface="Arial"/>
              </a:rPr>
              <a:t>-rich region containing binding sites for SH3 domains. The cytoplasmic protein localizes to membrane ruffles, lipid rafts, and the leading edges of cells. It is implicated in dynamic actin remodeling and membrane trafficking that occurs during receptor endocytosis and cytokinesis. </a:t>
            </a:r>
            <a:r>
              <a:rPr lang="en-US" sz="1100" dirty="0" err="1">
                <a:latin typeface="Arial"/>
                <a:cs typeface="Arial"/>
              </a:rPr>
              <a:t>Haploinsufficiency</a:t>
            </a:r>
            <a:r>
              <a:rPr lang="en-US" sz="1100" dirty="0">
                <a:latin typeface="Arial"/>
                <a:cs typeface="Arial"/>
              </a:rPr>
              <a:t> of this gene is implicated in susceptibility to glomerular </a:t>
            </a:r>
            <a:r>
              <a:rPr lang="en-US" sz="1100" dirty="0" smtClean="0">
                <a:latin typeface="Arial"/>
                <a:cs typeface="Arial"/>
              </a:rPr>
              <a:t>disease.</a:t>
            </a:r>
          </a:p>
        </p:txBody>
      </p:sp>
      <p:pic>
        <p:nvPicPr>
          <p:cNvPr id="3" name="Picture 2" descr="Cd2a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815" y="1009047"/>
            <a:ext cx="6400800" cy="3657600"/>
          </a:xfrm>
          <a:prstGeom prst="rect">
            <a:avLst/>
          </a:prstGeom>
        </p:spPr>
      </p:pic>
    </p:spTree>
    <p:extLst>
      <p:ext uri="{BB962C8B-B14F-4D97-AF65-F5344CB8AC3E}">
        <p14:creationId xmlns:p14="http://schemas.microsoft.com/office/powerpoint/2010/main" val="77275136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72"/>
            <a:ext cx="8229600" cy="1143000"/>
          </a:xfrm>
        </p:spPr>
        <p:txBody>
          <a:bodyPr>
            <a:normAutofit/>
          </a:bodyPr>
          <a:lstStyle/>
          <a:p>
            <a:r>
              <a:rPr lang="en-US" sz="3200" b="1" dirty="0" smtClean="0">
                <a:latin typeface="Arial"/>
                <a:cs typeface="Arial"/>
              </a:rPr>
              <a:t>Hierarchical clustering the samples</a:t>
            </a:r>
            <a:endParaRPr lang="en-US" sz="3200" b="1" dirty="0">
              <a:latin typeface="Arial"/>
              <a:cs typeface="Arial"/>
            </a:endParaRPr>
          </a:p>
        </p:txBody>
      </p:sp>
      <p:sp>
        <p:nvSpPr>
          <p:cNvPr id="6" name="Rectangle 5"/>
          <p:cNvSpPr/>
          <p:nvPr/>
        </p:nvSpPr>
        <p:spPr>
          <a:xfrm>
            <a:off x="686212" y="4884140"/>
            <a:ext cx="7801452" cy="586058"/>
          </a:xfrm>
          <a:prstGeom prst="rect">
            <a:avLst/>
          </a:prstGeom>
        </p:spPr>
        <p:txBody>
          <a:bodyPr wrap="square">
            <a:spAutoFit/>
          </a:bodyPr>
          <a:lstStyle/>
          <a:p>
            <a:pPr marL="285750" indent="-285750">
              <a:lnSpc>
                <a:spcPct val="150000"/>
              </a:lnSpc>
              <a:buFont typeface="Arial"/>
              <a:buChar char="•"/>
            </a:pPr>
            <a:r>
              <a:rPr lang="en-US" sz="1100" dirty="0" err="1" smtClean="0">
                <a:latin typeface="Arial"/>
                <a:cs typeface="Arial"/>
              </a:rPr>
              <a:t>Apoe</a:t>
            </a:r>
            <a:r>
              <a:rPr lang="en-US" sz="1100" dirty="0" smtClean="0">
                <a:latin typeface="Arial"/>
                <a:cs typeface="Arial"/>
              </a:rPr>
              <a:t>-KO and ApoE4-hgTG are similar</a:t>
            </a:r>
          </a:p>
          <a:p>
            <a:pPr marL="285750" indent="-285750">
              <a:lnSpc>
                <a:spcPct val="150000"/>
              </a:lnSpc>
              <a:buFont typeface="Arial"/>
              <a:buChar char="•"/>
            </a:pPr>
            <a:r>
              <a:rPr lang="en-US" sz="1100" dirty="0" smtClean="0">
                <a:latin typeface="Arial"/>
                <a:cs typeface="Arial"/>
              </a:rPr>
              <a:t>Homozygous strains (</a:t>
            </a:r>
            <a:r>
              <a:rPr lang="en-US" sz="1100" dirty="0" err="1" smtClean="0">
                <a:latin typeface="Arial"/>
                <a:cs typeface="Arial"/>
              </a:rPr>
              <a:t>Apoe</a:t>
            </a:r>
            <a:r>
              <a:rPr lang="en-US" sz="1100" dirty="0" smtClean="0">
                <a:latin typeface="Arial"/>
                <a:cs typeface="Arial"/>
              </a:rPr>
              <a:t>, ApoE4, </a:t>
            </a:r>
            <a:r>
              <a:rPr lang="en-US" sz="1100" dirty="0" err="1" smtClean="0">
                <a:latin typeface="Arial"/>
                <a:cs typeface="Arial"/>
              </a:rPr>
              <a:t>Clu</a:t>
            </a:r>
            <a:r>
              <a:rPr lang="en-US" sz="1100" dirty="0" smtClean="0">
                <a:latin typeface="Arial"/>
                <a:cs typeface="Arial"/>
              </a:rPr>
              <a:t>) have stronger signal than heterozygous ( Bin1, Cd2ap) </a:t>
            </a:r>
          </a:p>
        </p:txBody>
      </p:sp>
      <p:pic>
        <p:nvPicPr>
          <p:cNvPr id="3" name="Picture 2" descr="hc1.pdf"/>
          <p:cNvPicPr>
            <a:picLocks noChangeAspect="1"/>
          </p:cNvPicPr>
          <p:nvPr/>
        </p:nvPicPr>
        <p:blipFill rotWithShape="1">
          <a:blip r:embed="rId2">
            <a:extLst>
              <a:ext uri="{28A0092B-C50C-407E-A947-70E740481C1C}">
                <a14:useLocalDpi xmlns:a14="http://schemas.microsoft.com/office/drawing/2010/main" val="0"/>
              </a:ext>
            </a:extLst>
          </a:blip>
          <a:srcRect t="13430" b="16428"/>
          <a:stretch/>
        </p:blipFill>
        <p:spPr>
          <a:xfrm>
            <a:off x="897090" y="1315640"/>
            <a:ext cx="6400800" cy="3206871"/>
          </a:xfrm>
          <a:prstGeom prst="rect">
            <a:avLst/>
          </a:prstGeom>
        </p:spPr>
      </p:pic>
    </p:spTree>
    <p:extLst>
      <p:ext uri="{BB962C8B-B14F-4D97-AF65-F5344CB8AC3E}">
        <p14:creationId xmlns:p14="http://schemas.microsoft.com/office/powerpoint/2010/main" val="14998730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229600" cy="1143000"/>
          </a:xfrm>
        </p:spPr>
        <p:txBody>
          <a:bodyPr>
            <a:normAutofit/>
          </a:bodyPr>
          <a:lstStyle/>
          <a:p>
            <a:pPr marL="171450" indent="-171450">
              <a:lnSpc>
                <a:spcPct val="150000"/>
              </a:lnSpc>
            </a:pPr>
            <a:r>
              <a:rPr lang="en-US" sz="2800" b="1" dirty="0" smtClean="0">
                <a:latin typeface="Arial"/>
                <a:cs typeface="Arial"/>
              </a:rPr>
              <a:t>Up and down </a:t>
            </a:r>
            <a:r>
              <a:rPr lang="en-US" sz="2800" b="1" dirty="0">
                <a:latin typeface="Arial"/>
                <a:cs typeface="Arial"/>
              </a:rPr>
              <a:t>genes </a:t>
            </a:r>
            <a:r>
              <a:rPr lang="en-US" sz="2800" b="1" dirty="0" smtClean="0">
                <a:latin typeface="Arial"/>
                <a:cs typeface="Arial"/>
              </a:rPr>
              <a:t>identified </a:t>
            </a:r>
            <a:r>
              <a:rPr lang="en-US" sz="2800" b="1" dirty="0">
                <a:latin typeface="Arial"/>
                <a:cs typeface="Arial"/>
              </a:rPr>
              <a:t>by </a:t>
            </a:r>
            <a:r>
              <a:rPr lang="en-US" sz="2800" b="1" dirty="0" smtClean="0">
                <a:latin typeface="Arial"/>
                <a:cs typeface="Arial"/>
              </a:rPr>
              <a:t>a linear </a:t>
            </a:r>
            <a:r>
              <a:rPr lang="en-US" sz="2800" b="1" dirty="0">
                <a:latin typeface="Arial"/>
                <a:cs typeface="Arial"/>
              </a:rPr>
              <a:t>model</a:t>
            </a:r>
          </a:p>
        </p:txBody>
      </p:sp>
      <p:sp>
        <p:nvSpPr>
          <p:cNvPr id="3" name="TextBox 2"/>
          <p:cNvSpPr txBox="1"/>
          <p:nvPr/>
        </p:nvSpPr>
        <p:spPr>
          <a:xfrm>
            <a:off x="2310152" y="4616373"/>
            <a:ext cx="4590769" cy="907941"/>
          </a:xfrm>
          <a:prstGeom prst="rect">
            <a:avLst/>
          </a:prstGeom>
          <a:noFill/>
        </p:spPr>
        <p:txBody>
          <a:bodyPr wrap="square" rtlCol="0">
            <a:spAutoFit/>
          </a:bodyPr>
          <a:lstStyle/>
          <a:p>
            <a:pPr marL="171450" indent="-171450">
              <a:lnSpc>
                <a:spcPct val="150000"/>
              </a:lnSpc>
              <a:buFont typeface="Arial"/>
              <a:buChar char="•"/>
            </a:pPr>
            <a:r>
              <a:rPr lang="en-US" sz="1200" dirty="0" smtClean="0">
                <a:latin typeface="Arial"/>
                <a:cs typeface="Arial"/>
              </a:rPr>
              <a:t>Cutoff: P-value &lt; 0.05, log2 fold change 0.1</a:t>
            </a:r>
          </a:p>
          <a:p>
            <a:pPr marL="171450" indent="-171450">
              <a:lnSpc>
                <a:spcPct val="150000"/>
              </a:lnSpc>
              <a:buFont typeface="Arial"/>
              <a:buChar char="•"/>
            </a:pPr>
            <a:r>
              <a:rPr lang="en-US" sz="1200" dirty="0" err="1" smtClean="0">
                <a:latin typeface="Arial"/>
                <a:cs typeface="Arial"/>
              </a:rPr>
              <a:t>Clu</a:t>
            </a:r>
            <a:r>
              <a:rPr lang="en-US" sz="1200" dirty="0" smtClean="0">
                <a:latin typeface="Arial"/>
                <a:cs typeface="Arial"/>
              </a:rPr>
              <a:t>-KO has strongest signal (homozygous)</a:t>
            </a:r>
          </a:p>
          <a:p>
            <a:pPr marL="171450" indent="-171450">
              <a:lnSpc>
                <a:spcPct val="150000"/>
              </a:lnSpc>
              <a:buFont typeface="Arial"/>
              <a:buChar char="•"/>
            </a:pPr>
            <a:r>
              <a:rPr lang="en-US" sz="1200" dirty="0" smtClean="0">
                <a:latin typeface="Arial"/>
                <a:cs typeface="Arial"/>
              </a:rPr>
              <a:t>Bin1-KO has weakest signal (heterozygous)</a:t>
            </a:r>
          </a:p>
        </p:txBody>
      </p:sp>
      <p:pic>
        <p:nvPicPr>
          <p:cNvPr id="7" name="Picture 6" descr="numb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521" y="1699026"/>
            <a:ext cx="5486400" cy="2743200"/>
          </a:xfrm>
          <a:prstGeom prst="rect">
            <a:avLst/>
          </a:prstGeom>
        </p:spPr>
      </p:pic>
    </p:spTree>
    <p:extLst>
      <p:ext uri="{BB962C8B-B14F-4D97-AF65-F5344CB8AC3E}">
        <p14:creationId xmlns:p14="http://schemas.microsoft.com/office/powerpoint/2010/main" val="2722822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6-05 at 8.45.11 AM.png"/>
          <p:cNvPicPr>
            <a:picLocks noChangeAspect="1"/>
          </p:cNvPicPr>
          <p:nvPr/>
        </p:nvPicPr>
        <p:blipFill rotWithShape="1">
          <a:blip r:embed="rId2">
            <a:extLst>
              <a:ext uri="{28A0092B-C50C-407E-A947-70E740481C1C}">
                <a14:useLocalDpi xmlns:a14="http://schemas.microsoft.com/office/drawing/2010/main" val="0"/>
              </a:ext>
            </a:extLst>
          </a:blip>
          <a:srcRect l="740"/>
          <a:stretch/>
        </p:blipFill>
        <p:spPr>
          <a:xfrm>
            <a:off x="347212" y="616879"/>
            <a:ext cx="8568360" cy="6241121"/>
          </a:xfrm>
          <a:prstGeom prst="rect">
            <a:avLst/>
          </a:prstGeom>
        </p:spPr>
      </p:pic>
      <p:sp>
        <p:nvSpPr>
          <p:cNvPr id="3" name="TextBox 2"/>
          <p:cNvSpPr txBox="1"/>
          <p:nvPr/>
        </p:nvSpPr>
        <p:spPr>
          <a:xfrm>
            <a:off x="1144507" y="0"/>
            <a:ext cx="7094915" cy="353943"/>
          </a:xfrm>
          <a:prstGeom prst="rect">
            <a:avLst/>
          </a:prstGeom>
          <a:noFill/>
        </p:spPr>
        <p:txBody>
          <a:bodyPr wrap="square" rtlCol="0">
            <a:spAutoFit/>
          </a:bodyPr>
          <a:lstStyle/>
          <a:p>
            <a:pPr algn="ctr">
              <a:lnSpc>
                <a:spcPct val="150000"/>
              </a:lnSpc>
            </a:pPr>
            <a:r>
              <a:rPr lang="en-US" sz="1200" b="1" dirty="0" smtClean="0">
                <a:latin typeface="Arial"/>
                <a:cs typeface="Arial"/>
              </a:rPr>
              <a:t>KEGG enrichment for UP genes: cutoff: P-value &lt; 0.01</a:t>
            </a:r>
          </a:p>
        </p:txBody>
      </p:sp>
    </p:spTree>
    <p:extLst>
      <p:ext uri="{BB962C8B-B14F-4D97-AF65-F5344CB8AC3E}">
        <p14:creationId xmlns:p14="http://schemas.microsoft.com/office/powerpoint/2010/main" val="3830824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4507" y="0"/>
            <a:ext cx="7094915" cy="353943"/>
          </a:xfrm>
          <a:prstGeom prst="rect">
            <a:avLst/>
          </a:prstGeom>
          <a:noFill/>
        </p:spPr>
        <p:txBody>
          <a:bodyPr wrap="square" rtlCol="0">
            <a:spAutoFit/>
          </a:bodyPr>
          <a:lstStyle/>
          <a:p>
            <a:pPr algn="ctr">
              <a:lnSpc>
                <a:spcPct val="150000"/>
              </a:lnSpc>
            </a:pPr>
            <a:r>
              <a:rPr lang="en-US" sz="1200" b="1" dirty="0" smtClean="0">
                <a:latin typeface="Arial"/>
                <a:cs typeface="Arial"/>
              </a:rPr>
              <a:t>KEGG enrichment for DOWN genes: cutoff: P-value &lt; 0.01</a:t>
            </a:r>
          </a:p>
        </p:txBody>
      </p:sp>
      <p:pic>
        <p:nvPicPr>
          <p:cNvPr id="2" name="Picture 1" descr="Screen Shot 2015-06-05 at 8.45.3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0249"/>
            <a:ext cx="9144000" cy="2985062"/>
          </a:xfrm>
          <a:prstGeom prst="rect">
            <a:avLst/>
          </a:prstGeom>
        </p:spPr>
      </p:pic>
    </p:spTree>
    <p:extLst>
      <p:ext uri="{BB962C8B-B14F-4D97-AF65-F5344CB8AC3E}">
        <p14:creationId xmlns:p14="http://schemas.microsoft.com/office/powerpoint/2010/main" val="188464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1754</TotalTime>
  <Words>1072</Words>
  <Application>Microsoft Macintosh PowerPoint</Application>
  <PresentationFormat>On-screen Show (4:3)</PresentationFormat>
  <Paragraphs>92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Outline</vt:lpstr>
      <vt:lpstr>Clu: Homozygous KO</vt:lpstr>
      <vt:lpstr>Bin1: Heterozygous KO</vt:lpstr>
      <vt:lpstr>Apoe: Homozygous KO and huTG</vt:lpstr>
      <vt:lpstr>Cd2ap: Heterozygous KO</vt:lpstr>
      <vt:lpstr>Hierarchical clustering the samples</vt:lpstr>
      <vt:lpstr>Up and down genes identified by a linear model</vt:lpstr>
      <vt:lpstr>PowerPoint Presentation</vt:lpstr>
      <vt:lpstr>PowerPoint Presentation</vt:lpstr>
      <vt:lpstr>Shared KEGG</vt:lpstr>
      <vt:lpstr>Key regulators (motifs in 500bp upstream TSS)</vt:lpstr>
      <vt:lpstr>Define sample signature genes</vt:lpstr>
      <vt:lpstr>Single Cell RNA sequencing on 3005 Cortical Cells</vt:lpstr>
      <vt:lpstr>Marker genes for 47 cortical cells</vt:lpstr>
      <vt:lpstr>From marker genes to marker cells (Hypergeometric P-value)</vt:lpstr>
      <vt:lpstr>From marker genes to marker cells: PMCA (Robyn)</vt:lpstr>
      <vt:lpstr>Map the samples to 47 cortical cell types with PMCA</vt:lpstr>
      <vt:lpstr>Following are amended slides to answer questions from the meeting</vt:lpstr>
      <vt:lpstr>1: Key regulators by pooling up/down  genes together  </vt:lpstr>
      <vt:lpstr>2: ApoE4 vs Apoe samples</vt:lpstr>
      <vt:lpstr>3: Log2 TPM distribution</vt:lpstr>
      <vt:lpstr>3: Log2 TPM distribution</vt:lpstr>
      <vt:lpstr>3: Log2 TPM distribution</vt:lpstr>
      <vt:lpstr>4: File List in Excel</vt:lpstr>
    </vt:vector>
  </TitlesOfParts>
  <Company>The Jackson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Xulong Wang</dc:creator>
  <cp:lastModifiedBy>Xulong Wang</cp:lastModifiedBy>
  <cp:revision>192</cp:revision>
  <dcterms:created xsi:type="dcterms:W3CDTF">2015-05-04T13:47:13Z</dcterms:created>
  <dcterms:modified xsi:type="dcterms:W3CDTF">2015-06-10T18:39:19Z</dcterms:modified>
</cp:coreProperties>
</file>