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257" r:id="rId4"/>
    <p:sldId id="278" r:id="rId5"/>
    <p:sldId id="277" r:id="rId6"/>
    <p:sldId id="262" r:id="rId7"/>
    <p:sldId id="282" r:id="rId8"/>
    <p:sldId id="265" r:id="rId9"/>
    <p:sldId id="283" r:id="rId10"/>
    <p:sldId id="301" r:id="rId11"/>
    <p:sldId id="270" r:id="rId12"/>
    <p:sldId id="266" r:id="rId13"/>
    <p:sldId id="267" r:id="rId14"/>
    <p:sldId id="287" r:id="rId15"/>
    <p:sldId id="289" r:id="rId16"/>
    <p:sldId id="290" r:id="rId17"/>
    <p:sldId id="273" r:id="rId18"/>
    <p:sldId id="274" r:id="rId19"/>
    <p:sldId id="276" r:id="rId20"/>
    <p:sldId id="275" r:id="rId21"/>
    <p:sldId id="29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13651"/>
    <a:srgbClr val="EB1E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19" autoAdjust="0"/>
  </p:normalViewPr>
  <p:slideViewPr>
    <p:cSldViewPr snapToGrid="0" snapToObjects="1">
      <p:cViewPr varScale="1">
        <p:scale>
          <a:sx n="155" d="100"/>
          <a:sy n="155" d="100"/>
        </p:scale>
        <p:origin x="-9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8CBCD-287D-8C48-8060-93EED363B291}" type="datetimeFigureOut">
              <a:rPr lang="en-US" smtClean="0"/>
              <a:t>4/3/15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56CD7-C307-5340-BB83-1F971DFB1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61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56CD7-C307-5340-BB83-1F971DFB1F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20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56CD7-C307-5340-BB83-1F971DFB1F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20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56CD7-C307-5340-BB83-1F971DFB1F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2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3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0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6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5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3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0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72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8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1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4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5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4/3/15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jpeg"/><Relationship Id="rId5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jpeg"/><Relationship Id="rId5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 Project Updates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15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98276"/>
              </p:ext>
            </p:extLst>
          </p:nvPr>
        </p:nvGraphicFramePr>
        <p:xfrm>
          <a:off x="1364364" y="2006830"/>
          <a:ext cx="6498137" cy="1143000"/>
        </p:xfrm>
        <a:graphic>
          <a:graphicData uri="http://schemas.openxmlformats.org/drawingml/2006/table">
            <a:tbl>
              <a:tblPr/>
              <a:tblGrid>
                <a:gridCol w="973637"/>
                <a:gridCol w="660400"/>
                <a:gridCol w="546100"/>
                <a:gridCol w="685800"/>
                <a:gridCol w="736600"/>
                <a:gridCol w="749300"/>
                <a:gridCol w="723900"/>
                <a:gridCol w="698500"/>
                <a:gridCol w="723900"/>
              </a:tblGrid>
              <a:tr h="1905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Brain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 </a:t>
                      </a:r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month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 </a:t>
                      </a:r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month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 </a:t>
                      </a:r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month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 </a:t>
                      </a:r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month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WT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HET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WT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HET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WT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HET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WT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HET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2014-new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2013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EB1E18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EB1E18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EB1E18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EB1E18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200" b="0" i="0" u="none" strike="noStrike" dirty="0">
                        <a:solidFill>
                          <a:srgbClr val="EB1E18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EB1E18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EB1E18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EB1E18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EB1E18"/>
                          </a:solidFill>
                          <a:effectLst/>
                          <a:latin typeface="Calibri"/>
                        </a:rPr>
                        <a:t>18</a:t>
                      </a:r>
                      <a:endParaRPr lang="en-US" sz="1200" b="0" i="0" u="none" strike="noStrike" dirty="0">
                        <a:solidFill>
                          <a:srgbClr val="EB1E18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EB1E18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EB1E18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EB1E18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EB1E18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942468"/>
              </p:ext>
            </p:extLst>
          </p:nvPr>
        </p:nvGraphicFramePr>
        <p:xfrm>
          <a:off x="1364364" y="3638049"/>
          <a:ext cx="6498137" cy="952500"/>
        </p:xfrm>
        <a:graphic>
          <a:graphicData uri="http://schemas.openxmlformats.org/drawingml/2006/table">
            <a:tbl>
              <a:tblPr/>
              <a:tblGrid>
                <a:gridCol w="973637"/>
                <a:gridCol w="660400"/>
                <a:gridCol w="546100"/>
                <a:gridCol w="685800"/>
                <a:gridCol w="736600"/>
                <a:gridCol w="749300"/>
                <a:gridCol w="723900"/>
                <a:gridCol w="698500"/>
                <a:gridCol w="723900"/>
              </a:tblGrid>
              <a:tr h="1905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Retina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 </a:t>
                      </a:r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month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 </a:t>
                      </a:r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month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 </a:t>
                      </a:r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month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 </a:t>
                      </a:r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month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WT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HET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WT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HET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WT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HET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WT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HET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2014-new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EB1E18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EB1E18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EB1E18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EB1E18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EB1E18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EB1E18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EB1E18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EB1E18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EB1E18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EB1E18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EB1E18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EB1E18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EB1E18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EB1E18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361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effects of brain samples</a:t>
            </a:r>
            <a:endParaRPr lang="en-US" dirty="0"/>
          </a:p>
        </p:txBody>
      </p:sp>
      <p:pic>
        <p:nvPicPr>
          <p:cNvPr id="3" name="Picture 2" descr="heatmap6m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815" y="1417638"/>
            <a:ext cx="5116454" cy="511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52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effects of brain samples</a:t>
            </a:r>
          </a:p>
        </p:txBody>
      </p:sp>
      <p:sp>
        <p:nvSpPr>
          <p:cNvPr id="19" name="Round Single Corner Rectangle 18"/>
          <p:cNvSpPr/>
          <p:nvPr/>
        </p:nvSpPr>
        <p:spPr>
          <a:xfrm>
            <a:off x="4986216" y="1498356"/>
            <a:ext cx="1209179" cy="338085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Helvetica"/>
                <a:cs typeface="Helvetica"/>
              </a:rPr>
              <a:t>#: </a:t>
            </a:r>
            <a:r>
              <a:rPr lang="en-US" sz="1000" dirty="0" smtClean="0">
                <a:latin typeface="Helvetica"/>
                <a:cs typeface="Helvetica"/>
              </a:rPr>
              <a:t>11857 </a:t>
            </a:r>
            <a:r>
              <a:rPr lang="en-US" sz="1000" dirty="0">
                <a:latin typeface="Helvetica"/>
                <a:cs typeface="Helvetica"/>
              </a:rPr>
              <a:t>- </a:t>
            </a:r>
            <a:r>
              <a:rPr lang="en-US" sz="1000" dirty="0" smtClean="0">
                <a:latin typeface="Helvetica"/>
                <a:cs typeface="Helvetica"/>
              </a:rPr>
              <a:t>8743 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20" name="Round Single Corner Rectangle 19"/>
          <p:cNvSpPr/>
          <p:nvPr/>
        </p:nvSpPr>
        <p:spPr>
          <a:xfrm>
            <a:off x="1209904" y="1498357"/>
            <a:ext cx="2200045" cy="338084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Helvetica"/>
                <a:cs typeface="Helvetica"/>
              </a:rPr>
              <a:t>Gene selection: ANOVA</a:t>
            </a:r>
          </a:p>
          <a:p>
            <a:pPr algn="ctr"/>
            <a:r>
              <a:rPr lang="en-US" sz="1000" dirty="0" smtClean="0">
                <a:latin typeface="Helvetica"/>
                <a:cs typeface="Helvetica"/>
              </a:rPr>
              <a:t>Y ~ Time + Type + Time * Type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21" name="Notched Right Arrow 20"/>
          <p:cNvSpPr/>
          <p:nvPr/>
        </p:nvSpPr>
        <p:spPr>
          <a:xfrm>
            <a:off x="3824022" y="1579640"/>
            <a:ext cx="829871" cy="256800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/>
        </p:nvSpPr>
        <p:spPr>
          <a:xfrm>
            <a:off x="7591587" y="1481713"/>
            <a:ext cx="751978" cy="338085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Helvetica"/>
                <a:cs typeface="Helvetica"/>
              </a:rPr>
              <a:t>PCA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23" name="Notched Right Arrow 22"/>
          <p:cNvSpPr/>
          <p:nvPr/>
        </p:nvSpPr>
        <p:spPr>
          <a:xfrm>
            <a:off x="6429392" y="1562997"/>
            <a:ext cx="829871" cy="256800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pca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82" y="1932129"/>
            <a:ext cx="8095421" cy="48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115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effects of brain samples</a:t>
            </a:r>
          </a:p>
        </p:txBody>
      </p:sp>
      <p:pic>
        <p:nvPicPr>
          <p:cNvPr id="3" name="Picture 2" descr="heatmap6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855" y="1417638"/>
            <a:ext cx="5274925" cy="52749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184432" y="1939857"/>
            <a:ext cx="869822" cy="99167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84432" y="3005642"/>
            <a:ext cx="869822" cy="277913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01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Effects of the batch effect correction</a:t>
            </a:r>
            <a:endParaRPr lang="en-US" dirty="0"/>
          </a:p>
        </p:txBody>
      </p:sp>
      <p:pic>
        <p:nvPicPr>
          <p:cNvPr id="9" name="Picture 8" descr="text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45" b="23673"/>
          <a:stretch/>
        </p:blipFill>
        <p:spPr>
          <a:xfrm>
            <a:off x="5238293" y="2802789"/>
            <a:ext cx="2743200" cy="2872829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60299"/>
              </p:ext>
            </p:extLst>
          </p:nvPr>
        </p:nvGraphicFramePr>
        <p:xfrm>
          <a:off x="1468524" y="1490314"/>
          <a:ext cx="6498137" cy="952500"/>
        </p:xfrm>
        <a:graphic>
          <a:graphicData uri="http://schemas.openxmlformats.org/drawingml/2006/table">
            <a:tbl>
              <a:tblPr/>
              <a:tblGrid>
                <a:gridCol w="973637"/>
                <a:gridCol w="660400"/>
                <a:gridCol w="546100"/>
                <a:gridCol w="685800"/>
                <a:gridCol w="736600"/>
                <a:gridCol w="749300"/>
                <a:gridCol w="723900"/>
                <a:gridCol w="698500"/>
                <a:gridCol w="723900"/>
              </a:tblGrid>
              <a:tr h="1905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Brain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 </a:t>
                      </a:r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month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 </a:t>
                      </a:r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month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 </a:t>
                      </a:r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month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 </a:t>
                      </a:r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month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WT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HET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WT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HET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WT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HET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WT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HET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2013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5 - 2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18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90692" y="2555992"/>
            <a:ext cx="26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 &lt; 0.01 by regression test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890692" y="6021151"/>
            <a:ext cx="2762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TPM.2013: TPM of 6m 2013 samples</a:t>
            </a:r>
          </a:p>
          <a:p>
            <a:r>
              <a:rPr lang="en-US" sz="1200" dirty="0" smtClean="0"/>
              <a:t>TPM.2013.Corr: The regression residuals</a:t>
            </a:r>
            <a:endParaRPr lang="en-US" sz="1200" dirty="0"/>
          </a:p>
        </p:txBody>
      </p:sp>
      <p:pic>
        <p:nvPicPr>
          <p:cNvPr id="3" name="Picture 2" descr="Screen Shot 2015-04-03 at 2.09.3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74" y="2925324"/>
            <a:ext cx="4065730" cy="302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791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on brain samples</a:t>
            </a:r>
            <a:endParaRPr lang="en-US" dirty="0"/>
          </a:p>
        </p:txBody>
      </p:sp>
      <p:pic>
        <p:nvPicPr>
          <p:cNvPr id="5" name="Picture 4" descr="pca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7273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10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on brain samples</a:t>
            </a:r>
            <a:endParaRPr lang="en-US" dirty="0"/>
          </a:p>
        </p:txBody>
      </p:sp>
      <p:pic>
        <p:nvPicPr>
          <p:cNvPr id="4" name="Picture 3" descr="pca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29" y="1089482"/>
            <a:ext cx="8137071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153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2m: all 2014</a:t>
            </a:r>
            <a:endParaRPr lang="en-US" dirty="0"/>
          </a:p>
        </p:txBody>
      </p:sp>
      <p:pic>
        <p:nvPicPr>
          <p:cNvPr id="4" name="Picture 3" descr="heatmap2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452" y="1513326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05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4m</a:t>
            </a:r>
            <a:endParaRPr lang="en-US" dirty="0"/>
          </a:p>
        </p:txBody>
      </p:sp>
      <p:pic>
        <p:nvPicPr>
          <p:cNvPr id="3" name="Picture 2" descr="heatmap4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365" y="1263136"/>
            <a:ext cx="5473080" cy="547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70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m</a:t>
            </a:r>
            <a:endParaRPr lang="en-US" dirty="0"/>
          </a:p>
        </p:txBody>
      </p:sp>
      <p:pic>
        <p:nvPicPr>
          <p:cNvPr id="4" name="Picture 3" descr="heatmap5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612" y="1165653"/>
            <a:ext cx="5614056" cy="56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059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822741"/>
              </p:ext>
            </p:extLst>
          </p:nvPr>
        </p:nvGraphicFramePr>
        <p:xfrm>
          <a:off x="1364364" y="2232598"/>
          <a:ext cx="6498137" cy="952500"/>
        </p:xfrm>
        <a:graphic>
          <a:graphicData uri="http://schemas.openxmlformats.org/drawingml/2006/table">
            <a:tbl>
              <a:tblPr/>
              <a:tblGrid>
                <a:gridCol w="973637"/>
                <a:gridCol w="660400"/>
                <a:gridCol w="546100"/>
                <a:gridCol w="685800"/>
                <a:gridCol w="736600"/>
                <a:gridCol w="749300"/>
                <a:gridCol w="723900"/>
                <a:gridCol w="698500"/>
                <a:gridCol w="723900"/>
              </a:tblGrid>
              <a:tr h="1905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Brain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 </a:t>
                      </a:r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month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 </a:t>
                      </a:r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month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 </a:t>
                      </a:r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month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 </a:t>
                      </a:r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month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WT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HET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WT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HET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WT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HET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WT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HET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2013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18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829732"/>
              </p:ext>
            </p:extLst>
          </p:nvPr>
        </p:nvGraphicFramePr>
        <p:xfrm>
          <a:off x="1364364" y="3863817"/>
          <a:ext cx="6498137" cy="952500"/>
        </p:xfrm>
        <a:graphic>
          <a:graphicData uri="http://schemas.openxmlformats.org/drawingml/2006/table">
            <a:tbl>
              <a:tblPr/>
              <a:tblGrid>
                <a:gridCol w="973637"/>
                <a:gridCol w="660400"/>
                <a:gridCol w="546100"/>
                <a:gridCol w="685800"/>
                <a:gridCol w="736600"/>
                <a:gridCol w="749300"/>
                <a:gridCol w="723900"/>
                <a:gridCol w="698500"/>
                <a:gridCol w="723900"/>
              </a:tblGrid>
              <a:tr h="1905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Retina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 </a:t>
                      </a:r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month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 </a:t>
                      </a:r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month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 </a:t>
                      </a:r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month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 </a:t>
                      </a:r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month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WT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HET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WT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HET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WT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HET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WT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HET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2013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570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eatmap456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36" y="0"/>
            <a:ext cx="6858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60888" y="3314284"/>
            <a:ext cx="152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4, 5, 6 months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70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 and future directions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95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6" name="Notched Right Arrow 5"/>
          <p:cNvSpPr/>
          <p:nvPr/>
        </p:nvSpPr>
        <p:spPr>
          <a:xfrm rot="5400000">
            <a:off x="2398764" y="2543249"/>
            <a:ext cx="716746" cy="287867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ingle Corner Rectangle 6"/>
          <p:cNvSpPr/>
          <p:nvPr/>
        </p:nvSpPr>
        <p:spPr>
          <a:xfrm>
            <a:off x="1884679" y="3363018"/>
            <a:ext cx="1744916" cy="338667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Helvetica"/>
                <a:cs typeface="Helvetica"/>
              </a:rPr>
              <a:t>Alignment</a:t>
            </a:r>
          </a:p>
          <a:p>
            <a:pPr algn="ctr"/>
            <a:r>
              <a:rPr lang="en-US" sz="900" dirty="0" smtClean="0">
                <a:latin typeface="Helvetica"/>
                <a:cs typeface="Helvetica"/>
              </a:rPr>
              <a:t>Bowtie</a:t>
            </a:r>
            <a:endParaRPr lang="en-US" sz="900" dirty="0">
              <a:latin typeface="Helvetica"/>
              <a:cs typeface="Helvetica"/>
            </a:endParaRPr>
          </a:p>
        </p:txBody>
      </p:sp>
      <p:sp>
        <p:nvSpPr>
          <p:cNvPr id="9" name="Round Single Corner Rectangle 8"/>
          <p:cNvSpPr/>
          <p:nvPr/>
        </p:nvSpPr>
        <p:spPr>
          <a:xfrm>
            <a:off x="1888912" y="1672681"/>
            <a:ext cx="1744916" cy="338667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Helvetica"/>
                <a:cs typeface="Helvetica"/>
              </a:rPr>
              <a:t>Quality control</a:t>
            </a:r>
          </a:p>
          <a:p>
            <a:pPr algn="ctr"/>
            <a:r>
              <a:rPr lang="en-US" sz="900" dirty="0" err="1" smtClean="0">
                <a:latin typeface="Helvetica"/>
                <a:cs typeface="Helvetica"/>
              </a:rPr>
              <a:t>Trimmomatic</a:t>
            </a:r>
            <a:r>
              <a:rPr lang="en-US" sz="900" dirty="0" smtClean="0">
                <a:latin typeface="Helvetica"/>
                <a:cs typeface="Helvetica"/>
              </a:rPr>
              <a:t>, FASTX</a:t>
            </a:r>
            <a:endParaRPr lang="en-US" sz="900" dirty="0">
              <a:latin typeface="Helvetica"/>
              <a:cs typeface="Helvetica"/>
            </a:endParaRPr>
          </a:p>
        </p:txBody>
      </p:sp>
      <p:sp>
        <p:nvSpPr>
          <p:cNvPr id="10" name="Round Single Corner Rectangle 9"/>
          <p:cNvSpPr/>
          <p:nvPr/>
        </p:nvSpPr>
        <p:spPr>
          <a:xfrm>
            <a:off x="1888912" y="5053354"/>
            <a:ext cx="1736451" cy="338667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Helvetica"/>
                <a:cs typeface="Helvetica"/>
              </a:rPr>
              <a:t>Expression Estimation</a:t>
            </a:r>
          </a:p>
          <a:p>
            <a:pPr algn="ctr"/>
            <a:r>
              <a:rPr lang="en-US" sz="900" dirty="0" smtClean="0">
                <a:latin typeface="Helvetica"/>
                <a:cs typeface="Helvetica"/>
              </a:rPr>
              <a:t>RSEM</a:t>
            </a:r>
            <a:endParaRPr lang="en-US" sz="900" dirty="0">
              <a:latin typeface="Helvetica"/>
              <a:cs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2491" y="5555196"/>
            <a:ext cx="1986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./</a:t>
            </a:r>
            <a:r>
              <a:rPr lang="en-US" sz="1400" i="1" dirty="0" err="1" smtClean="0"/>
              <a:t>Dropbox</a:t>
            </a:r>
            <a:r>
              <a:rPr lang="en-US" sz="1400" i="1" dirty="0" smtClean="0"/>
              <a:t>/AD/</a:t>
            </a:r>
            <a:r>
              <a:rPr lang="en-US" sz="1400" i="1" dirty="0" err="1" smtClean="0"/>
              <a:t>rsem.xlsx</a:t>
            </a:r>
            <a:endParaRPr lang="en-US" sz="1400" i="1" dirty="0"/>
          </a:p>
        </p:txBody>
      </p:sp>
      <p:pic>
        <p:nvPicPr>
          <p:cNvPr id="4" name="Picture 3" descr="box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883" y="1408939"/>
            <a:ext cx="3749975" cy="52499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37608" y="5021588"/>
            <a:ext cx="787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1484L-584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6927632" y="5873813"/>
            <a:ext cx="787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1484L-584</a:t>
            </a:r>
            <a:endParaRPr lang="en-US" sz="1100" dirty="0"/>
          </a:p>
        </p:txBody>
      </p:sp>
      <p:sp>
        <p:nvSpPr>
          <p:cNvPr id="13" name="Notched Right Arrow 12"/>
          <p:cNvSpPr/>
          <p:nvPr/>
        </p:nvSpPr>
        <p:spPr>
          <a:xfrm rot="5400000">
            <a:off x="2398763" y="4233586"/>
            <a:ext cx="716746" cy="287867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86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quality</a:t>
            </a:r>
            <a:endParaRPr lang="en-US" dirty="0"/>
          </a:p>
        </p:txBody>
      </p:sp>
      <p:pic>
        <p:nvPicPr>
          <p:cNvPr id="6" name="Picture 5" descr="1652L_GES14_00589_GAGTGG_LaneALL_R2_Qbo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93" y="4098486"/>
            <a:ext cx="7219520" cy="2707320"/>
          </a:xfrm>
          <a:prstGeom prst="rect">
            <a:avLst/>
          </a:prstGeom>
        </p:spPr>
      </p:pic>
      <p:pic>
        <p:nvPicPr>
          <p:cNvPr id="7" name="Picture 6" descr="1484L_GES14_00584_GTCCGC_LaneALL_R1_Q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93" y="1365444"/>
            <a:ext cx="7219520" cy="27073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878" y="2398909"/>
            <a:ext cx="956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ID: 1484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25180" y="5178378"/>
            <a:ext cx="806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Normal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36103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quality</a:t>
            </a:r>
            <a:endParaRPr lang="en-US" dirty="0"/>
          </a:p>
        </p:txBody>
      </p:sp>
      <p:pic>
        <p:nvPicPr>
          <p:cNvPr id="4" name="Picture 3" descr="1484L_GES14_00584_GTCCGC_LaneALL_R1_Nd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558343"/>
            <a:ext cx="4177191" cy="3061148"/>
          </a:xfrm>
          <a:prstGeom prst="rect">
            <a:avLst/>
          </a:prstGeom>
        </p:spPr>
      </p:pic>
      <p:pic>
        <p:nvPicPr>
          <p:cNvPr id="6" name="Picture 5" descr="1652L_GES14_00589_GAGTGG_LaneALL_R2_Ndi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122" y="2558343"/>
            <a:ext cx="4177191" cy="30611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18450" y="204225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ID: 1484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22688" y="2048962"/>
            <a:ext cx="88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338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ist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74" y="2170876"/>
            <a:ext cx="3188593" cy="44640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6586" y="5718288"/>
            <a:ext cx="86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ID: 226941</a:t>
            </a:r>
            <a:endParaRPr lang="en-US" sz="12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 correlation: brain</a:t>
            </a:r>
            <a:endParaRPr lang="en-US" dirty="0"/>
          </a:p>
        </p:txBody>
      </p:sp>
      <p:sp>
        <p:nvSpPr>
          <p:cNvPr id="10" name="Round Single Corner Rectangle 9"/>
          <p:cNvSpPr/>
          <p:nvPr/>
        </p:nvSpPr>
        <p:spPr>
          <a:xfrm>
            <a:off x="4540031" y="1512065"/>
            <a:ext cx="1856582" cy="338085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Helvetica"/>
                <a:cs typeface="Helvetica"/>
              </a:rPr>
              <a:t>Median Pearson Correlation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ID: </a:t>
            </a:r>
            <a:r>
              <a:rPr lang="en-US" sz="1000" dirty="0" smtClean="0">
                <a:latin typeface="Helvetica"/>
                <a:cs typeface="Helvetica"/>
              </a:rPr>
              <a:t>226941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11" name="Round Single Corner Rectangle 10"/>
          <p:cNvSpPr/>
          <p:nvPr/>
        </p:nvSpPr>
        <p:spPr>
          <a:xfrm>
            <a:off x="1107182" y="1512066"/>
            <a:ext cx="1856582" cy="338084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Helvetica"/>
                <a:cs typeface="Helvetica"/>
              </a:rPr>
              <a:t>TPM with gene filter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#: 38216 - </a:t>
            </a:r>
            <a:r>
              <a:rPr lang="en-US" sz="1000" dirty="0" smtClean="0">
                <a:latin typeface="Helvetica"/>
                <a:cs typeface="Helvetica"/>
              </a:rPr>
              <a:t>11868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12" name="Notched Right Arrow 11"/>
          <p:cNvSpPr/>
          <p:nvPr/>
        </p:nvSpPr>
        <p:spPr>
          <a:xfrm>
            <a:off x="3377837" y="1593349"/>
            <a:ext cx="829871" cy="256800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53121" y="1999265"/>
            <a:ext cx="5890879" cy="460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06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ist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57" y="2235216"/>
            <a:ext cx="3068332" cy="42956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5627" y="5622975"/>
            <a:ext cx="711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ID: 3310</a:t>
            </a:r>
            <a:endParaRPr lang="en-US" sz="12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 correlation: retina</a:t>
            </a:r>
            <a:endParaRPr lang="en-US" dirty="0"/>
          </a:p>
        </p:txBody>
      </p:sp>
      <p:sp>
        <p:nvSpPr>
          <p:cNvPr id="10" name="Round Single Corner Rectangle 9"/>
          <p:cNvSpPr/>
          <p:nvPr/>
        </p:nvSpPr>
        <p:spPr>
          <a:xfrm>
            <a:off x="4540031" y="1512065"/>
            <a:ext cx="1856582" cy="338085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Helvetica"/>
                <a:cs typeface="Helvetica"/>
              </a:rPr>
              <a:t>Median Pearson Correlation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ID: </a:t>
            </a:r>
            <a:r>
              <a:rPr lang="en-US" sz="1000" dirty="0" smtClean="0">
                <a:latin typeface="Helvetica"/>
                <a:cs typeface="Helvetica"/>
              </a:rPr>
              <a:t>3310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11" name="Round Single Corner Rectangle 10"/>
          <p:cNvSpPr/>
          <p:nvPr/>
        </p:nvSpPr>
        <p:spPr>
          <a:xfrm>
            <a:off x="1107182" y="1512066"/>
            <a:ext cx="1856582" cy="338084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Helvetica"/>
                <a:cs typeface="Helvetica"/>
              </a:rPr>
              <a:t>TPM with gene filter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#: 38216 - </a:t>
            </a:r>
            <a:r>
              <a:rPr lang="en-US" sz="1000" dirty="0" smtClean="0">
                <a:latin typeface="Helvetica"/>
                <a:cs typeface="Helvetica"/>
              </a:rPr>
              <a:t>12499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12" name="Notched Right Arrow 11"/>
          <p:cNvSpPr/>
          <p:nvPr/>
        </p:nvSpPr>
        <p:spPr>
          <a:xfrm>
            <a:off x="3377837" y="1593349"/>
            <a:ext cx="829871" cy="256800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92363" y="2235216"/>
            <a:ext cx="5177612" cy="41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09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r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1533"/>
            <a:ext cx="914400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and </a:t>
            </a:r>
            <a:r>
              <a:rPr lang="en-US" dirty="0" err="1" smtClean="0"/>
              <a:t>Prnp</a:t>
            </a:r>
            <a:r>
              <a:rPr lang="en-US" dirty="0" smtClean="0"/>
              <a:t>: brain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44412" y="5436369"/>
            <a:ext cx="86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ID: 265182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17548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and </a:t>
            </a:r>
            <a:r>
              <a:rPr lang="en-US" dirty="0" err="1" smtClean="0"/>
              <a:t>Prnp</a:t>
            </a:r>
            <a:r>
              <a:rPr lang="en-US" dirty="0" smtClean="0"/>
              <a:t>: retina</a:t>
            </a:r>
            <a:endParaRPr lang="en-US" dirty="0"/>
          </a:p>
        </p:txBody>
      </p:sp>
      <p:pic>
        <p:nvPicPr>
          <p:cNvPr id="4" name="Picture 3" descr="bar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5695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11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23611</TotalTime>
  <Words>389</Words>
  <Application>Microsoft Macintosh PowerPoint</Application>
  <PresentationFormat>On-screen Show (4:3)</PresentationFormat>
  <Paragraphs>229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AD Project Updates</vt:lpstr>
      <vt:lpstr>Samples</vt:lpstr>
      <vt:lpstr>Analysis</vt:lpstr>
      <vt:lpstr>Low quality</vt:lpstr>
      <vt:lpstr>Low quality</vt:lpstr>
      <vt:lpstr>Median correlation: brain</vt:lpstr>
      <vt:lpstr>Median correlation: retina</vt:lpstr>
      <vt:lpstr>App and Prnp: brain</vt:lpstr>
      <vt:lpstr>App and Prnp: retina</vt:lpstr>
      <vt:lpstr>Samples</vt:lpstr>
      <vt:lpstr>batch effects of brain samples</vt:lpstr>
      <vt:lpstr>batch effects of brain samples</vt:lpstr>
      <vt:lpstr>batch effects of brain samples</vt:lpstr>
      <vt:lpstr>Effects of the batch effect correction</vt:lpstr>
      <vt:lpstr>PCA on brain samples</vt:lpstr>
      <vt:lpstr>PCA on brain samples</vt:lpstr>
      <vt:lpstr>2m: all 2014</vt:lpstr>
      <vt:lpstr>4m</vt:lpstr>
      <vt:lpstr>5m</vt:lpstr>
      <vt:lpstr>PowerPoint Presentation</vt:lpstr>
      <vt:lpstr>Suggestions and future directions</vt:lpstr>
    </vt:vector>
  </TitlesOfParts>
  <Company>The Jackson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 Project</dc:title>
  <dc:creator>Xulong Wang</dc:creator>
  <cp:lastModifiedBy>Xulong Wang</cp:lastModifiedBy>
  <cp:revision>332</cp:revision>
  <cp:lastPrinted>2014-06-12T19:55:42Z</cp:lastPrinted>
  <dcterms:created xsi:type="dcterms:W3CDTF">2014-05-14T19:31:41Z</dcterms:created>
  <dcterms:modified xsi:type="dcterms:W3CDTF">2015-04-03T18:09:56Z</dcterms:modified>
</cp:coreProperties>
</file>