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1" r:id="rId4"/>
    <p:sldId id="302" r:id="rId5"/>
    <p:sldId id="303" r:id="rId6"/>
    <p:sldId id="304" r:id="rId7"/>
    <p:sldId id="284" r:id="rId8"/>
    <p:sldId id="299" r:id="rId9"/>
    <p:sldId id="268" r:id="rId10"/>
    <p:sldId id="296" r:id="rId11"/>
    <p:sldId id="306" r:id="rId12"/>
    <p:sldId id="307" r:id="rId13"/>
    <p:sldId id="308" r:id="rId14"/>
    <p:sldId id="305" r:id="rId15"/>
    <p:sldId id="300" r:id="rId16"/>
    <p:sldId id="298" r:id="rId17"/>
    <p:sldId id="309" r:id="rId18"/>
    <p:sldId id="310" r:id="rId19"/>
    <p:sldId id="311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3651"/>
    <a:srgbClr val="EB1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9" autoAdjust="0"/>
  </p:normalViewPr>
  <p:slideViewPr>
    <p:cSldViewPr snapToGrid="0" snapToObjects="1">
      <p:cViewPr varScale="1">
        <p:scale>
          <a:sx n="102" d="100"/>
          <a:sy n="102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CBCD-287D-8C48-8060-93EED363B291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6CD7-C307-5340-BB83-1F971DFB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Project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ese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4"/>
          <a:stretch/>
        </p:blipFill>
        <p:spPr>
          <a:xfrm>
            <a:off x="861123" y="117003"/>
            <a:ext cx="2769543" cy="65563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06888" y="668775"/>
            <a:ext cx="5779911" cy="1143000"/>
          </a:xfrm>
        </p:spPr>
        <p:txBody>
          <a:bodyPr/>
          <a:lstStyle/>
          <a:p>
            <a:r>
              <a:rPr lang="en-US" dirty="0" smtClean="0"/>
              <a:t>Genes</a:t>
            </a:r>
            <a:r>
              <a:rPr lang="en-US" i="1" dirty="0" smtClean="0"/>
              <a:t>: APP </a:t>
            </a:r>
            <a:r>
              <a:rPr lang="en-US" i="1" dirty="0" err="1" smtClean="0"/>
              <a:t>vs</a:t>
            </a:r>
            <a:r>
              <a:rPr lang="en-US" i="1" dirty="0" smtClean="0"/>
              <a:t> WT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7010" y="252734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Kcnip3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Calcium-dependent transcriptional repressor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May </a:t>
            </a:r>
            <a:r>
              <a:rPr lang="en-US" sz="1200" dirty="0"/>
              <a:t>play a role in the regulation of PSEN2 </a:t>
            </a:r>
            <a:r>
              <a:rPr lang="en-US" sz="1200" dirty="0" err="1"/>
              <a:t>proteolytic</a:t>
            </a:r>
            <a:r>
              <a:rPr lang="en-US" sz="1200" dirty="0"/>
              <a:t> processing and apoptosis. Together with </a:t>
            </a:r>
            <a:r>
              <a:rPr lang="en-US" sz="1200" dirty="0" smtClean="0"/>
              <a:t>PSEN2 involved </a:t>
            </a:r>
            <a:r>
              <a:rPr lang="en-US" sz="1200" dirty="0"/>
              <a:t>in modulation of beta-amyloid </a:t>
            </a:r>
            <a:r>
              <a:rPr lang="en-US" sz="1200" dirty="0" smtClean="0"/>
              <a:t>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Enriched in astrocytes</a:t>
            </a:r>
          </a:p>
          <a:p>
            <a:endParaRPr lang="en-US" sz="1200" dirty="0" smtClean="0"/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Tef</a:t>
            </a:r>
            <a:r>
              <a:rPr lang="en-US" sz="1200" dirty="0" smtClean="0"/>
              <a:t> and Egr4 are transcriptional factors.</a:t>
            </a:r>
          </a:p>
          <a:p>
            <a:r>
              <a:rPr lang="en-US" sz="1200" dirty="0" smtClean="0"/>
              <a:t>      Reduced expression of Dhcr24 was found to be related with AD. 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77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pic>
        <p:nvPicPr>
          <p:cNvPr id="4" name="Picture 3" descr="data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4"/>
          <a:stretch/>
        </p:blipFill>
        <p:spPr>
          <a:xfrm>
            <a:off x="234462" y="0"/>
            <a:ext cx="556270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9291" y="2096899"/>
            <a:ext cx="270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223 genes</a:t>
            </a:r>
          </a:p>
          <a:p>
            <a:r>
              <a:rPr lang="en-US" sz="1200" dirty="0" smtClean="0"/>
              <a:t>2, 4, 6 month WT </a:t>
            </a:r>
            <a:r>
              <a:rPr lang="en-US" sz="1200" dirty="0" err="1" smtClean="0"/>
              <a:t>vs</a:t>
            </a:r>
            <a:r>
              <a:rPr lang="en-US" sz="1200" dirty="0" smtClean="0"/>
              <a:t> APP</a:t>
            </a:r>
          </a:p>
          <a:p>
            <a:r>
              <a:rPr lang="en-US" sz="1200" dirty="0" smtClean="0"/>
              <a:t>P &lt; .05</a:t>
            </a:r>
          </a:p>
          <a:p>
            <a:r>
              <a:rPr lang="en-US" sz="1200" dirty="0" smtClean="0"/>
              <a:t>TPM(max) &gt; 8</a:t>
            </a:r>
          </a:p>
          <a:p>
            <a:r>
              <a:rPr lang="en-US" sz="1200" dirty="0" smtClean="0"/>
              <a:t>Log2(max) – Log2(min) &gt; 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899060" y="708777"/>
            <a:ext cx="32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Clustering on APP-related genes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8249" y="1582208"/>
            <a:ext cx="185209" cy="55702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8733" y="1619250"/>
            <a:ext cx="85726" cy="51998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4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03233" y="1513418"/>
            <a:ext cx="128060" cy="62581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4105" y="1774744"/>
            <a:ext cx="48685" cy="3657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10983" y="1417638"/>
            <a:ext cx="318559" cy="72159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77937" y="1619250"/>
            <a:ext cx="85726" cy="51998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4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37924" y="3586668"/>
            <a:ext cx="134121" cy="235964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4727" y="5946317"/>
            <a:ext cx="4342437" cy="8810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5921" y="6034424"/>
            <a:ext cx="1093930" cy="5401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54727" y="2139236"/>
            <a:ext cx="330970" cy="12474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1642" y="4223575"/>
            <a:ext cx="330970" cy="172274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1036" y="2139235"/>
            <a:ext cx="437188" cy="577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07370" y="3386668"/>
            <a:ext cx="917478" cy="40024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0" y="0"/>
            <a:ext cx="4770969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716175" y="1078109"/>
            <a:ext cx="755117" cy="58919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82852" y="943860"/>
            <a:ext cx="978543" cy="72344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2667" y="1149793"/>
            <a:ext cx="324868" cy="517512"/>
          </a:xfrm>
          <a:prstGeom prst="rect">
            <a:avLst/>
          </a:prstGeom>
          <a:solidFill>
            <a:srgbClr val="B9CDE5">
              <a:alpha val="63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5615" y="1043437"/>
            <a:ext cx="324868" cy="623868"/>
          </a:xfrm>
          <a:prstGeom prst="rect">
            <a:avLst/>
          </a:prstGeom>
          <a:solidFill>
            <a:schemeClr val="accent1">
              <a:lumMod val="40000"/>
              <a:lumOff val="60000"/>
              <a:alpha val="63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7023" y="4067179"/>
            <a:ext cx="2154372" cy="25741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t="36865" r="14830" b="29354"/>
          <a:stretch/>
        </p:blipFill>
        <p:spPr>
          <a:xfrm>
            <a:off x="4770969" y="1667305"/>
            <a:ext cx="4389531" cy="2399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4726" y="4190188"/>
            <a:ext cx="16081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Protein phosphate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Transcriptional activity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MAM domain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Axon guidance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75626" y="708777"/>
            <a:ext cx="32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Clustering on APP-related genes</a:t>
            </a:r>
          </a:p>
        </p:txBody>
      </p:sp>
    </p:spTree>
    <p:extLst>
      <p:ext uri="{BB962C8B-B14F-4D97-AF65-F5344CB8AC3E}">
        <p14:creationId xmlns:p14="http://schemas.microsoft.com/office/powerpoint/2010/main" val="15660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t-test </a:t>
            </a:r>
            <a:r>
              <a:rPr lang="en-US" sz="3200" dirty="0" smtClean="0"/>
              <a:t>between the two 5 month APP clusters</a:t>
            </a:r>
            <a:endParaRPr lang="en-US" sz="3200" baseline="30000" dirty="0"/>
          </a:p>
        </p:txBody>
      </p:sp>
      <p:pic>
        <p:nvPicPr>
          <p:cNvPr id="4" name="Picture 3" descr="Screen Shot 2014-06-30 at 4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1173"/>
            <a:ext cx="8352597" cy="5262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9553" y="6453646"/>
            <a:ext cx="6690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1833 genes shown significantly different with FDR &lt; .</a:t>
            </a:r>
            <a:r>
              <a:rPr lang="en-US" sz="1400" dirty="0" smtClean="0"/>
              <a:t>05. Enriched pathways shown above.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032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1"/>
          <a:stretch/>
        </p:blipFill>
        <p:spPr>
          <a:xfrm>
            <a:off x="1" y="0"/>
            <a:ext cx="3520159" cy="6858000"/>
          </a:xfrm>
          <a:prstGeom prst="rect">
            <a:avLst/>
          </a:prstGeom>
        </p:spPr>
      </p:pic>
      <p:pic>
        <p:nvPicPr>
          <p:cNvPr id="4" name="Picture 3" descr="data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4" b="75793"/>
          <a:stretch/>
        </p:blipFill>
        <p:spPr>
          <a:xfrm>
            <a:off x="3648592" y="1730127"/>
            <a:ext cx="5495408" cy="2570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592" y="4814011"/>
            <a:ext cx="27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1229 genes</a:t>
            </a:r>
          </a:p>
          <a:p>
            <a:r>
              <a:rPr lang="en-US" sz="1200" dirty="0" smtClean="0"/>
              <a:t>TPM(max) &gt; 8</a:t>
            </a:r>
          </a:p>
          <a:p>
            <a:r>
              <a:rPr lang="en-US" sz="1200" dirty="0" smtClean="0"/>
              <a:t>Log2(max) – Log2(min) &gt; 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07103" y="339445"/>
            <a:ext cx="369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Clustering on all highly variant genes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2374997" y="1367710"/>
            <a:ext cx="45719" cy="3015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2584667" y="1125285"/>
            <a:ext cx="45719" cy="54402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2676180" y="1303571"/>
            <a:ext cx="142368" cy="3657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2530833" y="1303571"/>
            <a:ext cx="27430" cy="3657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2480177" y="1233835"/>
            <a:ext cx="45719" cy="43547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2327593" y="1233835"/>
            <a:ext cx="47403" cy="43547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054" y="1303571"/>
            <a:ext cx="76361" cy="3657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07" y="1157851"/>
            <a:ext cx="45719" cy="51145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860300" y="1447313"/>
            <a:ext cx="45719" cy="22199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042" y="1233835"/>
            <a:ext cx="76361" cy="43547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454" y="1411130"/>
            <a:ext cx="76361" cy="25817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1316625" y="1157851"/>
            <a:ext cx="45719" cy="51145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1617370" y="1233835"/>
            <a:ext cx="45719" cy="43547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04"/>
            <a:ext cx="9144000" cy="5334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GWAS and top hits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9259" y="3283185"/>
            <a:ext cx="517407" cy="1270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and pathways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218" y="2328066"/>
            <a:ext cx="86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months start showing symptoms and do not have any at 2, 4, 5 months period</a:t>
            </a:r>
          </a:p>
          <a:p>
            <a:r>
              <a:rPr lang="en-US" dirty="0" smtClean="0"/>
              <a:t>Genes that are specifically different between the 6m WT and 6m APP would be interesting</a:t>
            </a:r>
            <a:endParaRPr lang="en-US" dirty="0"/>
          </a:p>
        </p:txBody>
      </p:sp>
      <p:pic>
        <p:nvPicPr>
          <p:cNvPr id="7" name="Picture 6" descr="box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82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0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B6 and C3H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3197167" y="2571481"/>
            <a:ext cx="2785134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Build a hybrid </a:t>
            </a:r>
            <a:r>
              <a:rPr lang="en-US" sz="800" dirty="0" err="1">
                <a:latin typeface="Helvetica"/>
                <a:cs typeface="Helvetica"/>
              </a:rPr>
              <a:t>t</a:t>
            </a:r>
            <a:r>
              <a:rPr lang="en-US" sz="800" dirty="0" err="1" smtClean="0">
                <a:latin typeface="Helvetica"/>
                <a:cs typeface="Helvetica"/>
              </a:rPr>
              <a:t>ranscriptome</a:t>
            </a:r>
            <a:r>
              <a:rPr lang="en-US" sz="800" dirty="0" smtClean="0">
                <a:latin typeface="Helvetica"/>
                <a:cs typeface="Helvetica"/>
              </a:rPr>
              <a:t> with transcripts from B6 and C3H strains</a:t>
            </a:r>
          </a:p>
        </p:txBody>
      </p:sp>
      <p:sp>
        <p:nvSpPr>
          <p:cNvPr id="5" name="Notched Right Arrow 4"/>
          <p:cNvSpPr/>
          <p:nvPr/>
        </p:nvSpPr>
        <p:spPr>
          <a:xfrm rot="5400000">
            <a:off x="4420945" y="3045860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1664899" y="3563779"/>
            <a:ext cx="2785134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Helvetica"/>
                <a:cs typeface="Helvetica"/>
              </a:rPr>
              <a:t>R</a:t>
            </a:r>
            <a:r>
              <a:rPr lang="en-US" sz="800" dirty="0" smtClean="0">
                <a:latin typeface="Helvetica"/>
                <a:cs typeface="Helvetica"/>
              </a:rPr>
              <a:t>eport the single best alignment, suppress multiple alignments (Bowtie)l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3197167" y="4555683"/>
            <a:ext cx="2785134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Expression estimation by B6 and C3H (EMASE)</a:t>
            </a:r>
          </a:p>
        </p:txBody>
      </p:sp>
      <p:sp>
        <p:nvSpPr>
          <p:cNvPr id="9" name="Notched Right Arrow 8"/>
          <p:cNvSpPr/>
          <p:nvPr/>
        </p:nvSpPr>
        <p:spPr>
          <a:xfrm rot="5400000">
            <a:off x="4420945" y="4032713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4729435" y="3563779"/>
            <a:ext cx="2785134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Helvetica"/>
                <a:cs typeface="Helvetica"/>
              </a:rPr>
              <a:t>R</a:t>
            </a:r>
            <a:r>
              <a:rPr lang="en-US" sz="800" dirty="0" smtClean="0">
                <a:latin typeface="Helvetica"/>
                <a:cs typeface="Helvetica"/>
              </a:rPr>
              <a:t>eport the single best alignment, keep multiple alignments (Bowtie)l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1355508" y="3443386"/>
            <a:ext cx="6568418" cy="450732"/>
          </a:xfrm>
          <a:prstGeom prst="round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318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6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415818" y="2712807"/>
            <a:ext cx="1856582" cy="24370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Control gene: App, </a:t>
            </a:r>
            <a:r>
              <a:rPr lang="en-US" sz="800" dirty="0" err="1" smtClean="0">
                <a:latin typeface="Helvetica"/>
                <a:cs typeface="Helvetica"/>
              </a:rPr>
              <a:t>Prnp</a:t>
            </a:r>
            <a:endParaRPr lang="en-US" sz="800" dirty="0" smtClean="0">
              <a:latin typeface="Helvetica"/>
              <a:cs typeface="Helvetica"/>
            </a:endParaRPr>
          </a:p>
          <a:p>
            <a:pPr algn="ctr"/>
            <a:r>
              <a:rPr lang="en-US" sz="800" dirty="0">
                <a:latin typeface="Helvetica"/>
                <a:cs typeface="Helvetica"/>
              </a:rPr>
              <a:t>ID: </a:t>
            </a:r>
            <a:r>
              <a:rPr lang="en-US" sz="800" dirty="0" smtClean="0">
                <a:latin typeface="Helvetica"/>
                <a:cs typeface="Helvetica"/>
              </a:rPr>
              <a:t>265182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6" name="Notched Right Arrow 5"/>
          <p:cNvSpPr/>
          <p:nvPr/>
        </p:nvSpPr>
        <p:spPr>
          <a:xfrm rot="5400000">
            <a:off x="7201417" y="2191353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6415818" y="1751074"/>
            <a:ext cx="1856582" cy="24370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Median Pearson Correlation</a:t>
            </a:r>
          </a:p>
          <a:p>
            <a:pPr algn="ctr"/>
            <a:r>
              <a:rPr lang="en-US" sz="800" dirty="0">
                <a:latin typeface="Helvetica"/>
                <a:cs typeface="Helvetica"/>
              </a:rPr>
              <a:t>ID: </a:t>
            </a:r>
            <a:r>
              <a:rPr lang="en-US" sz="800" dirty="0" smtClean="0">
                <a:latin typeface="Helvetica"/>
                <a:cs typeface="Helvetica"/>
              </a:rPr>
              <a:t>226914 and 3310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3667182" y="1757967"/>
            <a:ext cx="1856582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TPM with gene filter</a:t>
            </a:r>
          </a:p>
        </p:txBody>
      </p:sp>
      <p:sp>
        <p:nvSpPr>
          <p:cNvPr id="17" name="Round Single Corner Rectangle 16"/>
          <p:cNvSpPr/>
          <p:nvPr/>
        </p:nvSpPr>
        <p:spPr>
          <a:xfrm>
            <a:off x="3667182" y="2712807"/>
            <a:ext cx="1856582" cy="243701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Gene selection: ANOVA</a:t>
            </a:r>
          </a:p>
          <a:p>
            <a:pPr algn="ctr"/>
            <a:r>
              <a:rPr lang="en-US" sz="800" dirty="0">
                <a:latin typeface="Helvetica"/>
                <a:cs typeface="Helvetica"/>
              </a:rPr>
              <a:t>#: </a:t>
            </a:r>
            <a:r>
              <a:rPr lang="en-US" sz="800" dirty="0" smtClean="0">
                <a:latin typeface="Helvetica"/>
                <a:cs typeface="Helvetica"/>
              </a:rPr>
              <a:t>11857 – 8743 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3" name="Round Single Corner Rectangle 22"/>
          <p:cNvSpPr/>
          <p:nvPr/>
        </p:nvSpPr>
        <p:spPr>
          <a:xfrm>
            <a:off x="982666" y="2706153"/>
            <a:ext cx="1927466" cy="25035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Batch correction</a:t>
            </a:r>
          </a:p>
          <a:p>
            <a:pPr algn="ctr"/>
            <a:r>
              <a:rPr lang="en-US" sz="800" dirty="0" smtClean="0">
                <a:latin typeface="Helvetica"/>
                <a:cs typeface="Helvetica"/>
              </a:rPr>
              <a:t>Regression on PC1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5" name="Round Single Corner Rectangle 24"/>
          <p:cNvSpPr/>
          <p:nvPr/>
        </p:nvSpPr>
        <p:spPr>
          <a:xfrm>
            <a:off x="3667182" y="3788566"/>
            <a:ext cx="1848116" cy="25035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Pairwise comparison</a:t>
            </a:r>
          </a:p>
          <a:p>
            <a:pPr algn="ctr"/>
            <a:r>
              <a:rPr lang="en-US" sz="800" dirty="0" smtClean="0">
                <a:latin typeface="Helvetica"/>
                <a:cs typeface="Helvetica"/>
              </a:rPr>
              <a:t>Regression on PCA residual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30" name="Notched Right Arrow 29"/>
          <p:cNvSpPr/>
          <p:nvPr/>
        </p:nvSpPr>
        <p:spPr>
          <a:xfrm rot="5400000">
            <a:off x="4365796" y="3255621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10800000">
            <a:off x="5792665" y="2706153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ingle Corner Rectangle 32"/>
          <p:cNvSpPr/>
          <p:nvPr/>
        </p:nvSpPr>
        <p:spPr>
          <a:xfrm>
            <a:off x="3667182" y="4758306"/>
            <a:ext cx="1848116" cy="25035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Clustering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34" name="Notched Right Arrow 33"/>
          <p:cNvSpPr/>
          <p:nvPr/>
        </p:nvSpPr>
        <p:spPr>
          <a:xfrm rot="5400000">
            <a:off x="4365796" y="4264574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Rectangle 15"/>
          <p:cNvSpPr/>
          <p:nvPr/>
        </p:nvSpPr>
        <p:spPr>
          <a:xfrm>
            <a:off x="982666" y="1757967"/>
            <a:ext cx="1927466" cy="24130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QC with FASTX and </a:t>
            </a:r>
            <a:r>
              <a:rPr lang="en-US" sz="800" dirty="0" err="1" smtClean="0">
                <a:latin typeface="Helvetica"/>
                <a:cs typeface="Helvetica"/>
              </a:rPr>
              <a:t>Trimmomatic</a:t>
            </a:r>
            <a:endParaRPr lang="en-US" sz="800" dirty="0" smtClean="0">
              <a:latin typeface="Helvetica"/>
              <a:cs typeface="Helvetica"/>
            </a:endParaRPr>
          </a:p>
          <a:p>
            <a:pPr algn="ctr"/>
            <a:r>
              <a:rPr lang="en-US" sz="800" dirty="0" smtClean="0">
                <a:latin typeface="Helvetica"/>
                <a:cs typeface="Helvetica"/>
              </a:rPr>
              <a:t>ID: 1484</a:t>
            </a:r>
          </a:p>
        </p:txBody>
      </p:sp>
      <p:sp>
        <p:nvSpPr>
          <p:cNvPr id="18" name="Notched Right Arrow 17"/>
          <p:cNvSpPr/>
          <p:nvPr/>
        </p:nvSpPr>
        <p:spPr>
          <a:xfrm>
            <a:off x="3161274" y="1757967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>
            <a:off x="5792665" y="1757303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 rot="10800000">
            <a:off x="3161274" y="2702383"/>
            <a:ext cx="337578" cy="27940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623876" y="3941547"/>
            <a:ext cx="337578" cy="9573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ingle Corner Rectangle 20"/>
          <p:cNvSpPr/>
          <p:nvPr/>
        </p:nvSpPr>
        <p:spPr>
          <a:xfrm>
            <a:off x="6130243" y="4317050"/>
            <a:ext cx="1848116" cy="25035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Helvetica"/>
                <a:cs typeface="Helvetica"/>
              </a:rPr>
              <a:t>Gene / Pathway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176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gv_snapsh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44"/>
            <a:ext cx="9144000" cy="4371975"/>
          </a:xfrm>
          <a:prstGeom prst="rect">
            <a:avLst/>
          </a:prstGeom>
        </p:spPr>
      </p:pic>
      <p:pic>
        <p:nvPicPr>
          <p:cNvPr id="3" name="Picture 2" descr="igv_snapshot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1" b="10174"/>
          <a:stretch/>
        </p:blipFill>
        <p:spPr>
          <a:xfrm>
            <a:off x="0" y="3404727"/>
            <a:ext cx="9144000" cy="33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All</a:t>
            </a:r>
            <a:endParaRPr lang="en-US" dirty="0"/>
          </a:p>
        </p:txBody>
      </p:sp>
      <p:pic>
        <p:nvPicPr>
          <p:cNvPr id="13" name="Picture 12" descr="dendro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9" b="12972"/>
          <a:stretch/>
        </p:blipFill>
        <p:spPr>
          <a:xfrm>
            <a:off x="954689" y="1269908"/>
            <a:ext cx="6400800" cy="48786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312" y="6139795"/>
            <a:ext cx="685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Hierarchical clustering to samples based on expression profiles of 2186 genes (top 25% standard variation) using the Pearson’s correlation coefficient as measure of similarity and average linkage clustering.</a:t>
            </a:r>
          </a:p>
        </p:txBody>
      </p:sp>
    </p:spTree>
    <p:extLst>
      <p:ext uri="{BB962C8B-B14F-4D97-AF65-F5344CB8AC3E}">
        <p14:creationId xmlns:p14="http://schemas.microsoft.com/office/powerpoint/2010/main" val="8655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WT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312" y="6139795"/>
            <a:ext cx="685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Hierarchical clustering to samples based on expression profiles of 2186 genes (top 25% standard variation) using the Pearson’s correlation coefficient as measure of similarity and average linkage clustering.</a:t>
            </a:r>
          </a:p>
        </p:txBody>
      </p:sp>
      <p:pic>
        <p:nvPicPr>
          <p:cNvPr id="3" name="Picture 2" descr="dendro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/>
          <a:stretch/>
        </p:blipFill>
        <p:spPr>
          <a:xfrm>
            <a:off x="1204793" y="1160774"/>
            <a:ext cx="6400800" cy="569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301813" y="4166886"/>
            <a:ext cx="853258" cy="79369"/>
          </a:xfrm>
          <a:prstGeom prst="line">
            <a:avLst/>
          </a:prstGeom>
          <a:ln>
            <a:solidFill>
              <a:srgbClr val="EB1E1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55071" y="5049869"/>
            <a:ext cx="496080" cy="549247"/>
          </a:xfrm>
          <a:prstGeom prst="line">
            <a:avLst/>
          </a:prstGeom>
          <a:ln>
            <a:solidFill>
              <a:srgbClr val="EB1E1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63791" y="4861367"/>
            <a:ext cx="617909" cy="532987"/>
          </a:xfrm>
          <a:prstGeom prst="line">
            <a:avLst/>
          </a:prstGeom>
          <a:ln>
            <a:solidFill>
              <a:srgbClr val="EB1E1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3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Hierarchical clustering: APP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312" y="6139795"/>
            <a:ext cx="685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Hierarchical clustering to samples based on expression profiles of 2186 genes (top 25% standard variation) using the Pearson’s correlation coefficient as measure of similarity and average linkage clustering.</a:t>
            </a:r>
          </a:p>
        </p:txBody>
      </p:sp>
      <p:pic>
        <p:nvPicPr>
          <p:cNvPr id="4" name="Picture 3" descr="dendro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/>
          <a:stretch/>
        </p:blipFill>
        <p:spPr>
          <a:xfrm>
            <a:off x="1462754" y="1140932"/>
            <a:ext cx="6400800" cy="5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Hierarchical clustering: 5m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312" y="6139795"/>
            <a:ext cx="685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Hierarchical clustering to samples based on expression profiles of 2186 genes (top 25% standard variation) using the Pearson’s correlation coefficient as measure of similarity and average linkage clustering.</a:t>
            </a:r>
          </a:p>
        </p:txBody>
      </p:sp>
      <p:pic>
        <p:nvPicPr>
          <p:cNvPr id="3" name="Picture 2" descr="dendro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44" y="4572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Pairwise comparison</a:t>
            </a:r>
            <a:r>
              <a:rPr lang="en-US" i="1" dirty="0" smtClean="0"/>
              <a:t>: APP </a:t>
            </a:r>
            <a:r>
              <a:rPr lang="en-US" i="1" dirty="0" err="1" smtClean="0"/>
              <a:t>vs</a:t>
            </a:r>
            <a:r>
              <a:rPr lang="en-US" i="1" dirty="0" smtClean="0"/>
              <a:t> WT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8443" y="5266775"/>
            <a:ext cx="575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 regression, p value less than 0.01 w/o multiple comparison correction</a:t>
            </a:r>
            <a:endParaRPr lang="en-US" sz="1400" dirty="0"/>
          </a:p>
        </p:txBody>
      </p:sp>
      <p:pic>
        <p:nvPicPr>
          <p:cNvPr id="4" name="Picture 3" descr="lin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36" y="1304383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6" y="1623443"/>
            <a:ext cx="7177169" cy="4784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9720" y="4313623"/>
            <a:ext cx="43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/>
                </a:solidFill>
              </a:rPr>
              <a:t>Prnp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2465" y="4464970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App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4643" y="4435680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Psen1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Pairwise comparison</a:t>
            </a:r>
            <a:r>
              <a:rPr lang="en-US" i="1" smtClean="0"/>
              <a:t>: APP vs 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5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</a:t>
            </a:r>
            <a:r>
              <a:rPr lang="en-US" i="1" dirty="0" smtClean="0"/>
              <a:t>: APP </a:t>
            </a:r>
            <a:r>
              <a:rPr lang="en-US" i="1" dirty="0" err="1" smtClean="0"/>
              <a:t>vs</a:t>
            </a:r>
            <a:r>
              <a:rPr lang="en-US" i="1" dirty="0" smtClean="0"/>
              <a:t> WT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5498" y="5602094"/>
            <a:ext cx="195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much overlaps</a:t>
            </a:r>
            <a:endParaRPr lang="en-US" dirty="0"/>
          </a:p>
        </p:txBody>
      </p:sp>
      <p:pic>
        <p:nvPicPr>
          <p:cNvPr id="5" name="Picture 4" descr="Screen Shot 2015-04-03 at 2.0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51" y="1618775"/>
            <a:ext cx="6989143" cy="35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30110</TotalTime>
  <Words>439</Words>
  <Application>Microsoft Macintosh PowerPoint</Application>
  <PresentationFormat>On-screen Show (4:3)</PresentationFormat>
  <Paragraphs>70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 Project Updates</vt:lpstr>
      <vt:lpstr>Analysis</vt:lpstr>
      <vt:lpstr>Hierarchical clustering: All</vt:lpstr>
      <vt:lpstr>Hierarchical clustering: WT</vt:lpstr>
      <vt:lpstr>Hierarchical clustering: APP</vt:lpstr>
      <vt:lpstr>Hierarchical clustering: 5m</vt:lpstr>
      <vt:lpstr>Pairwise comparison: APP vs WT</vt:lpstr>
      <vt:lpstr>PowerPoint Presentation</vt:lpstr>
      <vt:lpstr>Brain: APP vs WT</vt:lpstr>
      <vt:lpstr>Genes: APP vs WT</vt:lpstr>
      <vt:lpstr>Cluster</vt:lpstr>
      <vt:lpstr>PowerPoint Presentation</vt:lpstr>
      <vt:lpstr>t-test between the two 5 month APP clusters</vt:lpstr>
      <vt:lpstr>PowerPoint Presentation</vt:lpstr>
      <vt:lpstr>GWAS and top hits</vt:lpstr>
      <vt:lpstr>Genes and pathways</vt:lpstr>
      <vt:lpstr>The B6 and C3H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Xulong Wang</dc:creator>
  <cp:lastModifiedBy>Xulong Wang</cp:lastModifiedBy>
  <cp:revision>386</cp:revision>
  <cp:lastPrinted>2014-06-12T19:55:42Z</cp:lastPrinted>
  <dcterms:created xsi:type="dcterms:W3CDTF">2014-05-14T19:31:41Z</dcterms:created>
  <dcterms:modified xsi:type="dcterms:W3CDTF">2015-04-03T18:08:46Z</dcterms:modified>
</cp:coreProperties>
</file>