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9" r:id="rId1"/>
  </p:sldMasterIdLst>
  <p:notesMasterIdLst>
    <p:notesMasterId r:id="rId3"/>
  </p:notesMasterIdLst>
  <p:handoutMasterIdLst>
    <p:handoutMasterId r:id="rId4"/>
  </p:handoutMasterIdLst>
  <p:sldIdLst>
    <p:sldId id="256" r:id="rId2"/>
  </p:sldIdLst>
  <p:sldSz cx="37490400" cy="43891200"/>
  <p:notesSz cx="6858000" cy="9144000"/>
  <p:defaultTextStyle>
    <a:defPPr>
      <a:defRPr lang="en-US"/>
    </a:defPPr>
    <a:lvl1pPr marL="0" algn="l" defTabSz="2193859" rtl="0" eaLnBrk="1" latinLnBrk="0" hangingPunct="1">
      <a:defRPr sz="8600" kern="1200">
        <a:solidFill>
          <a:schemeClr val="tx1"/>
        </a:solidFill>
        <a:latin typeface="+mn-lt"/>
        <a:ea typeface="+mn-ea"/>
        <a:cs typeface="+mn-cs"/>
      </a:defRPr>
    </a:lvl1pPr>
    <a:lvl2pPr marL="2193859" algn="l" defTabSz="2193859" rtl="0" eaLnBrk="1" latinLnBrk="0" hangingPunct="1">
      <a:defRPr sz="8600" kern="1200">
        <a:solidFill>
          <a:schemeClr val="tx1"/>
        </a:solidFill>
        <a:latin typeface="+mn-lt"/>
        <a:ea typeface="+mn-ea"/>
        <a:cs typeface="+mn-cs"/>
      </a:defRPr>
    </a:lvl2pPr>
    <a:lvl3pPr marL="4387718" algn="l" defTabSz="2193859" rtl="0" eaLnBrk="1" latinLnBrk="0" hangingPunct="1">
      <a:defRPr sz="8600" kern="1200">
        <a:solidFill>
          <a:schemeClr val="tx1"/>
        </a:solidFill>
        <a:latin typeface="+mn-lt"/>
        <a:ea typeface="+mn-ea"/>
        <a:cs typeface="+mn-cs"/>
      </a:defRPr>
    </a:lvl3pPr>
    <a:lvl4pPr marL="6581578" algn="l" defTabSz="2193859" rtl="0" eaLnBrk="1" latinLnBrk="0" hangingPunct="1">
      <a:defRPr sz="8600" kern="1200">
        <a:solidFill>
          <a:schemeClr val="tx1"/>
        </a:solidFill>
        <a:latin typeface="+mn-lt"/>
        <a:ea typeface="+mn-ea"/>
        <a:cs typeface="+mn-cs"/>
      </a:defRPr>
    </a:lvl4pPr>
    <a:lvl5pPr marL="8775432" algn="l" defTabSz="2193859" rtl="0" eaLnBrk="1" latinLnBrk="0" hangingPunct="1">
      <a:defRPr sz="8600" kern="1200">
        <a:solidFill>
          <a:schemeClr val="tx1"/>
        </a:solidFill>
        <a:latin typeface="+mn-lt"/>
        <a:ea typeface="+mn-ea"/>
        <a:cs typeface="+mn-cs"/>
      </a:defRPr>
    </a:lvl5pPr>
    <a:lvl6pPr marL="10969286" algn="l" defTabSz="2193859" rtl="0" eaLnBrk="1" latinLnBrk="0" hangingPunct="1">
      <a:defRPr sz="8600" kern="1200">
        <a:solidFill>
          <a:schemeClr val="tx1"/>
        </a:solidFill>
        <a:latin typeface="+mn-lt"/>
        <a:ea typeface="+mn-ea"/>
        <a:cs typeface="+mn-cs"/>
      </a:defRPr>
    </a:lvl6pPr>
    <a:lvl7pPr marL="13163146" algn="l" defTabSz="2193859" rtl="0" eaLnBrk="1" latinLnBrk="0" hangingPunct="1">
      <a:defRPr sz="8600" kern="1200">
        <a:solidFill>
          <a:schemeClr val="tx1"/>
        </a:solidFill>
        <a:latin typeface="+mn-lt"/>
        <a:ea typeface="+mn-ea"/>
        <a:cs typeface="+mn-cs"/>
      </a:defRPr>
    </a:lvl7pPr>
    <a:lvl8pPr marL="15357005" algn="l" defTabSz="2193859" rtl="0" eaLnBrk="1" latinLnBrk="0" hangingPunct="1">
      <a:defRPr sz="8600" kern="1200">
        <a:solidFill>
          <a:schemeClr val="tx1"/>
        </a:solidFill>
        <a:latin typeface="+mn-lt"/>
        <a:ea typeface="+mn-ea"/>
        <a:cs typeface="+mn-cs"/>
      </a:defRPr>
    </a:lvl8pPr>
    <a:lvl9pPr marL="17550864" algn="l" defTabSz="2193859"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AA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6" autoAdjust="0"/>
    <p:restoredTop sz="99107" autoAdjust="0"/>
  </p:normalViewPr>
  <p:slideViewPr>
    <p:cSldViewPr snapToGrid="0" snapToObjects="1" showGuides="1">
      <p:cViewPr varScale="1">
        <p:scale>
          <a:sx n="17" d="100"/>
          <a:sy n="17" d="100"/>
        </p:scale>
        <p:origin x="-2896" y="-152"/>
      </p:cViewPr>
      <p:guideLst>
        <p:guide orient="horz" pos="7629"/>
        <p:guide pos="133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80C841-A34D-0F44-B99C-434D0D484263}" type="datetimeFigureOut">
              <a:rPr lang="en-US" smtClean="0">
                <a:latin typeface="Arial"/>
              </a:rPr>
              <a:pPr/>
              <a:t>9/4/14</a:t>
            </a:fld>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77D7A8-7AD1-D847-88F0-AC6D5D927949}" type="slidenum">
              <a:rPr lang="en-US" smtClean="0">
                <a:latin typeface="Arial"/>
              </a:rPr>
              <a:pPr/>
              <a:t>‹#›</a:t>
            </a:fld>
            <a:endParaRPr lang="en-US" dirty="0">
              <a:latin typeface="Arial"/>
            </a:endParaRPr>
          </a:p>
        </p:txBody>
      </p:sp>
    </p:spTree>
    <p:extLst>
      <p:ext uri="{BB962C8B-B14F-4D97-AF65-F5344CB8AC3E}">
        <p14:creationId xmlns:p14="http://schemas.microsoft.com/office/powerpoint/2010/main" val="5334770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D55F55D3-CD27-9042-95C4-4762BDC1F504}" type="datetimeFigureOut">
              <a:rPr lang="en-US" smtClean="0"/>
              <a:pPr/>
              <a:t>9/4/14</a:t>
            </a:fld>
            <a:endParaRPr lang="en-US" dirty="0"/>
          </a:p>
        </p:txBody>
      </p:sp>
      <p:sp>
        <p:nvSpPr>
          <p:cNvPr id="4" name="Slide Image Placeholder 3"/>
          <p:cNvSpPr>
            <a:spLocks noGrp="1" noRot="1" noChangeAspect="1"/>
          </p:cNvSpPr>
          <p:nvPr>
            <p:ph type="sldImg" idx="2"/>
          </p:nvPr>
        </p:nvSpPr>
        <p:spPr>
          <a:xfrm>
            <a:off x="1965325" y="685800"/>
            <a:ext cx="29273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DA21C36C-116C-BC4F-AAB9-02D408A4C5FD}" type="slidenum">
              <a:rPr lang="en-US" smtClean="0"/>
              <a:pPr/>
              <a:t>‹#›</a:t>
            </a:fld>
            <a:endParaRPr lang="en-US" dirty="0"/>
          </a:p>
        </p:txBody>
      </p:sp>
    </p:spTree>
    <p:extLst>
      <p:ext uri="{BB962C8B-B14F-4D97-AF65-F5344CB8AC3E}">
        <p14:creationId xmlns:p14="http://schemas.microsoft.com/office/powerpoint/2010/main" val="2244779734"/>
      </p:ext>
    </p:extLst>
  </p:cSld>
  <p:clrMap bg1="lt1" tx1="dk1" bg2="lt2" tx2="dk2" accent1="accent1" accent2="accent2" accent3="accent3" accent4="accent4" accent5="accent5" accent6="accent6" hlink="hlink" folHlink="folHlink"/>
  <p:hf hdr="0" ftr="0" dt="0"/>
  <p:notesStyle>
    <a:lvl1pPr marL="0" algn="l" defTabSz="2193859" rtl="0" eaLnBrk="1" latinLnBrk="0" hangingPunct="1">
      <a:defRPr sz="5800" kern="1200">
        <a:solidFill>
          <a:schemeClr val="tx1"/>
        </a:solidFill>
        <a:latin typeface="Arial"/>
        <a:ea typeface="+mn-ea"/>
        <a:cs typeface="+mn-cs"/>
      </a:defRPr>
    </a:lvl1pPr>
    <a:lvl2pPr marL="2193859" algn="l" defTabSz="2193859" rtl="0" eaLnBrk="1" latinLnBrk="0" hangingPunct="1">
      <a:defRPr sz="5800" kern="1200">
        <a:solidFill>
          <a:schemeClr val="tx1"/>
        </a:solidFill>
        <a:latin typeface="Arial"/>
        <a:ea typeface="+mn-ea"/>
        <a:cs typeface="+mn-cs"/>
      </a:defRPr>
    </a:lvl2pPr>
    <a:lvl3pPr marL="4387718" algn="l" defTabSz="2193859" rtl="0" eaLnBrk="1" latinLnBrk="0" hangingPunct="1">
      <a:defRPr sz="5800" kern="1200">
        <a:solidFill>
          <a:schemeClr val="tx1"/>
        </a:solidFill>
        <a:latin typeface="Arial"/>
        <a:ea typeface="+mn-ea"/>
        <a:cs typeface="+mn-cs"/>
      </a:defRPr>
    </a:lvl3pPr>
    <a:lvl4pPr marL="6581578" algn="l" defTabSz="2193859" rtl="0" eaLnBrk="1" latinLnBrk="0" hangingPunct="1">
      <a:defRPr sz="5800" kern="1200">
        <a:solidFill>
          <a:schemeClr val="tx1"/>
        </a:solidFill>
        <a:latin typeface="Arial"/>
        <a:ea typeface="+mn-ea"/>
        <a:cs typeface="+mn-cs"/>
      </a:defRPr>
    </a:lvl4pPr>
    <a:lvl5pPr marL="8775432" algn="l" defTabSz="2193859" rtl="0" eaLnBrk="1" latinLnBrk="0" hangingPunct="1">
      <a:defRPr sz="5800" kern="1200">
        <a:solidFill>
          <a:schemeClr val="tx1"/>
        </a:solidFill>
        <a:latin typeface="Arial"/>
        <a:ea typeface="+mn-ea"/>
        <a:cs typeface="+mn-cs"/>
      </a:defRPr>
    </a:lvl5pPr>
    <a:lvl6pPr marL="10969286" algn="l" defTabSz="2193859" rtl="0" eaLnBrk="1" latinLnBrk="0" hangingPunct="1">
      <a:defRPr sz="5800" kern="1200">
        <a:solidFill>
          <a:schemeClr val="tx1"/>
        </a:solidFill>
        <a:latin typeface="+mn-lt"/>
        <a:ea typeface="+mn-ea"/>
        <a:cs typeface="+mn-cs"/>
      </a:defRPr>
    </a:lvl6pPr>
    <a:lvl7pPr marL="13163146" algn="l" defTabSz="2193859" rtl="0" eaLnBrk="1" latinLnBrk="0" hangingPunct="1">
      <a:defRPr sz="5800" kern="1200">
        <a:solidFill>
          <a:schemeClr val="tx1"/>
        </a:solidFill>
        <a:latin typeface="+mn-lt"/>
        <a:ea typeface="+mn-ea"/>
        <a:cs typeface="+mn-cs"/>
      </a:defRPr>
    </a:lvl7pPr>
    <a:lvl8pPr marL="15357005" algn="l" defTabSz="2193859" rtl="0" eaLnBrk="1" latinLnBrk="0" hangingPunct="1">
      <a:defRPr sz="5800" kern="1200">
        <a:solidFill>
          <a:schemeClr val="tx1"/>
        </a:solidFill>
        <a:latin typeface="+mn-lt"/>
        <a:ea typeface="+mn-ea"/>
        <a:cs typeface="+mn-cs"/>
      </a:defRPr>
    </a:lvl8pPr>
    <a:lvl9pPr marL="17550864" algn="l" defTabSz="2193859"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Rectangle 1"/>
          <p:cNvSpPr/>
          <p:nvPr userDrawn="1"/>
        </p:nvSpPr>
        <p:spPr>
          <a:xfrm>
            <a:off x="990600" y="0"/>
            <a:ext cx="3124200" cy="43891200"/>
          </a:xfrm>
          <a:prstGeom prst="rect">
            <a:avLst/>
          </a:prstGeom>
          <a:solidFill>
            <a:srgbClr val="002D72">
              <a:alpha val="83000"/>
            </a:srgbClr>
          </a:solidFill>
          <a:ln>
            <a:noFill/>
          </a:ln>
          <a:effectLst/>
        </p:spPr>
        <p:style>
          <a:lnRef idx="1">
            <a:schemeClr val="accent1"/>
          </a:lnRef>
          <a:fillRef idx="3">
            <a:schemeClr val="accent1"/>
          </a:fillRef>
          <a:effectRef idx="2">
            <a:schemeClr val="accent1"/>
          </a:effectRef>
          <a:fontRef idx="minor">
            <a:schemeClr val="lt1"/>
          </a:fontRef>
        </p:style>
        <p:txBody>
          <a:bodyPr lIns="438768" tIns="219389" rIns="438768" bIns="219389" numCol="9" spcCol="914400" rtlCol="0" anchor="ctr"/>
          <a:lstStyle/>
          <a:p>
            <a:pPr algn="ctr"/>
            <a:endParaRPr lang="en-US" sz="2400" dirty="0"/>
          </a:p>
        </p:txBody>
      </p:sp>
      <p:sp>
        <p:nvSpPr>
          <p:cNvPr id="3" name="Rectangle 2"/>
          <p:cNvSpPr/>
          <p:nvPr userDrawn="1"/>
        </p:nvSpPr>
        <p:spPr>
          <a:xfrm>
            <a:off x="0" y="0"/>
            <a:ext cx="1041400" cy="438912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438768" tIns="219389" rIns="438768" bIns="219389" rtlCol="0" anchor="ctr"/>
          <a:lstStyle/>
          <a:p>
            <a:pPr algn="ctr"/>
            <a:endParaRPr lang="en-US" sz="2400" dirty="0"/>
          </a:p>
        </p:txBody>
      </p:sp>
      <p:cxnSp>
        <p:nvCxnSpPr>
          <p:cNvPr id="4" name="Straight Connector 3"/>
          <p:cNvCxnSpPr/>
          <p:nvPr userDrawn="1"/>
        </p:nvCxnSpPr>
        <p:spPr>
          <a:xfrm>
            <a:off x="15113856" y="9572951"/>
            <a:ext cx="0" cy="34318252"/>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Rectangle 4"/>
          <p:cNvSpPr/>
          <p:nvPr userDrawn="1"/>
        </p:nvSpPr>
        <p:spPr>
          <a:xfrm>
            <a:off x="36969700" y="0"/>
            <a:ext cx="520700" cy="43891200"/>
          </a:xfrm>
          <a:prstGeom prst="rect">
            <a:avLst/>
          </a:prstGeom>
          <a:solidFill>
            <a:srgbClr val="002D72">
              <a:alpha val="83000"/>
            </a:srgbClr>
          </a:solidFill>
          <a:ln>
            <a:noFill/>
          </a:ln>
          <a:effectLst/>
        </p:spPr>
        <p:style>
          <a:lnRef idx="1">
            <a:schemeClr val="accent1"/>
          </a:lnRef>
          <a:fillRef idx="3">
            <a:schemeClr val="accent1"/>
          </a:fillRef>
          <a:effectRef idx="2">
            <a:schemeClr val="accent1"/>
          </a:effectRef>
          <a:fontRef idx="minor">
            <a:schemeClr val="lt1"/>
          </a:fontRef>
        </p:style>
        <p:txBody>
          <a:bodyPr lIns="438768" tIns="219389" rIns="438768" bIns="219389" numCol="9" spcCol="914400" rtlCol="0" anchor="ctr"/>
          <a:lstStyle/>
          <a:p>
            <a:pPr algn="ctr"/>
            <a:endParaRPr lang="en-US" sz="2400" dirty="0"/>
          </a:p>
        </p:txBody>
      </p:sp>
      <p:cxnSp>
        <p:nvCxnSpPr>
          <p:cNvPr id="6" name="Straight Connector 5"/>
          <p:cNvCxnSpPr/>
          <p:nvPr userDrawn="1"/>
        </p:nvCxnSpPr>
        <p:spPr>
          <a:xfrm>
            <a:off x="26062112" y="9572951"/>
            <a:ext cx="0" cy="34318252"/>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a:xfrm>
            <a:off x="990600" y="0"/>
            <a:ext cx="3124200" cy="43891200"/>
          </a:xfrm>
          <a:prstGeom prst="rect">
            <a:avLst/>
          </a:prstGeom>
          <a:solidFill>
            <a:schemeClr val="accent1">
              <a:alpha val="83000"/>
            </a:schemeClr>
          </a:solidFill>
          <a:ln>
            <a:noFill/>
          </a:ln>
          <a:effectLst/>
        </p:spPr>
        <p:style>
          <a:lnRef idx="1">
            <a:schemeClr val="accent1"/>
          </a:lnRef>
          <a:fillRef idx="3">
            <a:schemeClr val="accent1"/>
          </a:fillRef>
          <a:effectRef idx="2">
            <a:schemeClr val="accent1"/>
          </a:effectRef>
          <a:fontRef idx="minor">
            <a:schemeClr val="lt1"/>
          </a:fontRef>
        </p:style>
        <p:txBody>
          <a:bodyPr lIns="438768" tIns="219389" rIns="438768" bIns="219389" numCol="9" spcCol="914400" rtlCol="0" anchor="ctr"/>
          <a:lstStyle/>
          <a:p>
            <a:pPr algn="ctr"/>
            <a:endParaRPr lang="en-US" sz="2400" dirty="0"/>
          </a:p>
        </p:txBody>
      </p:sp>
      <p:sp>
        <p:nvSpPr>
          <p:cNvPr id="3" name="Rectangle 2"/>
          <p:cNvSpPr/>
          <p:nvPr userDrawn="1"/>
        </p:nvSpPr>
        <p:spPr>
          <a:xfrm>
            <a:off x="0" y="0"/>
            <a:ext cx="1041400" cy="43891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438768" tIns="219389" rIns="438768" bIns="219389" rtlCol="0" anchor="ctr"/>
          <a:lstStyle/>
          <a:p>
            <a:pPr algn="ctr"/>
            <a:endParaRPr lang="en-US" sz="2400" dirty="0"/>
          </a:p>
        </p:txBody>
      </p:sp>
      <p:cxnSp>
        <p:nvCxnSpPr>
          <p:cNvPr id="4" name="Straight Connector 3"/>
          <p:cNvCxnSpPr/>
          <p:nvPr userDrawn="1"/>
        </p:nvCxnSpPr>
        <p:spPr>
          <a:xfrm>
            <a:off x="15113856" y="9572951"/>
            <a:ext cx="0" cy="34318252"/>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Rectangle 4"/>
          <p:cNvSpPr/>
          <p:nvPr userDrawn="1"/>
        </p:nvSpPr>
        <p:spPr>
          <a:xfrm>
            <a:off x="36969700" y="0"/>
            <a:ext cx="520700" cy="43891200"/>
          </a:xfrm>
          <a:prstGeom prst="rect">
            <a:avLst/>
          </a:prstGeom>
          <a:solidFill>
            <a:srgbClr val="0085CA">
              <a:alpha val="83000"/>
            </a:srgbClr>
          </a:solidFill>
          <a:ln>
            <a:noFill/>
          </a:ln>
          <a:effectLst/>
        </p:spPr>
        <p:style>
          <a:lnRef idx="1">
            <a:schemeClr val="accent1"/>
          </a:lnRef>
          <a:fillRef idx="3">
            <a:schemeClr val="accent1"/>
          </a:fillRef>
          <a:effectRef idx="2">
            <a:schemeClr val="accent1"/>
          </a:effectRef>
          <a:fontRef idx="minor">
            <a:schemeClr val="lt1"/>
          </a:fontRef>
        </p:style>
        <p:txBody>
          <a:bodyPr lIns="438768" tIns="219389" rIns="438768" bIns="219389" numCol="9" spcCol="914400" rtlCol="0" anchor="ctr"/>
          <a:lstStyle/>
          <a:p>
            <a:pPr algn="ctr"/>
            <a:endParaRPr lang="en-US" sz="2400" dirty="0"/>
          </a:p>
        </p:txBody>
      </p:sp>
      <p:cxnSp>
        <p:nvCxnSpPr>
          <p:cNvPr id="6" name="Straight Connector 5"/>
          <p:cNvCxnSpPr/>
          <p:nvPr userDrawn="1"/>
        </p:nvCxnSpPr>
        <p:spPr>
          <a:xfrm>
            <a:off x="26062112" y="9572951"/>
            <a:ext cx="0" cy="34318252"/>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0318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Rectangle 1"/>
          <p:cNvSpPr/>
          <p:nvPr userDrawn="1"/>
        </p:nvSpPr>
        <p:spPr>
          <a:xfrm>
            <a:off x="990600" y="0"/>
            <a:ext cx="3124200" cy="43891200"/>
          </a:xfrm>
          <a:prstGeom prst="rect">
            <a:avLst/>
          </a:prstGeom>
          <a:solidFill>
            <a:srgbClr val="005151">
              <a:alpha val="83000"/>
            </a:srgbClr>
          </a:solidFill>
          <a:ln>
            <a:noFill/>
          </a:ln>
          <a:effectLst/>
        </p:spPr>
        <p:style>
          <a:lnRef idx="1">
            <a:schemeClr val="accent1"/>
          </a:lnRef>
          <a:fillRef idx="3">
            <a:schemeClr val="accent1"/>
          </a:fillRef>
          <a:effectRef idx="2">
            <a:schemeClr val="accent1"/>
          </a:effectRef>
          <a:fontRef idx="minor">
            <a:schemeClr val="lt1"/>
          </a:fontRef>
        </p:style>
        <p:txBody>
          <a:bodyPr lIns="438768" tIns="219389" rIns="438768" bIns="219389" numCol="9" spcCol="914400" rtlCol="0" anchor="ctr"/>
          <a:lstStyle/>
          <a:p>
            <a:pPr algn="ctr"/>
            <a:endParaRPr lang="en-US" sz="2400" dirty="0"/>
          </a:p>
        </p:txBody>
      </p:sp>
      <p:sp>
        <p:nvSpPr>
          <p:cNvPr id="3" name="Rectangle 2"/>
          <p:cNvSpPr/>
          <p:nvPr userDrawn="1"/>
        </p:nvSpPr>
        <p:spPr>
          <a:xfrm>
            <a:off x="0" y="0"/>
            <a:ext cx="1041400" cy="438912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438768" tIns="219389" rIns="438768" bIns="219389" rtlCol="0" anchor="ctr"/>
          <a:lstStyle/>
          <a:p>
            <a:pPr algn="ctr"/>
            <a:endParaRPr lang="en-US" sz="2400" dirty="0"/>
          </a:p>
        </p:txBody>
      </p:sp>
      <p:cxnSp>
        <p:nvCxnSpPr>
          <p:cNvPr id="4" name="Straight Connector 3"/>
          <p:cNvCxnSpPr/>
          <p:nvPr userDrawn="1"/>
        </p:nvCxnSpPr>
        <p:spPr>
          <a:xfrm>
            <a:off x="15113856" y="9572951"/>
            <a:ext cx="0" cy="34318252"/>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Rectangle 4"/>
          <p:cNvSpPr/>
          <p:nvPr userDrawn="1"/>
        </p:nvSpPr>
        <p:spPr>
          <a:xfrm>
            <a:off x="36969700" y="0"/>
            <a:ext cx="520700" cy="43891200"/>
          </a:xfrm>
          <a:prstGeom prst="rect">
            <a:avLst/>
          </a:prstGeom>
          <a:solidFill>
            <a:srgbClr val="005151">
              <a:alpha val="83000"/>
            </a:srgbClr>
          </a:solidFill>
          <a:ln>
            <a:noFill/>
          </a:ln>
          <a:effectLst/>
        </p:spPr>
        <p:style>
          <a:lnRef idx="1">
            <a:schemeClr val="accent1"/>
          </a:lnRef>
          <a:fillRef idx="3">
            <a:schemeClr val="accent1"/>
          </a:fillRef>
          <a:effectRef idx="2">
            <a:schemeClr val="accent1"/>
          </a:effectRef>
          <a:fontRef idx="minor">
            <a:schemeClr val="lt1"/>
          </a:fontRef>
        </p:style>
        <p:txBody>
          <a:bodyPr lIns="438768" tIns="219389" rIns="438768" bIns="219389" numCol="9" spcCol="914400" rtlCol="0" anchor="ctr"/>
          <a:lstStyle/>
          <a:p>
            <a:pPr algn="ctr"/>
            <a:endParaRPr lang="en-US" sz="2400" dirty="0"/>
          </a:p>
        </p:txBody>
      </p:sp>
      <p:cxnSp>
        <p:nvCxnSpPr>
          <p:cNvPr id="6" name="Straight Connector 5"/>
          <p:cNvCxnSpPr/>
          <p:nvPr userDrawn="1"/>
        </p:nvCxnSpPr>
        <p:spPr>
          <a:xfrm>
            <a:off x="26062112" y="9572951"/>
            <a:ext cx="0" cy="34318252"/>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89867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eg"/><Relationship Id="rId6" Type="http://schemas.openxmlformats.org/officeDocument/2006/relationships/image" Target="../media/image2.png"/><Relationship Id="rId7"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TextBox 78"/>
          <p:cNvSpPr txBox="1"/>
          <p:nvPr userDrawn="1"/>
        </p:nvSpPr>
        <p:spPr>
          <a:xfrm>
            <a:off x="30258456" y="42532640"/>
            <a:ext cx="6247016" cy="1015663"/>
          </a:xfrm>
          <a:prstGeom prst="rect">
            <a:avLst/>
          </a:prstGeom>
          <a:noFill/>
        </p:spPr>
        <p:txBody>
          <a:bodyPr wrap="square" rtlCol="0">
            <a:spAutoFit/>
          </a:bodyPr>
          <a:lstStyle/>
          <a:p>
            <a:pPr algn="r"/>
            <a:r>
              <a:rPr lang="en-US" sz="6000" b="1" dirty="0" err="1" smtClean="0">
                <a:solidFill>
                  <a:schemeClr val="accent1"/>
                </a:solidFill>
              </a:rPr>
              <a:t>www.jax.org</a:t>
            </a:r>
            <a:endParaRPr lang="en-US" sz="5400" dirty="0">
              <a:solidFill>
                <a:schemeClr val="accent1"/>
              </a:solidFill>
            </a:endParaRPr>
          </a:p>
        </p:txBody>
      </p:sp>
      <p:pic>
        <p:nvPicPr>
          <p:cNvPr id="9" name="Picture 8" descr="Logo_tag_color_6in_300dpi.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9628168" y="404817"/>
            <a:ext cx="7080504" cy="3733800"/>
          </a:xfrm>
          <a:prstGeom prst="rect">
            <a:avLst/>
          </a:prstGeom>
        </p:spPr>
      </p:pic>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Lst>
  <p:hf hdr="0" ftr="0" dt="0"/>
  <p:txStyles>
    <p:titleStyle>
      <a:lvl1pPr algn="l" defTabSz="2193859" rtl="0" eaLnBrk="1" latinLnBrk="0" hangingPunct="1">
        <a:spcBef>
          <a:spcPct val="0"/>
        </a:spcBef>
        <a:buNone/>
        <a:defRPr sz="17300" b="1" kern="1200">
          <a:solidFill>
            <a:schemeClr val="accent1"/>
          </a:solidFill>
          <a:latin typeface="Arial"/>
          <a:ea typeface="+mj-ea"/>
          <a:cs typeface="Arial"/>
        </a:defRPr>
      </a:lvl1pPr>
    </p:titleStyle>
    <p:bodyStyle>
      <a:lvl1pPr marL="1645392" indent="-1645392" algn="l" defTabSz="2193859" rtl="0" eaLnBrk="1" latinLnBrk="0" hangingPunct="1">
        <a:lnSpc>
          <a:spcPct val="102000"/>
        </a:lnSpc>
        <a:spcBef>
          <a:spcPts val="2880"/>
        </a:spcBef>
        <a:spcAft>
          <a:spcPts val="6720"/>
        </a:spcAft>
        <a:buSzPct val="100000"/>
        <a:buFontTx/>
        <a:buBlip>
          <a:blip r:embed="rId6"/>
        </a:buBlip>
        <a:defRPr sz="11500" kern="1200">
          <a:solidFill>
            <a:schemeClr val="tx2"/>
          </a:solidFill>
          <a:latin typeface="Arial"/>
          <a:ea typeface="+mn-ea"/>
          <a:cs typeface="Arial"/>
        </a:defRPr>
      </a:lvl1pPr>
      <a:lvl2pPr marL="3298406" indent="-1653014" algn="l" defTabSz="2193859" rtl="0" eaLnBrk="1" latinLnBrk="0" hangingPunct="1">
        <a:lnSpc>
          <a:spcPct val="100000"/>
        </a:lnSpc>
        <a:spcBef>
          <a:spcPts val="0"/>
        </a:spcBef>
        <a:spcAft>
          <a:spcPts val="2880"/>
        </a:spcAft>
        <a:buClr>
          <a:srgbClr val="A2AAAD"/>
        </a:buClr>
        <a:buSzPct val="120000"/>
        <a:buFont typeface="Courier New"/>
        <a:buChar char="o"/>
        <a:defRPr sz="9600" kern="1200">
          <a:solidFill>
            <a:schemeClr val="tx2"/>
          </a:solidFill>
          <a:latin typeface="Arial"/>
          <a:ea typeface="+mn-ea"/>
          <a:cs typeface="Arial"/>
        </a:defRPr>
      </a:lvl2pPr>
      <a:lvl3pPr marL="4943798" indent="-1645392" algn="l" defTabSz="2193859" rtl="0" eaLnBrk="1" latinLnBrk="0" hangingPunct="1">
        <a:lnSpc>
          <a:spcPct val="100000"/>
        </a:lnSpc>
        <a:spcBef>
          <a:spcPts val="0"/>
        </a:spcBef>
        <a:spcAft>
          <a:spcPts val="2880"/>
        </a:spcAft>
        <a:buSzPct val="100000"/>
        <a:buFontTx/>
        <a:buBlip>
          <a:blip r:embed="rId7"/>
        </a:buBlip>
        <a:defRPr sz="7700" kern="1200">
          <a:solidFill>
            <a:schemeClr val="tx2"/>
          </a:solidFill>
          <a:latin typeface="Arial"/>
          <a:ea typeface="+mn-ea"/>
          <a:cs typeface="Arial"/>
        </a:defRPr>
      </a:lvl3pPr>
      <a:lvl4pPr marL="6040728" indent="-1096925" algn="l" defTabSz="2193859" rtl="0" eaLnBrk="1" latinLnBrk="0" hangingPunct="1">
        <a:lnSpc>
          <a:spcPct val="100000"/>
        </a:lnSpc>
        <a:spcBef>
          <a:spcPts val="0"/>
        </a:spcBef>
        <a:spcAft>
          <a:spcPts val="2880"/>
        </a:spcAft>
        <a:buClr>
          <a:srgbClr val="A2AAAD"/>
        </a:buClr>
        <a:buSzPct val="110000"/>
        <a:buFont typeface="Arial"/>
        <a:buChar char="•"/>
        <a:defRPr sz="7700" kern="1200">
          <a:solidFill>
            <a:schemeClr val="tx2"/>
          </a:solidFill>
          <a:latin typeface="Arial"/>
          <a:ea typeface="+mn-ea"/>
          <a:cs typeface="Arial"/>
        </a:defRPr>
      </a:lvl4pPr>
      <a:lvl5pPr marL="7145275" indent="-1104547" algn="l" defTabSz="2193859" rtl="0" eaLnBrk="1" latinLnBrk="0" hangingPunct="1">
        <a:lnSpc>
          <a:spcPct val="104000"/>
        </a:lnSpc>
        <a:spcBef>
          <a:spcPts val="0"/>
        </a:spcBef>
        <a:spcAft>
          <a:spcPts val="3840"/>
        </a:spcAft>
        <a:buClr>
          <a:schemeClr val="bg2"/>
        </a:buClr>
        <a:buFont typeface="Arial"/>
        <a:buNone/>
        <a:defRPr sz="7700" kern="1200">
          <a:solidFill>
            <a:schemeClr val="tx2"/>
          </a:solidFill>
          <a:latin typeface="Arial"/>
          <a:ea typeface="+mn-ea"/>
          <a:cs typeface="Arial"/>
        </a:defRPr>
      </a:lvl5pPr>
      <a:lvl6pPr marL="12066221" indent="-1096925" algn="l" defTabSz="2193859" rtl="0" eaLnBrk="1" latinLnBrk="0" hangingPunct="1">
        <a:spcBef>
          <a:spcPct val="20000"/>
        </a:spcBef>
        <a:buFont typeface="Arial"/>
        <a:buChar char="•"/>
        <a:defRPr sz="9600" kern="1200">
          <a:solidFill>
            <a:schemeClr val="tx1"/>
          </a:solidFill>
          <a:latin typeface="+mn-lt"/>
          <a:ea typeface="+mn-ea"/>
          <a:cs typeface="+mn-cs"/>
        </a:defRPr>
      </a:lvl6pPr>
      <a:lvl7pPr marL="14260080" indent="-1096925" algn="l" defTabSz="2193859" rtl="0" eaLnBrk="1" latinLnBrk="0" hangingPunct="1">
        <a:spcBef>
          <a:spcPct val="20000"/>
        </a:spcBef>
        <a:buFont typeface="Arial"/>
        <a:buChar char="•"/>
        <a:defRPr sz="9600" kern="1200">
          <a:solidFill>
            <a:schemeClr val="tx1"/>
          </a:solidFill>
          <a:latin typeface="+mn-lt"/>
          <a:ea typeface="+mn-ea"/>
          <a:cs typeface="+mn-cs"/>
        </a:defRPr>
      </a:lvl7pPr>
      <a:lvl8pPr marL="16453930" indent="-1096925" algn="l" defTabSz="2193859" rtl="0" eaLnBrk="1" latinLnBrk="0" hangingPunct="1">
        <a:spcBef>
          <a:spcPct val="20000"/>
        </a:spcBef>
        <a:buFont typeface="Arial"/>
        <a:buChar char="•"/>
        <a:defRPr sz="9600" kern="1200">
          <a:solidFill>
            <a:schemeClr val="tx1"/>
          </a:solidFill>
          <a:latin typeface="+mn-lt"/>
          <a:ea typeface="+mn-ea"/>
          <a:cs typeface="+mn-cs"/>
        </a:defRPr>
      </a:lvl8pPr>
      <a:lvl9pPr marL="18647789" indent="-1096925" algn="l" defTabSz="2193859"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3859" rtl="0" eaLnBrk="1" latinLnBrk="0" hangingPunct="1">
        <a:defRPr sz="8600" kern="1200">
          <a:solidFill>
            <a:schemeClr val="tx1"/>
          </a:solidFill>
          <a:latin typeface="+mn-lt"/>
          <a:ea typeface="+mn-ea"/>
          <a:cs typeface="+mn-cs"/>
        </a:defRPr>
      </a:lvl1pPr>
      <a:lvl2pPr marL="2193859" algn="l" defTabSz="2193859" rtl="0" eaLnBrk="1" latinLnBrk="0" hangingPunct="1">
        <a:defRPr sz="8600" kern="1200">
          <a:solidFill>
            <a:schemeClr val="tx1"/>
          </a:solidFill>
          <a:latin typeface="+mn-lt"/>
          <a:ea typeface="+mn-ea"/>
          <a:cs typeface="+mn-cs"/>
        </a:defRPr>
      </a:lvl2pPr>
      <a:lvl3pPr marL="4387718" algn="l" defTabSz="2193859" rtl="0" eaLnBrk="1" latinLnBrk="0" hangingPunct="1">
        <a:defRPr sz="8600" kern="1200">
          <a:solidFill>
            <a:schemeClr val="tx1"/>
          </a:solidFill>
          <a:latin typeface="+mn-lt"/>
          <a:ea typeface="+mn-ea"/>
          <a:cs typeface="+mn-cs"/>
        </a:defRPr>
      </a:lvl3pPr>
      <a:lvl4pPr marL="6581578" algn="l" defTabSz="2193859" rtl="0" eaLnBrk="1" latinLnBrk="0" hangingPunct="1">
        <a:defRPr sz="8600" kern="1200">
          <a:solidFill>
            <a:schemeClr val="tx1"/>
          </a:solidFill>
          <a:latin typeface="+mn-lt"/>
          <a:ea typeface="+mn-ea"/>
          <a:cs typeface="+mn-cs"/>
        </a:defRPr>
      </a:lvl4pPr>
      <a:lvl5pPr marL="8775432" algn="l" defTabSz="2193859" rtl="0" eaLnBrk="1" latinLnBrk="0" hangingPunct="1">
        <a:defRPr sz="8600" kern="1200">
          <a:solidFill>
            <a:schemeClr val="tx1"/>
          </a:solidFill>
          <a:latin typeface="+mn-lt"/>
          <a:ea typeface="+mn-ea"/>
          <a:cs typeface="+mn-cs"/>
        </a:defRPr>
      </a:lvl5pPr>
      <a:lvl6pPr marL="10969286" algn="l" defTabSz="2193859" rtl="0" eaLnBrk="1" latinLnBrk="0" hangingPunct="1">
        <a:defRPr sz="8600" kern="1200">
          <a:solidFill>
            <a:schemeClr val="tx1"/>
          </a:solidFill>
          <a:latin typeface="+mn-lt"/>
          <a:ea typeface="+mn-ea"/>
          <a:cs typeface="+mn-cs"/>
        </a:defRPr>
      </a:lvl6pPr>
      <a:lvl7pPr marL="13163146" algn="l" defTabSz="2193859" rtl="0" eaLnBrk="1" latinLnBrk="0" hangingPunct="1">
        <a:defRPr sz="8600" kern="1200">
          <a:solidFill>
            <a:schemeClr val="tx1"/>
          </a:solidFill>
          <a:latin typeface="+mn-lt"/>
          <a:ea typeface="+mn-ea"/>
          <a:cs typeface="+mn-cs"/>
        </a:defRPr>
      </a:lvl7pPr>
      <a:lvl8pPr marL="15357005" algn="l" defTabSz="2193859" rtl="0" eaLnBrk="1" latinLnBrk="0" hangingPunct="1">
        <a:defRPr sz="8600" kern="1200">
          <a:solidFill>
            <a:schemeClr val="tx1"/>
          </a:solidFill>
          <a:latin typeface="+mn-lt"/>
          <a:ea typeface="+mn-ea"/>
          <a:cs typeface="+mn-cs"/>
        </a:defRPr>
      </a:lvl8pPr>
      <a:lvl9pPr marL="17550864" algn="l" defTabSz="219385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emf"/><Relationship Id="rId12" Type="http://schemas.openxmlformats.org/officeDocument/2006/relationships/image" Target="../media/image13.emf"/><Relationship Id="rId13" Type="http://schemas.openxmlformats.org/officeDocument/2006/relationships/image" Target="../media/image14.emf"/><Relationship Id="rId1" Type="http://schemas.openxmlformats.org/officeDocument/2006/relationships/slideLayout" Target="../slideLayouts/slideLayout1.xml"/><Relationship Id="rId2" Type="http://schemas.openxmlformats.org/officeDocument/2006/relationships/image" Target="../media/image4.emf"/><Relationship Id="rId3" Type="http://schemas.openxmlformats.org/officeDocument/2006/relationships/image" Target="../media/image5.emf"/><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jpeg"/><Relationship Id="rId7" Type="http://schemas.microsoft.com/office/2007/relationships/hdphoto" Target="../media/hdphoto1.wdp"/><Relationship Id="rId8" Type="http://schemas.openxmlformats.org/officeDocument/2006/relationships/image" Target="../media/image9.emf"/><Relationship Id="rId9" Type="http://schemas.openxmlformats.org/officeDocument/2006/relationships/image" Target="../media/image10.emf"/><Relationship Id="rId10"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Content Placeholder 3" descr="genereg_science.pdf"/>
          <p:cNvPicPr>
            <a:picLocks noChangeAspect="1"/>
          </p:cNvPicPr>
          <p:nvPr/>
        </p:nvPicPr>
        <p:blipFill>
          <a:blip r:embed="rId2"/>
          <a:srcRect t="1115" b="1115"/>
          <a:stretch>
            <a:fillRect/>
          </a:stretch>
        </p:blipFill>
        <p:spPr>
          <a:xfrm>
            <a:off x="5448194" y="25023347"/>
            <a:ext cx="8081250" cy="4444377"/>
          </a:xfrm>
          <a:prstGeom prst="rect">
            <a:avLst/>
          </a:prstGeom>
        </p:spPr>
      </p:pic>
      <p:sp>
        <p:nvSpPr>
          <p:cNvPr id="5" name="Text Box 2"/>
          <p:cNvSpPr txBox="1">
            <a:spLocks noChangeArrowheads="1"/>
          </p:cNvSpPr>
          <p:nvPr/>
        </p:nvSpPr>
        <p:spPr bwMode="auto">
          <a:xfrm>
            <a:off x="4812240" y="1484163"/>
            <a:ext cx="25087727" cy="8492850"/>
          </a:xfrm>
          <a:prstGeom prst="rect">
            <a:avLst/>
          </a:prstGeom>
          <a:noFill/>
          <a:ln w="57150">
            <a:noFill/>
            <a:miter lim="800000"/>
            <a:headEnd/>
            <a:tailEnd/>
          </a:ln>
          <a:effectLst/>
        </p:spPr>
        <p:txBody>
          <a:bodyPr lIns="0" tIns="0" rIns="0" bIns="0">
            <a:prstTxWarp prst="textNoShape">
              <a:avLst/>
            </a:prstTxWarp>
          </a:bodyPr>
          <a:lstStyle/>
          <a:p>
            <a:pPr algn="l"/>
            <a:r>
              <a:rPr lang="en-US" sz="10000" b="1" dirty="0" smtClean="0">
                <a:solidFill>
                  <a:schemeClr val="accent4"/>
                </a:solidFill>
              </a:rPr>
              <a:t>Epigenetic interaction between histone modifications affecting gene expression</a:t>
            </a:r>
          </a:p>
          <a:p>
            <a:endParaRPr lang="en-US" sz="6600" dirty="0" smtClean="0"/>
          </a:p>
          <a:p>
            <a:r>
              <a:rPr lang="en-US" sz="6600" dirty="0" smtClean="0"/>
              <a:t>Xulong Wang, </a:t>
            </a:r>
            <a:r>
              <a:rPr lang="en-US" sz="6600" dirty="0"/>
              <a:t>Robyn </a:t>
            </a:r>
            <a:r>
              <a:rPr lang="en-US" sz="6600" dirty="0" smtClean="0"/>
              <a:t>Ball, </a:t>
            </a:r>
            <a:r>
              <a:rPr lang="en-US" sz="6600" dirty="0"/>
              <a:t>Gregory W. </a:t>
            </a:r>
            <a:r>
              <a:rPr lang="en-US" sz="6600" dirty="0" smtClean="0"/>
              <a:t>Carter</a:t>
            </a:r>
            <a:endParaRPr lang="en-US" sz="6600" dirty="0"/>
          </a:p>
          <a:p>
            <a:endParaRPr lang="en-US" sz="5400" baseline="30000" dirty="0">
              <a:solidFill>
                <a:schemeClr val="tx2"/>
              </a:solidFill>
            </a:endParaRPr>
          </a:p>
          <a:p>
            <a:r>
              <a:rPr lang="en-US" sz="5400" dirty="0" smtClean="0">
                <a:solidFill>
                  <a:schemeClr val="tx2"/>
                </a:solidFill>
              </a:rPr>
              <a:t>The </a:t>
            </a:r>
            <a:r>
              <a:rPr lang="en-US" sz="5400" dirty="0">
                <a:solidFill>
                  <a:schemeClr val="tx2"/>
                </a:solidFill>
              </a:rPr>
              <a:t>Jackson Laboratory, Bar Harbor, ME </a:t>
            </a:r>
            <a:r>
              <a:rPr lang="en-US" sz="5400" dirty="0" smtClean="0">
                <a:solidFill>
                  <a:schemeClr val="tx2"/>
                </a:solidFill>
              </a:rPr>
              <a:t>USA </a:t>
            </a:r>
            <a:endParaRPr lang="en-US" sz="5400" dirty="0">
              <a:solidFill>
                <a:schemeClr val="tx2"/>
              </a:solidFill>
            </a:endParaRPr>
          </a:p>
        </p:txBody>
      </p:sp>
      <p:sp>
        <p:nvSpPr>
          <p:cNvPr id="16" name="Text Box 8"/>
          <p:cNvSpPr txBox="1">
            <a:spLocks noChangeArrowheads="1"/>
          </p:cNvSpPr>
          <p:nvPr/>
        </p:nvSpPr>
        <p:spPr bwMode="auto">
          <a:xfrm>
            <a:off x="4873286" y="31100919"/>
            <a:ext cx="9596983" cy="3979844"/>
          </a:xfrm>
          <a:prstGeom prst="rect">
            <a:avLst/>
          </a:prstGeom>
          <a:noFill/>
          <a:ln w="57150">
            <a:noFill/>
            <a:miter lim="800000"/>
            <a:headEnd/>
            <a:tailEnd/>
          </a:ln>
          <a:effectLst/>
        </p:spPr>
        <p:txBody>
          <a:bodyPr lIns="0" tIns="0" rIns="0" bIns="0">
            <a:prstTxWarp prst="textNoShape">
              <a:avLst/>
            </a:prstTxWarp>
          </a:bodyPr>
          <a:lstStyle/>
          <a:p>
            <a:pPr marL="0" indent="0" algn="l">
              <a:spcAft>
                <a:spcPts val="2400"/>
              </a:spcAft>
              <a:buClr>
                <a:schemeClr val="accent1"/>
              </a:buClr>
              <a:buSzPct val="100000"/>
              <a:buFont typeface="Arial"/>
              <a:buNone/>
            </a:pPr>
            <a:r>
              <a:rPr lang="en-US" sz="3400" b="1" dirty="0" smtClean="0">
                <a:solidFill>
                  <a:srgbClr val="DC582A"/>
                </a:solidFill>
              </a:rPr>
              <a:t>METHODS</a:t>
            </a:r>
          </a:p>
          <a:p>
            <a:pPr marL="0" indent="0" algn="l">
              <a:spcAft>
                <a:spcPts val="2400"/>
              </a:spcAft>
              <a:buClr>
                <a:schemeClr val="accent1"/>
              </a:buClr>
              <a:buSzPct val="100000"/>
              <a:buFont typeface="Arial"/>
              <a:buNone/>
            </a:pPr>
            <a:r>
              <a:rPr lang="en-US" sz="2400" dirty="0" smtClean="0"/>
              <a:t>RNA-</a:t>
            </a:r>
            <a:r>
              <a:rPr lang="en-US" sz="2400" dirty="0"/>
              <a:t>S</a:t>
            </a:r>
            <a:r>
              <a:rPr lang="en-US" sz="2400" dirty="0" smtClean="0"/>
              <a:t>eq and </a:t>
            </a:r>
            <a:r>
              <a:rPr lang="en-US" sz="2400" dirty="0" err="1" smtClean="0"/>
              <a:t>ChIP</a:t>
            </a:r>
            <a:r>
              <a:rPr lang="en-US" sz="2400" dirty="0" smtClean="0"/>
              <a:t>-Seq data from the mouse ENCODE project were used for our study (www.mouseencode.org).  Gene expression levels were estimated by RSEM (Li and Dewey, 2011) based on the mouse mm10 assembly and quantified as log2 transformed TPM.  </a:t>
            </a:r>
            <a:r>
              <a:rPr lang="en-US" sz="2400" dirty="0" err="1" smtClean="0"/>
              <a:t>ChIP-Seq</a:t>
            </a:r>
            <a:r>
              <a:rPr lang="en-US" sz="2400" dirty="0" smtClean="0"/>
              <a:t> peaks on H3K4me1 and H3K4me3 were estimated by MACS (Zhang et al., 2008) and segmented in 200 base pair </a:t>
            </a:r>
            <a:r>
              <a:rPr lang="en-US" sz="2400" dirty="0" smtClean="0"/>
              <a:t>units </a:t>
            </a:r>
            <a:r>
              <a:rPr lang="en-US" sz="2400" dirty="0" smtClean="0"/>
              <a:t>and transformed into a 0 and 1 binary format, which represents the absence and presence of a </a:t>
            </a:r>
            <a:r>
              <a:rPr lang="en-US" sz="2400" dirty="0" err="1" smtClean="0"/>
              <a:t>ChIP-Seq</a:t>
            </a:r>
            <a:r>
              <a:rPr lang="en-US" sz="2400" dirty="0" smtClean="0"/>
              <a:t> peak in a given 200bp genome region. </a:t>
            </a:r>
          </a:p>
        </p:txBody>
      </p:sp>
      <p:sp>
        <p:nvSpPr>
          <p:cNvPr id="20" name="Text Box 8"/>
          <p:cNvSpPr txBox="1">
            <a:spLocks noChangeArrowheads="1"/>
          </p:cNvSpPr>
          <p:nvPr/>
        </p:nvSpPr>
        <p:spPr bwMode="auto">
          <a:xfrm>
            <a:off x="15701793" y="10023020"/>
            <a:ext cx="9596983" cy="3225836"/>
          </a:xfrm>
          <a:prstGeom prst="rect">
            <a:avLst/>
          </a:prstGeom>
          <a:noFill/>
          <a:ln w="57150">
            <a:noFill/>
            <a:miter lim="800000"/>
            <a:headEnd/>
            <a:tailEnd/>
          </a:ln>
          <a:effectLst/>
        </p:spPr>
        <p:txBody>
          <a:bodyPr lIns="0" tIns="0" rIns="0" bIns="0">
            <a:prstTxWarp prst="textNoShape">
              <a:avLst/>
            </a:prstTxWarp>
          </a:bodyPr>
          <a:lstStyle/>
          <a:p>
            <a:pPr>
              <a:spcAft>
                <a:spcPts val="2400"/>
              </a:spcAft>
              <a:buClr>
                <a:schemeClr val="accent1"/>
              </a:buClr>
              <a:buSzPct val="100000"/>
            </a:pPr>
            <a:r>
              <a:rPr lang="en-US" sz="3400" dirty="0">
                <a:solidFill>
                  <a:srgbClr val="DC582A"/>
                </a:solidFill>
              </a:rPr>
              <a:t>Distribution of </a:t>
            </a:r>
            <a:r>
              <a:rPr lang="en-US" sz="3400" dirty="0" smtClean="0">
                <a:solidFill>
                  <a:srgbClr val="DC582A"/>
                </a:solidFill>
              </a:rPr>
              <a:t>H3K4me1 </a:t>
            </a:r>
            <a:r>
              <a:rPr lang="en-US" sz="3400" dirty="0">
                <a:solidFill>
                  <a:srgbClr val="DC582A"/>
                </a:solidFill>
              </a:rPr>
              <a:t>and </a:t>
            </a:r>
            <a:r>
              <a:rPr lang="en-US" sz="3400" dirty="0" smtClean="0">
                <a:solidFill>
                  <a:srgbClr val="DC582A"/>
                </a:solidFill>
              </a:rPr>
              <a:t>H3K4me3 marks</a:t>
            </a:r>
            <a:endParaRPr lang="en-US" sz="3400" dirty="0" smtClean="0"/>
          </a:p>
          <a:p>
            <a:pPr marL="0" indent="0" algn="l">
              <a:spcAft>
                <a:spcPts val="2400"/>
              </a:spcAft>
              <a:buClr>
                <a:schemeClr val="accent1"/>
              </a:buClr>
              <a:buSzPct val="100000"/>
              <a:buFont typeface="Arial"/>
              <a:buNone/>
            </a:pPr>
            <a:r>
              <a:rPr lang="en-US" sz="2400" dirty="0" smtClean="0"/>
              <a:t>We started our analysis </a:t>
            </a:r>
            <a:r>
              <a:rPr lang="en-US" sz="2400" dirty="0" smtClean="0"/>
              <a:t>by</a:t>
            </a:r>
            <a:r>
              <a:rPr lang="en-US" sz="2400" dirty="0" smtClean="0"/>
              <a:t> </a:t>
            </a:r>
            <a:r>
              <a:rPr lang="en-US" sz="2400" dirty="0" smtClean="0"/>
              <a:t>quantifying the relative distribution of H3K4me1 and H3K4me3 peaks with genetic promoters, exon, intron, and intergenic regions from mouse ENCODE ES-Bruce4 sample. Peak lengths </a:t>
            </a:r>
            <a:r>
              <a:rPr lang="en-US" sz="2400" dirty="0" smtClean="0"/>
              <a:t>were</a:t>
            </a:r>
            <a:r>
              <a:rPr lang="en-US" sz="2400" dirty="0" smtClean="0"/>
              <a:t> </a:t>
            </a:r>
            <a:r>
              <a:rPr lang="en-US" sz="2400" dirty="0" smtClean="0"/>
              <a:t>quantified as the total length of the peak along the genome in </a:t>
            </a:r>
            <a:r>
              <a:rPr lang="en-US" sz="2400" dirty="0" smtClean="0"/>
              <a:t>the given </a:t>
            </a:r>
            <a:r>
              <a:rPr lang="en-US" sz="2400" dirty="0" smtClean="0"/>
              <a:t>genomic regions. Peak numbers </a:t>
            </a:r>
            <a:r>
              <a:rPr lang="en-US" sz="2400" dirty="0" smtClean="0"/>
              <a:t>refer to the </a:t>
            </a:r>
            <a:r>
              <a:rPr lang="en-US" sz="2400" dirty="0" smtClean="0"/>
              <a:t>number of individual peaks in the given regions. </a:t>
            </a:r>
          </a:p>
        </p:txBody>
      </p:sp>
      <p:sp>
        <p:nvSpPr>
          <p:cNvPr id="22" name="Text Box 8"/>
          <p:cNvSpPr txBox="1">
            <a:spLocks noChangeArrowheads="1"/>
          </p:cNvSpPr>
          <p:nvPr/>
        </p:nvSpPr>
        <p:spPr bwMode="auto">
          <a:xfrm>
            <a:off x="15701793" y="27137099"/>
            <a:ext cx="9596983" cy="5897134"/>
          </a:xfrm>
          <a:prstGeom prst="rect">
            <a:avLst/>
          </a:prstGeom>
          <a:noFill/>
          <a:ln w="57150">
            <a:noFill/>
            <a:miter lim="800000"/>
            <a:headEnd/>
            <a:tailEnd/>
          </a:ln>
          <a:effectLst/>
        </p:spPr>
        <p:txBody>
          <a:bodyPr lIns="0" tIns="0" rIns="0" bIns="0">
            <a:prstTxWarp prst="textNoShape">
              <a:avLst/>
            </a:prstTxWarp>
          </a:bodyPr>
          <a:lstStyle/>
          <a:p>
            <a:pPr marL="0" indent="0" algn="l">
              <a:spcAft>
                <a:spcPts val="2400"/>
              </a:spcAft>
              <a:buClr>
                <a:schemeClr val="accent1"/>
              </a:buClr>
              <a:buSzPct val="100000"/>
              <a:buFont typeface="Arial"/>
              <a:buNone/>
            </a:pPr>
            <a:r>
              <a:rPr lang="en-US" sz="3400" dirty="0" smtClean="0">
                <a:solidFill>
                  <a:srgbClr val="DC582A"/>
                </a:solidFill>
              </a:rPr>
              <a:t>Effect of individual marks on gene transcription</a:t>
            </a:r>
            <a:endParaRPr lang="en-US" sz="2400" dirty="0">
              <a:solidFill>
                <a:srgbClr val="DC582A"/>
              </a:solidFill>
            </a:endParaRPr>
          </a:p>
          <a:p>
            <a:pPr marL="0" indent="0" algn="l">
              <a:spcAft>
                <a:spcPts val="2400"/>
              </a:spcAft>
              <a:buClr>
                <a:schemeClr val="accent1"/>
              </a:buClr>
              <a:buSzPct val="100000"/>
              <a:buFont typeface="Arial"/>
              <a:buNone/>
            </a:pPr>
            <a:r>
              <a:rPr lang="en-US" sz="2400" dirty="0" smtClean="0"/>
              <a:t>Correlation between gene transcription and the level of individual histone modification features were quantified by Pearson’ correlation </a:t>
            </a:r>
            <a:r>
              <a:rPr lang="en-US" sz="2400" dirty="0" smtClean="0"/>
              <a:t>method and </a:t>
            </a:r>
            <a:r>
              <a:rPr lang="en-US" sz="2400" i="1" dirty="0" smtClean="0"/>
              <a:t>p</a:t>
            </a:r>
            <a:r>
              <a:rPr lang="en-US" sz="2400" dirty="0" smtClean="0"/>
              <a:t>-</a:t>
            </a:r>
            <a:r>
              <a:rPr lang="en-US" sz="2400" dirty="0" smtClean="0"/>
              <a:t>values </a:t>
            </a:r>
            <a:r>
              <a:rPr lang="en-US" sz="2400" dirty="0" smtClean="0"/>
              <a:t>for correlation coefficients were corrected for false discovery rate (Jones and Smith, 1992). </a:t>
            </a:r>
          </a:p>
          <a:p>
            <a:pPr marL="0" indent="0" algn="l">
              <a:spcAft>
                <a:spcPts val="2400"/>
              </a:spcAft>
              <a:buClr>
                <a:schemeClr val="accent1"/>
              </a:buClr>
              <a:buSzPct val="100000"/>
              <a:buFont typeface="Arial"/>
              <a:buNone/>
            </a:pPr>
            <a:r>
              <a:rPr lang="en-US" sz="2400" dirty="0" smtClean="0"/>
              <a:t>A subset of 3670 genes that </a:t>
            </a:r>
            <a:r>
              <a:rPr lang="en-US" sz="2400" dirty="0" smtClean="0"/>
              <a:t>showed </a:t>
            </a:r>
            <a:r>
              <a:rPr lang="en-US" sz="2400" dirty="0" smtClean="0"/>
              <a:t>moderate expression variations among 11 mouse ENCODE samples (cerebellum, ES-Bruce4, heart, kidney, liver, MEL, intestine, spleen, testis, thymus, brain) were used in our analysis. </a:t>
            </a:r>
          </a:p>
          <a:p>
            <a:pPr marL="0" indent="0" algn="l">
              <a:spcAft>
                <a:spcPts val="2400"/>
              </a:spcAft>
              <a:buClr>
                <a:schemeClr val="accent1"/>
              </a:buClr>
              <a:buSzPct val="100000"/>
              <a:buFont typeface="Arial"/>
              <a:buNone/>
            </a:pPr>
            <a:r>
              <a:rPr lang="en-US" sz="2400" dirty="0" smtClean="0"/>
              <a:t>H3K4me1 and H3K4me3 peak information are described as peak intensity, which is defined as the length of the </a:t>
            </a:r>
            <a:r>
              <a:rPr lang="en-US" sz="2400" dirty="0" err="1" smtClean="0"/>
              <a:t>ChIP-Seq</a:t>
            </a:r>
            <a:r>
              <a:rPr lang="en-US" sz="2400" dirty="0" smtClean="0"/>
              <a:t> peak divided by the length of a given genomic region (promoter, exon, intron, transcript).</a:t>
            </a:r>
          </a:p>
        </p:txBody>
      </p:sp>
      <p:sp>
        <p:nvSpPr>
          <p:cNvPr id="23" name="Text Box 8"/>
          <p:cNvSpPr txBox="1">
            <a:spLocks noChangeArrowheads="1"/>
          </p:cNvSpPr>
          <p:nvPr/>
        </p:nvSpPr>
        <p:spPr bwMode="auto">
          <a:xfrm>
            <a:off x="26533027" y="8956910"/>
            <a:ext cx="9596983" cy="2959592"/>
          </a:xfrm>
          <a:prstGeom prst="rect">
            <a:avLst/>
          </a:prstGeom>
          <a:noFill/>
          <a:ln w="57150">
            <a:noFill/>
            <a:miter lim="800000"/>
            <a:headEnd/>
            <a:tailEnd/>
          </a:ln>
          <a:effectLst/>
        </p:spPr>
        <p:txBody>
          <a:bodyPr lIns="0" tIns="0" rIns="0" bIns="0">
            <a:prstTxWarp prst="textNoShape">
              <a:avLst/>
            </a:prstTxWarp>
          </a:bodyPr>
          <a:lstStyle/>
          <a:p>
            <a:pPr marL="0" indent="0" algn="l">
              <a:spcAft>
                <a:spcPts val="2400"/>
              </a:spcAft>
              <a:buClr>
                <a:schemeClr val="accent1"/>
              </a:buClr>
              <a:buSzPct val="100000"/>
              <a:buFont typeface="Arial"/>
              <a:buNone/>
            </a:pPr>
            <a:r>
              <a:rPr lang="en-US" sz="3400" dirty="0" smtClean="0">
                <a:solidFill>
                  <a:srgbClr val="DC582A"/>
                </a:solidFill>
              </a:rPr>
              <a:t>Interaction between H3K4me1 and H3K4me3</a:t>
            </a:r>
            <a:endParaRPr lang="en-US" sz="2400" dirty="0" smtClean="0">
              <a:solidFill>
                <a:srgbClr val="DC582A"/>
              </a:solidFill>
            </a:endParaRPr>
          </a:p>
          <a:p>
            <a:pPr marL="0" indent="0" algn="l">
              <a:spcAft>
                <a:spcPts val="2400"/>
              </a:spcAft>
              <a:buClr>
                <a:schemeClr val="accent1"/>
              </a:buClr>
              <a:buSzPct val="100000"/>
              <a:buFont typeface="Arial"/>
              <a:buNone/>
            </a:pPr>
            <a:r>
              <a:rPr lang="en-US" sz="2400" dirty="0" smtClean="0"/>
              <a:t>We studied interactions between H3K4me1 and H3K4me3 with linear regression on each combination of epigenomic feature pair (see the x-axis label of the figure below) with both additive and interactive terms.</a:t>
            </a:r>
          </a:p>
        </p:txBody>
      </p:sp>
      <p:sp>
        <p:nvSpPr>
          <p:cNvPr id="26" name="Text Box 8"/>
          <p:cNvSpPr txBox="1">
            <a:spLocks noChangeArrowheads="1"/>
          </p:cNvSpPr>
          <p:nvPr/>
        </p:nvSpPr>
        <p:spPr bwMode="auto">
          <a:xfrm>
            <a:off x="26534487" y="35791885"/>
            <a:ext cx="9596983" cy="4051636"/>
          </a:xfrm>
          <a:prstGeom prst="rect">
            <a:avLst/>
          </a:prstGeom>
          <a:noFill/>
          <a:ln w="57150">
            <a:noFill/>
            <a:miter lim="800000"/>
            <a:headEnd/>
            <a:tailEnd/>
          </a:ln>
          <a:effectLst/>
        </p:spPr>
        <p:txBody>
          <a:bodyPr lIns="0" tIns="0" rIns="0" bIns="0">
            <a:prstTxWarp prst="textNoShape">
              <a:avLst/>
            </a:prstTxWarp>
          </a:bodyPr>
          <a:lstStyle/>
          <a:p>
            <a:pPr marL="0" indent="0" algn="l">
              <a:spcAft>
                <a:spcPts val="2400"/>
              </a:spcAft>
              <a:buClr>
                <a:schemeClr val="accent1"/>
              </a:buClr>
              <a:buSzPct val="100000"/>
              <a:buFont typeface="Arial"/>
              <a:buNone/>
            </a:pPr>
            <a:r>
              <a:rPr lang="en-US" sz="3400" dirty="0" smtClean="0">
                <a:solidFill>
                  <a:srgbClr val="DC582A"/>
                </a:solidFill>
              </a:rPr>
              <a:t>CONCLUSIONS</a:t>
            </a:r>
            <a:endParaRPr lang="en-US" sz="2400" dirty="0" smtClean="0">
              <a:solidFill>
                <a:srgbClr val="DC582A"/>
              </a:solidFill>
            </a:endParaRPr>
          </a:p>
          <a:p>
            <a:pPr marL="342900" indent="-342900" algn="l">
              <a:spcAft>
                <a:spcPts val="2400"/>
              </a:spcAft>
              <a:buClr>
                <a:schemeClr val="accent1"/>
              </a:buClr>
              <a:buSzPct val="100000"/>
              <a:buFont typeface="Arial"/>
              <a:buChar char="•"/>
            </a:pPr>
            <a:r>
              <a:rPr lang="en-US" sz="2400" dirty="0" smtClean="0"/>
              <a:t>H3K4me1 alone in exon or promoter regions negatively regulates gene transcription. H3K4me3 alone in the transcript body regions positively regulates gene transcription </a:t>
            </a:r>
            <a:r>
              <a:rPr lang="en-US" sz="2400" dirty="0" smtClean="0"/>
              <a:t>but when present in the promoter region, has a negative effect.</a:t>
            </a:r>
            <a:endParaRPr lang="en-US" sz="2400" dirty="0" smtClean="0"/>
          </a:p>
          <a:p>
            <a:pPr marL="342900" indent="-342900">
              <a:spcAft>
                <a:spcPts val="2400"/>
              </a:spcAft>
              <a:buClr>
                <a:schemeClr val="accent1"/>
              </a:buClr>
              <a:buSzPct val="100000"/>
              <a:buFont typeface="Arial"/>
              <a:buChar char="•"/>
            </a:pPr>
            <a:r>
              <a:rPr lang="en-US" sz="2400" dirty="0" smtClean="0"/>
              <a:t>A strong negative interaction between H3K4me1 and H3K4me3 in the transcript region </a:t>
            </a:r>
            <a:r>
              <a:rPr lang="en-US" sz="2400" dirty="0" smtClean="0"/>
              <a:t>overrides </a:t>
            </a:r>
            <a:r>
              <a:rPr lang="en-US" sz="2400" dirty="0" smtClean="0"/>
              <a:t>the positive effect of H3K4me3 on gene transcription.</a:t>
            </a:r>
            <a:endParaRPr lang="en-US" sz="2400" dirty="0"/>
          </a:p>
        </p:txBody>
      </p:sp>
      <p:sp>
        <p:nvSpPr>
          <p:cNvPr id="27" name="Text Box 8"/>
          <p:cNvSpPr txBox="1">
            <a:spLocks noChangeArrowheads="1"/>
          </p:cNvSpPr>
          <p:nvPr/>
        </p:nvSpPr>
        <p:spPr bwMode="auto">
          <a:xfrm>
            <a:off x="4795941" y="9046113"/>
            <a:ext cx="9577164" cy="11542055"/>
          </a:xfrm>
          <a:prstGeom prst="rect">
            <a:avLst/>
          </a:prstGeom>
          <a:noFill/>
          <a:ln w="57150">
            <a:noFill/>
            <a:miter lim="800000"/>
            <a:headEnd/>
            <a:tailEnd/>
          </a:ln>
          <a:effectLst/>
        </p:spPr>
        <p:txBody>
          <a:bodyPr lIns="0" tIns="0" rIns="0" bIns="0">
            <a:prstTxWarp prst="textNoShape">
              <a:avLst/>
            </a:prstTxWarp>
          </a:bodyPr>
          <a:lstStyle/>
          <a:p>
            <a:pPr marL="0" indent="0" algn="l">
              <a:spcAft>
                <a:spcPts val="2400"/>
              </a:spcAft>
              <a:buClr>
                <a:schemeClr val="accent1"/>
              </a:buClr>
              <a:buSzPct val="100000"/>
              <a:buFont typeface="Arial"/>
              <a:buNone/>
            </a:pPr>
            <a:r>
              <a:rPr lang="en-US" sz="3400" b="1" dirty="0" smtClean="0">
                <a:solidFill>
                  <a:srgbClr val="DC582A"/>
                </a:solidFill>
              </a:rPr>
              <a:t>ABSTRACT</a:t>
            </a:r>
            <a:endParaRPr lang="en-US" sz="2000" b="1" dirty="0" smtClean="0">
              <a:solidFill>
                <a:srgbClr val="DC582A"/>
              </a:solidFill>
            </a:endParaRPr>
          </a:p>
          <a:p>
            <a:pPr>
              <a:spcAft>
                <a:spcPts val="2400"/>
              </a:spcAft>
              <a:buClr>
                <a:schemeClr val="accent1"/>
              </a:buClr>
              <a:buSzPct val="100000"/>
            </a:pPr>
            <a:r>
              <a:rPr lang="en-US" sz="2400" dirty="0" smtClean="0"/>
              <a:t>Histone </a:t>
            </a:r>
            <a:r>
              <a:rPr lang="en-US" sz="2400" dirty="0"/>
              <a:t>methylation and acetylation are critical </a:t>
            </a:r>
            <a:r>
              <a:rPr lang="en-US" sz="2400" dirty="0" smtClean="0"/>
              <a:t>to define</a:t>
            </a:r>
            <a:r>
              <a:rPr lang="en-US" sz="2400" dirty="0" smtClean="0"/>
              <a:t> </a:t>
            </a:r>
            <a:r>
              <a:rPr lang="en-US" sz="2400" dirty="0"/>
              <a:t>the epigenetic landscape of cells and tissues, and diverse patterns of histone modification combinations are found to be closely associated with genetic features including promoters, enhancers, and repressors.  However, the rich </a:t>
            </a:r>
            <a:r>
              <a:rPr lang="en-US" sz="2400" dirty="0" smtClean="0"/>
              <a:t>diversity </a:t>
            </a:r>
            <a:r>
              <a:rPr lang="en-US" sz="2400" dirty="0"/>
              <a:t>of epigenetic features along the genome of an individual tissue as well as the diversity at the same genomic region over different </a:t>
            </a:r>
            <a:r>
              <a:rPr lang="en-US" sz="2400" dirty="0" smtClean="0"/>
              <a:t>tissues, </a:t>
            </a:r>
            <a:r>
              <a:rPr lang="en-US" sz="2400" dirty="0"/>
              <a:t>make the functional relevance of epigenetic features complicated.  Aiming at uncovering the complete functional elements of the mouse genome, the ENCODE mouse project has generated a significant amount of data on histone modification, transcription factor binding, and gene expression in 80 cell and tissue types.  In this study, we focus on how </a:t>
            </a:r>
            <a:r>
              <a:rPr lang="en-US" sz="2400" dirty="0" smtClean="0"/>
              <a:t>H3K4me1 and H3K4me3 marks </a:t>
            </a:r>
            <a:r>
              <a:rPr lang="en-US" sz="2400" dirty="0"/>
              <a:t>interact with each other to jointly affect gene </a:t>
            </a:r>
            <a:r>
              <a:rPr lang="en-US" sz="2400" dirty="0" smtClean="0"/>
              <a:t>transcription </a:t>
            </a:r>
            <a:r>
              <a:rPr lang="en-US" sz="2400" dirty="0"/>
              <a:t>by integrating histone </a:t>
            </a:r>
            <a:r>
              <a:rPr lang="en-US" sz="2400" dirty="0" smtClean="0"/>
              <a:t>modification </a:t>
            </a:r>
            <a:r>
              <a:rPr lang="en-US" sz="2400" dirty="0"/>
              <a:t>and gene expression data on 11 samples from the ENCODE mouse project. </a:t>
            </a:r>
            <a:r>
              <a:rPr lang="en-US" sz="2400" dirty="0" smtClean="0"/>
              <a:t> Firstly, we identified </a:t>
            </a:r>
            <a:r>
              <a:rPr lang="en-US" sz="2400" dirty="0" smtClean="0"/>
              <a:t>that both </a:t>
            </a:r>
            <a:r>
              <a:rPr lang="en-US" sz="2400" dirty="0" smtClean="0"/>
              <a:t>H3K4me1 and H3K4me3 are highly enriched in the exon and promoter regions, as compared with the intron and intergenic regions.  Secondly, H3K4me3 intensities </a:t>
            </a:r>
            <a:r>
              <a:rPr lang="en-US" sz="2400" dirty="0" smtClean="0"/>
              <a:t>negatively correlate </a:t>
            </a:r>
            <a:r>
              <a:rPr lang="en-US" sz="2400" dirty="0" smtClean="0"/>
              <a:t>with gene expression level depending on genomic locations. H3K4me3 intensities in the transcript body, including exon</a:t>
            </a:r>
            <a:r>
              <a:rPr lang="en-US" sz="2400" dirty="0"/>
              <a:t> </a:t>
            </a:r>
            <a:r>
              <a:rPr lang="en-US" sz="2400" dirty="0" smtClean="0"/>
              <a:t>and intron, tend to regulate gene transcription positively. On the other hand, H3K4me3 intensity in the promoter region tends to </a:t>
            </a:r>
            <a:r>
              <a:rPr lang="en-US" sz="2400" dirty="0" smtClean="0"/>
              <a:t>negatively regulate </a:t>
            </a:r>
            <a:r>
              <a:rPr lang="en-US" sz="2400" dirty="0" smtClean="0"/>
              <a:t>gene </a:t>
            </a:r>
            <a:r>
              <a:rPr lang="en-US" sz="2400" dirty="0" smtClean="0"/>
              <a:t>transcription.  </a:t>
            </a:r>
            <a:r>
              <a:rPr lang="en-US" sz="2400" dirty="0" smtClean="0"/>
              <a:t>Lastly, we identified a strong negative interaction effect between H3K4me1 and H3K4me3.  The presence of H3K4me1 in the vicinity of H3K4me3 sites tends to overwrite the positive effect of H3K4me3 on gene transcription.  Our </a:t>
            </a:r>
            <a:r>
              <a:rPr lang="en-US" sz="2400" dirty="0"/>
              <a:t>approach can be directly extended to include genotype information in addition to </a:t>
            </a:r>
            <a:r>
              <a:rPr lang="en-US" sz="2400" dirty="0" smtClean="0"/>
              <a:t>histone modification information to </a:t>
            </a:r>
            <a:r>
              <a:rPr lang="en-US" sz="2400" dirty="0"/>
              <a:t>study how genetic variants and epigenetic states combine to regulate gene </a:t>
            </a:r>
            <a:r>
              <a:rPr lang="en-US" sz="2400" dirty="0" smtClean="0"/>
              <a:t>transcription. </a:t>
            </a:r>
          </a:p>
        </p:txBody>
      </p:sp>
      <p:grpSp>
        <p:nvGrpSpPr>
          <p:cNvPr id="64" name="Group 63"/>
          <p:cNvGrpSpPr/>
          <p:nvPr/>
        </p:nvGrpSpPr>
        <p:grpSpPr>
          <a:xfrm>
            <a:off x="15989659" y="13248856"/>
            <a:ext cx="8390022" cy="9419773"/>
            <a:chOff x="14360674" y="17157752"/>
            <a:chExt cx="8390022" cy="9097697"/>
          </a:xfrm>
        </p:grpSpPr>
        <p:pic>
          <p:nvPicPr>
            <p:cNvPr id="67" name="Picture 66" descr="char3.pdf"/>
            <p:cNvPicPr>
              <a:picLocks noChangeAspect="1"/>
            </p:cNvPicPr>
            <p:nvPr/>
          </p:nvPicPr>
          <p:blipFill rotWithShape="1">
            <a:blip r:embed="rId3">
              <a:extLst>
                <a:ext uri="{28A0092B-C50C-407E-A947-70E740481C1C}">
                  <a14:useLocalDpi xmlns:a14="http://schemas.microsoft.com/office/drawing/2010/main" val="0"/>
                </a:ext>
              </a:extLst>
            </a:blip>
            <a:srcRect t="1962" b="10114"/>
            <a:stretch/>
          </p:blipFill>
          <p:spPr>
            <a:xfrm>
              <a:off x="14360674" y="17157752"/>
              <a:ext cx="8390022" cy="8430596"/>
            </a:xfrm>
            <a:prstGeom prst="rect">
              <a:avLst/>
            </a:prstGeom>
          </p:spPr>
        </p:pic>
        <p:sp>
          <p:nvSpPr>
            <p:cNvPr id="72" name="TextBox 71"/>
            <p:cNvSpPr txBox="1"/>
            <p:nvPr/>
          </p:nvSpPr>
          <p:spPr>
            <a:xfrm>
              <a:off x="15675078" y="25793784"/>
              <a:ext cx="1587544" cy="445880"/>
            </a:xfrm>
            <a:prstGeom prst="rect">
              <a:avLst/>
            </a:prstGeom>
            <a:noFill/>
          </p:spPr>
          <p:txBody>
            <a:bodyPr wrap="none" rtlCol="0">
              <a:spAutoFit/>
            </a:bodyPr>
            <a:lstStyle/>
            <a:p>
              <a:r>
                <a:rPr lang="en-US" sz="2400" b="1" dirty="0" smtClean="0"/>
                <a:t>H3K4me1</a:t>
              </a:r>
            </a:p>
          </p:txBody>
        </p:sp>
        <p:sp>
          <p:nvSpPr>
            <p:cNvPr id="73" name="TextBox 72"/>
            <p:cNvSpPr txBox="1"/>
            <p:nvPr/>
          </p:nvSpPr>
          <p:spPr>
            <a:xfrm>
              <a:off x="18060841" y="25793784"/>
              <a:ext cx="1587544" cy="445880"/>
            </a:xfrm>
            <a:prstGeom prst="rect">
              <a:avLst/>
            </a:prstGeom>
            <a:noFill/>
          </p:spPr>
          <p:txBody>
            <a:bodyPr wrap="none" rtlCol="0">
              <a:spAutoFit/>
            </a:bodyPr>
            <a:lstStyle/>
            <a:p>
              <a:r>
                <a:rPr lang="en-US" sz="2400" b="1" dirty="0" smtClean="0"/>
                <a:t>H3K4me3</a:t>
              </a:r>
            </a:p>
          </p:txBody>
        </p:sp>
        <p:sp>
          <p:nvSpPr>
            <p:cNvPr id="74" name="TextBox 73"/>
            <p:cNvSpPr txBox="1"/>
            <p:nvPr/>
          </p:nvSpPr>
          <p:spPr>
            <a:xfrm>
              <a:off x="20380371" y="25793784"/>
              <a:ext cx="1330863" cy="461665"/>
            </a:xfrm>
            <a:prstGeom prst="rect">
              <a:avLst/>
            </a:prstGeom>
            <a:noFill/>
          </p:spPr>
          <p:txBody>
            <a:bodyPr wrap="none" rtlCol="0">
              <a:spAutoFit/>
            </a:bodyPr>
            <a:lstStyle/>
            <a:p>
              <a:r>
                <a:rPr lang="en-US" sz="2400" b="1" dirty="0" smtClean="0"/>
                <a:t>Overlap</a:t>
              </a:r>
            </a:p>
          </p:txBody>
        </p:sp>
      </p:grpSp>
      <p:sp>
        <p:nvSpPr>
          <p:cNvPr id="77" name="Text Box 8"/>
          <p:cNvSpPr txBox="1">
            <a:spLocks noChangeArrowheads="1"/>
          </p:cNvSpPr>
          <p:nvPr/>
        </p:nvSpPr>
        <p:spPr bwMode="auto">
          <a:xfrm>
            <a:off x="26533027" y="21218817"/>
            <a:ext cx="9596983" cy="4061054"/>
          </a:xfrm>
          <a:prstGeom prst="rect">
            <a:avLst/>
          </a:prstGeom>
          <a:noFill/>
          <a:ln w="57150">
            <a:noFill/>
            <a:miter lim="800000"/>
            <a:headEnd/>
            <a:tailEnd/>
          </a:ln>
          <a:effectLst/>
        </p:spPr>
        <p:txBody>
          <a:bodyPr lIns="0" tIns="0" rIns="0" bIns="0">
            <a:prstTxWarp prst="textNoShape">
              <a:avLst/>
            </a:prstTxWarp>
          </a:bodyPr>
          <a:lstStyle/>
          <a:p>
            <a:pPr marL="0" indent="0" algn="l">
              <a:spcAft>
                <a:spcPts val="2400"/>
              </a:spcAft>
              <a:buClr>
                <a:schemeClr val="accent1"/>
              </a:buClr>
              <a:buSzPct val="100000"/>
              <a:buFont typeface="Arial"/>
              <a:buNone/>
            </a:pPr>
            <a:r>
              <a:rPr lang="en-US" sz="3200" dirty="0" smtClean="0">
                <a:solidFill>
                  <a:srgbClr val="DC582A"/>
                </a:solidFill>
              </a:rPr>
              <a:t>H3K4me1 overwrites the positive effect of H3K4me3</a:t>
            </a:r>
          </a:p>
          <a:p>
            <a:pPr marL="0" indent="0" algn="l">
              <a:spcAft>
                <a:spcPts val="2400"/>
              </a:spcAft>
              <a:buClr>
                <a:schemeClr val="accent1"/>
              </a:buClr>
              <a:buSzPct val="100000"/>
              <a:buFont typeface="Arial"/>
              <a:buNone/>
            </a:pPr>
            <a:r>
              <a:rPr lang="en-US" sz="2400" dirty="0" smtClean="0"/>
              <a:t>To study the effect of the H3K4me1 and H3K4me3 interaction in the transcript region, we </a:t>
            </a:r>
            <a:r>
              <a:rPr lang="en-US" sz="2400" dirty="0" smtClean="0"/>
              <a:t>compare </a:t>
            </a:r>
            <a:r>
              <a:rPr lang="en-US" sz="2400" dirty="0" smtClean="0"/>
              <a:t>four linear models:</a:t>
            </a:r>
          </a:p>
        </p:txBody>
      </p:sp>
      <p:grpSp>
        <p:nvGrpSpPr>
          <p:cNvPr id="80" name="Group 79"/>
          <p:cNvGrpSpPr/>
          <p:nvPr/>
        </p:nvGrpSpPr>
        <p:grpSpPr>
          <a:xfrm>
            <a:off x="5269695" y="35233986"/>
            <a:ext cx="8482635" cy="3130783"/>
            <a:chOff x="5941566" y="27252473"/>
            <a:chExt cx="8482635" cy="3130783"/>
          </a:xfrm>
        </p:grpSpPr>
        <p:pic>
          <p:nvPicPr>
            <p:cNvPr id="2" name="Picture 1" descr="ChipSeqPeak2.png"/>
            <p:cNvPicPr>
              <a:picLocks noChangeAspect="1"/>
            </p:cNvPicPr>
            <p:nvPr/>
          </p:nvPicPr>
          <p:blipFill rotWithShape="1">
            <a:blip r:embed="rId4">
              <a:extLst>
                <a:ext uri="{28A0092B-C50C-407E-A947-70E740481C1C}">
                  <a14:useLocalDpi xmlns:a14="http://schemas.microsoft.com/office/drawing/2010/main" val="0"/>
                </a:ext>
              </a:extLst>
            </a:blip>
            <a:srcRect l="2325" t="14271" r="3157"/>
            <a:stretch/>
          </p:blipFill>
          <p:spPr>
            <a:xfrm>
              <a:off x="5941566" y="28328230"/>
              <a:ext cx="6670847" cy="741845"/>
            </a:xfrm>
            <a:prstGeom prst="rect">
              <a:avLst/>
            </a:prstGeom>
          </p:spPr>
        </p:pic>
        <p:pic>
          <p:nvPicPr>
            <p:cNvPr id="3" name="Picture 2" descr="ChipSeqPeak1.png"/>
            <p:cNvPicPr>
              <a:picLocks noChangeAspect="1"/>
            </p:cNvPicPr>
            <p:nvPr/>
          </p:nvPicPr>
          <p:blipFill rotWithShape="1">
            <a:blip r:embed="rId5">
              <a:extLst>
                <a:ext uri="{28A0092B-C50C-407E-A947-70E740481C1C}">
                  <a14:useLocalDpi xmlns:a14="http://schemas.microsoft.com/office/drawing/2010/main" val="0"/>
                </a:ext>
              </a:extLst>
            </a:blip>
            <a:srcRect l="2754" t="3642" r="3053" b="74557"/>
            <a:stretch/>
          </p:blipFill>
          <p:spPr>
            <a:xfrm>
              <a:off x="5941566" y="27252473"/>
              <a:ext cx="6670847" cy="764401"/>
            </a:xfrm>
            <a:prstGeom prst="rect">
              <a:avLst/>
            </a:prstGeom>
          </p:spPr>
        </p:pic>
        <p:sp>
          <p:nvSpPr>
            <p:cNvPr id="28" name="Oval 27"/>
            <p:cNvSpPr/>
            <p:nvPr/>
          </p:nvSpPr>
          <p:spPr>
            <a:xfrm>
              <a:off x="13358173" y="29749504"/>
              <a:ext cx="407493" cy="38758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100" dirty="0"/>
                <a:t>M</a:t>
              </a:r>
            </a:p>
          </p:txBody>
        </p:sp>
        <p:sp>
          <p:nvSpPr>
            <p:cNvPr id="29" name="Oval 28"/>
            <p:cNvSpPr/>
            <p:nvPr/>
          </p:nvSpPr>
          <p:spPr>
            <a:xfrm>
              <a:off x="10998024" y="29819801"/>
              <a:ext cx="333585" cy="31728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000" b="1" dirty="0"/>
                <a:t>M</a:t>
              </a:r>
            </a:p>
          </p:txBody>
        </p:sp>
        <p:sp>
          <p:nvSpPr>
            <p:cNvPr id="30" name="Oval 29"/>
            <p:cNvSpPr/>
            <p:nvPr/>
          </p:nvSpPr>
          <p:spPr>
            <a:xfrm>
              <a:off x="9396388" y="29819801"/>
              <a:ext cx="333585" cy="31728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000" b="1" dirty="0"/>
                <a:t>M</a:t>
              </a:r>
            </a:p>
          </p:txBody>
        </p:sp>
        <p:sp>
          <p:nvSpPr>
            <p:cNvPr id="31" name="Oval 30"/>
            <p:cNvSpPr/>
            <p:nvPr/>
          </p:nvSpPr>
          <p:spPr>
            <a:xfrm>
              <a:off x="9110120" y="29749504"/>
              <a:ext cx="407493" cy="3875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1100" dirty="0"/>
                <a:t>M</a:t>
              </a:r>
            </a:p>
          </p:txBody>
        </p:sp>
        <p:cxnSp>
          <p:nvCxnSpPr>
            <p:cNvPr id="32" name="Straight Connector 31"/>
            <p:cNvCxnSpPr>
              <a:cxnSpLocks noChangeShapeType="1"/>
            </p:cNvCxnSpPr>
            <p:nvPr/>
          </p:nvCxnSpPr>
          <p:spPr bwMode="auto">
            <a:xfrm>
              <a:off x="5943477" y="30163277"/>
              <a:ext cx="8386294" cy="13362"/>
            </a:xfrm>
            <a:prstGeom prst="line">
              <a:avLst/>
            </a:prstGeom>
            <a:ln w="38100" cmpd="sng">
              <a:solidFill>
                <a:srgbClr val="A6001C"/>
              </a:solidFill>
              <a:headEnd/>
              <a:tailEnd/>
            </a:ln>
          </p:spPr>
          <p:style>
            <a:lnRef idx="2">
              <a:schemeClr val="accent2"/>
            </a:lnRef>
            <a:fillRef idx="0">
              <a:schemeClr val="accent2"/>
            </a:fillRef>
            <a:effectRef idx="1">
              <a:schemeClr val="accent2"/>
            </a:effectRef>
            <a:fontRef idx="minor">
              <a:schemeClr val="tx1"/>
            </a:fontRef>
          </p:style>
        </p:cxnSp>
        <p:sp>
          <p:nvSpPr>
            <p:cNvPr id="33" name="Right Arrow 32"/>
            <p:cNvSpPr/>
            <p:nvPr/>
          </p:nvSpPr>
          <p:spPr bwMode="auto">
            <a:xfrm>
              <a:off x="6538409" y="29943297"/>
              <a:ext cx="1082426" cy="439959"/>
            </a:xfrm>
            <a:prstGeom prst="rightArrow">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000" dirty="0" smtClean="0"/>
                <a:t>Promoter</a:t>
              </a:r>
              <a:endParaRPr lang="en-US" sz="1000" dirty="0"/>
            </a:p>
          </p:txBody>
        </p:sp>
        <p:sp>
          <p:nvSpPr>
            <p:cNvPr id="34" name="Pentagon 33"/>
            <p:cNvSpPr/>
            <p:nvPr/>
          </p:nvSpPr>
          <p:spPr bwMode="auto">
            <a:xfrm>
              <a:off x="9199648" y="30051197"/>
              <a:ext cx="853243" cy="224159"/>
            </a:xfrm>
            <a:prstGeom prst="homePlate">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000" dirty="0" smtClean="0"/>
                <a:t>EXON</a:t>
              </a:r>
              <a:endParaRPr lang="en-US" sz="1000" dirty="0"/>
            </a:p>
          </p:txBody>
        </p:sp>
        <p:sp>
          <p:nvSpPr>
            <p:cNvPr id="35" name="Isosceles Triangle 34"/>
            <p:cNvSpPr/>
            <p:nvPr/>
          </p:nvSpPr>
          <p:spPr>
            <a:xfrm rot="5400000">
              <a:off x="10772219" y="30094174"/>
              <a:ext cx="172982" cy="164930"/>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6" name="Isosceles Triangle 35"/>
            <p:cNvSpPr/>
            <p:nvPr/>
          </p:nvSpPr>
          <p:spPr>
            <a:xfrm rot="5400000">
              <a:off x="12751947" y="30094174"/>
              <a:ext cx="172982" cy="164930"/>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7" name="Isosceles Triangle 36"/>
            <p:cNvSpPr/>
            <p:nvPr/>
          </p:nvSpPr>
          <p:spPr>
            <a:xfrm rot="5400000">
              <a:off x="13131322" y="30094174"/>
              <a:ext cx="172982" cy="164930"/>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8" name="Isosceles Triangle 37"/>
            <p:cNvSpPr/>
            <p:nvPr/>
          </p:nvSpPr>
          <p:spPr>
            <a:xfrm rot="5400000">
              <a:off x="13618944" y="30094174"/>
              <a:ext cx="172982" cy="164930"/>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9" name="Isosceles Triangle 38"/>
            <p:cNvSpPr/>
            <p:nvPr/>
          </p:nvSpPr>
          <p:spPr>
            <a:xfrm rot="5400000">
              <a:off x="10459232" y="30094174"/>
              <a:ext cx="172982" cy="164930"/>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0" name="Pentagon 39"/>
            <p:cNvSpPr/>
            <p:nvPr/>
          </p:nvSpPr>
          <p:spPr bwMode="auto">
            <a:xfrm>
              <a:off x="11201771" y="30051197"/>
              <a:ext cx="794451" cy="224159"/>
            </a:xfrm>
            <a:prstGeom prst="homePlate">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000" dirty="0" smtClean="0"/>
                <a:t>EXON</a:t>
              </a:r>
              <a:endParaRPr lang="en-US" sz="1000" dirty="0"/>
            </a:p>
          </p:txBody>
        </p:sp>
        <p:sp>
          <p:nvSpPr>
            <p:cNvPr id="41" name="Oval 40"/>
            <p:cNvSpPr/>
            <p:nvPr/>
          </p:nvSpPr>
          <p:spPr>
            <a:xfrm>
              <a:off x="7992557" y="29819801"/>
              <a:ext cx="333585" cy="31728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1000" b="1" dirty="0"/>
                <a:t>M</a:t>
              </a:r>
            </a:p>
          </p:txBody>
        </p:sp>
        <p:sp>
          <p:nvSpPr>
            <p:cNvPr id="42" name="Oval 41"/>
            <p:cNvSpPr/>
            <p:nvPr/>
          </p:nvSpPr>
          <p:spPr>
            <a:xfrm>
              <a:off x="6130916" y="29819801"/>
              <a:ext cx="333585" cy="31728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1000" b="1" dirty="0"/>
                <a:t>M</a:t>
              </a:r>
            </a:p>
          </p:txBody>
        </p:sp>
        <p:sp>
          <p:nvSpPr>
            <p:cNvPr id="43" name="Snip Single Corner Rectangle 42"/>
            <p:cNvSpPr/>
            <p:nvPr/>
          </p:nvSpPr>
          <p:spPr>
            <a:xfrm>
              <a:off x="8006647" y="30051197"/>
              <a:ext cx="611127" cy="246131"/>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800" dirty="0"/>
                <a:t>5′ UTR</a:t>
              </a:r>
            </a:p>
          </p:txBody>
        </p:sp>
        <p:sp>
          <p:nvSpPr>
            <p:cNvPr id="44" name="Snip Single Corner Rectangle 43"/>
            <p:cNvSpPr/>
            <p:nvPr/>
          </p:nvSpPr>
          <p:spPr>
            <a:xfrm>
              <a:off x="12057921" y="30051198"/>
              <a:ext cx="545393" cy="246130"/>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800" dirty="0" smtClean="0"/>
                <a:t>3′ UTR</a:t>
              </a:r>
              <a:endParaRPr lang="en-US" sz="800" dirty="0"/>
            </a:p>
          </p:txBody>
        </p:sp>
        <p:sp>
          <p:nvSpPr>
            <p:cNvPr id="45" name="Oval 44"/>
            <p:cNvSpPr/>
            <p:nvPr/>
          </p:nvSpPr>
          <p:spPr>
            <a:xfrm>
              <a:off x="8586596" y="29741644"/>
              <a:ext cx="407493" cy="387585"/>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1100" dirty="0"/>
                <a:t>M</a:t>
              </a:r>
            </a:p>
          </p:txBody>
        </p:sp>
        <p:sp>
          <p:nvSpPr>
            <p:cNvPr id="78" name="TextBox 77"/>
            <p:cNvSpPr txBox="1"/>
            <p:nvPr/>
          </p:nvSpPr>
          <p:spPr>
            <a:xfrm>
              <a:off x="12836657" y="27599231"/>
              <a:ext cx="1587544" cy="461665"/>
            </a:xfrm>
            <a:prstGeom prst="rect">
              <a:avLst/>
            </a:prstGeom>
            <a:noFill/>
          </p:spPr>
          <p:txBody>
            <a:bodyPr wrap="none" rtlCol="0">
              <a:spAutoFit/>
            </a:bodyPr>
            <a:lstStyle/>
            <a:p>
              <a:r>
                <a:rPr lang="en-US" sz="2400" b="1" dirty="0" smtClean="0"/>
                <a:t>H3K4me1</a:t>
              </a:r>
            </a:p>
          </p:txBody>
        </p:sp>
        <p:sp>
          <p:nvSpPr>
            <p:cNvPr id="79" name="TextBox 78"/>
            <p:cNvSpPr txBox="1"/>
            <p:nvPr/>
          </p:nvSpPr>
          <p:spPr>
            <a:xfrm>
              <a:off x="12836657" y="28646424"/>
              <a:ext cx="1587544" cy="461665"/>
            </a:xfrm>
            <a:prstGeom prst="rect">
              <a:avLst/>
            </a:prstGeom>
            <a:noFill/>
          </p:spPr>
          <p:txBody>
            <a:bodyPr wrap="none" rtlCol="0">
              <a:spAutoFit/>
            </a:bodyPr>
            <a:lstStyle/>
            <a:p>
              <a:r>
                <a:rPr lang="en-US" sz="2400" b="1" dirty="0" smtClean="0"/>
                <a:t>H3K4me3</a:t>
              </a:r>
            </a:p>
          </p:txBody>
        </p:sp>
      </p:grpSp>
      <p:sp>
        <p:nvSpPr>
          <p:cNvPr id="89" name="Rectangle 88"/>
          <p:cNvSpPr/>
          <p:nvPr/>
        </p:nvSpPr>
        <p:spPr>
          <a:xfrm>
            <a:off x="9527388" y="27628245"/>
            <a:ext cx="1128648" cy="445127"/>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noFill/>
            </a:endParaRPr>
          </a:p>
        </p:txBody>
      </p:sp>
      <p:sp>
        <p:nvSpPr>
          <p:cNvPr id="90" name="Text Box 8"/>
          <p:cNvSpPr txBox="1">
            <a:spLocks noChangeArrowheads="1"/>
          </p:cNvSpPr>
          <p:nvPr/>
        </p:nvSpPr>
        <p:spPr bwMode="auto">
          <a:xfrm>
            <a:off x="4812240" y="21035888"/>
            <a:ext cx="9596983" cy="4291274"/>
          </a:xfrm>
          <a:prstGeom prst="rect">
            <a:avLst/>
          </a:prstGeom>
          <a:noFill/>
          <a:ln w="57150">
            <a:noFill/>
            <a:miter lim="800000"/>
            <a:headEnd/>
            <a:tailEnd/>
          </a:ln>
          <a:effectLst/>
        </p:spPr>
        <p:txBody>
          <a:bodyPr lIns="0" tIns="0" rIns="0" bIns="0">
            <a:prstTxWarp prst="textNoShape">
              <a:avLst/>
            </a:prstTxWarp>
          </a:bodyPr>
          <a:lstStyle/>
          <a:p>
            <a:pPr marL="0" indent="0" algn="l">
              <a:spcAft>
                <a:spcPts val="2400"/>
              </a:spcAft>
              <a:buClr>
                <a:schemeClr val="accent1"/>
              </a:buClr>
              <a:buSzPct val="100000"/>
              <a:buFont typeface="Arial"/>
              <a:buNone/>
            </a:pPr>
            <a:r>
              <a:rPr lang="en-US" sz="3400" b="1" dirty="0" smtClean="0">
                <a:solidFill>
                  <a:srgbClr val="DC582A"/>
                </a:solidFill>
              </a:rPr>
              <a:t>INTRODUCTION</a:t>
            </a:r>
          </a:p>
          <a:p>
            <a:pPr>
              <a:spcAft>
                <a:spcPts val="2400"/>
              </a:spcAft>
              <a:buClr>
                <a:schemeClr val="accent1"/>
              </a:buClr>
              <a:buSzPct val="100000"/>
            </a:pPr>
            <a:r>
              <a:rPr lang="en-US" sz="2400" dirty="0" smtClean="0"/>
              <a:t>Genomes are regulated epigenetically by chromatin and histone protein modifications, which play critical roles in gene transcription. Histone modification is the most studied form of epigenetic regulation, and tissue-specific patterns have been extensively assayed.  However, how different histone modification marks act together jointly to affect gene transcription is poorly understood. Using the large amount of </a:t>
            </a:r>
            <a:r>
              <a:rPr lang="en-US" sz="2400" dirty="0" err="1" smtClean="0"/>
              <a:t>ChIP-Seq</a:t>
            </a:r>
            <a:r>
              <a:rPr lang="en-US" sz="2400" dirty="0" smtClean="0"/>
              <a:t> and RNA-Seq data in </a:t>
            </a:r>
            <a:r>
              <a:rPr lang="en-US" sz="2400" dirty="0" smtClean="0"/>
              <a:t>the mouse </a:t>
            </a:r>
            <a:r>
              <a:rPr lang="en-US" sz="2400" dirty="0" smtClean="0"/>
              <a:t>ENCODE project, we aim to study the interaction between H3K4me1 and H3K4me3 and its effect on gene transcription.</a:t>
            </a:r>
            <a:endParaRPr lang="en-US" sz="2400" b="1" dirty="0" smtClean="0">
              <a:solidFill>
                <a:srgbClr val="DC582A"/>
              </a:solidFill>
            </a:endParaRPr>
          </a:p>
        </p:txBody>
      </p:sp>
      <p:sp>
        <p:nvSpPr>
          <p:cNvPr id="92" name="Text Box 8"/>
          <p:cNvSpPr txBox="1">
            <a:spLocks noChangeArrowheads="1"/>
          </p:cNvSpPr>
          <p:nvPr/>
        </p:nvSpPr>
        <p:spPr bwMode="auto">
          <a:xfrm>
            <a:off x="15701793" y="8988390"/>
            <a:ext cx="9596983" cy="717756"/>
          </a:xfrm>
          <a:prstGeom prst="rect">
            <a:avLst/>
          </a:prstGeom>
          <a:noFill/>
          <a:ln w="57150">
            <a:noFill/>
            <a:miter lim="800000"/>
            <a:headEnd/>
            <a:tailEnd/>
          </a:ln>
          <a:effectLst/>
        </p:spPr>
        <p:txBody>
          <a:bodyPr lIns="0" tIns="0" rIns="0" bIns="0">
            <a:prstTxWarp prst="textNoShape">
              <a:avLst/>
            </a:prstTxWarp>
          </a:bodyPr>
          <a:lstStyle/>
          <a:p>
            <a:pPr marL="0" indent="0" algn="l">
              <a:spcAft>
                <a:spcPts val="2400"/>
              </a:spcAft>
              <a:buClr>
                <a:schemeClr val="accent1"/>
              </a:buClr>
              <a:buSzPct val="100000"/>
              <a:buFont typeface="Arial"/>
              <a:buNone/>
            </a:pPr>
            <a:r>
              <a:rPr lang="en-US" sz="3400" b="1" dirty="0" smtClean="0">
                <a:solidFill>
                  <a:srgbClr val="DC582A"/>
                </a:solidFill>
              </a:rPr>
              <a:t>RESULTS</a:t>
            </a:r>
          </a:p>
        </p:txBody>
      </p:sp>
      <p:graphicFrame>
        <p:nvGraphicFramePr>
          <p:cNvPr id="93" name="Table 92"/>
          <p:cNvGraphicFramePr>
            <a:graphicFrameLocks noGrp="1"/>
          </p:cNvGraphicFramePr>
          <p:nvPr>
            <p:extLst>
              <p:ext uri="{D42A27DB-BD31-4B8C-83A1-F6EECF244321}">
                <p14:modId xmlns:p14="http://schemas.microsoft.com/office/powerpoint/2010/main" val="2338652949"/>
              </p:ext>
            </p:extLst>
          </p:nvPr>
        </p:nvGraphicFramePr>
        <p:xfrm>
          <a:off x="5231918" y="38959776"/>
          <a:ext cx="9121343" cy="2468880"/>
        </p:xfrm>
        <a:graphic>
          <a:graphicData uri="http://schemas.openxmlformats.org/drawingml/2006/table">
            <a:tbl>
              <a:tblPr firstRow="1" bandRow="1">
                <a:tableStyleId>{5FD0F851-EC5A-4D38-B0AD-8093EC10F338}</a:tableStyleId>
              </a:tblPr>
              <a:tblGrid>
                <a:gridCol w="309206"/>
                <a:gridCol w="8812137"/>
              </a:tblGrid>
              <a:tr h="207766">
                <a:tc>
                  <a:txBody>
                    <a:bodyPr/>
                    <a:lstStyle/>
                    <a:p>
                      <a:pPr marL="171450" marR="0" indent="-171450" algn="l" defTabSz="457200" rtl="0" eaLnBrk="1" fontAlgn="auto" latinLnBrk="0" hangingPunct="1">
                        <a:lnSpc>
                          <a:spcPct val="100000"/>
                        </a:lnSpc>
                        <a:spcBef>
                          <a:spcPts val="0"/>
                        </a:spcBef>
                        <a:spcAft>
                          <a:spcPts val="0"/>
                        </a:spcAft>
                        <a:buClrTx/>
                        <a:buSzTx/>
                        <a:buFont typeface="Wingdings" charset="2"/>
                        <a:buChar char="Ø"/>
                        <a:tabLst/>
                        <a:defRPr/>
                      </a:pPr>
                      <a:r>
                        <a:rPr lang="en-US" sz="1200" b="1" baseline="0" dirty="0" smtClean="0"/>
                        <a:t> </a:t>
                      </a:r>
                      <a:endParaRPr lang="en-US" sz="1200" b="1"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Genetic regions</a:t>
                      </a:r>
                      <a:endParaRPr lang="en-US" sz="1800" b="1" dirty="0" smtClean="0"/>
                    </a:p>
                  </a:txBody>
                  <a:tcPr/>
                </a:tc>
              </a:tr>
              <a:tr h="207766">
                <a:tc>
                  <a:txBody>
                    <a:bodyPr/>
                    <a:lstStyle/>
                    <a:p>
                      <a:pPr algn="l"/>
                      <a:endParaRPr lang="en-US" sz="1200" b="0" dirty="0"/>
                    </a:p>
                  </a:txBody>
                  <a:tcPr>
                    <a:solidFill>
                      <a:schemeClr val="bg1">
                        <a:lumMod val="85000"/>
                        <a:alpha val="20000"/>
                      </a:schemeClr>
                    </a:solidFill>
                  </a:tcPr>
                </a:tc>
                <a:tc>
                  <a:txBody>
                    <a:bodyPr/>
                    <a:lstStyle/>
                    <a:p>
                      <a:pPr algn="l">
                        <a:buFontTx/>
                        <a:buNone/>
                      </a:pPr>
                      <a:r>
                        <a:rPr lang="en-US" sz="1800" dirty="0" smtClean="0"/>
                        <a:t>Promoter (2K upstream of TSS), Transcript, Exon, Intron</a:t>
                      </a:r>
                      <a:endParaRPr lang="en-US" sz="1800" b="0" dirty="0">
                        <a:solidFill>
                          <a:srgbClr val="FF0000"/>
                        </a:solidFill>
                      </a:endParaRPr>
                    </a:p>
                  </a:txBody>
                  <a:tcPr>
                    <a:solidFill>
                      <a:schemeClr val="bg1">
                        <a:lumMod val="85000"/>
                        <a:alpha val="20000"/>
                      </a:schemeClr>
                    </a:solidFill>
                  </a:tcPr>
                </a:tc>
              </a:tr>
              <a:tr h="207766">
                <a:tc>
                  <a:txBody>
                    <a:bodyPr/>
                    <a:lstStyle/>
                    <a:p>
                      <a:pPr marL="171450" marR="0" indent="-171450" algn="l" defTabSz="457200" rtl="0" eaLnBrk="1" fontAlgn="auto" latinLnBrk="0" hangingPunct="1">
                        <a:lnSpc>
                          <a:spcPct val="100000"/>
                        </a:lnSpc>
                        <a:spcBef>
                          <a:spcPts val="0"/>
                        </a:spcBef>
                        <a:spcAft>
                          <a:spcPts val="0"/>
                        </a:spcAft>
                        <a:buClrTx/>
                        <a:buSzTx/>
                        <a:buFont typeface="Wingdings" charset="2"/>
                        <a:buChar char="Ø"/>
                        <a:tabLst/>
                        <a:defRPr/>
                      </a:pPr>
                      <a:r>
                        <a:rPr lang="en-US" sz="1200" b="1" baseline="0" dirty="0" smtClean="0"/>
                        <a:t> </a:t>
                      </a:r>
                      <a:endParaRPr lang="en-US" sz="1200" b="1"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dirty="0" smtClean="0"/>
                        <a:t>Histone marks</a:t>
                      </a:r>
                    </a:p>
                  </a:txBody>
                  <a:tcPr/>
                </a:tc>
              </a:tr>
              <a:tr h="207766">
                <a:tc>
                  <a:txBody>
                    <a:bodyPr/>
                    <a:lstStyle/>
                    <a:p>
                      <a:pPr algn="l"/>
                      <a:endParaRPr lang="en-US" sz="1200" b="0" dirty="0"/>
                    </a:p>
                  </a:txBody>
                  <a:tcPr>
                    <a:solidFill>
                      <a:schemeClr val="bg1">
                        <a:lumMod val="85000"/>
                        <a:alpha val="2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H3K4me1, H3K4me3</a:t>
                      </a:r>
                      <a:endParaRPr lang="en-US" sz="1800" b="0" dirty="0" smtClean="0">
                        <a:solidFill>
                          <a:srgbClr val="FF0000"/>
                        </a:solidFill>
                      </a:endParaRPr>
                    </a:p>
                  </a:txBody>
                  <a:tcPr>
                    <a:solidFill>
                      <a:schemeClr val="bg1">
                        <a:lumMod val="85000"/>
                        <a:alpha val="20000"/>
                      </a:schemeClr>
                    </a:solidFill>
                  </a:tcPr>
                </a:tc>
              </a:tr>
              <a:tr h="207766">
                <a:tc>
                  <a:txBody>
                    <a:bodyPr/>
                    <a:lstStyle/>
                    <a:p>
                      <a:pPr marL="171450" marR="0" indent="-171450" algn="l" defTabSz="457200" rtl="0" eaLnBrk="1" fontAlgn="auto" latinLnBrk="0" hangingPunct="1">
                        <a:lnSpc>
                          <a:spcPct val="100000"/>
                        </a:lnSpc>
                        <a:spcBef>
                          <a:spcPts val="0"/>
                        </a:spcBef>
                        <a:spcAft>
                          <a:spcPts val="0"/>
                        </a:spcAft>
                        <a:buClrTx/>
                        <a:buSzTx/>
                        <a:buFont typeface="Wingdings" charset="2"/>
                        <a:buChar char="Ø"/>
                        <a:tabLst/>
                        <a:defRPr/>
                      </a:pPr>
                      <a:r>
                        <a:rPr lang="en-US" sz="1200" b="1" baseline="0" dirty="0" smtClean="0"/>
                        <a:t> </a:t>
                      </a:r>
                      <a:r>
                        <a:rPr lang="en-US" sz="1200" b="1" dirty="0" smtClean="0"/>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dirty="0" smtClean="0"/>
                        <a:t>Epigenomic features of given mark in given genetic regions </a:t>
                      </a:r>
                    </a:p>
                  </a:txBody>
                  <a:tcPr/>
                </a:tc>
              </a:tr>
              <a:tr h="207766">
                <a:tc>
                  <a:txBody>
                    <a:bodyPr/>
                    <a:lstStyle/>
                    <a:p>
                      <a:pPr algn="l"/>
                      <a:endParaRPr lang="en-US" sz="1200" b="0" dirty="0"/>
                    </a:p>
                  </a:txBody>
                  <a:tcPr>
                    <a:solidFill>
                      <a:schemeClr val="bg1">
                        <a:lumMod val="95000"/>
                        <a:alpha val="2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rPr>
                        <a:t>H3K4me1</a:t>
                      </a:r>
                      <a:r>
                        <a:rPr lang="en-US" sz="1800" b="0" baseline="0" dirty="0" smtClean="0">
                          <a:solidFill>
                            <a:schemeClr val="tx1"/>
                          </a:solidFill>
                        </a:rPr>
                        <a:t> (Promoter), H3K4me1 (Transcript), H3K4me1 (Exon), H3K4me1 (Intron)</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rPr>
                        <a:t>H3K4me3</a:t>
                      </a:r>
                      <a:r>
                        <a:rPr lang="en-US" sz="1800" b="0" baseline="0" dirty="0" smtClean="0">
                          <a:solidFill>
                            <a:schemeClr val="tx1"/>
                          </a:solidFill>
                        </a:rPr>
                        <a:t> (Promoter), H3K4me3 (Transcript), H3K4me3 (Exon), H3K4me3 (Intron)</a:t>
                      </a:r>
                    </a:p>
                  </a:txBody>
                  <a:tcPr>
                    <a:solidFill>
                      <a:schemeClr val="bg1">
                        <a:lumMod val="85000"/>
                        <a:alpha val="20000"/>
                      </a:schemeClr>
                    </a:solidFill>
                  </a:tcPr>
                </a:tc>
              </a:tr>
            </a:tbl>
          </a:graphicData>
        </a:graphic>
      </p:graphicFrame>
      <p:grpSp>
        <p:nvGrpSpPr>
          <p:cNvPr id="94" name="Group 93"/>
          <p:cNvGrpSpPr/>
          <p:nvPr/>
        </p:nvGrpSpPr>
        <p:grpSpPr>
          <a:xfrm>
            <a:off x="4929763" y="28679654"/>
            <a:ext cx="8229600" cy="2066256"/>
            <a:chOff x="389341" y="4208327"/>
            <a:chExt cx="8229600" cy="2066256"/>
          </a:xfrm>
        </p:grpSpPr>
        <p:pic>
          <p:nvPicPr>
            <p:cNvPr id="95" name="Content Placeholder 3"/>
            <p:cNvPicPr>
              <a:picLocks noChangeAspect="1"/>
            </p:cNvPicPr>
            <p:nvPr/>
          </p:nvPicPr>
          <p:blipFill rotWithShape="1">
            <a:blip r:embed="rId6">
              <a:extLst>
                <a:ext uri="{BEBA8EAE-BF5A-486C-A8C5-ECC9F3942E4B}">
                  <a14:imgProps xmlns:a14="http://schemas.microsoft.com/office/drawing/2010/main">
                    <a14:imgLayer r:embed="rId7">
                      <a14:imgEffect>
                        <a14:sharpenSoften amount="25000"/>
                      </a14:imgEffect>
                    </a14:imgLayer>
                  </a14:imgProps>
                </a:ext>
              </a:extLst>
            </a:blip>
            <a:srcRect l="-18550" t="65965" r="-18550" b="14114"/>
            <a:stretch/>
          </p:blipFill>
          <p:spPr>
            <a:xfrm>
              <a:off x="389341" y="5372949"/>
              <a:ext cx="8229600" cy="901634"/>
            </a:xfrm>
            <a:prstGeom prst="rect">
              <a:avLst/>
            </a:prstGeom>
          </p:spPr>
        </p:pic>
        <p:pic>
          <p:nvPicPr>
            <p:cNvPr id="96" name="Content Placeholder 3"/>
            <p:cNvPicPr>
              <a:picLocks noChangeAspect="1"/>
            </p:cNvPicPr>
            <p:nvPr/>
          </p:nvPicPr>
          <p:blipFill rotWithShape="1">
            <a:blip r:embed="rId6">
              <a:extLst>
                <a:ext uri="{BEBA8EAE-BF5A-486C-A8C5-ECC9F3942E4B}">
                  <a14:imgProps xmlns:a14="http://schemas.microsoft.com/office/drawing/2010/main">
                    <a14:imgLayer r:embed="rId7">
                      <a14:imgEffect>
                        <a14:sharpenSoften amount="25000"/>
                      </a14:imgEffect>
                    </a14:imgLayer>
                  </a14:imgProps>
                </a:ext>
              </a:extLst>
            </a:blip>
            <a:srcRect l="13723" r="40896" b="71522"/>
            <a:stretch/>
          </p:blipFill>
          <p:spPr>
            <a:xfrm>
              <a:off x="2743442" y="4208327"/>
              <a:ext cx="2437197" cy="1153181"/>
            </a:xfrm>
            <a:prstGeom prst="rect">
              <a:avLst/>
            </a:prstGeom>
          </p:spPr>
        </p:pic>
      </p:grpSp>
      <p:grpSp>
        <p:nvGrpSpPr>
          <p:cNvPr id="100" name="Group 99"/>
          <p:cNvGrpSpPr/>
          <p:nvPr/>
        </p:nvGrpSpPr>
        <p:grpSpPr>
          <a:xfrm>
            <a:off x="15701794" y="33094726"/>
            <a:ext cx="9105540" cy="5725473"/>
            <a:chOff x="15701793" y="30991745"/>
            <a:chExt cx="9297105" cy="5725473"/>
          </a:xfrm>
        </p:grpSpPr>
        <p:pic>
          <p:nvPicPr>
            <p:cNvPr id="4" name="Picture 3" descr="singleCor.pdf"/>
            <p:cNvPicPr>
              <a:picLocks noChangeAspect="1"/>
            </p:cNvPicPr>
            <p:nvPr/>
          </p:nvPicPr>
          <p:blipFill rotWithShape="1">
            <a:blip r:embed="rId8">
              <a:extLst>
                <a:ext uri="{28A0092B-C50C-407E-A947-70E740481C1C}">
                  <a14:useLocalDpi xmlns:a14="http://schemas.microsoft.com/office/drawing/2010/main" val="0"/>
                </a:ext>
              </a:extLst>
            </a:blip>
            <a:srcRect t="6191" b="15207"/>
            <a:stretch/>
          </p:blipFill>
          <p:spPr>
            <a:xfrm>
              <a:off x="15701793" y="30991745"/>
              <a:ext cx="9297105" cy="5219785"/>
            </a:xfrm>
            <a:prstGeom prst="rect">
              <a:avLst/>
            </a:prstGeom>
          </p:spPr>
        </p:pic>
        <p:sp>
          <p:nvSpPr>
            <p:cNvPr id="98" name="TextBox 97"/>
            <p:cNvSpPr txBox="1"/>
            <p:nvPr/>
          </p:nvSpPr>
          <p:spPr>
            <a:xfrm>
              <a:off x="18072287" y="36239209"/>
              <a:ext cx="1620943" cy="461665"/>
            </a:xfrm>
            <a:prstGeom prst="rect">
              <a:avLst/>
            </a:prstGeom>
            <a:noFill/>
          </p:spPr>
          <p:txBody>
            <a:bodyPr wrap="none" rtlCol="0">
              <a:spAutoFit/>
            </a:bodyPr>
            <a:lstStyle/>
            <a:p>
              <a:r>
                <a:rPr lang="en-US" sz="2400" b="1" dirty="0" smtClean="0"/>
                <a:t>H3K4me1</a:t>
              </a:r>
            </a:p>
          </p:txBody>
        </p:sp>
        <p:sp>
          <p:nvSpPr>
            <p:cNvPr id="99" name="TextBox 98"/>
            <p:cNvSpPr txBox="1"/>
            <p:nvPr/>
          </p:nvSpPr>
          <p:spPr>
            <a:xfrm>
              <a:off x="21803771" y="36255553"/>
              <a:ext cx="1620943" cy="461665"/>
            </a:xfrm>
            <a:prstGeom prst="rect">
              <a:avLst/>
            </a:prstGeom>
            <a:noFill/>
          </p:spPr>
          <p:txBody>
            <a:bodyPr wrap="none" rtlCol="0">
              <a:spAutoFit/>
            </a:bodyPr>
            <a:lstStyle/>
            <a:p>
              <a:r>
                <a:rPr lang="en-US" sz="2400" b="1" dirty="0" smtClean="0"/>
                <a:t>H3K4me3</a:t>
              </a:r>
            </a:p>
          </p:txBody>
        </p:sp>
      </p:grpSp>
      <p:sp>
        <p:nvSpPr>
          <p:cNvPr id="101" name="Text Box 8"/>
          <p:cNvSpPr txBox="1">
            <a:spLocks noChangeArrowheads="1"/>
          </p:cNvSpPr>
          <p:nvPr/>
        </p:nvSpPr>
        <p:spPr bwMode="auto">
          <a:xfrm>
            <a:off x="15701793" y="38949157"/>
            <a:ext cx="9596983" cy="2979289"/>
          </a:xfrm>
          <a:prstGeom prst="rect">
            <a:avLst/>
          </a:prstGeom>
          <a:noFill/>
          <a:ln w="57150">
            <a:noFill/>
            <a:miter lim="800000"/>
            <a:headEnd/>
            <a:tailEnd/>
          </a:ln>
          <a:effectLst/>
        </p:spPr>
        <p:txBody>
          <a:bodyPr lIns="0" tIns="0" rIns="0" bIns="0">
            <a:prstTxWarp prst="textNoShape">
              <a:avLst/>
            </a:prstTxWarp>
          </a:bodyPr>
          <a:lstStyle/>
          <a:p>
            <a:pPr marL="457200" indent="-457200" algn="l">
              <a:spcAft>
                <a:spcPts val="2400"/>
              </a:spcAft>
              <a:buClr>
                <a:schemeClr val="accent1"/>
              </a:buClr>
              <a:buSzPct val="100000"/>
              <a:buFont typeface="Arial"/>
              <a:buChar char="•"/>
            </a:pPr>
            <a:r>
              <a:rPr lang="en-US" sz="2400" dirty="0" smtClean="0"/>
              <a:t>H3K4me1 peak intensities in the exon and promoter regions are significantly anti-correlated with gene transcription levels.</a:t>
            </a:r>
          </a:p>
          <a:p>
            <a:pPr marL="457200" indent="-457200" algn="l">
              <a:spcAft>
                <a:spcPts val="2400"/>
              </a:spcAft>
              <a:buClr>
                <a:schemeClr val="accent1"/>
              </a:buClr>
              <a:buSzPct val="100000"/>
              <a:buFont typeface="Arial"/>
              <a:buChar char="•"/>
            </a:pPr>
            <a:r>
              <a:rPr lang="en-US" sz="2400" dirty="0" smtClean="0"/>
              <a:t>H3K4me3 peak intensity </a:t>
            </a:r>
            <a:r>
              <a:rPr lang="en-US" sz="2400" dirty="0" smtClean="0"/>
              <a:t>shows opposite effects depending </a:t>
            </a:r>
            <a:r>
              <a:rPr lang="en-US" sz="2400" dirty="0" smtClean="0"/>
              <a:t>on genomic locations. H3K4me3 in the intron and transcript regions are positively correlated with gene transcription, while h3K4me3 in the promoter regions are negatively correlated.</a:t>
            </a:r>
          </a:p>
        </p:txBody>
      </p:sp>
      <p:sp>
        <p:nvSpPr>
          <p:cNvPr id="102" name="Text Box 8"/>
          <p:cNvSpPr txBox="1">
            <a:spLocks noChangeArrowheads="1"/>
          </p:cNvSpPr>
          <p:nvPr/>
        </p:nvSpPr>
        <p:spPr bwMode="auto">
          <a:xfrm>
            <a:off x="15701793" y="23257407"/>
            <a:ext cx="9596983" cy="3995316"/>
          </a:xfrm>
          <a:prstGeom prst="rect">
            <a:avLst/>
          </a:prstGeom>
          <a:noFill/>
          <a:ln w="57150">
            <a:noFill/>
            <a:miter lim="800000"/>
            <a:headEnd/>
            <a:tailEnd/>
          </a:ln>
          <a:effectLst/>
        </p:spPr>
        <p:txBody>
          <a:bodyPr lIns="0" tIns="0" rIns="0" bIns="0">
            <a:prstTxWarp prst="textNoShape">
              <a:avLst/>
            </a:prstTxWarp>
          </a:bodyPr>
          <a:lstStyle/>
          <a:p>
            <a:pPr marL="457200" indent="-457200">
              <a:spcAft>
                <a:spcPts val="2400"/>
              </a:spcAft>
              <a:buClr>
                <a:schemeClr val="accent1"/>
              </a:buClr>
              <a:buSzPct val="100000"/>
              <a:buFont typeface="Arial"/>
              <a:buChar char="•"/>
            </a:pPr>
            <a:r>
              <a:rPr lang="en-US" sz="2400" dirty="0"/>
              <a:t>We </a:t>
            </a:r>
            <a:r>
              <a:rPr lang="en-US" sz="2400" dirty="0" smtClean="0"/>
              <a:t>found that both H3K4me1 </a:t>
            </a:r>
            <a:r>
              <a:rPr lang="en-US" sz="2400" dirty="0"/>
              <a:t>and </a:t>
            </a:r>
            <a:r>
              <a:rPr lang="en-US" sz="2400" dirty="0" smtClean="0"/>
              <a:t>H3K4me3 </a:t>
            </a:r>
            <a:r>
              <a:rPr lang="en-US" sz="2400" dirty="0"/>
              <a:t>peaks are highly enriched in </a:t>
            </a:r>
            <a:r>
              <a:rPr lang="en-US" sz="2400" dirty="0" smtClean="0"/>
              <a:t>exon </a:t>
            </a:r>
            <a:r>
              <a:rPr lang="en-US" sz="2400" dirty="0"/>
              <a:t>and promoter regions as compared </a:t>
            </a:r>
            <a:r>
              <a:rPr lang="en-US" sz="2400" dirty="0" smtClean="0"/>
              <a:t>to intron </a:t>
            </a:r>
            <a:r>
              <a:rPr lang="en-US" sz="2400" dirty="0"/>
              <a:t>and intergenic regions.  </a:t>
            </a:r>
            <a:endParaRPr lang="en-US" sz="2400" dirty="0" smtClean="0"/>
          </a:p>
          <a:p>
            <a:pPr marL="457200" indent="-457200">
              <a:spcAft>
                <a:spcPts val="2400"/>
              </a:spcAft>
              <a:buClr>
                <a:schemeClr val="accent1"/>
              </a:buClr>
              <a:buSzPct val="100000"/>
              <a:buFont typeface="Arial"/>
              <a:buChar char="•"/>
            </a:pPr>
            <a:r>
              <a:rPr lang="en-US" sz="2400" dirty="0" smtClean="0"/>
              <a:t>The </a:t>
            </a:r>
            <a:r>
              <a:rPr lang="en-US" sz="2400" dirty="0"/>
              <a:t>peak numbers are enriched in </a:t>
            </a:r>
            <a:r>
              <a:rPr lang="en-US" sz="2400" dirty="0" smtClean="0"/>
              <a:t>exon </a:t>
            </a:r>
            <a:r>
              <a:rPr lang="en-US" sz="2400" dirty="0"/>
              <a:t>and </a:t>
            </a:r>
            <a:r>
              <a:rPr lang="en-US" sz="2400" dirty="0" smtClean="0"/>
              <a:t>promoter </a:t>
            </a:r>
            <a:r>
              <a:rPr lang="en-US" sz="2400" dirty="0"/>
              <a:t>regions </a:t>
            </a:r>
            <a:r>
              <a:rPr lang="en-US" sz="2400" dirty="0" smtClean="0"/>
              <a:t>to a greater degree </a:t>
            </a:r>
            <a:r>
              <a:rPr lang="en-US" sz="2400" dirty="0"/>
              <a:t>than the peak length. </a:t>
            </a:r>
            <a:endParaRPr lang="en-US" sz="2400" dirty="0" smtClean="0"/>
          </a:p>
          <a:p>
            <a:pPr marL="457200" indent="-457200">
              <a:spcAft>
                <a:spcPts val="2400"/>
              </a:spcAft>
              <a:buClr>
                <a:schemeClr val="accent1"/>
              </a:buClr>
              <a:buSzPct val="100000"/>
              <a:buFont typeface="Arial"/>
              <a:buChar char="•"/>
            </a:pPr>
            <a:r>
              <a:rPr lang="en-US" sz="2400" dirty="0" smtClean="0"/>
              <a:t>Overlaps </a:t>
            </a:r>
            <a:r>
              <a:rPr lang="en-US" sz="2400" dirty="0"/>
              <a:t>of </a:t>
            </a:r>
            <a:r>
              <a:rPr lang="en-US" sz="2400" dirty="0" smtClean="0"/>
              <a:t>H3K4me1 and H3K4me3 peaks show </a:t>
            </a:r>
            <a:r>
              <a:rPr lang="en-US" sz="2400" dirty="0"/>
              <a:t>the same enrichment pattern</a:t>
            </a:r>
            <a:r>
              <a:rPr lang="en-US" sz="2400" dirty="0" smtClean="0"/>
              <a:t>. We see similar enrichment patterns in the mouse ENCODE liver and MEL samples. </a:t>
            </a:r>
            <a:endParaRPr lang="en-US" sz="2400" dirty="0"/>
          </a:p>
        </p:txBody>
      </p:sp>
      <p:sp>
        <p:nvSpPr>
          <p:cNvPr id="103" name="Text Box 8"/>
          <p:cNvSpPr txBox="1">
            <a:spLocks noChangeArrowheads="1"/>
          </p:cNvSpPr>
          <p:nvPr/>
        </p:nvSpPr>
        <p:spPr bwMode="auto">
          <a:xfrm>
            <a:off x="26533027" y="39819272"/>
            <a:ext cx="9596983" cy="2486344"/>
          </a:xfrm>
          <a:prstGeom prst="rect">
            <a:avLst/>
          </a:prstGeom>
          <a:noFill/>
          <a:ln w="57150">
            <a:noFill/>
            <a:miter lim="800000"/>
            <a:headEnd/>
            <a:tailEnd/>
          </a:ln>
          <a:effectLst/>
        </p:spPr>
        <p:txBody>
          <a:bodyPr lIns="0" tIns="0" rIns="0" bIns="0">
            <a:prstTxWarp prst="textNoShape">
              <a:avLst/>
            </a:prstTxWarp>
          </a:bodyPr>
          <a:lstStyle/>
          <a:p>
            <a:pPr marL="0" indent="0" algn="l">
              <a:spcAft>
                <a:spcPts val="2400"/>
              </a:spcAft>
              <a:buClr>
                <a:schemeClr val="accent1"/>
              </a:buClr>
              <a:buSzPct val="100000"/>
              <a:buFont typeface="Arial"/>
              <a:buNone/>
            </a:pPr>
            <a:r>
              <a:rPr lang="en-US" sz="3400" dirty="0" smtClean="0">
                <a:solidFill>
                  <a:srgbClr val="DC582A"/>
                </a:solidFill>
              </a:rPr>
              <a:t>Acknowledgement</a:t>
            </a:r>
            <a:endParaRPr lang="en-US" sz="2400" dirty="0" smtClean="0">
              <a:solidFill>
                <a:srgbClr val="DC582A"/>
              </a:solidFill>
            </a:endParaRPr>
          </a:p>
          <a:p>
            <a:pPr marL="342900" indent="-342900" algn="l">
              <a:spcAft>
                <a:spcPts val="2400"/>
              </a:spcAft>
              <a:buClr>
                <a:schemeClr val="accent1"/>
              </a:buClr>
              <a:buSzPct val="100000"/>
              <a:buFont typeface="Arial"/>
              <a:buChar char="•"/>
            </a:pPr>
            <a:r>
              <a:rPr lang="en-US" sz="2400" dirty="0" smtClean="0"/>
              <a:t>This work was supported by a fellowship from The </a:t>
            </a:r>
            <a:r>
              <a:rPr lang="en-US" sz="2400" dirty="0" err="1" smtClean="0"/>
              <a:t>Pyewacket</a:t>
            </a:r>
            <a:r>
              <a:rPr lang="en-US" sz="2400" dirty="0" smtClean="0"/>
              <a:t> Foundation.</a:t>
            </a:r>
            <a:endParaRPr lang="en-US" sz="2400" dirty="0"/>
          </a:p>
        </p:txBody>
      </p:sp>
      <p:pic>
        <p:nvPicPr>
          <p:cNvPr id="105" name="Picture 104" descr="pairLm.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534487" y="11603235"/>
            <a:ext cx="9144000" cy="7315200"/>
          </a:xfrm>
          <a:prstGeom prst="rect">
            <a:avLst/>
          </a:prstGeom>
        </p:spPr>
      </p:pic>
      <p:pic>
        <p:nvPicPr>
          <p:cNvPr id="108" name="Picture 107"/>
          <p:cNvPicPr>
            <a:picLocks noChangeAspect="1"/>
          </p:cNvPicPr>
          <p:nvPr/>
        </p:nvPicPr>
        <p:blipFill rotWithShape="1">
          <a:blip r:embed="rId10"/>
          <a:srcRect t="57715" r="14648" b="11657"/>
          <a:stretch/>
        </p:blipFill>
        <p:spPr>
          <a:xfrm>
            <a:off x="28189231" y="11252747"/>
            <a:ext cx="5977607" cy="350487"/>
          </a:xfrm>
          <a:prstGeom prst="rect">
            <a:avLst/>
          </a:prstGeom>
        </p:spPr>
      </p:pic>
      <p:sp>
        <p:nvSpPr>
          <p:cNvPr id="109" name="Text Box 8"/>
          <p:cNvSpPr txBox="1">
            <a:spLocks noChangeArrowheads="1"/>
          </p:cNvSpPr>
          <p:nvPr/>
        </p:nvSpPr>
        <p:spPr bwMode="auto">
          <a:xfrm>
            <a:off x="26533027" y="18918435"/>
            <a:ext cx="9596983" cy="2129367"/>
          </a:xfrm>
          <a:prstGeom prst="rect">
            <a:avLst/>
          </a:prstGeom>
          <a:noFill/>
          <a:ln w="57150">
            <a:noFill/>
            <a:miter lim="800000"/>
            <a:headEnd/>
            <a:tailEnd/>
          </a:ln>
          <a:effectLst/>
        </p:spPr>
        <p:txBody>
          <a:bodyPr lIns="0" tIns="0" rIns="0" bIns="0">
            <a:prstTxWarp prst="textNoShape">
              <a:avLst/>
            </a:prstTxWarp>
          </a:bodyPr>
          <a:lstStyle/>
          <a:p>
            <a:pPr marL="342900" indent="-342900">
              <a:spcAft>
                <a:spcPts val="2400"/>
              </a:spcAft>
              <a:buClr>
                <a:schemeClr val="accent1"/>
              </a:buClr>
              <a:buSzPct val="100000"/>
              <a:buFont typeface="Arial"/>
              <a:buChar char="•"/>
            </a:pPr>
            <a:r>
              <a:rPr lang="en-US" sz="2400" dirty="0" smtClean="0"/>
              <a:t>Effect of interactive terms in the linear model. The x-axis shows each combination of epigenomic feature pair. The y-axis is the effect size of the interactive term in the linear model.  We identified a pervasive negative interaction between H3K4me1 and H3K4me3 marks at different genomic locations.  </a:t>
            </a:r>
            <a:endParaRPr lang="en-US" sz="2400" dirty="0"/>
          </a:p>
        </p:txBody>
      </p:sp>
      <p:pic>
        <p:nvPicPr>
          <p:cNvPr id="110" name="Picture 109"/>
          <p:cNvPicPr>
            <a:picLocks noChangeAspect="1"/>
          </p:cNvPicPr>
          <p:nvPr/>
        </p:nvPicPr>
        <p:blipFill>
          <a:blip r:embed="rId11"/>
          <a:stretch>
            <a:fillRect/>
          </a:stretch>
        </p:blipFill>
        <p:spPr>
          <a:xfrm>
            <a:off x="27028472" y="22970965"/>
            <a:ext cx="7005359" cy="1591821"/>
          </a:xfrm>
          <a:prstGeom prst="rect">
            <a:avLst/>
          </a:prstGeom>
        </p:spPr>
      </p:pic>
      <p:sp>
        <p:nvSpPr>
          <p:cNvPr id="111" name="Text Box 8"/>
          <p:cNvSpPr txBox="1">
            <a:spLocks noChangeArrowheads="1"/>
          </p:cNvSpPr>
          <p:nvPr/>
        </p:nvSpPr>
        <p:spPr bwMode="auto">
          <a:xfrm>
            <a:off x="26533027" y="31038174"/>
            <a:ext cx="9596983" cy="4542570"/>
          </a:xfrm>
          <a:prstGeom prst="rect">
            <a:avLst/>
          </a:prstGeom>
          <a:noFill/>
          <a:ln w="57150">
            <a:noFill/>
            <a:miter lim="800000"/>
            <a:headEnd/>
            <a:tailEnd/>
          </a:ln>
          <a:effectLst/>
        </p:spPr>
        <p:txBody>
          <a:bodyPr lIns="0" tIns="0" rIns="0" bIns="0">
            <a:prstTxWarp prst="textNoShape">
              <a:avLst/>
            </a:prstTxWarp>
          </a:bodyPr>
          <a:lstStyle/>
          <a:p>
            <a:pPr marL="342900" indent="-342900">
              <a:spcAft>
                <a:spcPts val="2400"/>
              </a:spcAft>
              <a:buClr>
                <a:schemeClr val="accent1"/>
              </a:buClr>
              <a:buSzPct val="100000"/>
              <a:buFont typeface="Arial"/>
              <a:buChar char="•"/>
            </a:pPr>
            <a:r>
              <a:rPr lang="en-US" sz="2400" dirty="0" smtClean="0"/>
              <a:t>Left: Effect </a:t>
            </a:r>
            <a:r>
              <a:rPr lang="en-US" sz="2400" dirty="0" smtClean="0"/>
              <a:t>sizes of H3K4me1.tx, H3K4me3.tx, and their interaction in the four models. Models 2, 3, and 4 show positive effect of H3K4me3 on gene transcription. Model 4 shows a clear negative interactive effect between H3K4me1 and H3K4me3 in the transcript region.</a:t>
            </a:r>
          </a:p>
          <a:p>
            <a:pPr marL="342900" indent="-342900">
              <a:spcAft>
                <a:spcPts val="2400"/>
              </a:spcAft>
              <a:buClr>
                <a:schemeClr val="accent1"/>
              </a:buClr>
              <a:buSzPct val="100000"/>
              <a:buFont typeface="Arial"/>
              <a:buChar char="•"/>
            </a:pPr>
            <a:r>
              <a:rPr lang="en-US" sz="2400" dirty="0" smtClean="0"/>
              <a:t>Right: The </a:t>
            </a:r>
            <a:r>
              <a:rPr lang="en-US" sz="2400" dirty="0" smtClean="0"/>
              <a:t>distribution of gene transcription levels in four groups of genes defined by their histone modification levels. </a:t>
            </a:r>
            <a:r>
              <a:rPr lang="en-US" sz="2400" dirty="0"/>
              <a:t>m</a:t>
            </a:r>
            <a:r>
              <a:rPr lang="en-US" sz="2400" dirty="0" smtClean="0"/>
              <a:t>e1- and me1</a:t>
            </a:r>
            <a:r>
              <a:rPr lang="en-US" sz="2400" dirty="0"/>
              <a:t>+</a:t>
            </a:r>
            <a:r>
              <a:rPr lang="en-US" sz="2400" dirty="0" smtClean="0"/>
              <a:t> represents genes with the lowest 25% and highest 25% </a:t>
            </a:r>
            <a:r>
              <a:rPr lang="en-US" sz="2400" dirty="0" err="1" smtClean="0"/>
              <a:t>quantiles</a:t>
            </a:r>
            <a:r>
              <a:rPr lang="en-US" sz="2400" dirty="0" smtClean="0"/>
              <a:t> of H3K4me1 level, respectively. </a:t>
            </a:r>
            <a:r>
              <a:rPr lang="en-US" sz="2400" dirty="0"/>
              <a:t>m</a:t>
            </a:r>
            <a:r>
              <a:rPr lang="en-US" sz="2400" dirty="0" smtClean="0"/>
              <a:t>e1-/me3</a:t>
            </a:r>
            <a:r>
              <a:rPr lang="en-US" sz="2400" dirty="0"/>
              <a:t>+</a:t>
            </a:r>
            <a:r>
              <a:rPr lang="en-US" sz="2400" dirty="0" smtClean="0"/>
              <a:t> represents a group of genes with the first 25% </a:t>
            </a:r>
            <a:r>
              <a:rPr lang="en-US" sz="2400" dirty="0" err="1" smtClean="0"/>
              <a:t>quantile</a:t>
            </a:r>
            <a:r>
              <a:rPr lang="en-US" sz="2400" dirty="0" smtClean="0"/>
              <a:t> level of me1 and last 25% </a:t>
            </a:r>
            <a:r>
              <a:rPr lang="en-US" sz="2400" dirty="0" err="1" smtClean="0"/>
              <a:t>quantile</a:t>
            </a:r>
            <a:r>
              <a:rPr lang="en-US" sz="2400" dirty="0" smtClean="0"/>
              <a:t> of me3 level. </a:t>
            </a:r>
            <a:endParaRPr lang="en-US" sz="2400" dirty="0"/>
          </a:p>
        </p:txBody>
      </p:sp>
      <p:pic>
        <p:nvPicPr>
          <p:cNvPr id="6" name="Picture 5" descr="model1.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548313" y="24597688"/>
            <a:ext cx="4572000" cy="6400800"/>
          </a:xfrm>
          <a:prstGeom prst="rect">
            <a:avLst/>
          </a:prstGeom>
        </p:spPr>
      </p:pic>
      <p:pic>
        <p:nvPicPr>
          <p:cNvPr id="7" name="Picture 6" descr="q1q3plot1.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243652" y="24707018"/>
            <a:ext cx="4588698" cy="6118264"/>
          </a:xfrm>
          <a:prstGeom prst="rect">
            <a:avLst/>
          </a:prstGeom>
        </p:spPr>
      </p:pic>
    </p:spTree>
    <p:extLst>
      <p:ext uri="{BB962C8B-B14F-4D97-AF65-F5344CB8AC3E}">
        <p14:creationId xmlns:p14="http://schemas.microsoft.com/office/powerpoint/2010/main" val="3814466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AX_All">
  <a:themeElements>
    <a:clrScheme name="Custom 4">
      <a:dk1>
        <a:srgbClr val="2C2A29"/>
      </a:dk1>
      <a:lt1>
        <a:sysClr val="window" lastClr="FFFFFF"/>
      </a:lt1>
      <a:dk2>
        <a:srgbClr val="333F48"/>
      </a:dk2>
      <a:lt2>
        <a:srgbClr val="A2AAAD"/>
      </a:lt2>
      <a:accent1>
        <a:srgbClr val="0085CA"/>
      </a:accent1>
      <a:accent2>
        <a:srgbClr val="002D72"/>
      </a:accent2>
      <a:accent3>
        <a:srgbClr val="F1C400"/>
      </a:accent3>
      <a:accent4>
        <a:srgbClr val="DC582A"/>
      </a:accent4>
      <a:accent5>
        <a:srgbClr val="8A1B61"/>
      </a:accent5>
      <a:accent6>
        <a:srgbClr val="005151"/>
      </a:accent6>
      <a:hlink>
        <a:srgbClr val="0085CA"/>
      </a:hlink>
      <a:folHlink>
        <a:srgbClr val="D0D3D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4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4244</TotalTime>
  <Words>1277</Words>
  <Application>Microsoft Macintosh PowerPoint</Application>
  <PresentationFormat>Custom</PresentationFormat>
  <Paragraphs>64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JAX_All</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Template - 48h x 41w</dc:title>
  <dc:creator>Gregory Carter</dc:creator>
  <cp:lastModifiedBy>Xulong Wang</cp:lastModifiedBy>
  <cp:revision>352</cp:revision>
  <dcterms:created xsi:type="dcterms:W3CDTF">2013-06-03T21:39:57Z</dcterms:created>
  <dcterms:modified xsi:type="dcterms:W3CDTF">2014-09-04T17:16:10Z</dcterms:modified>
</cp:coreProperties>
</file>