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0" r:id="rId2"/>
    <p:sldId id="318" r:id="rId3"/>
    <p:sldId id="316" r:id="rId4"/>
    <p:sldId id="317" r:id="rId5"/>
    <p:sldId id="315" r:id="rId6"/>
    <p:sldId id="322" r:id="rId7"/>
    <p:sldId id="323" r:id="rId8"/>
    <p:sldId id="324" r:id="rId9"/>
    <p:sldId id="326" r:id="rId10"/>
    <p:sldId id="321" r:id="rId11"/>
    <p:sldId id="298" r:id="rId12"/>
    <p:sldId id="299" r:id="rId13"/>
    <p:sldId id="303" r:id="rId14"/>
    <p:sldId id="311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9CE8E-A093-1A4C-8732-2891B3F9105B}" type="datetimeFigureOut">
              <a:rPr lang="en-US" smtClean="0"/>
              <a:t>7/12/14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F2536-D5EF-4E4A-8291-78D73F6B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50% of the marks fall within non-genetic region.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2536-D5EF-4E4A-8291-78D73F6B1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50% of the marks fall within non-genetic region.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2536-D5EF-4E4A-8291-78D73F6B1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2536-D5EF-4E4A-8291-78D73F6B1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2536-D5EF-4E4A-8291-78D73F6B11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2536-D5EF-4E4A-8291-78D73F6B11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9174" y="366882"/>
            <a:ext cx="7772400" cy="1470025"/>
          </a:xfrm>
        </p:spPr>
        <p:txBody>
          <a:bodyPr/>
          <a:lstStyle/>
          <a:p>
            <a:r>
              <a:rPr lang="en-US" dirty="0" smtClean="0"/>
              <a:t>Decode the Encode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14974" y="2122657"/>
            <a:ext cx="6400800" cy="1752600"/>
          </a:xfrm>
        </p:spPr>
        <p:txBody>
          <a:bodyPr/>
          <a:lstStyle/>
          <a:p>
            <a:r>
              <a:rPr lang="en-US" dirty="0" smtClean="0"/>
              <a:t>Characterization, and beyond…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7350" y="3267342"/>
            <a:ext cx="1140599" cy="23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Distribution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657350" y="3968525"/>
            <a:ext cx="1140599" cy="23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Enrichment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657350" y="4669708"/>
            <a:ext cx="1140599" cy="23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Association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236555" y="3267342"/>
            <a:ext cx="1140599" cy="23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Linear regression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236555" y="4028541"/>
            <a:ext cx="1140599" cy="23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000" dirty="0" smtClean="0"/>
              <a:t>Network decomposition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657350" y="5370891"/>
            <a:ext cx="1140599" cy="23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Interaction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716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12 at 8.0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816"/>
            <a:ext cx="9144000" cy="1724669"/>
          </a:xfrm>
          <a:prstGeom prst="rect">
            <a:avLst/>
          </a:prstGeom>
        </p:spPr>
      </p:pic>
      <p:pic>
        <p:nvPicPr>
          <p:cNvPr id="6" name="Picture 5" descr="til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090283"/>
            <a:ext cx="640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1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311" y="2192553"/>
            <a:ext cx="5981064" cy="448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marks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5488" y="2688090"/>
            <a:ext cx="891823" cy="76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H3k27ac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445488" y="3560011"/>
            <a:ext cx="891823" cy="769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H3k27me3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445488" y="4435452"/>
            <a:ext cx="891823" cy="751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H3k4me3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445488" y="5314162"/>
            <a:ext cx="891823" cy="746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H3k4me1</a:t>
            </a:r>
            <a:endParaRPr lang="en-US" sz="1200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0" y="1430917"/>
            <a:ext cx="9144000" cy="168923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46454" y="1430917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1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11172" y="1430917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40598" y="1326251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50924" y="1326251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9714" y="1184696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95760" y="1184696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sp>
        <p:nvSpPr>
          <p:cNvPr id="18" name="Round Single Corner Rectangle 17"/>
          <p:cNvSpPr/>
          <p:nvPr/>
        </p:nvSpPr>
        <p:spPr>
          <a:xfrm>
            <a:off x="0" y="1849319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1	0	0	1	0	1	1	0	0	0	0	0	0	0	1	1	0	0</a:t>
            </a:r>
          </a:p>
        </p:txBody>
      </p:sp>
      <p:sp>
        <p:nvSpPr>
          <p:cNvPr id="19" name="Round Single Corner Rectangle 18"/>
          <p:cNvSpPr/>
          <p:nvPr/>
        </p:nvSpPr>
        <p:spPr>
          <a:xfrm>
            <a:off x="0" y="2005284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1	1	0	0	0	0	0	0	0	0	1	1	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7233" y="1601458"/>
            <a:ext cx="555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Marks</a:t>
            </a:r>
            <a:endParaRPr lang="en-US" sz="1000" b="1" i="1" dirty="0"/>
          </a:p>
        </p:txBody>
      </p:sp>
      <p:sp>
        <p:nvSpPr>
          <p:cNvPr id="22" name="Rectangle 21"/>
          <p:cNvSpPr/>
          <p:nvPr/>
        </p:nvSpPr>
        <p:spPr>
          <a:xfrm>
            <a:off x="0" y="3394657"/>
            <a:ext cx="9144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Individual length, Frequency, </a:t>
            </a:r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Intensity</a:t>
            </a:r>
          </a:p>
          <a:p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** Distribution of length **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58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11" y="2161249"/>
            <a:ext cx="6013421" cy="4510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marks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5488" y="2697495"/>
            <a:ext cx="891823" cy="76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H3k27ac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45488" y="3569416"/>
            <a:ext cx="891823" cy="769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H3k27me3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445488" y="4444857"/>
            <a:ext cx="891823" cy="751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H3k4me3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45488" y="5323567"/>
            <a:ext cx="891823" cy="746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H3k4me1</a:t>
            </a:r>
            <a:endParaRPr lang="en-US" sz="1200" dirty="0"/>
          </a:p>
        </p:txBody>
      </p:sp>
      <p:sp>
        <p:nvSpPr>
          <p:cNvPr id="27" name="Round Single Corner Rectangle 26"/>
          <p:cNvSpPr/>
          <p:nvPr/>
        </p:nvSpPr>
        <p:spPr>
          <a:xfrm>
            <a:off x="0" y="1430917"/>
            <a:ext cx="9144000" cy="168923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946454" y="1430917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111172" y="1430917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2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140598" y="1326251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50924" y="1326251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714" y="1184696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60" y="1184696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sp>
        <p:nvSpPr>
          <p:cNvPr id="34" name="Round Single Corner Rectangle 33"/>
          <p:cNvSpPr/>
          <p:nvPr/>
        </p:nvSpPr>
        <p:spPr>
          <a:xfrm>
            <a:off x="0" y="1849319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1	0	0	1	0	1	1	0	0	0	0	0	0	0	1	1	0	0</a:t>
            </a:r>
          </a:p>
        </p:txBody>
      </p:sp>
      <p:sp>
        <p:nvSpPr>
          <p:cNvPr id="35" name="Round Single Corner Rectangle 34"/>
          <p:cNvSpPr/>
          <p:nvPr/>
        </p:nvSpPr>
        <p:spPr>
          <a:xfrm>
            <a:off x="0" y="2005284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1	1	0	0	0	0	0	0	0	0	1	1	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7233" y="1601458"/>
            <a:ext cx="555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Marks</a:t>
            </a:r>
            <a:endParaRPr lang="en-US" sz="1000" b="1" i="1" dirty="0"/>
          </a:p>
        </p:txBody>
      </p:sp>
      <p:sp>
        <p:nvSpPr>
          <p:cNvPr id="21" name="Rectangle 20"/>
          <p:cNvSpPr/>
          <p:nvPr/>
        </p:nvSpPr>
        <p:spPr>
          <a:xfrm>
            <a:off x="0" y="2851814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about the enrichment patterns around the TSS?</a:t>
            </a:r>
          </a:p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Plot the coverage dynamics around the TSS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98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62" y="1417638"/>
            <a:ext cx="6199477" cy="4649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over TX and Exon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867813"/>
            <a:ext cx="91440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 enrichment in exon/number</a:t>
            </a:r>
          </a:p>
          <a:p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Big difference between exon/coverage and exon/number?</a:t>
            </a:r>
          </a:p>
          <a:p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Specificity in 1</a:t>
            </a:r>
            <a:r>
              <a:rPr lang="en-US" sz="28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2</a:t>
            </a:r>
            <a:r>
              <a:rPr lang="en-US" sz="28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exons and so on?</a:t>
            </a:r>
          </a:p>
          <a:p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mark combinations!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87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192" t="14438" r="16618" b="14147"/>
          <a:stretch/>
        </p:blipFill>
        <p:spPr>
          <a:xfrm>
            <a:off x="1812014" y="1674558"/>
            <a:ext cx="5622099" cy="4481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70" y="2083951"/>
            <a:ext cx="5964885" cy="4473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with gene expression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3052" y="1317614"/>
            <a:ext cx="7391400" cy="766337"/>
            <a:chOff x="609600" y="1484826"/>
            <a:chExt cx="7391400" cy="1230592"/>
          </a:xfrm>
        </p:grpSpPr>
        <p:sp>
          <p:nvSpPr>
            <p:cNvPr id="14" name="Down Arrow 10"/>
            <p:cNvSpPr>
              <a:spLocks noChangeArrowheads="1"/>
            </p:cNvSpPr>
            <p:nvPr/>
          </p:nvSpPr>
          <p:spPr bwMode="auto">
            <a:xfrm>
              <a:off x="3537591" y="1511847"/>
              <a:ext cx="392418" cy="573271"/>
            </a:xfrm>
            <a:prstGeom prst="downArrow">
              <a:avLst>
                <a:gd name="adj1" fmla="val 50000"/>
                <a:gd name="adj2" fmla="val 50005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flipV="1">
              <a:off x="609600" y="2340768"/>
              <a:ext cx="7391400" cy="42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 bwMode="auto">
            <a:xfrm>
              <a:off x="838200" y="2008926"/>
              <a:ext cx="2895600" cy="706492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1" name="Pentagon 20"/>
            <p:cNvSpPr/>
            <p:nvPr/>
          </p:nvSpPr>
          <p:spPr bwMode="auto">
            <a:xfrm>
              <a:off x="3890720" y="2182193"/>
              <a:ext cx="1367080" cy="359957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2" name="Right Triangle 21"/>
            <p:cNvSpPr>
              <a:spLocks noChangeAspect="1"/>
            </p:cNvSpPr>
            <p:nvPr/>
          </p:nvSpPr>
          <p:spPr bwMode="auto">
            <a:xfrm rot="13521700">
              <a:off x="7187245" y="2247665"/>
              <a:ext cx="233600" cy="229012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3" name="Right Triangle 22"/>
            <p:cNvSpPr>
              <a:spLocks noChangeAspect="1"/>
            </p:cNvSpPr>
            <p:nvPr/>
          </p:nvSpPr>
          <p:spPr bwMode="auto">
            <a:xfrm rot="13521700">
              <a:off x="6310945" y="2247665"/>
              <a:ext cx="233600" cy="229012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4" name="Right Triangle 23"/>
            <p:cNvSpPr>
              <a:spLocks noChangeAspect="1"/>
            </p:cNvSpPr>
            <p:nvPr/>
          </p:nvSpPr>
          <p:spPr bwMode="auto">
            <a:xfrm rot="13521700">
              <a:off x="6749095" y="2247665"/>
              <a:ext cx="233600" cy="229012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5" name="Right Triangle 24"/>
            <p:cNvSpPr>
              <a:spLocks noChangeAspect="1"/>
            </p:cNvSpPr>
            <p:nvPr/>
          </p:nvSpPr>
          <p:spPr bwMode="auto">
            <a:xfrm rot="13521700">
              <a:off x="5872795" y="2247665"/>
              <a:ext cx="233600" cy="229012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6" name="Right Triangle 25"/>
            <p:cNvSpPr>
              <a:spLocks noChangeAspect="1"/>
            </p:cNvSpPr>
            <p:nvPr/>
          </p:nvSpPr>
          <p:spPr bwMode="auto">
            <a:xfrm rot="13521700">
              <a:off x="5434645" y="2247665"/>
              <a:ext cx="233600" cy="229012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 rot="5400000">
              <a:off x="3464806" y="1646099"/>
              <a:ext cx="53799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121" charset="0"/>
                </a:rPr>
                <a:t>TSS</a:t>
              </a:r>
            </a:p>
          </p:txBody>
        </p:sp>
        <p:sp>
          <p:nvSpPr>
            <p:cNvPr id="28" name="TextBox 46"/>
            <p:cNvSpPr txBox="1">
              <a:spLocks noChangeArrowheads="1"/>
            </p:cNvSpPr>
            <p:nvPr/>
          </p:nvSpPr>
          <p:spPr bwMode="auto">
            <a:xfrm>
              <a:off x="4195520" y="2182193"/>
              <a:ext cx="548097" cy="292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Helvetica" pitchFamily="121" charset="0"/>
                </a:rPr>
                <a:t>EXON</a:t>
              </a:r>
            </a:p>
          </p:txBody>
        </p:sp>
        <p:sp>
          <p:nvSpPr>
            <p:cNvPr id="29" name="TextBox 47"/>
            <p:cNvSpPr txBox="1">
              <a:spLocks noChangeArrowheads="1"/>
            </p:cNvSpPr>
            <p:nvPr/>
          </p:nvSpPr>
          <p:spPr bwMode="auto">
            <a:xfrm>
              <a:off x="990600" y="2182193"/>
              <a:ext cx="2590800" cy="292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dirty="0">
                  <a:latin typeface="Helvetica" pitchFamily="121" charset="0"/>
                </a:rPr>
                <a:t>Promoter </a:t>
              </a:r>
              <a:r>
                <a:rPr lang="en-US" sz="1000" dirty="0" smtClean="0">
                  <a:latin typeface="Helvetica" pitchFamily="121" charset="0"/>
                </a:rPr>
                <a:t>(-2K to 2K </a:t>
              </a:r>
              <a:r>
                <a:rPr lang="en-US" sz="1000" dirty="0" err="1" smtClean="0">
                  <a:latin typeface="Helvetica" pitchFamily="121" charset="0"/>
                </a:rPr>
                <a:t>bp</a:t>
              </a:r>
              <a:r>
                <a:rPr lang="en-US" sz="1000" dirty="0" smtClean="0">
                  <a:latin typeface="Helvetica" pitchFamily="121" charset="0"/>
                </a:rPr>
                <a:t> </a:t>
              </a:r>
              <a:r>
                <a:rPr lang="en-US" sz="1000" dirty="0">
                  <a:latin typeface="Helvetica" pitchFamily="121" charset="0"/>
                </a:rPr>
                <a:t>of TSS)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676399" y="1877218"/>
              <a:ext cx="909957" cy="381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000" dirty="0" smtClean="0">
                  <a:latin typeface="Helvetica"/>
                  <a:ea typeface="ＭＳ Ｐゴシック" charset="0"/>
                  <a:cs typeface="Helvetica"/>
                </a:rPr>
                <a:t>Mark</a:t>
              </a:r>
              <a:endParaRPr lang="en-US" sz="10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2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10" r="29959"/>
          <a:stretch/>
        </p:blipFill>
        <p:spPr>
          <a:xfrm>
            <a:off x="1019257" y="819046"/>
            <a:ext cx="3738525" cy="603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with gene expression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47611" y="3684972"/>
            <a:ext cx="24123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smtClean="0"/>
              <a:t>H3k27me3 appears to be significant lower. </a:t>
            </a:r>
          </a:p>
          <a:p>
            <a:pPr>
              <a:lnSpc>
                <a:spcPct val="130000"/>
              </a:lnSpc>
            </a:pPr>
            <a:r>
              <a:rPr lang="en-US" sz="1000" dirty="0" smtClean="0"/>
              <a:t>Individual genes in different samples? </a:t>
            </a:r>
            <a:endParaRPr lang="en-US" sz="1000" dirty="0"/>
          </a:p>
        </p:txBody>
      </p:sp>
      <p:graphicFrame>
        <p:nvGraphicFramePr>
          <p:cNvPr id="44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067149"/>
              </p:ext>
            </p:extLst>
          </p:nvPr>
        </p:nvGraphicFramePr>
        <p:xfrm>
          <a:off x="5095903" y="2036994"/>
          <a:ext cx="3403240" cy="48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" name="Equation" r:id="rId5" imgW="1778000" imgH="254000" progId="Equation.3">
                  <p:embed/>
                </p:oleObj>
              </mc:Choice>
              <mc:Fallback>
                <p:oleObj name="Equation" r:id="rId5" imgW="1778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903" y="2036994"/>
                        <a:ext cx="3403240" cy="48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0" y="2851634"/>
            <a:ext cx="91440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 h3k27me3 special in terms of tissue specificity?</a:t>
            </a:r>
          </a:p>
          <a:p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ther marks combination?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single</a:t>
            </a:r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gene across different samples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85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decomposition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1427182"/>
            <a:ext cx="9144000" cy="1601751"/>
          </a:xfrm>
          <a:prstGeom prst="rect">
            <a:avLst/>
          </a:prstGeom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41039" y="2375253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1039" y="2524906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70941" y="2375253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42835" y="2375253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6420" y="2375253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59010" y="3712492"/>
            <a:ext cx="1278117" cy="2993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transcription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270941" y="2524906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73688" y="2674559"/>
            <a:ext cx="299306" cy="2993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77764" y="2082381"/>
            <a:ext cx="822960" cy="501559"/>
          </a:xfrm>
          <a:prstGeom prst="arc">
            <a:avLst>
              <a:gd name="adj1" fmla="val 11052622"/>
              <a:gd name="adj2" fmla="val 0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3381349" y="1879049"/>
            <a:ext cx="2192214" cy="864267"/>
          </a:xfrm>
          <a:prstGeom prst="arc">
            <a:avLst>
              <a:gd name="adj1" fmla="val 11052622"/>
              <a:gd name="adj2" fmla="val 29416"/>
            </a:avLst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713149" y="3216180"/>
            <a:ext cx="566254" cy="3721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969"/>
              </p:ext>
            </p:extLst>
          </p:nvPr>
        </p:nvGraphicFramePr>
        <p:xfrm>
          <a:off x="991096" y="4955462"/>
          <a:ext cx="1574279" cy="4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" name="Equation" r:id="rId3" imgW="622300" imgH="165100" progId="Equation.3">
                  <p:embed/>
                </p:oleObj>
              </mc:Choice>
              <mc:Fallback>
                <p:oleObj name="Equation" r:id="rId3" imgW="622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096" y="4955462"/>
                        <a:ext cx="1574279" cy="417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4160"/>
              </p:ext>
            </p:extLst>
          </p:nvPr>
        </p:nvGraphicFramePr>
        <p:xfrm>
          <a:off x="1062848" y="5203956"/>
          <a:ext cx="720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" name="Equation" r:id="rId5" imgW="7200900" imgH="952500" progId="Equation.3">
                  <p:embed/>
                </p:oleObj>
              </mc:Choice>
              <mc:Fallback>
                <p:oleObj name="Equation" r:id="rId5" imgW="72009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848" y="5203956"/>
                        <a:ext cx="72009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ound Single Corner Rectangle 46"/>
          <p:cNvSpPr/>
          <p:nvPr/>
        </p:nvSpPr>
        <p:spPr>
          <a:xfrm>
            <a:off x="0" y="1472152"/>
            <a:ext cx="9144000" cy="168923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946454" y="1472152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1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111172" y="1472152"/>
            <a:ext cx="1690673" cy="1689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2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140598" y="1367486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50924" y="1367486"/>
            <a:ext cx="45719" cy="2735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9714" y="1225931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95760" y="1225931"/>
            <a:ext cx="400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TSS</a:t>
            </a:r>
            <a:endParaRPr lang="en-US" sz="1000" b="1" i="1" dirty="0"/>
          </a:p>
        </p:txBody>
      </p:sp>
      <p:graphicFrame>
        <p:nvGraphicFramePr>
          <p:cNvPr id="54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49808"/>
              </p:ext>
            </p:extLst>
          </p:nvPr>
        </p:nvGraphicFramePr>
        <p:xfrm>
          <a:off x="3381349" y="3216180"/>
          <a:ext cx="3896296" cy="82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" name="Equation" r:id="rId7" imgW="3225800" imgH="685800" progId="Equation.3">
                  <p:embed/>
                </p:oleObj>
              </mc:Choice>
              <mc:Fallback>
                <p:oleObj name="Equation" r:id="rId7" imgW="3225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349" y="3216180"/>
                        <a:ext cx="3896296" cy="828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7610" y="4028272"/>
            <a:ext cx="476906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+mj-lt"/>
              <a:buAutoNum type="romanUcPeriod"/>
            </a:pPr>
            <a:r>
              <a:rPr lang="en-US" sz="1000" dirty="0" smtClean="0"/>
              <a:t>Pick “genotypes” A, B, C</a:t>
            </a:r>
            <a:endParaRPr lang="en-US" sz="1000" dirty="0"/>
          </a:p>
          <a:p>
            <a:pPr marL="285750" indent="-285750">
              <a:lnSpc>
                <a:spcPct val="130000"/>
              </a:lnSpc>
              <a:buFont typeface="+mj-lt"/>
              <a:buAutoNum type="romanUcPeriod"/>
            </a:pPr>
            <a:r>
              <a:rPr lang="en-US" sz="1000" dirty="0" smtClean="0"/>
              <a:t>To decompose interactions between A, B, C; affects on other “genotypes”</a:t>
            </a:r>
          </a:p>
          <a:p>
            <a:pPr marL="285750" indent="-285750">
              <a:lnSpc>
                <a:spcPct val="130000"/>
              </a:lnSpc>
              <a:buFont typeface="+mj-lt"/>
              <a:buAutoNum type="romanUcPeriod"/>
            </a:pPr>
            <a:r>
              <a:rPr lang="en-US" sz="1000" dirty="0" smtClean="0"/>
              <a:t>net effects on transcription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-9387" y="1700827"/>
            <a:ext cx="91440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map epigenetic interaction in terms of mark to mark and mark to gene transcription influences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individual marks affect each other?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multiple marks combine to affect gene transcription?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27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ENCODE</a:t>
            </a:r>
            <a:endParaRPr lang="en-US" dirty="0"/>
          </a:p>
        </p:txBody>
      </p:sp>
      <p:pic>
        <p:nvPicPr>
          <p:cNvPr id="4" name="Picture 3" descr="Screen Shot 2014-05-05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69" y="1462479"/>
            <a:ext cx="6131728" cy="865162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0" y="4917555"/>
            <a:ext cx="9144000" cy="16892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							</a:t>
            </a:r>
            <a:r>
              <a:rPr lang="en-US" sz="1200" dirty="0" smtClean="0">
                <a:solidFill>
                  <a:schemeClr val="tx1"/>
                </a:solidFill>
              </a:rPr>
              <a:t>Intergenic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454" y="4917555"/>
            <a:ext cx="1690673" cy="1689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Gene 1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5111172" y="4917555"/>
            <a:ext cx="1690673" cy="1689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Gene 2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83278" y="4917555"/>
            <a:ext cx="45719" cy="1705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5496643" y="4917555"/>
            <a:ext cx="45719" cy="1689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0" y="5700007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1	0	0	1	0	1	1	0	0	0	0	0	0	0	1	1	0	0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0" y="5855972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1	1	0	0	0	0	0	0	0	0	1	1	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7233" y="5444378"/>
            <a:ext cx="555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Marks</a:t>
            </a:r>
            <a:endParaRPr lang="en-US" sz="1000" b="1" i="1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0" y="6020037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1	0	0	1	0	1	1	0	0	0	0	0	0	0	1	1	0	0</a:t>
            </a:r>
          </a:p>
        </p:txBody>
      </p:sp>
      <p:sp>
        <p:nvSpPr>
          <p:cNvPr id="18" name="Round Single Corner Rectangle 17"/>
          <p:cNvSpPr/>
          <p:nvPr/>
        </p:nvSpPr>
        <p:spPr>
          <a:xfrm>
            <a:off x="0" y="6176002"/>
            <a:ext cx="9144000" cy="15596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1	1	0	0	0	0	0	0	0	0	1	1	0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2285171" y="4917555"/>
            <a:ext cx="45719" cy="1689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87035" y="4915937"/>
            <a:ext cx="45719" cy="1705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6588928" y="4915937"/>
            <a:ext cx="45719" cy="1689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622879" y="4919173"/>
            <a:ext cx="582433" cy="1689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promoter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 flipH="1">
            <a:off x="4816548" y="4917578"/>
            <a:ext cx="582433" cy="16892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promoter</a:t>
            </a:r>
            <a:endParaRPr lang="en-US" sz="800" dirty="0"/>
          </a:p>
        </p:txBody>
      </p:sp>
      <p:pic>
        <p:nvPicPr>
          <p:cNvPr id="25" name="Picture 24" descr="Screen Shot 2014-05-06 at 10.32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52" y="2457075"/>
            <a:ext cx="3458761" cy="21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marks</a:t>
            </a:r>
            <a:endParaRPr lang="en-US" dirty="0"/>
          </a:p>
        </p:txBody>
      </p:sp>
      <p:pic>
        <p:nvPicPr>
          <p:cNvPr id="4" name="Picture 3" descr="bar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55" y="1205963"/>
            <a:ext cx="3108778" cy="5440362"/>
          </a:xfrm>
          <a:prstGeom prst="rect">
            <a:avLst/>
          </a:prstGeom>
        </p:spPr>
      </p:pic>
      <p:pic>
        <p:nvPicPr>
          <p:cNvPr id="6" name="Picture 5" descr="bar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66" y="1205963"/>
            <a:ext cx="310877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41" y="1185242"/>
            <a:ext cx="5672758" cy="5672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3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s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1048381"/>
            <a:ext cx="7262024" cy="5809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marks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1451" y="2545356"/>
            <a:ext cx="59242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 marks could sit right on the edge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9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202057" y="1652588"/>
            <a:ext cx="873782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 bwMode="auto">
          <a:xfrm>
            <a:off x="973171" y="1419246"/>
            <a:ext cx="1731886" cy="43995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 bwMode="auto">
          <a:xfrm>
            <a:off x="3021342" y="1527146"/>
            <a:ext cx="1367080" cy="22415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EXON</a:t>
            </a:r>
            <a:endParaRPr lang="en-US" sz="1400" dirty="0"/>
          </a:p>
        </p:txBody>
      </p:sp>
      <p:graphicFrame>
        <p:nvGraphicFramePr>
          <p:cNvPr id="2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72657"/>
              </p:ext>
            </p:extLst>
          </p:nvPr>
        </p:nvGraphicFramePr>
        <p:xfrm>
          <a:off x="4805416" y="2404335"/>
          <a:ext cx="2740505" cy="32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" name="Equation" r:id="rId3" imgW="2044700" imgH="241300" progId="Equation.3">
                  <p:embed/>
                </p:oleObj>
              </mc:Choice>
              <mc:Fallback>
                <p:oleObj name="Equation" r:id="rId3" imgW="2044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5416" y="2404335"/>
                        <a:ext cx="2740505" cy="32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sosceles Triangle 29"/>
          <p:cNvSpPr/>
          <p:nvPr/>
        </p:nvSpPr>
        <p:spPr>
          <a:xfrm rot="5400000">
            <a:off x="5027662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770967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50342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7500672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4680352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4"/>
          <p:cNvSpPr/>
          <p:nvPr/>
        </p:nvSpPr>
        <p:spPr bwMode="auto">
          <a:xfrm>
            <a:off x="5420597" y="1527146"/>
            <a:ext cx="1036906" cy="22415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EXON</a:t>
            </a:r>
            <a:endParaRPr lang="en-US" sz="14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818002" y="1570123"/>
            <a:ext cx="172982" cy="16493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34912" y="1333353"/>
            <a:ext cx="407493" cy="38758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</a:t>
            </a:r>
          </a:p>
        </p:txBody>
      </p:sp>
      <p:sp>
        <p:nvSpPr>
          <p:cNvPr id="42" name="Oval 41"/>
          <p:cNvSpPr/>
          <p:nvPr/>
        </p:nvSpPr>
        <p:spPr>
          <a:xfrm>
            <a:off x="1043089" y="1333353"/>
            <a:ext cx="407493" cy="38758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</a:t>
            </a:r>
          </a:p>
        </p:txBody>
      </p:sp>
      <p:sp>
        <p:nvSpPr>
          <p:cNvPr id="3" name="Oval 2"/>
          <p:cNvSpPr/>
          <p:nvPr/>
        </p:nvSpPr>
        <p:spPr>
          <a:xfrm>
            <a:off x="3034590" y="3861654"/>
            <a:ext cx="579768" cy="5797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4341824" y="3861654"/>
            <a:ext cx="579768" cy="5797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MP</a:t>
            </a:r>
            <a:endParaRPr lang="en-US" sz="1200" dirty="0"/>
          </a:p>
        </p:txBody>
      </p:sp>
      <p:sp>
        <p:nvSpPr>
          <p:cNvPr id="29" name="Right Brace 28"/>
          <p:cNvSpPr/>
          <p:nvPr/>
        </p:nvSpPr>
        <p:spPr>
          <a:xfrm flipH="1">
            <a:off x="5020083" y="3363529"/>
            <a:ext cx="561466" cy="155858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8991" y="3176677"/>
            <a:ext cx="17900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0/1 in TX region</a:t>
            </a:r>
          </a:p>
          <a:p>
            <a:r>
              <a:rPr lang="en-US" sz="1400" dirty="0" smtClean="0"/>
              <a:t>Number</a:t>
            </a:r>
          </a:p>
          <a:p>
            <a:r>
              <a:rPr lang="en-US" sz="1400" dirty="0" smtClean="0"/>
              <a:t>Exon</a:t>
            </a:r>
          </a:p>
          <a:p>
            <a:r>
              <a:rPr lang="en-US" sz="1400" dirty="0" smtClean="0"/>
              <a:t>Promoter (TSS)</a:t>
            </a:r>
          </a:p>
          <a:p>
            <a:r>
              <a:rPr lang="en-US" sz="1400" dirty="0" smtClean="0"/>
              <a:t>T-</a:t>
            </a:r>
            <a:r>
              <a:rPr lang="en-US" sz="1400" dirty="0" smtClean="0">
                <a:solidFill>
                  <a:srgbClr val="FF0000"/>
                </a:solidFill>
              </a:rPr>
              <a:t>STOP</a:t>
            </a:r>
            <a:r>
              <a:rPr lang="en-US" sz="1400" dirty="0" smtClean="0"/>
              <a:t>-S (terminator)</a:t>
            </a:r>
          </a:p>
          <a:p>
            <a:r>
              <a:rPr lang="en-US" sz="1400" dirty="0" smtClean="0"/>
              <a:t>Length</a:t>
            </a:r>
          </a:p>
          <a:p>
            <a:r>
              <a:rPr lang="en-US" sz="1400" dirty="0" smtClean="0"/>
              <a:t>Intensity</a:t>
            </a:r>
          </a:p>
          <a:p>
            <a:r>
              <a:rPr lang="en-US" sz="1400" dirty="0"/>
              <a:t>.</a:t>
            </a:r>
            <a:endParaRPr lang="en-US" sz="1400" dirty="0" smtClean="0"/>
          </a:p>
        </p:txBody>
      </p:sp>
      <p:sp>
        <p:nvSpPr>
          <p:cNvPr id="36" name="Right Brace 35"/>
          <p:cNvSpPr/>
          <p:nvPr/>
        </p:nvSpPr>
        <p:spPr>
          <a:xfrm>
            <a:off x="2376164" y="3363529"/>
            <a:ext cx="561466" cy="155858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6479" y="3215550"/>
            <a:ext cx="97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Log2(TPM)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0/1/2</a:t>
            </a:r>
          </a:p>
          <a:p>
            <a:r>
              <a:rPr lang="en-US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479" y="2219600"/>
            <a:ext cx="124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per</a:t>
            </a:r>
            <a:r>
              <a:rPr lang="en-US" dirty="0" smtClean="0"/>
              <a:t> gene</a:t>
            </a:r>
          </a:p>
          <a:p>
            <a:r>
              <a:rPr lang="en-US" i="1" dirty="0" smtClean="0"/>
              <a:t>per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3316990" y="3450174"/>
            <a:ext cx="1302749" cy="822960"/>
          </a:xfrm>
          <a:prstGeom prst="arc">
            <a:avLst>
              <a:gd name="adj1" fmla="val 10733862"/>
              <a:gd name="adj2" fmla="val 0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4477512" y="3450173"/>
            <a:ext cx="360190" cy="800513"/>
          </a:xfrm>
          <a:prstGeom prst="arc">
            <a:avLst>
              <a:gd name="adj1" fmla="val 10733862"/>
              <a:gd name="adj2" fmla="val 0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757810"/>
              </p:ext>
            </p:extLst>
          </p:nvPr>
        </p:nvGraphicFramePr>
        <p:xfrm>
          <a:off x="1169698" y="5662182"/>
          <a:ext cx="3932514" cy="34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" name="Equation" r:id="rId5" imgW="2489200" imgH="215900" progId="Equation.3">
                  <p:embed/>
                </p:oleObj>
              </mc:Choice>
              <mc:Fallback>
                <p:oleObj name="Equation" r:id="rId5" imgW="2489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9698" y="5662182"/>
                        <a:ext cx="3932514" cy="341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81054" y="5292850"/>
            <a:ext cx="7586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forward regression with AIC on complete additive and first order interactive model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6540" y="7048"/>
            <a:ext cx="913745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Greg: once we find interactions between marks, we can think about CAPE, look at the direction of interactions</a:t>
            </a:r>
          </a:p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 is more meaningful to think on marks, instead of patterns  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77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ENCODE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22760"/>
              </p:ext>
            </p:extLst>
          </p:nvPr>
        </p:nvGraphicFramePr>
        <p:xfrm>
          <a:off x="176031" y="1537033"/>
          <a:ext cx="8804514" cy="48235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529"/>
                <a:gridCol w="1061855"/>
                <a:gridCol w="1061855"/>
                <a:gridCol w="1061855"/>
                <a:gridCol w="1061855"/>
                <a:gridCol w="1061855"/>
                <a:gridCol w="1061855"/>
                <a:gridCol w="1061855"/>
              </a:tblGrid>
              <a:tr h="34298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H3k4me1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H3k4me3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H3k27ac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H3k27me3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CTCF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Polr2a</a:t>
                      </a:r>
                      <a:endParaRPr lang="en-US" sz="12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Cerebellum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ES-Bruce4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Embryonic day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Heart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baseline="0" dirty="0" smtClean="0"/>
                        <a:t>Adult 8 weeks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Kidney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Liver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</a:t>
                      </a:r>
                      <a:r>
                        <a:rPr lang="en-US" sz="1000" baseline="0" dirty="0" smtClean="0"/>
                        <a:t> 8 weeks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Intestine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Spleen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Testis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Thymus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Adult 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29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Brain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UCSD-REN</a:t>
                      </a:r>
                    </a:p>
                    <a:p>
                      <a:r>
                        <a:rPr lang="en-US" sz="1000" dirty="0" smtClean="0"/>
                        <a:t>Embryonic day 14.5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4231293" y="4100508"/>
            <a:ext cx="938366" cy="1116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76450" y="4100508"/>
            <a:ext cx="2322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8293" y="3801530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m1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09301" y="3801530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1317" y="380153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2325" y="3801530"/>
            <a:ext cx="35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60309" y="3801530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3335" y="3801530"/>
            <a:ext cx="35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dirty="0"/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69658" y="3791798"/>
            <a:ext cx="2322941" cy="0"/>
          </a:xfrm>
          <a:prstGeom prst="line">
            <a:avLst/>
          </a:prstGeom>
          <a:ln w="127000" cmpd="sng">
            <a:solidFill>
              <a:srgbClr val="E6B9B8"/>
            </a:solidFill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69658" y="3419674"/>
            <a:ext cx="2322941" cy="0"/>
          </a:xfrm>
          <a:prstGeom prst="line">
            <a:avLst/>
          </a:prstGeom>
          <a:ln w="127000" cmpd="sng">
            <a:solidFill>
              <a:srgbClr val="E6B9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69658" y="3086696"/>
            <a:ext cx="2322941" cy="0"/>
          </a:xfrm>
          <a:prstGeom prst="line">
            <a:avLst/>
          </a:prstGeom>
          <a:ln w="127000" cmpd="sng">
            <a:solidFill>
              <a:srgbClr val="E6B9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683772">
            <a:off x="4201618" y="422324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69658" y="2721359"/>
            <a:ext cx="2322941" cy="0"/>
          </a:xfrm>
          <a:prstGeom prst="line">
            <a:avLst/>
          </a:prstGeom>
          <a:ln w="1270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4516572" y="3050342"/>
            <a:ext cx="9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32658" y="4661568"/>
            <a:ext cx="336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genomic regions based on marks</a:t>
            </a:r>
          </a:p>
          <a:p>
            <a:pPr marL="342900" indent="-342900">
              <a:buAutoNum type="arabicPeriod"/>
            </a:pPr>
            <a:r>
              <a:rPr lang="en-US" sz="1200" dirty="0" err="1" smtClean="0"/>
              <a:t>epi</a:t>
            </a:r>
            <a:r>
              <a:rPr lang="en-US" sz="1200" dirty="0" smtClean="0"/>
              <a:t>-genotype: assign for each sample</a:t>
            </a:r>
          </a:p>
          <a:p>
            <a:pPr marL="342900" indent="-342900">
              <a:buAutoNum type="arabicPeriod"/>
            </a:pPr>
            <a:r>
              <a:rPr lang="en-US" sz="1200" dirty="0" err="1" smtClean="0"/>
              <a:t>epi</a:t>
            </a:r>
            <a:r>
              <a:rPr lang="en-US" sz="1200" dirty="0" smtClean="0"/>
              <a:t>-QTL: linear regression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69658" y="2336964"/>
            <a:ext cx="0" cy="1763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0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485075" y="3952195"/>
            <a:ext cx="938366" cy="111637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30232" y="3952195"/>
            <a:ext cx="2322941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2075" y="3653217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m1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63083" y="3653217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65099" y="3653217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16107" y="3653217"/>
            <a:ext cx="35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214091" y="3653217"/>
            <a:ext cx="4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7117" y="3653217"/>
            <a:ext cx="35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dirty="0"/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423440" y="3643485"/>
            <a:ext cx="2322941" cy="0"/>
          </a:xfrm>
          <a:prstGeom prst="line">
            <a:avLst/>
          </a:prstGeom>
          <a:ln w="127000" cmpd="sng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3440" y="3271361"/>
            <a:ext cx="2322941" cy="0"/>
          </a:xfrm>
          <a:prstGeom prst="line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3440" y="2938383"/>
            <a:ext cx="2322941" cy="0"/>
          </a:xfrm>
          <a:prstGeom prst="line">
            <a:avLst/>
          </a:prstGeom>
          <a:ln w="127000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683772">
            <a:off x="2162902" y="4149100"/>
            <a:ext cx="139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(11)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23440" y="2573046"/>
            <a:ext cx="2322941" cy="0"/>
          </a:xfrm>
          <a:prstGeom prst="line">
            <a:avLst/>
          </a:prstGeom>
          <a:ln w="19050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2597287" y="2902029"/>
            <a:ext cx="1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(6)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23440" y="2188651"/>
            <a:ext cx="0" cy="176354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7934" y="2305080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Genome in 200bp unit</a:t>
            </a:r>
          </a:p>
          <a:p>
            <a:pPr algn="ctr"/>
            <a:r>
              <a:rPr lang="en-US" sz="1000" dirty="0" smtClean="0"/>
              <a:t>13627618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>
            <a:off x="7038838" y="2680787"/>
            <a:ext cx="230920" cy="20882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56162" y="2849812"/>
            <a:ext cx="1654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Marked</a:t>
            </a:r>
          </a:p>
          <a:p>
            <a:pPr algn="ctr"/>
            <a:r>
              <a:rPr lang="en-US" sz="1000" dirty="0" smtClean="0"/>
              <a:t>~400,000 per sample, ~3%</a:t>
            </a:r>
          </a:p>
          <a:p>
            <a:pPr algn="ctr"/>
            <a:r>
              <a:rPr lang="en-US" sz="1000" dirty="0" smtClean="0"/>
              <a:t>1726,971 all samples, 12.7% 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1240494" y="5463113"/>
            <a:ext cx="7394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RNA-</a:t>
            </a:r>
            <a:r>
              <a:rPr lang="en-US" sz="1000" dirty="0" err="1" smtClean="0"/>
              <a:t>seq</a:t>
            </a:r>
            <a:r>
              <a:rPr lang="en-US" sz="1000" dirty="0" smtClean="0"/>
              <a:t> quality is low with 20-60% alignment rates from RSEM, and as high as 82% of reads dropped from quality control by </a:t>
            </a:r>
            <a:r>
              <a:rPr lang="en-US" sz="1000" dirty="0" err="1"/>
              <a:t>T</a:t>
            </a:r>
            <a:r>
              <a:rPr lang="en-US" sz="1000" dirty="0" err="1" smtClean="0"/>
              <a:t>rimmomatic</a:t>
            </a:r>
            <a:endParaRPr lang="en-US" sz="1000" dirty="0" smtClean="0"/>
          </a:p>
          <a:p>
            <a:r>
              <a:rPr lang="en-US" sz="1000" dirty="0" smtClean="0"/>
              <a:t>Some samples, such as the testis probably should be taken off.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91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y Note - Pag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402" y="2546763"/>
            <a:ext cx="857701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Draw figures, think about what to do next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Effects of individual mark on activation and repression of genes?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Interaction between marks?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63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58992</TotalTime>
  <Words>593</Words>
  <Application>Microsoft Macintosh PowerPoint</Application>
  <PresentationFormat>On-screen Show (4:3)</PresentationFormat>
  <Paragraphs>182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Decode the Encode</vt:lpstr>
      <vt:lpstr>Mouse ENCODE</vt:lpstr>
      <vt:lpstr>Coverage of marks</vt:lpstr>
      <vt:lpstr>Enrichment</vt:lpstr>
      <vt:lpstr>Length of marks</vt:lpstr>
      <vt:lpstr>PowerPoint Presentation</vt:lpstr>
      <vt:lpstr>Mouse ENCODE</vt:lpstr>
      <vt:lpstr>PowerPoint Presentation</vt:lpstr>
      <vt:lpstr>PowerPoint Presentation</vt:lpstr>
      <vt:lpstr>PowerPoint Presentation</vt:lpstr>
      <vt:lpstr>Distribution of marks</vt:lpstr>
      <vt:lpstr>Distribution of marks</vt:lpstr>
      <vt:lpstr>Enrichment over TX and Exon</vt:lpstr>
      <vt:lpstr>Pearson’s correlation</vt:lpstr>
      <vt:lpstr>Association with gene expression</vt:lpstr>
      <vt:lpstr>Association with gene expression</vt:lpstr>
      <vt:lpstr>Network decomposition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genes of TFH cells in our samples</dc:title>
  <dc:creator>Xulong Wang</dc:creator>
  <cp:lastModifiedBy>Xulong Wang</cp:lastModifiedBy>
  <cp:revision>564</cp:revision>
  <cp:lastPrinted>2014-06-05T21:56:09Z</cp:lastPrinted>
  <dcterms:created xsi:type="dcterms:W3CDTF">2014-01-31T16:49:55Z</dcterms:created>
  <dcterms:modified xsi:type="dcterms:W3CDTF">2014-07-12T17:05:50Z</dcterms:modified>
</cp:coreProperties>
</file>