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42" r:id="rId2"/>
    <p:sldId id="286" r:id="rId3"/>
    <p:sldId id="301" r:id="rId4"/>
    <p:sldId id="340" r:id="rId5"/>
    <p:sldId id="334" r:id="rId6"/>
    <p:sldId id="337" r:id="rId7"/>
    <p:sldId id="336" r:id="rId8"/>
    <p:sldId id="338" r:id="rId9"/>
    <p:sldId id="344" r:id="rId10"/>
    <p:sldId id="32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9CE8E-A093-1A4C-8732-2891B3F9105B}" type="datetimeFigureOut">
              <a:rPr lang="en-US" smtClean="0"/>
              <a:t>7/12/14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F2536-D5EF-4E4A-8291-78D73F6B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9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7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5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9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2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1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D736-E4E0-AB4B-B126-F089A2194864}" type="datetimeFigureOut">
              <a:rPr lang="en-US" smtClean="0"/>
              <a:t>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88E0-4184-D94B-98D1-5D3A38EC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Decode the </a:t>
            </a:r>
            <a:r>
              <a:rPr lang="en-US" dirty="0" smtClean="0"/>
              <a:t>Encode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Characterization,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3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 Network</a:t>
            </a:r>
            <a:endParaRPr lang="en-US" dirty="0"/>
          </a:p>
        </p:txBody>
      </p:sp>
      <p:sp>
        <p:nvSpPr>
          <p:cNvPr id="35" name="Round Single Corner Rectangle 34"/>
          <p:cNvSpPr/>
          <p:nvPr/>
        </p:nvSpPr>
        <p:spPr>
          <a:xfrm>
            <a:off x="1691879" y="2881919"/>
            <a:ext cx="1856582" cy="24370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latin typeface="Helvetica"/>
                <a:cs typeface="Helvetica"/>
              </a:rPr>
              <a:t>Epi</a:t>
            </a:r>
            <a:r>
              <a:rPr lang="en-US" sz="800" dirty="0" smtClean="0">
                <a:latin typeface="Helvetica"/>
                <a:cs typeface="Helvetica"/>
              </a:rPr>
              <a:t>-genotype</a:t>
            </a:r>
          </a:p>
          <a:p>
            <a:pPr algn="ctr"/>
            <a:r>
              <a:rPr lang="en-US" sz="800" dirty="0" smtClean="0">
                <a:latin typeface="Helvetica"/>
                <a:cs typeface="Helvetica"/>
              </a:rPr>
              <a:t>Assign for each sample, each mark</a:t>
            </a:r>
            <a:endParaRPr lang="en-US" sz="800" dirty="0">
              <a:latin typeface="Helvetica"/>
              <a:cs typeface="Helvetica"/>
            </a:endParaRPr>
          </a:p>
        </p:txBody>
      </p:sp>
      <p:sp>
        <p:nvSpPr>
          <p:cNvPr id="36" name="Notched Right Arrow 35"/>
          <p:cNvSpPr/>
          <p:nvPr/>
        </p:nvSpPr>
        <p:spPr>
          <a:xfrm rot="5400000">
            <a:off x="2477478" y="2318668"/>
            <a:ext cx="337578" cy="27940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ingle Corner Rectangle 36"/>
          <p:cNvSpPr/>
          <p:nvPr/>
        </p:nvSpPr>
        <p:spPr>
          <a:xfrm>
            <a:off x="1691879" y="1791117"/>
            <a:ext cx="1856582" cy="24370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latin typeface="Helvetica"/>
                <a:cs typeface="Helvetica"/>
              </a:rPr>
              <a:t>Epi</a:t>
            </a:r>
            <a:r>
              <a:rPr lang="en-US" sz="800" dirty="0" smtClean="0">
                <a:latin typeface="Helvetica"/>
                <a:cs typeface="Helvetica"/>
              </a:rPr>
              <a:t>-genomic hotspots</a:t>
            </a:r>
          </a:p>
        </p:txBody>
      </p:sp>
      <p:sp>
        <p:nvSpPr>
          <p:cNvPr id="38" name="Round Single Corner Rectangle 37"/>
          <p:cNvSpPr/>
          <p:nvPr/>
        </p:nvSpPr>
        <p:spPr>
          <a:xfrm>
            <a:off x="1691879" y="3972721"/>
            <a:ext cx="1856582" cy="243701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latin typeface="Helvetica"/>
                <a:cs typeface="Helvetica"/>
              </a:rPr>
              <a:t>Epi</a:t>
            </a:r>
            <a:r>
              <a:rPr lang="en-US" sz="800" dirty="0" smtClean="0">
                <a:latin typeface="Helvetica"/>
                <a:cs typeface="Helvetica"/>
              </a:rPr>
              <a:t>-QTL</a:t>
            </a:r>
          </a:p>
          <a:p>
            <a:pPr algn="ctr"/>
            <a:r>
              <a:rPr lang="en-US" sz="800" dirty="0" smtClean="0">
                <a:latin typeface="Helvetica"/>
                <a:cs typeface="Helvetica"/>
              </a:rPr>
              <a:t>Linear regression</a:t>
            </a:r>
            <a:endParaRPr lang="en-US" sz="800" dirty="0">
              <a:latin typeface="Helvetica"/>
              <a:cs typeface="Helvetica"/>
            </a:endParaRPr>
          </a:p>
        </p:txBody>
      </p:sp>
      <p:sp>
        <p:nvSpPr>
          <p:cNvPr id="41" name="Notched Right Arrow 40"/>
          <p:cNvSpPr/>
          <p:nvPr/>
        </p:nvSpPr>
        <p:spPr>
          <a:xfrm rot="5400000">
            <a:off x="2477477" y="3409470"/>
            <a:ext cx="337578" cy="27940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970120"/>
              </p:ext>
            </p:extLst>
          </p:nvPr>
        </p:nvGraphicFramePr>
        <p:xfrm>
          <a:off x="4407596" y="1719284"/>
          <a:ext cx="3367088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" name="Equation" r:id="rId3" imgW="2451100" imgH="1816100" progId="Equation.3">
                  <p:embed/>
                </p:oleObj>
              </mc:Choice>
              <mc:Fallback>
                <p:oleObj name="Equation" r:id="rId3" imgW="2451100" imgH="181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7596" y="1719284"/>
                        <a:ext cx="3367088" cy="2497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851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enereg_science.pdf"/>
          <p:cNvPicPr>
            <a:picLocks noGrp="1" noChangeAspect="1"/>
          </p:cNvPicPr>
          <p:nvPr>
            <p:ph idx="1"/>
          </p:nvPr>
        </p:nvPicPr>
        <p:blipFill>
          <a:blip r:embed="rId2"/>
          <a:srcRect t="1115" b="1115"/>
          <a:stretch>
            <a:fillRect/>
          </a:stretch>
        </p:blipFill>
        <p:spPr>
          <a:xfrm>
            <a:off x="457200" y="1826720"/>
            <a:ext cx="8229600" cy="452596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6693" y="5338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Epigenetic, transcriptional, and post-transcriptional regulation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9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Histone modification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-18550" r="-185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54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rc 36"/>
          <p:cNvSpPr/>
          <p:nvPr/>
        </p:nvSpPr>
        <p:spPr>
          <a:xfrm>
            <a:off x="4416242" y="1965069"/>
            <a:ext cx="2633720" cy="733852"/>
          </a:xfrm>
          <a:prstGeom prst="arc">
            <a:avLst>
              <a:gd name="adj1" fmla="val 10733862"/>
              <a:gd name="adj2" fmla="val 0"/>
            </a:avLst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Arc 37"/>
          <p:cNvSpPr/>
          <p:nvPr/>
        </p:nvSpPr>
        <p:spPr>
          <a:xfrm>
            <a:off x="2376164" y="2002447"/>
            <a:ext cx="1965660" cy="646667"/>
          </a:xfrm>
          <a:prstGeom prst="arc">
            <a:avLst>
              <a:gd name="adj1" fmla="val 10733862"/>
              <a:gd name="adj2" fmla="val 0"/>
            </a:avLst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ound Single Corner Rectangle 26"/>
          <p:cNvSpPr/>
          <p:nvPr/>
        </p:nvSpPr>
        <p:spPr>
          <a:xfrm>
            <a:off x="0" y="2582257"/>
            <a:ext cx="9144000" cy="155965"/>
          </a:xfrm>
          <a:prstGeom prst="round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	0	0	1	1	1	1	1	0	1	</a:t>
            </a:r>
            <a:r>
              <a:rPr lang="en-US" sz="1000" dirty="0"/>
              <a:t>0</a:t>
            </a:r>
            <a:r>
              <a:rPr lang="en-US" sz="1000" dirty="0" smtClean="0"/>
              <a:t>	</a:t>
            </a:r>
          </a:p>
        </p:txBody>
      </p:sp>
      <p:sp>
        <p:nvSpPr>
          <p:cNvPr id="43" name="Pentagon 42"/>
          <p:cNvSpPr/>
          <p:nvPr/>
        </p:nvSpPr>
        <p:spPr bwMode="auto">
          <a:xfrm>
            <a:off x="1625368" y="2548160"/>
            <a:ext cx="1367080" cy="224159"/>
          </a:xfrm>
          <a:prstGeom prst="homePlat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GENE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3926391" y="2392961"/>
            <a:ext cx="995201" cy="24641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M1</a:t>
            </a:r>
            <a:endParaRPr lang="en-US" sz="1400" dirty="0"/>
          </a:p>
        </p:txBody>
      </p:sp>
      <p:sp>
        <p:nvSpPr>
          <p:cNvPr id="45" name="Oval 44"/>
          <p:cNvSpPr/>
          <p:nvPr/>
        </p:nvSpPr>
        <p:spPr>
          <a:xfrm>
            <a:off x="6561772" y="2392961"/>
            <a:ext cx="995201" cy="24641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M2</a:t>
            </a: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589" y="3825047"/>
            <a:ext cx="7530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smtClean="0"/>
              <a:t>Samples: Cerebellum, ES</a:t>
            </a:r>
            <a:r>
              <a:rPr lang="en-US" sz="1400" dirty="0"/>
              <a:t>-</a:t>
            </a:r>
            <a:r>
              <a:rPr lang="en-US" sz="1400" dirty="0" smtClean="0"/>
              <a:t>Bruce4, Heart, Kidney, Liver, MEL, Intestine, Spleen, Testis, Thymus, Brain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38589" y="4132824"/>
            <a:ext cx="539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smtClean="0"/>
              <a:t>Histone marks: H3k4me1, H3k4me3, H3k27ac, H3k27me3, CTCF, Polr2a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589" y="4440601"/>
            <a:ext cx="2741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smtClean="0"/>
              <a:t>Transcription factors: CTCF, Polr2a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38589" y="4748378"/>
            <a:ext cx="1395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smtClean="0"/>
              <a:t>Gene expression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081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Epi</a:t>
            </a:r>
            <a:r>
              <a:rPr lang="en-US" dirty="0" smtClean="0"/>
              <a:t>-genome hotspots</a:t>
            </a:r>
            <a:endParaRPr lang="en-US" dirty="0"/>
          </a:p>
        </p:txBody>
      </p:sp>
      <p:sp>
        <p:nvSpPr>
          <p:cNvPr id="12" name="Round Single Corner Rectangle 11"/>
          <p:cNvSpPr/>
          <p:nvPr/>
        </p:nvSpPr>
        <p:spPr>
          <a:xfrm>
            <a:off x="349886" y="2158991"/>
            <a:ext cx="8794114" cy="155965"/>
          </a:xfrm>
          <a:prstGeom prst="round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	1	0	0	0	1	0	0	0	0	1	1	1	1	1	0	1	</a:t>
            </a:r>
            <a:r>
              <a:rPr lang="en-US" sz="1000" dirty="0"/>
              <a:t>0</a:t>
            </a:r>
            <a:r>
              <a:rPr lang="en-US" sz="1000" dirty="0" smtClean="0"/>
              <a:t>	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349886" y="2314956"/>
            <a:ext cx="8794114" cy="155965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r>
              <a:rPr lang="en-US" sz="1000" dirty="0" smtClean="0"/>
              <a:t>	0	0	0	0	1	0	0	0	0	0	0	0	0	0	0	0	</a:t>
            </a:r>
            <a:r>
              <a:rPr lang="en-US" sz="1000" dirty="0"/>
              <a:t>0</a:t>
            </a:r>
            <a:r>
              <a:rPr lang="en-US" sz="1000" dirty="0" smtClean="0"/>
              <a:t>	</a:t>
            </a:r>
          </a:p>
        </p:txBody>
      </p:sp>
      <p:sp>
        <p:nvSpPr>
          <p:cNvPr id="23" name="Round Single Corner Rectangle 22"/>
          <p:cNvSpPr/>
          <p:nvPr/>
        </p:nvSpPr>
        <p:spPr>
          <a:xfrm>
            <a:off x="349886" y="3055818"/>
            <a:ext cx="8794114" cy="155965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	1	1	0	0	1	0	0	1	0	0	0	0	1	1	0	0	1	</a:t>
            </a:r>
          </a:p>
        </p:txBody>
      </p:sp>
      <p:sp>
        <p:nvSpPr>
          <p:cNvPr id="24" name="Round Single Corner Rectangle 23"/>
          <p:cNvSpPr/>
          <p:nvPr/>
        </p:nvSpPr>
        <p:spPr>
          <a:xfrm>
            <a:off x="349886" y="3250657"/>
            <a:ext cx="8794114" cy="155965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	1	0	0	0	1	0	0	0	0	0	0	1	0	0	0	0	1	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4296488" y="2613459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-38877" y="2082070"/>
            <a:ext cx="4584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S1</a:t>
            </a:r>
          </a:p>
          <a:p>
            <a:r>
              <a:rPr lang="en-US" sz="1200" b="1" dirty="0" smtClean="0"/>
              <a:t>S2</a:t>
            </a:r>
          </a:p>
          <a:p>
            <a:r>
              <a:rPr lang="en-US" sz="1200" b="1" dirty="0"/>
              <a:t>.</a:t>
            </a:r>
            <a:endParaRPr lang="en-US" sz="1200" b="1" dirty="0" smtClean="0"/>
          </a:p>
          <a:p>
            <a:r>
              <a:rPr lang="en-US" sz="1200" b="1" dirty="0" smtClean="0"/>
              <a:t>.</a:t>
            </a:r>
          </a:p>
          <a:p>
            <a:r>
              <a:rPr lang="en-US" sz="1200" b="1" dirty="0" smtClean="0"/>
              <a:t>.</a:t>
            </a:r>
          </a:p>
          <a:p>
            <a:r>
              <a:rPr lang="en-US" sz="1200" b="1" dirty="0" smtClean="0"/>
              <a:t>S10</a:t>
            </a:r>
            <a:endParaRPr lang="en-US" sz="1200" b="1" dirty="0"/>
          </a:p>
          <a:p>
            <a:r>
              <a:rPr lang="en-US" sz="1200" b="1" dirty="0" smtClean="0"/>
              <a:t>S11</a:t>
            </a:r>
            <a:endParaRPr lang="en-US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094957" y="1789365"/>
            <a:ext cx="680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Mark 1</a:t>
            </a:r>
            <a:endParaRPr lang="en-US" sz="1200" b="1" dirty="0"/>
          </a:p>
        </p:txBody>
      </p:sp>
      <p:sp>
        <p:nvSpPr>
          <p:cNvPr id="21" name="Round Single Corner Rectangle 20"/>
          <p:cNvSpPr/>
          <p:nvPr/>
        </p:nvSpPr>
        <p:spPr>
          <a:xfrm>
            <a:off x="349886" y="5023658"/>
            <a:ext cx="8794114" cy="155965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r>
              <a:rPr lang="en-US" sz="1000" dirty="0" smtClean="0"/>
              <a:t>	1	1	0	0	1	0	0	1	0	1	1	1	1	1	0	0	1	</a:t>
            </a:r>
          </a:p>
        </p:txBody>
      </p:sp>
      <p:sp>
        <p:nvSpPr>
          <p:cNvPr id="2" name="Oval 1"/>
          <p:cNvSpPr/>
          <p:nvPr/>
        </p:nvSpPr>
        <p:spPr>
          <a:xfrm>
            <a:off x="824595" y="4796202"/>
            <a:ext cx="995201" cy="2464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74835" y="4796202"/>
            <a:ext cx="1904348" cy="2464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46190" y="4122605"/>
            <a:ext cx="417037" cy="38856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9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Hotspots over the genome</a:t>
            </a:r>
            <a:endParaRPr lang="en-US" dirty="0"/>
          </a:p>
        </p:txBody>
      </p:sp>
      <p:pic>
        <p:nvPicPr>
          <p:cNvPr id="3" name="Picture 2" descr="hi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2984"/>
            <a:ext cx="8107841" cy="540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Epi</a:t>
            </a:r>
            <a:r>
              <a:rPr lang="en-US" dirty="0" smtClean="0"/>
              <a:t>-genome hotspots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754509" y="1477035"/>
            <a:ext cx="680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Mark 1</a:t>
            </a:r>
            <a:endParaRPr lang="en-US" sz="1200" b="1" dirty="0"/>
          </a:p>
        </p:txBody>
      </p:sp>
      <p:sp>
        <p:nvSpPr>
          <p:cNvPr id="21" name="Round Single Corner Rectangle 20"/>
          <p:cNvSpPr/>
          <p:nvPr/>
        </p:nvSpPr>
        <p:spPr>
          <a:xfrm>
            <a:off x="223014" y="2047820"/>
            <a:ext cx="8794114" cy="155965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</p:txBody>
      </p:sp>
      <p:sp>
        <p:nvSpPr>
          <p:cNvPr id="2" name="Oval 1"/>
          <p:cNvSpPr/>
          <p:nvPr/>
        </p:nvSpPr>
        <p:spPr>
          <a:xfrm>
            <a:off x="697723" y="1820364"/>
            <a:ext cx="995201" cy="2464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13894" y="1820364"/>
            <a:ext cx="1904348" cy="2464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ingle Corner Rectangle 13"/>
          <p:cNvSpPr/>
          <p:nvPr/>
        </p:nvSpPr>
        <p:spPr>
          <a:xfrm>
            <a:off x="223014" y="3106995"/>
            <a:ext cx="8794114" cy="155965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</p:txBody>
      </p:sp>
      <p:sp>
        <p:nvSpPr>
          <p:cNvPr id="15" name="Oval 14"/>
          <p:cNvSpPr/>
          <p:nvPr/>
        </p:nvSpPr>
        <p:spPr>
          <a:xfrm>
            <a:off x="1380847" y="2879539"/>
            <a:ext cx="995201" cy="2464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54585" y="2860585"/>
            <a:ext cx="1904348" cy="2464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73344" y="2413770"/>
            <a:ext cx="636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Mark 2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4011055" y="3335336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90523" y="3745125"/>
            <a:ext cx="636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Mark </a:t>
            </a:r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22" name="Round Single Corner Rectangle 21"/>
          <p:cNvSpPr/>
          <p:nvPr/>
        </p:nvSpPr>
        <p:spPr>
          <a:xfrm>
            <a:off x="231409" y="5467603"/>
            <a:ext cx="8794114" cy="155965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</p:txBody>
      </p:sp>
      <p:sp>
        <p:nvSpPr>
          <p:cNvPr id="26" name="Oval 25"/>
          <p:cNvSpPr/>
          <p:nvPr/>
        </p:nvSpPr>
        <p:spPr>
          <a:xfrm>
            <a:off x="706118" y="5240147"/>
            <a:ext cx="1678325" cy="2464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62980" y="5221193"/>
            <a:ext cx="1904348" cy="2464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22289" y="5221193"/>
            <a:ext cx="1904348" cy="2464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3986086" y="4511199"/>
            <a:ext cx="417037" cy="38856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Hotspots over the genome</a:t>
            </a:r>
          </a:p>
        </p:txBody>
      </p:sp>
      <p:pic>
        <p:nvPicPr>
          <p:cNvPr id="4" name="Picture 3" descr="hist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428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3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HPC progress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60638" y="1659877"/>
            <a:ext cx="2475440" cy="5532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Combined hotspots for marks (not TFs)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4902885" y="2895215"/>
            <a:ext cx="1383074" cy="5532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RNA Log2(TPM)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450313" y="4262869"/>
            <a:ext cx="3443590" cy="5155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Correlation between each mark, TF and RNA Pearson’s: pho and p value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1596081" y="2895215"/>
            <a:ext cx="2475440" cy="5532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Epi</a:t>
            </a:r>
            <a:r>
              <a:rPr lang="en-US" sz="1400" dirty="0" smtClean="0"/>
              <a:t>-genotype for marks and TFs</a:t>
            </a:r>
            <a:endParaRPr lang="en-US" sz="1400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4000719" y="2456916"/>
            <a:ext cx="377248" cy="2781969"/>
          </a:xfrm>
          <a:prstGeom prst="rightBrace">
            <a:avLst>
              <a:gd name="adj1" fmla="val 0"/>
              <a:gd name="adj2" fmla="val 50000"/>
            </a:avLst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98358" y="2313770"/>
            <a:ext cx="0" cy="40239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50313" y="5421258"/>
            <a:ext cx="3443590" cy="413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HOTSPOTS for pair-wise </a:t>
            </a:r>
            <a:r>
              <a:rPr lang="en-US" sz="1400" dirty="0" smtClean="0"/>
              <a:t>regression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82950" y="4880538"/>
            <a:ext cx="0" cy="40239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42364" y="5159822"/>
            <a:ext cx="15840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(epi.per.gene1.rdt, p &lt; .05)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31844" y="4016648"/>
            <a:ext cx="14620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(pho-1.rdt … pho-10.rdt)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70540" y="2593054"/>
            <a:ext cx="6233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(</a:t>
            </a:r>
            <a:r>
              <a:rPr lang="en-US" sz="1000" dirty="0" err="1" smtClean="0">
                <a:solidFill>
                  <a:srgbClr val="FF0000"/>
                </a:solidFill>
              </a:rPr>
              <a:t>rna.rdt</a:t>
            </a:r>
            <a:r>
              <a:rPr lang="en-US" sz="1000" dirty="0" smtClean="0">
                <a:solidFill>
                  <a:srgbClr val="FF0000"/>
                </a:solidFill>
              </a:rPr>
              <a:t>)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1043" y="2674243"/>
            <a:ext cx="9346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(epigeno2.rdt)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45319" y="1413656"/>
            <a:ext cx="9060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(</a:t>
            </a:r>
            <a:r>
              <a:rPr lang="en-US" sz="1000" dirty="0" err="1" smtClean="0">
                <a:solidFill>
                  <a:srgbClr val="FF0000"/>
                </a:solidFill>
              </a:rPr>
              <a:t>hotspots.rdt</a:t>
            </a:r>
            <a:r>
              <a:rPr lang="en-US" sz="1000" dirty="0" smtClean="0">
                <a:solidFill>
                  <a:srgbClr val="FF0000"/>
                </a:solidFill>
              </a:rPr>
              <a:t>)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54763" y="5431191"/>
            <a:ext cx="1493405" cy="413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Linear regression</a:t>
            </a:r>
            <a:endParaRPr lang="en-US" sz="1400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rot="16200000">
            <a:off x="6346334" y="5406043"/>
            <a:ext cx="0" cy="40239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85134" y="5159822"/>
            <a:ext cx="1560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(epi.per.gene2.rdt, beta &gt;)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1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62194</TotalTime>
  <Words>216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Decode the Encode</vt:lpstr>
      <vt:lpstr>PowerPoint Presentation</vt:lpstr>
      <vt:lpstr>Histone modification</vt:lpstr>
      <vt:lpstr>Hypothesis</vt:lpstr>
      <vt:lpstr>Epi-genome hotspots</vt:lpstr>
      <vt:lpstr>Hotspots over the genome</vt:lpstr>
      <vt:lpstr>Epi-genome hotspots</vt:lpstr>
      <vt:lpstr>Hotspots over the genome</vt:lpstr>
      <vt:lpstr>HPC progress</vt:lpstr>
      <vt:lpstr>Epigenetic Network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 genes of TFH cells in our samples</dc:title>
  <dc:creator>Xulong Wang</dc:creator>
  <cp:lastModifiedBy>Xulong Wang</cp:lastModifiedBy>
  <cp:revision>580</cp:revision>
  <cp:lastPrinted>2014-06-05T21:56:09Z</cp:lastPrinted>
  <dcterms:created xsi:type="dcterms:W3CDTF">2014-01-31T16:49:55Z</dcterms:created>
  <dcterms:modified xsi:type="dcterms:W3CDTF">2014-07-14T22:14:39Z</dcterms:modified>
</cp:coreProperties>
</file>