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74" r:id="rId2"/>
    <p:sldId id="275" r:id="rId3"/>
    <p:sldId id="257" r:id="rId4"/>
    <p:sldId id="258" r:id="rId5"/>
    <p:sldId id="276" r:id="rId6"/>
    <p:sldId id="277" r:id="rId7"/>
    <p:sldId id="272" r:id="rId8"/>
    <p:sldId id="273" r:id="rId9"/>
  </p:sldIdLst>
  <p:sldSz cx="18288000" cy="13716000"/>
  <p:notesSz cx="6858000" cy="9144000"/>
  <p:defaultText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57BF"/>
    <a:srgbClr val="2EAF11"/>
    <a:srgbClr val="197E1D"/>
    <a:srgbClr val="ED0036"/>
    <a:srgbClr val="421CE5"/>
    <a:srgbClr val="E2638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79"/>
    <p:restoredTop sz="85924" autoAdjust="0"/>
  </p:normalViewPr>
  <p:slideViewPr>
    <p:cSldViewPr snapToGrid="0" snapToObjects="1">
      <p:cViewPr varScale="1">
        <p:scale>
          <a:sx n="50" d="100"/>
          <a:sy n="50" d="100"/>
        </p:scale>
        <p:origin x="1832" y="184"/>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EA4DE-C375-F94D-9E27-AF8F7A373BD0}" type="datetimeFigureOut">
              <a:rPr lang="en-US" smtClean="0"/>
              <a:pPr/>
              <a:t>2/25/18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EE541-4DDD-D942-BFEC-9A209254C945}" type="slidenum">
              <a:rPr lang="en-US" smtClean="0"/>
              <a:pPr/>
              <a:t>‹#›</a:t>
            </a:fld>
            <a:endParaRPr lang="en-US"/>
          </a:p>
        </p:txBody>
      </p:sp>
    </p:spTree>
    <p:extLst>
      <p:ext uri="{BB962C8B-B14F-4D97-AF65-F5344CB8AC3E}">
        <p14:creationId xmlns:p14="http://schemas.microsoft.com/office/powerpoint/2010/main" val="1784412649"/>
      </p:ext>
    </p:extLst>
  </p:cSld>
  <p:clrMap bg1="lt1" tx1="dk1" bg2="lt2" tx2="dk2" accent1="accent1" accent2="accent2" accent3="accent3" accent4="accent4" accent5="accent5" accent6="accent6" hlink="hlink" folHlink="folHlink"/>
  <p:notesStyle>
    <a:lvl1pPr marL="0" algn="l" defTabSz="914400" rtl="0" eaLnBrk="1" latinLnBrk="0" hangingPunct="1">
      <a:defRPr sz="2400" kern="1200">
        <a:solidFill>
          <a:schemeClr val="tx1"/>
        </a:solidFill>
        <a:latin typeface="+mn-lt"/>
        <a:ea typeface="+mn-ea"/>
        <a:cs typeface="+mn-cs"/>
      </a:defRPr>
    </a:lvl1pPr>
    <a:lvl2pPr marL="914400" algn="l" defTabSz="914400" rtl="0" eaLnBrk="1" latinLnBrk="0" hangingPunct="1">
      <a:defRPr sz="2400" kern="1200">
        <a:solidFill>
          <a:schemeClr val="tx1"/>
        </a:solidFill>
        <a:latin typeface="+mn-lt"/>
        <a:ea typeface="+mn-ea"/>
        <a:cs typeface="+mn-cs"/>
      </a:defRPr>
    </a:lvl2pPr>
    <a:lvl3pPr marL="1828800" algn="l" defTabSz="914400" rtl="0" eaLnBrk="1" latinLnBrk="0" hangingPunct="1">
      <a:defRPr sz="2400" kern="1200">
        <a:solidFill>
          <a:schemeClr val="tx1"/>
        </a:solidFill>
        <a:latin typeface="+mn-lt"/>
        <a:ea typeface="+mn-ea"/>
        <a:cs typeface="+mn-cs"/>
      </a:defRPr>
    </a:lvl3pPr>
    <a:lvl4pPr marL="2743200" algn="l" defTabSz="914400" rtl="0" eaLnBrk="1" latinLnBrk="0" hangingPunct="1">
      <a:defRPr sz="2400" kern="1200">
        <a:solidFill>
          <a:schemeClr val="tx1"/>
        </a:solidFill>
        <a:latin typeface="+mn-lt"/>
        <a:ea typeface="+mn-ea"/>
        <a:cs typeface="+mn-cs"/>
      </a:defRPr>
    </a:lvl4pPr>
    <a:lvl5pPr marL="3657600" algn="l" defTabSz="914400" rtl="0" eaLnBrk="1" latinLnBrk="0" hangingPunct="1">
      <a:defRPr sz="2400" kern="1200">
        <a:solidFill>
          <a:schemeClr val="tx1"/>
        </a:solidFill>
        <a:latin typeface="+mn-lt"/>
        <a:ea typeface="+mn-ea"/>
        <a:cs typeface="+mn-cs"/>
      </a:defRPr>
    </a:lvl5pPr>
    <a:lvl6pPr marL="4572000" algn="l" defTabSz="914400" rtl="0" eaLnBrk="1" latinLnBrk="0" hangingPunct="1">
      <a:defRPr sz="2400" kern="1200">
        <a:solidFill>
          <a:schemeClr val="tx1"/>
        </a:solidFill>
        <a:latin typeface="+mn-lt"/>
        <a:ea typeface="+mn-ea"/>
        <a:cs typeface="+mn-cs"/>
      </a:defRPr>
    </a:lvl6pPr>
    <a:lvl7pPr marL="5486400" algn="l" defTabSz="914400" rtl="0" eaLnBrk="1" latinLnBrk="0" hangingPunct="1">
      <a:defRPr sz="2400" kern="1200">
        <a:solidFill>
          <a:schemeClr val="tx1"/>
        </a:solidFill>
        <a:latin typeface="+mn-lt"/>
        <a:ea typeface="+mn-ea"/>
        <a:cs typeface="+mn-cs"/>
      </a:defRPr>
    </a:lvl7pPr>
    <a:lvl8pPr marL="6400800" algn="l" defTabSz="914400" rtl="0" eaLnBrk="1" latinLnBrk="0" hangingPunct="1">
      <a:defRPr sz="2400" kern="1200">
        <a:solidFill>
          <a:schemeClr val="tx1"/>
        </a:solidFill>
        <a:latin typeface="+mn-lt"/>
        <a:ea typeface="+mn-ea"/>
        <a:cs typeface="+mn-cs"/>
      </a:defRPr>
    </a:lvl8pPr>
    <a:lvl9pPr marL="7315200" algn="l" defTabSz="9144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kern="1200" dirty="0" smtClean="0">
                <a:solidFill>
                  <a:schemeClr val="tx1"/>
                </a:solidFill>
                <a:effectLst/>
                <a:latin typeface="+mn-lt"/>
                <a:ea typeface="+mn-ea"/>
                <a:cs typeface="+mn-cs"/>
              </a:rPr>
              <a:t>Supplemental Figure 1.</a:t>
            </a:r>
            <a:r>
              <a:rPr lang="en-US" sz="2400" kern="1200" dirty="0" smtClean="0">
                <a:solidFill>
                  <a:schemeClr val="tx1"/>
                </a:solidFill>
                <a:effectLst/>
                <a:latin typeface="+mn-lt"/>
                <a:ea typeface="+mn-ea"/>
                <a:cs typeface="+mn-cs"/>
              </a:rPr>
              <a:t> Effect size estimation of the top 100 variants by ordered categorical models with standard normal (X-axis) or uniform distribution (Y-axis) as priors of variant effect.</a:t>
            </a:r>
            <a:endParaRPr lang="en-US" sz="2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6DEE541-4DDD-D942-BFEC-9A209254C945}" type="slidenum">
              <a:rPr lang="en-US" smtClean="0"/>
              <a:pPr/>
              <a:t>1</a:t>
            </a:fld>
            <a:endParaRPr lang="en-US"/>
          </a:p>
        </p:txBody>
      </p:sp>
    </p:spTree>
    <p:extLst>
      <p:ext uri="{BB962C8B-B14F-4D97-AF65-F5344CB8AC3E}">
        <p14:creationId xmlns:p14="http://schemas.microsoft.com/office/powerpoint/2010/main" val="157374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kern="1200" dirty="0" smtClean="0">
                <a:solidFill>
                  <a:schemeClr val="tx1"/>
                </a:solidFill>
                <a:effectLst/>
                <a:latin typeface="+mn-lt"/>
                <a:ea typeface="+mn-ea"/>
                <a:cs typeface="+mn-cs"/>
              </a:rPr>
              <a:t>Supplemental Figure 2. </a:t>
            </a:r>
            <a:r>
              <a:rPr lang="en-US" sz="2400" kern="1200" dirty="0" smtClean="0">
                <a:solidFill>
                  <a:schemeClr val="tx1"/>
                </a:solidFill>
                <a:effectLst/>
                <a:latin typeface="+mn-lt"/>
                <a:ea typeface="+mn-ea"/>
                <a:cs typeface="+mn-cs"/>
              </a:rPr>
              <a:t>Variant effects computed by MLE versus MCMC methods. Simulation results showed (A) the two methods report consistent expected means of variants effects; (B) standard error estimation of variant effect mean by MLE and standard derivation estimation of variant effect parameter by MCMC are fairly consistent; and (C) the tail p-values that we proposed are in general consistent with the standard frequentist p-values.</a:t>
            </a:r>
            <a:r>
              <a:rPr lang="en-US" dirty="0" smtClean="0">
                <a:effectLst/>
              </a:rPr>
              <a:t> </a:t>
            </a:r>
            <a:endParaRPr lang="en-US" sz="2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6DEE541-4DDD-D942-BFEC-9A209254C945}" type="slidenum">
              <a:rPr lang="en-US" smtClean="0"/>
              <a:pPr/>
              <a:t>2</a:t>
            </a:fld>
            <a:endParaRPr lang="en-US"/>
          </a:p>
        </p:txBody>
      </p:sp>
    </p:spTree>
    <p:extLst>
      <p:ext uri="{BB962C8B-B14F-4D97-AF65-F5344CB8AC3E}">
        <p14:creationId xmlns:p14="http://schemas.microsoft.com/office/powerpoint/2010/main" val="388218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kern="1200" dirty="0" smtClean="0">
                <a:solidFill>
                  <a:schemeClr val="tx1"/>
                </a:solidFill>
                <a:effectLst/>
                <a:latin typeface="+mn-lt"/>
                <a:ea typeface="+mn-ea"/>
                <a:cs typeface="+mn-cs"/>
              </a:rPr>
              <a:t>Supplemental Figure 3. </a:t>
            </a:r>
            <a:r>
              <a:rPr lang="en-US" sz="2400" kern="1200" dirty="0" smtClean="0">
                <a:solidFill>
                  <a:schemeClr val="tx1"/>
                </a:solidFill>
                <a:effectLst/>
                <a:latin typeface="+mn-lt"/>
                <a:ea typeface="+mn-ea"/>
                <a:cs typeface="+mn-cs"/>
              </a:rPr>
              <a:t>Interaction tests for covariates estimated by MCMC sampling in </a:t>
            </a:r>
            <a:r>
              <a:rPr lang="en-US" sz="2400" i="1" kern="1200" dirty="0" smtClean="0">
                <a:solidFill>
                  <a:schemeClr val="tx1"/>
                </a:solidFill>
                <a:effectLst/>
                <a:latin typeface="+mn-lt"/>
                <a:ea typeface="+mn-ea"/>
                <a:cs typeface="+mn-cs"/>
              </a:rPr>
              <a:t>Bayes-GLMM</a:t>
            </a:r>
            <a:r>
              <a:rPr lang="en-US" sz="2400" kern="1200" dirty="0" smtClean="0">
                <a:solidFill>
                  <a:schemeClr val="tx1"/>
                </a:solidFill>
                <a:effectLst/>
                <a:latin typeface="+mn-lt"/>
                <a:ea typeface="+mn-ea"/>
                <a:cs typeface="+mn-cs"/>
              </a:rPr>
              <a:t>. No interactions were detected between any pair of covariates (age, sex, APOE/e2, APOE/e4). </a:t>
            </a:r>
          </a:p>
          <a:p>
            <a:endParaRPr lang="en-US" b="0" baseline="0" dirty="0" smtClean="0"/>
          </a:p>
        </p:txBody>
      </p:sp>
      <p:sp>
        <p:nvSpPr>
          <p:cNvPr id="4" name="Slide Number Placeholder 3"/>
          <p:cNvSpPr>
            <a:spLocks noGrp="1"/>
          </p:cNvSpPr>
          <p:nvPr>
            <p:ph type="sldNum" sz="quarter" idx="10"/>
          </p:nvPr>
        </p:nvSpPr>
        <p:spPr/>
        <p:txBody>
          <a:bodyPr/>
          <a:lstStyle/>
          <a:p>
            <a:fld id="{E6DEE541-4DDD-D942-BFEC-9A209254C945}" type="slidenum">
              <a:rPr lang="en-US" smtClean="0"/>
              <a:pPr/>
              <a:t>3</a:t>
            </a:fld>
            <a:endParaRPr lang="en-US"/>
          </a:p>
        </p:txBody>
      </p:sp>
    </p:spTree>
    <p:extLst>
      <p:ext uri="{BB962C8B-B14F-4D97-AF65-F5344CB8AC3E}">
        <p14:creationId xmlns:p14="http://schemas.microsoft.com/office/powerpoint/2010/main" val="2667828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2400" b="1" kern="1200" dirty="0" smtClean="0">
                <a:solidFill>
                  <a:schemeClr val="tx1"/>
                </a:solidFill>
                <a:effectLst/>
                <a:latin typeface="+mn-lt"/>
                <a:ea typeface="+mn-ea"/>
                <a:cs typeface="+mn-cs"/>
              </a:rPr>
              <a:t>Supplemental Figure 4. </a:t>
            </a:r>
            <a:r>
              <a:rPr lang="en-US" sz="2400" kern="1200" dirty="0" smtClean="0">
                <a:solidFill>
                  <a:schemeClr val="tx1"/>
                </a:solidFill>
                <a:effectLst/>
                <a:latin typeface="+mn-lt"/>
                <a:ea typeface="+mn-ea"/>
                <a:cs typeface="+mn-cs"/>
              </a:rPr>
              <a:t>Genome-wide variants in the ADSP WGS cohort stratified by chromosomes. Red bars represent the number of total variants, blue bars represent the number of variants that passed the quality check (Methods), and green bars represent variants that pass the quality check and occur at MAF greater than 0.01. </a:t>
            </a:r>
            <a:endParaRPr lang="en-US" sz="1200" dirty="0" smtClean="0">
              <a:latin typeface="Helvetica"/>
              <a:cs typeface="Helvetica"/>
            </a:endParaRPr>
          </a:p>
        </p:txBody>
      </p:sp>
      <p:sp>
        <p:nvSpPr>
          <p:cNvPr id="4" name="Slide Number Placeholder 3"/>
          <p:cNvSpPr>
            <a:spLocks noGrp="1"/>
          </p:cNvSpPr>
          <p:nvPr>
            <p:ph type="sldNum" sz="quarter" idx="10"/>
          </p:nvPr>
        </p:nvSpPr>
        <p:spPr/>
        <p:txBody>
          <a:bodyPr/>
          <a:lstStyle/>
          <a:p>
            <a:fld id="{45C27486-62B5-1D4B-97C2-43F6778CC19B}" type="slidenum">
              <a:rPr lang="en-US" smtClean="0"/>
              <a:pPr/>
              <a:t>4</a:t>
            </a:fld>
            <a:endParaRPr lang="en-US"/>
          </a:p>
        </p:txBody>
      </p:sp>
    </p:spTree>
    <p:extLst>
      <p:ext uri="{BB962C8B-B14F-4D97-AF65-F5344CB8AC3E}">
        <p14:creationId xmlns:p14="http://schemas.microsoft.com/office/powerpoint/2010/main" val="24574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2400" b="1" kern="1200" dirty="0" smtClean="0">
                <a:solidFill>
                  <a:schemeClr val="tx1"/>
                </a:solidFill>
                <a:effectLst/>
                <a:latin typeface="+mn-lt"/>
                <a:ea typeface="+mn-ea"/>
                <a:cs typeface="+mn-cs"/>
              </a:rPr>
              <a:t>Supplemental Figure 5.</a:t>
            </a:r>
            <a:r>
              <a:rPr lang="en-US" sz="2400" kern="1200" dirty="0" smtClean="0">
                <a:solidFill>
                  <a:schemeClr val="tx1"/>
                </a:solidFill>
                <a:effectLst/>
                <a:latin typeface="+mn-lt"/>
                <a:ea typeface="+mn-ea"/>
                <a:cs typeface="+mn-cs"/>
              </a:rPr>
              <a:t> Effect of the top 1000 IGAP variants in ADSP. IGAP Stage 1 results were plotted in the x-axis. ADSP results, as estimated by </a:t>
            </a:r>
            <a:r>
              <a:rPr lang="en-US" sz="2400" i="1" kern="1200" dirty="0" smtClean="0">
                <a:solidFill>
                  <a:schemeClr val="tx1"/>
                </a:solidFill>
                <a:effectLst/>
                <a:latin typeface="+mn-lt"/>
                <a:ea typeface="+mn-ea"/>
                <a:cs typeface="+mn-cs"/>
              </a:rPr>
              <a:t>Bayes-GLMM</a:t>
            </a:r>
            <a:r>
              <a:rPr lang="en-US" sz="2400" kern="1200" dirty="0" smtClean="0">
                <a:solidFill>
                  <a:schemeClr val="tx1"/>
                </a:solidFill>
                <a:effectLst/>
                <a:latin typeface="+mn-lt"/>
                <a:ea typeface="+mn-ea"/>
                <a:cs typeface="+mn-cs"/>
              </a:rPr>
              <a:t> without integrating prior information, were plotted in the y-axis.</a:t>
            </a:r>
            <a:endParaRPr lang="en-US" sz="2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5C27486-62B5-1D4B-97C2-43F6778CC19B}" type="slidenum">
              <a:rPr lang="en-US" smtClean="0"/>
              <a:pPr/>
              <a:t>5</a:t>
            </a:fld>
            <a:endParaRPr lang="en-US"/>
          </a:p>
        </p:txBody>
      </p:sp>
    </p:spTree>
    <p:extLst>
      <p:ext uri="{BB962C8B-B14F-4D97-AF65-F5344CB8AC3E}">
        <p14:creationId xmlns:p14="http://schemas.microsoft.com/office/powerpoint/2010/main" val="1335231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Supplemental Figure 6.</a:t>
                </a:r>
                <a:r>
                  <a:rPr lang="en-US" sz="2400" kern="1200" dirty="0">
                    <a:solidFill>
                      <a:schemeClr val="tx1"/>
                    </a:solidFill>
                    <a:effectLst/>
                    <a:latin typeface="+mn-lt"/>
                    <a:ea typeface="+mn-ea"/>
                    <a:cs typeface="+mn-cs"/>
                  </a:rPr>
                  <a:t> Posterior P-values (tail probability in –log10 scale, x-axis) versus prior P-values in IGAP (y-axis, left) and posterior P-values with no priors (y-axis, right). The four methods as listed in Supplemental Table 3 were used in specifying the priors. (A) Method 1 resulted in IGAP priors dominating posterior P-values (left) that did not reflect the results without priors (right). (B) Method 2 led to posterior influences dominated by ADSP data (right) that did not match IGAP results (left). (C,D) Methods 3 and 4 allowed IGAP priors to effectively influence ADSP results. Method 4 was chosen over Method 3 because by modeling the standardized effect size (t) as an independent variable in Method 4, it avoids the influence of variance estimation (</a:t>
                </a:r>
                <a14:m>
                  <m:oMath xmlns:m="http://schemas.openxmlformats.org/officeDocument/2006/math">
                    <m:r>
                      <a:rPr lang="en-US" sz="2400" i="1" kern="1200">
                        <a:solidFill>
                          <a:schemeClr val="tx1"/>
                        </a:solidFill>
                        <a:effectLst/>
                        <a:latin typeface="Cambria Math" charset="0"/>
                        <a:ea typeface="+mn-ea"/>
                        <a:cs typeface="+mn-cs"/>
                      </a:rPr>
                      <m:t>𝜎</m:t>
                    </m:r>
                  </m:oMath>
                </a14:m>
                <a:r>
                  <a:rPr lang="en-US" sz="2400" kern="1200" dirty="0">
                    <a:solidFill>
                      <a:schemeClr val="tx1"/>
                    </a:solidFill>
                    <a:effectLst/>
                    <a:latin typeface="+mn-lt"/>
                    <a:ea typeface="+mn-ea"/>
                    <a:cs typeface="+mn-cs"/>
                  </a:rPr>
                  <a:t>) on effect size estimation (t * </a:t>
                </a:r>
                <a14:m>
                  <m:oMath xmlns:m="http://schemas.openxmlformats.org/officeDocument/2006/math">
                    <m:r>
                      <a:rPr lang="en-US" sz="2400" i="1" kern="1200">
                        <a:solidFill>
                          <a:schemeClr val="tx1"/>
                        </a:solidFill>
                        <a:effectLst/>
                        <a:latin typeface="Cambria Math" charset="0"/>
                        <a:ea typeface="+mn-ea"/>
                        <a:cs typeface="+mn-cs"/>
                      </a:rPr>
                      <m:t>𝜎</m:t>
                    </m:r>
                  </m:oMath>
                </a14:m>
                <a:r>
                  <a:rPr lang="en-US" sz="2400" kern="1200" dirty="0">
                    <a:solidFill>
                      <a:schemeClr val="tx1"/>
                    </a:solidFill>
                    <a:effectLst/>
                    <a:latin typeface="+mn-lt"/>
                    <a:ea typeface="+mn-ea"/>
                    <a:cs typeface="+mn-cs"/>
                  </a:rPr>
                  <a:t>).</a:t>
                </a:r>
              </a:p>
              <a:p>
                <a:endParaRPr lang="en-US" sz="24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Supplemental Figure 6.</a:t>
                </a:r>
                <a:r>
                  <a:rPr lang="en-US" sz="2400" kern="1200" dirty="0">
                    <a:solidFill>
                      <a:schemeClr val="tx1"/>
                    </a:solidFill>
                    <a:effectLst/>
                    <a:latin typeface="+mn-lt"/>
                    <a:ea typeface="+mn-ea"/>
                    <a:cs typeface="+mn-cs"/>
                  </a:rPr>
                  <a:t> Posterior P-values (tail probability in –log10 scale, x-axis) versus prior P-values in IGAP (y-axis, left) and posterior P-values with no priors (y-axis, right). The four methods as listed in Supplemental Table 3 were used in specifying the priors. (A) Method 1 resulted in IGAP priors dominating posterior P-values (left) that did not reflect the results without priors (right). (B) Method 2 led to posterior influences dominated by ADSP data (right) that did not match IGAP results (left). (C,D) Methods 3 and 4 allowed IGAP priors to effectively influence ADSP results. Method 4 was chosen over Method 3 because by modeling the standardized effect size (t) as an independent variable in Method 4, it avoids the influence of variance estimation (</a:t>
                </a:r>
                <a:r>
                  <a:rPr lang="en-US" sz="2400" i="0" kern="1200">
                    <a:solidFill>
                      <a:schemeClr val="tx1"/>
                    </a:solidFill>
                    <a:effectLst/>
                    <a:latin typeface="+mn-lt"/>
                    <a:ea typeface="+mn-ea"/>
                    <a:cs typeface="+mn-cs"/>
                  </a:rPr>
                  <a:t>𝜎</a:t>
                </a:r>
                <a:r>
                  <a:rPr lang="en-US" sz="2400" kern="1200" dirty="0">
                    <a:solidFill>
                      <a:schemeClr val="tx1"/>
                    </a:solidFill>
                    <a:effectLst/>
                    <a:latin typeface="+mn-lt"/>
                    <a:ea typeface="+mn-ea"/>
                    <a:cs typeface="+mn-cs"/>
                  </a:rPr>
                  <a:t>) on effect size estimation (t * </a:t>
                </a:r>
                <a:r>
                  <a:rPr lang="en-US" sz="2400" i="0" kern="1200">
                    <a:solidFill>
                      <a:schemeClr val="tx1"/>
                    </a:solidFill>
                    <a:effectLst/>
                    <a:latin typeface="+mn-lt"/>
                    <a:ea typeface="+mn-ea"/>
                    <a:cs typeface="+mn-cs"/>
                  </a:rPr>
                  <a:t>𝜎</a:t>
                </a:r>
                <a:r>
                  <a:rPr lang="en-US" sz="2400" kern="1200" dirty="0">
                    <a:solidFill>
                      <a:schemeClr val="tx1"/>
                    </a:solidFill>
                    <a:effectLst/>
                    <a:latin typeface="+mn-lt"/>
                    <a:ea typeface="+mn-ea"/>
                    <a:cs typeface="+mn-cs"/>
                  </a:rPr>
                  <a:t>).</a:t>
                </a:r>
              </a:p>
              <a:p>
                <a:endParaRPr lang="en-US" sz="24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45C27486-62B5-1D4B-97C2-43F6778CC19B}" type="slidenum">
              <a:rPr lang="en-US" smtClean="0"/>
              <a:pPr/>
              <a:t>6</a:t>
            </a:fld>
            <a:endParaRPr lang="en-US"/>
          </a:p>
        </p:txBody>
      </p:sp>
    </p:spTree>
    <p:extLst>
      <p:ext uri="{BB962C8B-B14F-4D97-AF65-F5344CB8AC3E}">
        <p14:creationId xmlns:p14="http://schemas.microsoft.com/office/powerpoint/2010/main" val="977040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2400" b="1" kern="1200" dirty="0" smtClean="0">
                <a:solidFill>
                  <a:schemeClr val="tx1"/>
                </a:solidFill>
                <a:effectLst/>
                <a:latin typeface="+mn-lt"/>
                <a:ea typeface="+mn-ea"/>
                <a:cs typeface="+mn-cs"/>
              </a:rPr>
              <a:t>Supplemental Figure 7. </a:t>
            </a:r>
            <a:r>
              <a:rPr lang="en-US" sz="2400" kern="1200" dirty="0" smtClean="0">
                <a:solidFill>
                  <a:schemeClr val="tx1"/>
                </a:solidFill>
                <a:effectLst/>
                <a:latin typeface="+mn-lt"/>
                <a:ea typeface="+mn-ea"/>
                <a:cs typeface="+mn-cs"/>
              </a:rPr>
              <a:t>P-values of the GWAS were distorted by collapsing the ADSP four-level categorical diagnostic variables as binary. </a:t>
            </a:r>
            <a:r>
              <a:rPr lang="en-US" sz="2400" i="1" kern="1200" dirty="0" smtClean="0">
                <a:solidFill>
                  <a:schemeClr val="tx1"/>
                </a:solidFill>
                <a:effectLst/>
                <a:latin typeface="+mn-lt"/>
                <a:ea typeface="+mn-ea"/>
                <a:cs typeface="+mn-cs"/>
              </a:rPr>
              <a:t>Bayes-GLMM</a:t>
            </a:r>
            <a:r>
              <a:rPr lang="en-US" sz="2400" kern="1200" dirty="0" smtClean="0">
                <a:solidFill>
                  <a:schemeClr val="tx1"/>
                </a:solidFill>
                <a:effectLst/>
                <a:latin typeface="+mn-lt"/>
                <a:ea typeface="+mn-ea"/>
                <a:cs typeface="+mn-cs"/>
              </a:rPr>
              <a:t> was used to test 10.3 million genomic variants with MAF greater than 0.01 generalized linear model, using either the four-level categorical variable or a collapsed binary variable to mimic case-control status.</a:t>
            </a:r>
            <a:endParaRPr lang="en-US" sz="2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5C27486-62B5-1D4B-97C2-43F6778CC19B}" type="slidenum">
              <a:rPr lang="en-US" smtClean="0"/>
              <a:pPr/>
              <a:t>7</a:t>
            </a:fld>
            <a:endParaRPr lang="en-US"/>
          </a:p>
        </p:txBody>
      </p:sp>
    </p:spTree>
    <p:extLst>
      <p:ext uri="{BB962C8B-B14F-4D97-AF65-F5344CB8AC3E}">
        <p14:creationId xmlns:p14="http://schemas.microsoft.com/office/powerpoint/2010/main" val="24574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2400" b="1" kern="1200" dirty="0" smtClean="0">
                    <a:solidFill>
                      <a:schemeClr val="tx1"/>
                    </a:solidFill>
                    <a:effectLst/>
                    <a:latin typeface="+mn-lt"/>
                    <a:ea typeface="+mn-ea"/>
                    <a:cs typeface="+mn-cs"/>
                  </a:rPr>
                  <a:t>Supplemental Figure 8. </a:t>
                </a:r>
                <a:r>
                  <a:rPr lang="en-US" sz="2400" kern="1200" dirty="0">
                    <a:solidFill>
                      <a:schemeClr val="tx1"/>
                    </a:solidFill>
                    <a:effectLst/>
                    <a:latin typeface="+mn-lt"/>
                    <a:ea typeface="+mn-ea"/>
                    <a:cs typeface="+mn-cs"/>
                  </a:rPr>
                  <a:t>Results of GWAS using numerical variables shows inconsistency due to numeric coding scheme. The four categorical levels of AD diagnosis in ADSP (no, possible, probable, definite) were transformed to numerical by two rules: Coding Scheme A with 0, 0.25, 0.5, 1; and Coding Scheme B with 0, 0.33, 0.66, 1. Variants with LOD results greater than 10 in either of the two schemes were plotted (23,388 variants). Analysis was performed using a linear mixed model in </a:t>
                </a:r>
                <a:r>
                  <a:rPr lang="en-US" sz="2400" i="1" kern="1200" dirty="0" err="1">
                    <a:solidFill>
                      <a:schemeClr val="tx1"/>
                    </a:solidFill>
                    <a:effectLst/>
                    <a:latin typeface="+mn-lt"/>
                    <a:ea typeface="+mn-ea"/>
                    <a:cs typeface="+mn-cs"/>
                  </a:rPr>
                  <a:t>QTLRel</a:t>
                </a:r>
                <a:r>
                  <a:rPr lang="en-US" sz="2400" kern="1200" dirty="0">
                    <a:solidFill>
                      <a:schemeClr val="tx1"/>
                    </a:solidFill>
                    <a:effectLst/>
                    <a:latin typeface="+mn-lt"/>
                    <a:ea typeface="+mn-ea"/>
                    <a:cs typeface="+mn-cs"/>
                  </a:rPr>
                  <a:t>, comparing the nested null and full models to estimate the significance of a variant. The full models were the same as described in the text (Materials and Methods: Model Estimations) whereas the null models ignored the variant, </a:t>
                </a:r>
                <a:r>
                  <a:rPr lang="en-US" sz="2400" i="1" kern="1200" dirty="0">
                    <a:solidFill>
                      <a:schemeClr val="tx1"/>
                    </a:solidFill>
                    <a:effectLst/>
                    <a:latin typeface="+mn-lt"/>
                    <a:ea typeface="+mn-ea"/>
                    <a:cs typeface="+mn-cs"/>
                  </a:rPr>
                  <a:t>g</a:t>
                </a:r>
                <a:r>
                  <a:rPr lang="en-US" sz="2400" kern="1200" dirty="0">
                    <a:solidFill>
                      <a:schemeClr val="tx1"/>
                    </a:solidFill>
                    <a:effectLst/>
                    <a:latin typeface="+mn-lt"/>
                    <a:ea typeface="+mn-ea"/>
                    <a:cs typeface="+mn-cs"/>
                  </a:rPr>
                  <a:t>, as a linear predictor. In MLE, the null-to-full model improvements was quantified by LOD, which equals log likelihood difference between the full and null models using the MLE estimation of model parameters divided by log(10).</a:t>
                </a:r>
              </a:p>
              <a:p>
                <a:pPr/>
                <a14:m>
                  <m:oMathPara xmlns:m="http://schemas.openxmlformats.org/officeDocument/2006/math">
                    <m:oMathParaPr>
                      <m:jc m:val="centerGroup"/>
                    </m:oMathParaPr>
                    <m:oMath xmlns:m="http://schemas.openxmlformats.org/officeDocument/2006/math">
                      <m:r>
                        <a:rPr lang="en-US" sz="2400" i="1" kern="1200">
                          <a:solidFill>
                            <a:schemeClr val="tx1"/>
                          </a:solidFill>
                          <a:effectLst/>
                          <a:latin typeface="Cambria Math" charset="0"/>
                          <a:ea typeface="+mn-ea"/>
                          <a:cs typeface="+mn-cs"/>
                        </a:rPr>
                        <m:t>𝐿𝑂𝐷</m:t>
                      </m:r>
                      <m:r>
                        <a:rPr lang="en-US" sz="2400" i="1" kern="1200">
                          <a:solidFill>
                            <a:schemeClr val="tx1"/>
                          </a:solidFill>
                          <a:effectLst/>
                          <a:latin typeface="Cambria Math" charset="0"/>
                          <a:ea typeface="+mn-ea"/>
                          <a:cs typeface="+mn-cs"/>
                        </a:rPr>
                        <m:t>= −(</m:t>
                      </m:r>
                      <m:func>
                        <m:funcPr>
                          <m:ctrlPr>
                            <a:rPr lang="en-US" sz="2400" i="1" kern="1200">
                              <a:solidFill>
                                <a:schemeClr val="tx1"/>
                              </a:solidFill>
                              <a:effectLst/>
                              <a:latin typeface="Cambria Math" charset="0"/>
                              <a:ea typeface="+mn-ea"/>
                              <a:cs typeface="+mn-cs"/>
                            </a:rPr>
                          </m:ctrlPr>
                        </m:funcPr>
                        <m:fName>
                          <m:r>
                            <m:rPr>
                              <m:sty m:val="p"/>
                            </m:rPr>
                            <a:rPr lang="en-US" sz="2400" kern="1200">
                              <a:solidFill>
                                <a:schemeClr val="tx1"/>
                              </a:solidFill>
                              <a:effectLst/>
                              <a:latin typeface="Cambria Math" charset="0"/>
                              <a:ea typeface="+mn-ea"/>
                              <a:cs typeface="+mn-cs"/>
                            </a:rPr>
                            <m:t>log</m:t>
                          </m:r>
                        </m:fName>
                        <m:e>
                          <m:d>
                            <m:dPr>
                              <m:ctrlPr>
                                <a:rPr lang="en-US" sz="2400" i="1" kern="1200">
                                  <a:solidFill>
                                    <a:schemeClr val="tx1"/>
                                  </a:solidFill>
                                  <a:effectLst/>
                                  <a:latin typeface="Cambria Math" charset="0"/>
                                  <a:ea typeface="+mn-ea"/>
                                  <a:cs typeface="+mn-cs"/>
                                </a:rPr>
                              </m:ctrlPr>
                            </m:dPr>
                            <m:e>
                              <m:r>
                                <a:rPr lang="en-US" sz="2400" i="1" kern="1200">
                                  <a:solidFill>
                                    <a:schemeClr val="tx1"/>
                                  </a:solidFill>
                                  <a:effectLst/>
                                  <a:latin typeface="Cambria Math" charset="0"/>
                                  <a:ea typeface="+mn-ea"/>
                                  <a:cs typeface="+mn-cs"/>
                                </a:rPr>
                                <m:t>𝑃</m:t>
                              </m:r>
                              <m:d>
                                <m:dPr>
                                  <m:ctrlPr>
                                    <a:rPr lang="en-US" sz="2400" i="1" kern="1200">
                                      <a:solidFill>
                                        <a:schemeClr val="tx1"/>
                                      </a:solidFill>
                                      <a:effectLst/>
                                      <a:latin typeface="Cambria Math" charset="0"/>
                                      <a:ea typeface="+mn-ea"/>
                                      <a:cs typeface="+mn-cs"/>
                                    </a:rPr>
                                  </m:ctrlPr>
                                </m:dPr>
                                <m:e>
                                  <m:r>
                                    <a:rPr lang="en-US" sz="2400" i="1" kern="1200">
                                      <a:solidFill>
                                        <a:schemeClr val="tx1"/>
                                      </a:solidFill>
                                      <a:effectLst/>
                                      <a:latin typeface="Cambria Math" charset="0"/>
                                      <a:ea typeface="+mn-ea"/>
                                      <a:cs typeface="+mn-cs"/>
                                    </a:rPr>
                                    <m:t>𝑑𝑎𝑡𝑎</m:t>
                                  </m:r>
                                </m:e>
                                <m:e>
                                  <m:sSubSup>
                                    <m:sSubSupPr>
                                      <m:ctrlPr>
                                        <a:rPr lang="en-US" sz="2400" i="1" kern="1200">
                                          <a:solidFill>
                                            <a:schemeClr val="tx1"/>
                                          </a:solidFill>
                                          <a:effectLst/>
                                          <a:latin typeface="Cambria Math" charset="0"/>
                                          <a:ea typeface="+mn-ea"/>
                                          <a:cs typeface="+mn-cs"/>
                                        </a:rPr>
                                      </m:ctrlPr>
                                    </m:sSubSupPr>
                                    <m:e>
                                      <m:r>
                                        <a:rPr lang="en-US" sz="2400" i="1" kern="1200">
                                          <a:solidFill>
                                            <a:schemeClr val="tx1"/>
                                          </a:solidFill>
                                          <a:effectLst/>
                                          <a:latin typeface="Cambria Math" charset="0"/>
                                          <a:ea typeface="+mn-ea"/>
                                          <a:cs typeface="+mn-cs"/>
                                        </a:rPr>
                                        <m:t>𝜃</m:t>
                                      </m:r>
                                    </m:e>
                                    <m:sub>
                                      <m:r>
                                        <a:rPr lang="en-US" sz="2400" i="1" kern="1200">
                                          <a:solidFill>
                                            <a:schemeClr val="tx1"/>
                                          </a:solidFill>
                                          <a:effectLst/>
                                          <a:latin typeface="Cambria Math" charset="0"/>
                                          <a:ea typeface="+mn-ea"/>
                                          <a:cs typeface="+mn-cs"/>
                                        </a:rPr>
                                        <m:t>𝑝</m:t>
                                      </m:r>
                                    </m:sub>
                                    <m:sup>
                                      <m:r>
                                        <a:rPr lang="en-US" sz="2400" i="1" kern="1200">
                                          <a:solidFill>
                                            <a:schemeClr val="tx1"/>
                                          </a:solidFill>
                                          <a:effectLst/>
                                          <a:latin typeface="Cambria Math" charset="0"/>
                                          <a:ea typeface="+mn-ea"/>
                                          <a:cs typeface="+mn-cs"/>
                                        </a:rPr>
                                        <m:t>𝑛</m:t>
                                      </m:r>
                                    </m:sup>
                                  </m:sSubSup>
                                </m:e>
                              </m:d>
                            </m:e>
                          </m:d>
                        </m:e>
                      </m:func>
                      <m:r>
                        <a:rPr lang="en-US" sz="2400" i="1" kern="1200">
                          <a:solidFill>
                            <a:schemeClr val="tx1"/>
                          </a:solidFill>
                          <a:effectLst/>
                          <a:latin typeface="Cambria Math" charset="0"/>
                          <a:ea typeface="+mn-ea"/>
                          <a:cs typeface="+mn-cs"/>
                        </a:rPr>
                        <m:t>−</m:t>
                      </m:r>
                      <m:r>
                        <m:rPr>
                          <m:sty m:val="p"/>
                        </m:rPr>
                        <a:rPr lang="en-US" sz="2400" kern="1200">
                          <a:solidFill>
                            <a:schemeClr val="tx1"/>
                          </a:solidFill>
                          <a:effectLst/>
                          <a:latin typeface="Cambria Math" charset="0"/>
                          <a:ea typeface="+mn-ea"/>
                          <a:cs typeface="+mn-cs"/>
                        </a:rPr>
                        <m:t>log</m:t>
                      </m:r>
                      <m:r>
                        <a:rPr lang="en-US" sz="2400" kern="1200">
                          <a:solidFill>
                            <a:schemeClr val="tx1"/>
                          </a:solidFill>
                          <a:effectLst/>
                          <a:latin typeface="Cambria Math" charset="0"/>
                          <a:ea typeface="+mn-ea"/>
                          <a:cs typeface="+mn-cs"/>
                        </a:rPr>
                        <m:t>⁡</m:t>
                      </m:r>
                      <m:r>
                        <a:rPr lang="en-US" sz="2400" i="1" kern="1200">
                          <a:solidFill>
                            <a:schemeClr val="tx1"/>
                          </a:solidFill>
                          <a:effectLst/>
                          <a:latin typeface="Cambria Math" charset="0"/>
                          <a:ea typeface="+mn-ea"/>
                          <a:cs typeface="+mn-cs"/>
                        </a:rPr>
                        <m:t>(</m:t>
                      </m:r>
                      <m:r>
                        <a:rPr lang="en-US" sz="2400" i="1" kern="1200">
                          <a:solidFill>
                            <a:schemeClr val="tx1"/>
                          </a:solidFill>
                          <a:effectLst/>
                          <a:latin typeface="Cambria Math" charset="0"/>
                          <a:ea typeface="+mn-ea"/>
                          <a:cs typeface="+mn-cs"/>
                        </a:rPr>
                        <m:t>𝑃</m:t>
                      </m:r>
                      <m:r>
                        <a:rPr lang="en-US" sz="2400" i="1" kern="1200">
                          <a:solidFill>
                            <a:schemeClr val="tx1"/>
                          </a:solidFill>
                          <a:effectLst/>
                          <a:latin typeface="Cambria Math" charset="0"/>
                          <a:ea typeface="+mn-ea"/>
                          <a:cs typeface="+mn-cs"/>
                        </a:rPr>
                        <m:t>(</m:t>
                      </m:r>
                      <m:r>
                        <a:rPr lang="en-US" sz="2400" i="1" kern="1200">
                          <a:solidFill>
                            <a:schemeClr val="tx1"/>
                          </a:solidFill>
                          <a:effectLst/>
                          <a:latin typeface="Cambria Math" charset="0"/>
                          <a:ea typeface="+mn-ea"/>
                          <a:cs typeface="+mn-cs"/>
                        </a:rPr>
                        <m:t>𝑑𝑎𝑡𝑎</m:t>
                      </m:r>
                      <m:r>
                        <a:rPr lang="en-US" sz="2400" i="1" kern="1200">
                          <a:solidFill>
                            <a:schemeClr val="tx1"/>
                          </a:solidFill>
                          <a:effectLst/>
                          <a:latin typeface="Cambria Math" charset="0"/>
                          <a:ea typeface="+mn-ea"/>
                          <a:cs typeface="+mn-cs"/>
                        </a:rPr>
                        <m:t>|</m:t>
                      </m:r>
                      <m:sSubSup>
                        <m:sSubSupPr>
                          <m:ctrlPr>
                            <a:rPr lang="en-US" sz="2400" i="1" kern="1200">
                              <a:solidFill>
                                <a:schemeClr val="tx1"/>
                              </a:solidFill>
                              <a:effectLst/>
                              <a:latin typeface="Cambria Math" charset="0"/>
                              <a:ea typeface="+mn-ea"/>
                              <a:cs typeface="+mn-cs"/>
                            </a:rPr>
                          </m:ctrlPr>
                        </m:sSubSupPr>
                        <m:e>
                          <m:r>
                            <a:rPr lang="en-US" sz="2400" i="1" kern="1200">
                              <a:solidFill>
                                <a:schemeClr val="tx1"/>
                              </a:solidFill>
                              <a:effectLst/>
                              <a:latin typeface="Cambria Math" charset="0"/>
                              <a:ea typeface="+mn-ea"/>
                              <a:cs typeface="+mn-cs"/>
                            </a:rPr>
                            <m:t>𝜃</m:t>
                          </m:r>
                        </m:e>
                        <m:sub>
                          <m:r>
                            <a:rPr lang="en-US" sz="2400" i="1" kern="1200">
                              <a:solidFill>
                                <a:schemeClr val="tx1"/>
                              </a:solidFill>
                              <a:effectLst/>
                              <a:latin typeface="Cambria Math" charset="0"/>
                              <a:ea typeface="+mn-ea"/>
                              <a:cs typeface="+mn-cs"/>
                            </a:rPr>
                            <m:t>𝑝</m:t>
                          </m:r>
                        </m:sub>
                        <m:sup>
                          <m:r>
                            <a:rPr lang="en-US" sz="2400" i="1" kern="1200">
                              <a:solidFill>
                                <a:schemeClr val="tx1"/>
                              </a:solidFill>
                              <a:effectLst/>
                              <a:latin typeface="Cambria Math" charset="0"/>
                              <a:ea typeface="+mn-ea"/>
                              <a:cs typeface="+mn-cs"/>
                            </a:rPr>
                            <m:t>𝑓</m:t>
                          </m:r>
                        </m:sup>
                      </m:sSubSup>
                      <m:r>
                        <a:rPr lang="en-US" sz="2400" i="1" kern="1200">
                          <a:solidFill>
                            <a:schemeClr val="tx1"/>
                          </a:solidFill>
                          <a:effectLst/>
                          <a:latin typeface="Cambria Math" charset="0"/>
                          <a:ea typeface="+mn-ea"/>
                          <a:cs typeface="+mn-cs"/>
                        </a:rPr>
                        <m:t>)))/</m:t>
                      </m:r>
                      <m:r>
                        <m:rPr>
                          <m:sty m:val="p"/>
                        </m:rPr>
                        <a:rPr lang="en-US" sz="2400" kern="1200">
                          <a:solidFill>
                            <a:schemeClr val="tx1"/>
                          </a:solidFill>
                          <a:effectLst/>
                          <a:latin typeface="Cambria Math" charset="0"/>
                          <a:ea typeface="+mn-ea"/>
                          <a:cs typeface="+mn-cs"/>
                        </a:rPr>
                        <m:t>log</m:t>
                      </m:r>
                      <m:r>
                        <a:rPr lang="en-US" sz="2400" kern="1200">
                          <a:solidFill>
                            <a:schemeClr val="tx1"/>
                          </a:solidFill>
                          <a:effectLst/>
                          <a:latin typeface="Cambria Math" charset="0"/>
                          <a:ea typeface="+mn-ea"/>
                          <a:cs typeface="+mn-cs"/>
                        </a:rPr>
                        <m:t>⁡</m:t>
                      </m:r>
                      <m:r>
                        <a:rPr lang="en-US" sz="2400" i="1" kern="1200">
                          <a:solidFill>
                            <a:schemeClr val="tx1"/>
                          </a:solidFill>
                          <a:effectLst/>
                          <a:latin typeface="Cambria Math" charset="0"/>
                          <a:ea typeface="+mn-ea"/>
                          <a:cs typeface="+mn-cs"/>
                        </a:rPr>
                        <m:t>(10)</m:t>
                      </m:r>
                    </m:oMath>
                  </m:oMathPara>
                </a14:m>
                <a:endParaRPr lang="en-US" sz="2400" kern="1200" dirty="0">
                  <a:solidFill>
                    <a:schemeClr val="tx1"/>
                  </a:solidFill>
                  <a:effectLst/>
                  <a:latin typeface="+mn-lt"/>
                  <a:ea typeface="+mn-ea"/>
                  <a:cs typeface="+mn-cs"/>
                </a:endParaRPr>
              </a:p>
              <a:p>
                <a14:m>
                  <m:oMath xmlns:m="http://schemas.openxmlformats.org/officeDocument/2006/math">
                    <m:sSubSup>
                      <m:sSubSupPr>
                        <m:ctrlPr>
                          <a:rPr lang="en-US" sz="2400" i="1" kern="1200">
                            <a:solidFill>
                              <a:schemeClr val="tx1"/>
                            </a:solidFill>
                            <a:effectLst/>
                            <a:latin typeface="Cambria Math" charset="0"/>
                            <a:ea typeface="+mn-ea"/>
                            <a:cs typeface="+mn-cs"/>
                          </a:rPr>
                        </m:ctrlPr>
                      </m:sSubSupPr>
                      <m:e>
                        <m:r>
                          <a:rPr lang="en-US" sz="2400" i="1" kern="1200">
                            <a:solidFill>
                              <a:schemeClr val="tx1"/>
                            </a:solidFill>
                            <a:effectLst/>
                            <a:latin typeface="Cambria Math" charset="0"/>
                            <a:ea typeface="+mn-ea"/>
                            <a:cs typeface="+mn-cs"/>
                          </a:rPr>
                          <m:t>𝜃</m:t>
                        </m:r>
                      </m:e>
                      <m:sub>
                        <m:r>
                          <a:rPr lang="en-US" sz="2400" i="1" kern="1200">
                            <a:solidFill>
                              <a:schemeClr val="tx1"/>
                            </a:solidFill>
                            <a:effectLst/>
                            <a:latin typeface="Cambria Math" charset="0"/>
                            <a:ea typeface="+mn-ea"/>
                            <a:cs typeface="+mn-cs"/>
                          </a:rPr>
                          <m:t>𝑝</m:t>
                        </m:r>
                      </m:sub>
                      <m:sup>
                        <m:r>
                          <a:rPr lang="en-US" sz="2400" i="1" kern="1200">
                            <a:solidFill>
                              <a:schemeClr val="tx1"/>
                            </a:solidFill>
                            <a:effectLst/>
                            <a:latin typeface="Cambria Math" charset="0"/>
                            <a:ea typeface="+mn-ea"/>
                            <a:cs typeface="+mn-cs"/>
                          </a:rPr>
                          <m:t>𝑛</m:t>
                        </m:r>
                      </m:sup>
                    </m:sSubSup>
                  </m:oMath>
                </a14:m>
                <a:r>
                  <a:rPr lang="en-US" sz="2400" kern="1200" dirty="0">
                    <a:solidFill>
                      <a:schemeClr val="tx1"/>
                    </a:solidFill>
                    <a:effectLst/>
                    <a:latin typeface="+mn-lt"/>
                    <a:ea typeface="+mn-ea"/>
                    <a:cs typeface="+mn-cs"/>
                  </a:rPr>
                  <a:t> and </a:t>
                </a:r>
                <a14:m>
                  <m:oMath xmlns:m="http://schemas.openxmlformats.org/officeDocument/2006/math">
                    <m:sSubSup>
                      <m:sSubSupPr>
                        <m:ctrlPr>
                          <a:rPr lang="en-US" sz="2400" i="1" kern="1200">
                            <a:solidFill>
                              <a:schemeClr val="tx1"/>
                            </a:solidFill>
                            <a:effectLst/>
                            <a:latin typeface="Cambria Math" charset="0"/>
                            <a:ea typeface="+mn-ea"/>
                            <a:cs typeface="+mn-cs"/>
                          </a:rPr>
                        </m:ctrlPr>
                      </m:sSubSupPr>
                      <m:e>
                        <m:r>
                          <a:rPr lang="en-US" sz="2400" i="1" kern="1200">
                            <a:solidFill>
                              <a:schemeClr val="tx1"/>
                            </a:solidFill>
                            <a:effectLst/>
                            <a:latin typeface="Cambria Math" charset="0"/>
                            <a:ea typeface="+mn-ea"/>
                            <a:cs typeface="+mn-cs"/>
                          </a:rPr>
                          <m:t>𝜃</m:t>
                        </m:r>
                      </m:e>
                      <m:sub>
                        <m:r>
                          <a:rPr lang="en-US" sz="2400" i="1" kern="1200">
                            <a:solidFill>
                              <a:schemeClr val="tx1"/>
                            </a:solidFill>
                            <a:effectLst/>
                            <a:latin typeface="Cambria Math" charset="0"/>
                            <a:ea typeface="+mn-ea"/>
                            <a:cs typeface="+mn-cs"/>
                          </a:rPr>
                          <m:t>𝑝</m:t>
                        </m:r>
                      </m:sub>
                      <m:sup>
                        <m:r>
                          <a:rPr lang="en-US" sz="2400" i="1" kern="1200">
                            <a:solidFill>
                              <a:schemeClr val="tx1"/>
                            </a:solidFill>
                            <a:effectLst/>
                            <a:latin typeface="Cambria Math" charset="0"/>
                            <a:ea typeface="+mn-ea"/>
                            <a:cs typeface="+mn-cs"/>
                          </a:rPr>
                          <m:t>𝑓</m:t>
                        </m:r>
                      </m:sup>
                    </m:sSubSup>
                  </m:oMath>
                </a14:m>
                <a:r>
                  <a:rPr lang="en-US" sz="2400" kern="1200" dirty="0">
                    <a:solidFill>
                      <a:schemeClr val="tx1"/>
                    </a:solidFill>
                    <a:effectLst/>
                    <a:latin typeface="+mn-lt"/>
                    <a:ea typeface="+mn-ea"/>
                    <a:cs typeface="+mn-cs"/>
                  </a:rPr>
                  <a:t>  were the MLE of the parameter spaces under the null and full models, respectively.</a:t>
                </a:r>
                <a:r>
                  <a:rPr lang="en-US" dirty="0">
                    <a:effectLst/>
                  </a:rPr>
                  <a:t> </a:t>
                </a:r>
                <a:endParaRPr lang="en-US" sz="1200" dirty="0" smtClean="0">
                  <a:latin typeface="Helvetica"/>
                  <a:cs typeface="Helvetica"/>
                </a:endParaRPr>
              </a:p>
            </p:txBody>
          </p:sp>
        </mc:Choice>
        <mc:Fallback xmlns="">
          <p:sp>
            <p:nvSpPr>
              <p:cNvPr id="3" name="Notes Placeholder 2"/>
              <p:cNvSpPr>
                <a:spLocks noGrp="1"/>
              </p:cNvSpPr>
              <p:nvPr>
                <p:ph type="body" idx="1"/>
              </p:nvPr>
            </p:nvSpPr>
            <p:spPr/>
            <p:txBody>
              <a:bodyPr/>
              <a:lstStyle/>
              <a:p>
                <a:r>
                  <a:rPr lang="en-US" sz="2400" b="1" kern="1200" dirty="0" smtClean="0">
                    <a:solidFill>
                      <a:schemeClr val="tx1"/>
                    </a:solidFill>
                    <a:effectLst/>
                    <a:latin typeface="+mn-lt"/>
                    <a:ea typeface="+mn-ea"/>
                    <a:cs typeface="+mn-cs"/>
                  </a:rPr>
                  <a:t>Supplemental Figure 8. </a:t>
                </a:r>
                <a:r>
                  <a:rPr lang="en-US" sz="2400" kern="1200" dirty="0">
                    <a:solidFill>
                      <a:schemeClr val="tx1"/>
                    </a:solidFill>
                    <a:effectLst/>
                    <a:latin typeface="+mn-lt"/>
                    <a:ea typeface="+mn-ea"/>
                    <a:cs typeface="+mn-cs"/>
                  </a:rPr>
                  <a:t>Results of GWAS using numerical variables shows inconsistency due to numeric coding scheme. The four categorical levels of AD diagnosis in ADSP (no, possible, probable, definite) were transformed to numerical by two rules: Coding Scheme A with 0, 0.25, 0.5, 1; and Coding Scheme B with 0, 0.33, 0.66, 1. Variants with LOD results greater than 10 in either of the two schemes were plotted (23,388 variants). Analysis was performed using a linear mixed model in </a:t>
                </a:r>
                <a:r>
                  <a:rPr lang="en-US" sz="2400" i="1" kern="1200" dirty="0" err="1">
                    <a:solidFill>
                      <a:schemeClr val="tx1"/>
                    </a:solidFill>
                    <a:effectLst/>
                    <a:latin typeface="+mn-lt"/>
                    <a:ea typeface="+mn-ea"/>
                    <a:cs typeface="+mn-cs"/>
                  </a:rPr>
                  <a:t>QTLRel</a:t>
                </a:r>
                <a:r>
                  <a:rPr lang="en-US" sz="2400" kern="1200" dirty="0">
                    <a:solidFill>
                      <a:schemeClr val="tx1"/>
                    </a:solidFill>
                    <a:effectLst/>
                    <a:latin typeface="+mn-lt"/>
                    <a:ea typeface="+mn-ea"/>
                    <a:cs typeface="+mn-cs"/>
                  </a:rPr>
                  <a:t>, comparing the nested null and full models to estimate the significance of a variant. The full models were the same as described in the text (Materials and Methods: Model Estimations) whereas the null models ignored the variant, </a:t>
                </a:r>
                <a:r>
                  <a:rPr lang="en-US" sz="2400" i="1" kern="1200" dirty="0">
                    <a:solidFill>
                      <a:schemeClr val="tx1"/>
                    </a:solidFill>
                    <a:effectLst/>
                    <a:latin typeface="+mn-lt"/>
                    <a:ea typeface="+mn-ea"/>
                    <a:cs typeface="+mn-cs"/>
                  </a:rPr>
                  <a:t>g</a:t>
                </a:r>
                <a:r>
                  <a:rPr lang="en-US" sz="2400" kern="1200" dirty="0">
                    <a:solidFill>
                      <a:schemeClr val="tx1"/>
                    </a:solidFill>
                    <a:effectLst/>
                    <a:latin typeface="+mn-lt"/>
                    <a:ea typeface="+mn-ea"/>
                    <a:cs typeface="+mn-cs"/>
                  </a:rPr>
                  <a:t>, as a linear predictor. In MLE, the null-to-full model improvements was quantified by LOD, which equals log likelihood difference between the full and null models using the MLE estimation of model parameters divided by log(10).</a:t>
                </a:r>
              </a:p>
              <a:p>
                <a:r>
                  <a:rPr lang="en-US" sz="2400" i="0" kern="1200">
                    <a:solidFill>
                      <a:schemeClr val="tx1"/>
                    </a:solidFill>
                    <a:effectLst/>
                    <a:latin typeface="+mn-lt"/>
                    <a:ea typeface="+mn-ea"/>
                    <a:cs typeface="+mn-cs"/>
                  </a:rPr>
                  <a:t>𝐿𝑂𝐷= −(log⁡(𝑃(𝑑𝑎𝑡𝑎│𝜃_𝑝^𝑛 ))−log⁡(𝑃(𝑑𝑎𝑡𝑎|𝜃_𝑝^𝑓)))/log⁡(10)</a:t>
                </a:r>
                <a:endParaRPr lang="en-US" sz="2400" kern="1200" dirty="0">
                  <a:solidFill>
                    <a:schemeClr val="tx1"/>
                  </a:solidFill>
                  <a:effectLst/>
                  <a:latin typeface="+mn-lt"/>
                  <a:ea typeface="+mn-ea"/>
                  <a:cs typeface="+mn-cs"/>
                </a:endParaRPr>
              </a:p>
              <a:p>
                <a:r>
                  <a:rPr lang="en-US" sz="2400" i="0" kern="1200">
                    <a:solidFill>
                      <a:schemeClr val="tx1"/>
                    </a:solidFill>
                    <a:effectLst/>
                    <a:latin typeface="+mn-lt"/>
                    <a:ea typeface="+mn-ea"/>
                    <a:cs typeface="+mn-cs"/>
                  </a:rPr>
                  <a:t>𝜃_𝑝^𝑛</a:t>
                </a:r>
                <a:r>
                  <a:rPr lang="en-US" sz="2400" kern="1200" dirty="0">
                    <a:solidFill>
                      <a:schemeClr val="tx1"/>
                    </a:solidFill>
                    <a:effectLst/>
                    <a:latin typeface="+mn-lt"/>
                    <a:ea typeface="+mn-ea"/>
                    <a:cs typeface="+mn-cs"/>
                  </a:rPr>
                  <a:t> and </a:t>
                </a:r>
                <a:r>
                  <a:rPr lang="en-US" sz="2400" i="0" kern="1200">
                    <a:solidFill>
                      <a:schemeClr val="tx1"/>
                    </a:solidFill>
                    <a:effectLst/>
                    <a:latin typeface="+mn-lt"/>
                    <a:ea typeface="+mn-ea"/>
                    <a:cs typeface="+mn-cs"/>
                  </a:rPr>
                  <a:t>𝜃_𝑝^𝑓</a:t>
                </a:r>
                <a:r>
                  <a:rPr lang="en-US" sz="2400" kern="1200" dirty="0">
                    <a:solidFill>
                      <a:schemeClr val="tx1"/>
                    </a:solidFill>
                    <a:effectLst/>
                    <a:latin typeface="+mn-lt"/>
                    <a:ea typeface="+mn-ea"/>
                    <a:cs typeface="+mn-cs"/>
                  </a:rPr>
                  <a:t>  were the MLE of the parameter spaces under the null and full models, respectively.</a:t>
                </a:r>
                <a:r>
                  <a:rPr lang="en-US" dirty="0">
                    <a:effectLst/>
                  </a:rPr>
                  <a:t> </a:t>
                </a:r>
                <a:endParaRPr lang="en-US" sz="1200" dirty="0" smtClean="0">
                  <a:latin typeface="Helvetica"/>
                  <a:cs typeface="Helvetica"/>
                </a:endParaRPr>
              </a:p>
            </p:txBody>
          </p:sp>
        </mc:Fallback>
      </mc:AlternateContent>
      <p:sp>
        <p:nvSpPr>
          <p:cNvPr id="4" name="Slide Number Placeholder 3"/>
          <p:cNvSpPr>
            <a:spLocks noGrp="1"/>
          </p:cNvSpPr>
          <p:nvPr>
            <p:ph type="sldNum" sz="quarter" idx="10"/>
          </p:nvPr>
        </p:nvSpPr>
        <p:spPr/>
        <p:txBody>
          <a:bodyPr/>
          <a:lstStyle/>
          <a:p>
            <a:fld id="{45C27486-62B5-1D4B-97C2-43F6778CC19B}" type="slidenum">
              <a:rPr lang="en-US" smtClean="0"/>
              <a:pPr/>
              <a:t>8</a:t>
            </a:fld>
            <a:endParaRPr lang="en-US"/>
          </a:p>
        </p:txBody>
      </p:sp>
    </p:spTree>
    <p:extLst>
      <p:ext uri="{BB962C8B-B14F-4D97-AF65-F5344CB8AC3E}">
        <p14:creationId xmlns:p14="http://schemas.microsoft.com/office/powerpoint/2010/main" val="24574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1"/>
            <a:ext cx="155448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958448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87187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549277"/>
            <a:ext cx="411480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549277"/>
            <a:ext cx="12039600" cy="11703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4158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27721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8813801"/>
            <a:ext cx="15544800" cy="2724150"/>
          </a:xfrm>
        </p:spPr>
        <p:txBody>
          <a:bodyPr anchor="t"/>
          <a:lstStyle>
            <a:lvl1pPr algn="l">
              <a:defRPr sz="8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5813427"/>
            <a:ext cx="15544800" cy="300037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81040D-B32E-0140-809E-C0AC2EF1846B}" type="datetimeFigureOut">
              <a:rPr lang="en-US" smtClean="0"/>
              <a:pPr/>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84253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96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81040D-B32E-0140-809E-C0AC2EF1846B}" type="datetimeFigureOut">
              <a:rPr lang="en-US" smtClean="0"/>
              <a:pPr/>
              <a:t>2/25/18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5452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6"/>
            <a:ext cx="8080376"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6"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1" y="3070226"/>
            <a:ext cx="8083550"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290051" y="4349750"/>
            <a:ext cx="8083550"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81040D-B32E-0140-809E-C0AC2EF1846B}" type="datetimeFigureOut">
              <a:rPr lang="en-US" smtClean="0"/>
              <a:pPr/>
              <a:t>2/25/18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25864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81040D-B32E-0140-809E-C0AC2EF1846B}" type="datetimeFigureOut">
              <a:rPr lang="en-US" smtClean="0"/>
              <a:pPr/>
              <a:t>2/25/18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12970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1040D-B32E-0140-809E-C0AC2EF1846B}" type="datetimeFigureOut">
              <a:rPr lang="en-US" smtClean="0"/>
              <a:pPr/>
              <a:t>2/25/18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43910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546100"/>
            <a:ext cx="6016626" cy="2324100"/>
          </a:xfrm>
        </p:spPr>
        <p:txBody>
          <a:bodyPr anchor="b"/>
          <a:lstStyle>
            <a:lvl1pPr algn="l">
              <a:defRPr sz="4000" b="1"/>
            </a:lvl1pPr>
          </a:lstStyle>
          <a:p>
            <a:r>
              <a:rPr lang="en-US" smtClean="0"/>
              <a:t>Click to edit Master title style</a:t>
            </a:r>
            <a:endParaRPr lang="en-US"/>
          </a:p>
        </p:txBody>
      </p:sp>
      <p:sp>
        <p:nvSpPr>
          <p:cNvPr id="3" name="Content Placeholder 2"/>
          <p:cNvSpPr>
            <a:spLocks noGrp="1"/>
          </p:cNvSpPr>
          <p:nvPr>
            <p:ph idx="1"/>
          </p:nvPr>
        </p:nvSpPr>
        <p:spPr>
          <a:xfrm>
            <a:off x="7150100" y="546101"/>
            <a:ext cx="10223500" cy="11706226"/>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2870201"/>
            <a:ext cx="6016626" cy="9382126"/>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81040D-B32E-0140-809E-C0AC2EF1846B}" type="datetimeFigureOut">
              <a:rPr lang="en-US" smtClean="0"/>
              <a:pPr/>
              <a:t>2/25/18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96145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9601200"/>
            <a:ext cx="10972800" cy="1133476"/>
          </a:xfrm>
        </p:spPr>
        <p:txBody>
          <a:bodyPr anchor="b"/>
          <a:lstStyle>
            <a:lvl1pPr algn="l">
              <a:defRPr sz="4000" b="1"/>
            </a:lvl1pPr>
          </a:lstStyle>
          <a:p>
            <a:r>
              <a:rPr lang="en-US" smtClean="0"/>
              <a:t>Click to edit Master title style</a:t>
            </a:r>
            <a:endParaRPr lang="en-US"/>
          </a:p>
        </p:txBody>
      </p:sp>
      <p:sp>
        <p:nvSpPr>
          <p:cNvPr id="3" name="Picture Placeholder 2"/>
          <p:cNvSpPr>
            <a:spLocks noGrp="1"/>
          </p:cNvSpPr>
          <p:nvPr>
            <p:ph type="pic" idx="1"/>
          </p:nvPr>
        </p:nvSpPr>
        <p:spPr>
          <a:xfrm>
            <a:off x="3584576" y="1225550"/>
            <a:ext cx="10972800" cy="82296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p:cNvSpPr>
            <a:spLocks noGrp="1"/>
          </p:cNvSpPr>
          <p:nvPr>
            <p:ph type="body" sz="half" idx="2"/>
          </p:nvPr>
        </p:nvSpPr>
        <p:spPr>
          <a:xfrm>
            <a:off x="3584576" y="10734676"/>
            <a:ext cx="10972800" cy="160972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81040D-B32E-0140-809E-C0AC2EF1846B}" type="datetimeFigureOut">
              <a:rPr lang="en-US" smtClean="0"/>
              <a:pPr/>
              <a:t>2/25/18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775800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6"/>
            <a:ext cx="16459200" cy="2286000"/>
          </a:xfrm>
          <a:prstGeom prst="rect">
            <a:avLst/>
          </a:prstGeom>
        </p:spPr>
        <p:txBody>
          <a:bodyPr vert="horz" lIns="182880" tIns="91440" rIns="182880" bIns="9144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1"/>
            <a:ext cx="16459200" cy="9051926"/>
          </a:xfrm>
          <a:prstGeom prst="rect">
            <a:avLst/>
          </a:prstGeom>
        </p:spPr>
        <p:txBody>
          <a:bodyPr vert="horz" lIns="182880" tIns="91440" rIns="182880" bIns="914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01"/>
            <a:ext cx="4267200" cy="730250"/>
          </a:xfrm>
          <a:prstGeom prst="rect">
            <a:avLst/>
          </a:prstGeom>
        </p:spPr>
        <p:txBody>
          <a:bodyPr vert="horz" lIns="182880" tIns="91440" rIns="182880" bIns="91440" rtlCol="0" anchor="ctr"/>
          <a:lstStyle>
            <a:lvl1pPr algn="l">
              <a:defRPr sz="2400">
                <a:solidFill>
                  <a:schemeClr val="tx1">
                    <a:tint val="75000"/>
                  </a:schemeClr>
                </a:solidFill>
              </a:defRPr>
            </a:lvl1pPr>
          </a:lstStyle>
          <a:p>
            <a:fld id="{3A81040D-B32E-0140-809E-C0AC2EF1846B}" type="datetimeFigureOut">
              <a:rPr lang="en-US" smtClean="0"/>
              <a:pPr/>
              <a:t>2/25/18</a:t>
            </a:fld>
            <a:endParaRPr lang="en-US"/>
          </a:p>
        </p:txBody>
      </p:sp>
      <p:sp>
        <p:nvSpPr>
          <p:cNvPr id="5" name="Footer Placeholder 4"/>
          <p:cNvSpPr>
            <a:spLocks noGrp="1"/>
          </p:cNvSpPr>
          <p:nvPr>
            <p:ph type="ftr" sz="quarter" idx="3"/>
          </p:nvPr>
        </p:nvSpPr>
        <p:spPr>
          <a:xfrm>
            <a:off x="6248400" y="12712701"/>
            <a:ext cx="5791200" cy="730250"/>
          </a:xfrm>
          <a:prstGeom prst="rect">
            <a:avLst/>
          </a:prstGeom>
        </p:spPr>
        <p:txBody>
          <a:bodyPr vert="horz" lIns="182880" tIns="91440" rIns="182880" bIns="9144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2712701"/>
            <a:ext cx="4267200" cy="730250"/>
          </a:xfrm>
          <a:prstGeom prst="rect">
            <a:avLst/>
          </a:prstGeom>
        </p:spPr>
        <p:txBody>
          <a:bodyPr vert="horz" lIns="182880" tIns="91440" rIns="182880" bIns="91440" rtlCol="0" anchor="ctr"/>
          <a:lstStyle>
            <a:lvl1pPr algn="r">
              <a:defRPr sz="2400">
                <a:solidFill>
                  <a:schemeClr val="tx1">
                    <a:tint val="75000"/>
                  </a:schemeClr>
                </a:solidFill>
              </a:defRPr>
            </a:lvl1pPr>
          </a:lstStyle>
          <a:p>
            <a:fld id="{05281A26-DAA4-0042-A144-A7CC9319E600}" type="slidenum">
              <a:rPr lang="en-US" smtClean="0"/>
              <a:pPr/>
              <a:t>‹#›</a:t>
            </a:fld>
            <a:endParaRPr lang="en-US"/>
          </a:p>
        </p:txBody>
      </p:sp>
    </p:spTree>
    <p:extLst>
      <p:ext uri="{BB962C8B-B14F-4D97-AF65-F5344CB8AC3E}">
        <p14:creationId xmlns:p14="http://schemas.microsoft.com/office/powerpoint/2010/main" val="1555324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914400" rtl="0" eaLnBrk="1" latinLnBrk="0" hangingPunct="1">
        <a:spcBef>
          <a:spcPct val="20000"/>
        </a:spcBef>
        <a:buFont typeface="Arial"/>
        <a:buChar char="•"/>
        <a:defRPr sz="6400" kern="1200">
          <a:solidFill>
            <a:schemeClr val="tx1"/>
          </a:solidFill>
          <a:latin typeface="+mn-lt"/>
          <a:ea typeface="+mn-ea"/>
          <a:cs typeface="+mn-cs"/>
        </a:defRPr>
      </a:lvl1pPr>
      <a:lvl2pPr marL="1485900" indent="-571500" algn="l" defTabSz="914400" rtl="0" eaLnBrk="1" latinLnBrk="0" hangingPunct="1">
        <a:spcBef>
          <a:spcPct val="20000"/>
        </a:spcBef>
        <a:buFont typeface="Arial"/>
        <a:buChar char="–"/>
        <a:defRPr sz="5600" kern="1200">
          <a:solidFill>
            <a:schemeClr val="tx1"/>
          </a:solidFill>
          <a:latin typeface="+mn-lt"/>
          <a:ea typeface="+mn-ea"/>
          <a:cs typeface="+mn-cs"/>
        </a:defRPr>
      </a:lvl2pPr>
      <a:lvl3pPr marL="2286000" indent="-457200" algn="l" defTabSz="914400" rtl="0" eaLnBrk="1" latinLnBrk="0" hangingPunct="1">
        <a:spcBef>
          <a:spcPct val="20000"/>
        </a:spcBef>
        <a:buFont typeface="Arial"/>
        <a:buChar char="•"/>
        <a:defRPr sz="4800" kern="1200">
          <a:solidFill>
            <a:schemeClr val="tx1"/>
          </a:solidFill>
          <a:latin typeface="+mn-lt"/>
          <a:ea typeface="+mn-ea"/>
          <a:cs typeface="+mn-cs"/>
        </a:defRPr>
      </a:lvl3pPr>
      <a:lvl4pPr marL="3200400" indent="-457200" algn="l" defTabSz="914400" rtl="0" eaLnBrk="1" latinLnBrk="0" hangingPunct="1">
        <a:spcBef>
          <a:spcPct val="20000"/>
        </a:spcBef>
        <a:buFont typeface="Arial"/>
        <a:buChar char="–"/>
        <a:defRPr sz="4000" kern="1200">
          <a:solidFill>
            <a:schemeClr val="tx1"/>
          </a:solidFill>
          <a:latin typeface="+mn-lt"/>
          <a:ea typeface="+mn-ea"/>
          <a:cs typeface="+mn-cs"/>
        </a:defRPr>
      </a:lvl4pPr>
      <a:lvl5pPr marL="4114800" indent="-457200" algn="l" defTabSz="914400" rtl="0" eaLnBrk="1" latinLnBrk="0" hangingPunct="1">
        <a:spcBef>
          <a:spcPct val="20000"/>
        </a:spcBef>
        <a:buFont typeface="Arial"/>
        <a:buChar char="»"/>
        <a:defRPr sz="4000" kern="1200">
          <a:solidFill>
            <a:schemeClr val="tx1"/>
          </a:solidFill>
          <a:latin typeface="+mn-lt"/>
          <a:ea typeface="+mn-ea"/>
          <a:cs typeface="+mn-cs"/>
        </a:defRPr>
      </a:lvl5pPr>
      <a:lvl6pPr marL="5029200" indent="-457200" algn="l" defTabSz="914400" rtl="0" eaLnBrk="1" latinLnBrk="0" hangingPunct="1">
        <a:spcBef>
          <a:spcPct val="20000"/>
        </a:spcBef>
        <a:buFont typeface="Arial"/>
        <a:buChar char="•"/>
        <a:defRPr sz="4000" kern="1200">
          <a:solidFill>
            <a:schemeClr val="tx1"/>
          </a:solidFill>
          <a:latin typeface="+mn-lt"/>
          <a:ea typeface="+mn-ea"/>
          <a:cs typeface="+mn-cs"/>
        </a:defRPr>
      </a:lvl6pPr>
      <a:lvl7pPr marL="5943600" indent="-457200" algn="l" defTabSz="914400" rtl="0" eaLnBrk="1" latinLnBrk="0" hangingPunct="1">
        <a:spcBef>
          <a:spcPct val="20000"/>
        </a:spcBef>
        <a:buFont typeface="Arial"/>
        <a:buChar char="•"/>
        <a:defRPr sz="4000" kern="1200">
          <a:solidFill>
            <a:schemeClr val="tx1"/>
          </a:solidFill>
          <a:latin typeface="+mn-lt"/>
          <a:ea typeface="+mn-ea"/>
          <a:cs typeface="+mn-cs"/>
        </a:defRPr>
      </a:lvl7pPr>
      <a:lvl8pPr marL="6858000" indent="-457200" algn="l" defTabSz="914400" rtl="0" eaLnBrk="1" latinLnBrk="0" hangingPunct="1">
        <a:spcBef>
          <a:spcPct val="20000"/>
        </a:spcBef>
        <a:buFont typeface="Arial"/>
        <a:buChar char="•"/>
        <a:defRPr sz="4000" kern="1200">
          <a:solidFill>
            <a:schemeClr val="tx1"/>
          </a:solidFill>
          <a:latin typeface="+mn-lt"/>
          <a:ea typeface="+mn-ea"/>
          <a:cs typeface="+mn-cs"/>
        </a:defRPr>
      </a:lvl8pPr>
      <a:lvl9pPr marL="7772400" indent="-457200" algn="l" defTabSz="914400"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7229" y="763186"/>
            <a:ext cx="5627181" cy="738664"/>
          </a:xfrm>
          <a:prstGeom prst="rect">
            <a:avLst/>
          </a:prstGeom>
          <a:noFill/>
        </p:spPr>
        <p:txBody>
          <a:bodyPr wrap="none" lIns="182880" tIns="91440" rIns="182880" bIns="91440" rtlCol="0">
            <a:spAutoFit/>
          </a:bodyPr>
          <a:lstStyle/>
          <a:p>
            <a:r>
              <a:rPr lang="en-US" b="1" dirty="0">
                <a:latin typeface="Helvetica"/>
                <a:cs typeface="Helvetica"/>
              </a:rPr>
              <a:t>Supplementary Figure </a:t>
            </a:r>
            <a:r>
              <a:rPr lang="en-US" b="1" dirty="0" smtClean="0">
                <a:latin typeface="Helvetica"/>
                <a:cs typeface="Helvetica"/>
              </a:rPr>
              <a:t>1</a:t>
            </a:r>
            <a:endParaRPr lang="en-US" b="1" dirty="0">
              <a:latin typeface="Helvetica"/>
              <a:cs typeface="Helvetica"/>
            </a:endParaRPr>
          </a:p>
        </p:txBody>
      </p:sp>
      <p:pic>
        <p:nvPicPr>
          <p:cNvPr id="3" name="Picture 2"/>
          <p:cNvPicPr>
            <a:picLocks noChangeAspect="1"/>
          </p:cNvPicPr>
          <p:nvPr/>
        </p:nvPicPr>
        <p:blipFill>
          <a:blip r:embed="rId3"/>
          <a:stretch>
            <a:fillRect/>
          </a:stretch>
        </p:blipFill>
        <p:spPr>
          <a:xfrm>
            <a:off x="4075873" y="3471373"/>
            <a:ext cx="8626336" cy="5675387"/>
          </a:xfrm>
          <a:prstGeom prst="rect">
            <a:avLst/>
          </a:prstGeom>
        </p:spPr>
      </p:pic>
    </p:spTree>
    <p:extLst>
      <p:ext uri="{BB962C8B-B14F-4D97-AF65-F5344CB8AC3E}">
        <p14:creationId xmlns:p14="http://schemas.microsoft.com/office/powerpoint/2010/main" val="154504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7229" y="763186"/>
            <a:ext cx="5627181" cy="738664"/>
          </a:xfrm>
          <a:prstGeom prst="rect">
            <a:avLst/>
          </a:prstGeom>
          <a:noFill/>
        </p:spPr>
        <p:txBody>
          <a:bodyPr wrap="none" lIns="182880" tIns="91440" rIns="182880" bIns="91440" rtlCol="0">
            <a:spAutoFit/>
          </a:bodyPr>
          <a:lstStyle/>
          <a:p>
            <a:r>
              <a:rPr lang="en-US" b="1" dirty="0">
                <a:latin typeface="Helvetica"/>
                <a:cs typeface="Helvetica"/>
              </a:rPr>
              <a:t>Supplementary Figure </a:t>
            </a:r>
            <a:r>
              <a:rPr lang="en-US" b="1" dirty="0" smtClean="0">
                <a:latin typeface="Helvetica"/>
                <a:cs typeface="Helvetica"/>
              </a:rPr>
              <a:t>2</a:t>
            </a:r>
            <a:endParaRPr lang="en-US" b="1" dirty="0">
              <a:latin typeface="Helvetica"/>
              <a:cs typeface="Helvetica"/>
            </a:endParaRPr>
          </a:p>
        </p:txBody>
      </p:sp>
      <p:pic>
        <p:nvPicPr>
          <p:cNvPr id="2" name="Picture 1"/>
          <p:cNvPicPr>
            <a:picLocks noChangeAspect="1"/>
          </p:cNvPicPr>
          <p:nvPr/>
        </p:nvPicPr>
        <p:blipFill>
          <a:blip r:embed="rId3"/>
          <a:stretch>
            <a:fillRect/>
          </a:stretch>
        </p:blipFill>
        <p:spPr>
          <a:xfrm>
            <a:off x="5855120" y="2083351"/>
            <a:ext cx="6111594" cy="3623204"/>
          </a:xfrm>
          <a:prstGeom prst="rect">
            <a:avLst/>
          </a:prstGeom>
        </p:spPr>
      </p:pic>
      <p:pic>
        <p:nvPicPr>
          <p:cNvPr id="5" name="Picture 4"/>
          <p:cNvPicPr>
            <a:picLocks noChangeAspect="1"/>
          </p:cNvPicPr>
          <p:nvPr/>
        </p:nvPicPr>
        <p:blipFill>
          <a:blip r:embed="rId4"/>
          <a:stretch>
            <a:fillRect/>
          </a:stretch>
        </p:blipFill>
        <p:spPr>
          <a:xfrm>
            <a:off x="5855120" y="5706555"/>
            <a:ext cx="6292010" cy="3662513"/>
          </a:xfrm>
          <a:prstGeom prst="rect">
            <a:avLst/>
          </a:prstGeom>
        </p:spPr>
      </p:pic>
      <p:pic>
        <p:nvPicPr>
          <p:cNvPr id="6" name="Picture 5"/>
          <p:cNvPicPr>
            <a:picLocks noChangeAspect="1"/>
          </p:cNvPicPr>
          <p:nvPr/>
        </p:nvPicPr>
        <p:blipFill>
          <a:blip r:embed="rId5"/>
          <a:stretch>
            <a:fillRect/>
          </a:stretch>
        </p:blipFill>
        <p:spPr>
          <a:xfrm>
            <a:off x="5929938" y="9513188"/>
            <a:ext cx="6217192" cy="3657990"/>
          </a:xfrm>
          <a:prstGeom prst="rect">
            <a:avLst/>
          </a:prstGeom>
        </p:spPr>
      </p:pic>
      <p:sp>
        <p:nvSpPr>
          <p:cNvPr id="7" name="TextBox 6"/>
          <p:cNvSpPr txBox="1"/>
          <p:nvPr/>
        </p:nvSpPr>
        <p:spPr>
          <a:xfrm>
            <a:off x="5209512" y="1760185"/>
            <a:ext cx="465192" cy="646331"/>
          </a:xfrm>
          <a:prstGeom prst="rect">
            <a:avLst/>
          </a:prstGeom>
          <a:noFill/>
        </p:spPr>
        <p:txBody>
          <a:bodyPr wrap="none" rtlCol="0">
            <a:spAutoFit/>
          </a:bodyPr>
          <a:lstStyle/>
          <a:p>
            <a:r>
              <a:rPr lang="en-US" b="1" dirty="0" smtClean="0"/>
              <a:t>A</a:t>
            </a:r>
            <a:endParaRPr lang="en-US" b="1" dirty="0"/>
          </a:p>
        </p:txBody>
      </p:sp>
      <p:sp>
        <p:nvSpPr>
          <p:cNvPr id="8" name="TextBox 7"/>
          <p:cNvSpPr txBox="1"/>
          <p:nvPr/>
        </p:nvSpPr>
        <p:spPr>
          <a:xfrm>
            <a:off x="5209512" y="5052724"/>
            <a:ext cx="442750" cy="646331"/>
          </a:xfrm>
          <a:prstGeom prst="rect">
            <a:avLst/>
          </a:prstGeom>
          <a:noFill/>
        </p:spPr>
        <p:txBody>
          <a:bodyPr wrap="none" rtlCol="0">
            <a:spAutoFit/>
          </a:bodyPr>
          <a:lstStyle/>
          <a:p>
            <a:r>
              <a:rPr lang="en-US" b="1" dirty="0"/>
              <a:t>B</a:t>
            </a:r>
          </a:p>
        </p:txBody>
      </p:sp>
      <p:sp>
        <p:nvSpPr>
          <p:cNvPr id="9" name="TextBox 8"/>
          <p:cNvSpPr txBox="1"/>
          <p:nvPr/>
        </p:nvSpPr>
        <p:spPr>
          <a:xfrm>
            <a:off x="5209512" y="8866857"/>
            <a:ext cx="428322" cy="646331"/>
          </a:xfrm>
          <a:prstGeom prst="rect">
            <a:avLst/>
          </a:prstGeom>
          <a:noFill/>
        </p:spPr>
        <p:txBody>
          <a:bodyPr wrap="none" rtlCol="0">
            <a:spAutoFit/>
          </a:bodyPr>
          <a:lstStyle/>
          <a:p>
            <a:r>
              <a:rPr lang="en-US" b="1" dirty="0"/>
              <a:t>C</a:t>
            </a:r>
          </a:p>
        </p:txBody>
      </p:sp>
    </p:spTree>
    <p:extLst>
      <p:ext uri="{BB962C8B-B14F-4D97-AF65-F5344CB8AC3E}">
        <p14:creationId xmlns:p14="http://schemas.microsoft.com/office/powerpoint/2010/main" val="68105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7229" y="763186"/>
            <a:ext cx="5627181" cy="738664"/>
          </a:xfrm>
          <a:prstGeom prst="rect">
            <a:avLst/>
          </a:prstGeom>
          <a:noFill/>
        </p:spPr>
        <p:txBody>
          <a:bodyPr wrap="none" lIns="182880" tIns="91440" rIns="182880" bIns="91440" rtlCol="0">
            <a:spAutoFit/>
          </a:bodyPr>
          <a:lstStyle/>
          <a:p>
            <a:r>
              <a:rPr lang="en-US" b="1" dirty="0">
                <a:latin typeface="Helvetica"/>
                <a:cs typeface="Helvetica"/>
              </a:rPr>
              <a:t>Supplementary Figure </a:t>
            </a:r>
            <a:r>
              <a:rPr lang="en-US" b="1" dirty="0" smtClean="0">
                <a:latin typeface="Helvetica"/>
                <a:cs typeface="Helvetica"/>
              </a:rPr>
              <a:t>3</a:t>
            </a:r>
            <a:endParaRPr lang="en-US" b="1" dirty="0">
              <a:latin typeface="Helvetica"/>
              <a:cs typeface="Helvetica"/>
            </a:endParaRPr>
          </a:p>
        </p:txBody>
      </p:sp>
      <p:pic>
        <p:nvPicPr>
          <p:cNvPr id="5" name="Picture 4" descr="covar_int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048483"/>
            <a:ext cx="17900490" cy="8950246"/>
          </a:xfrm>
          <a:prstGeom prst="rect">
            <a:avLst/>
          </a:prstGeom>
        </p:spPr>
      </p:pic>
    </p:spTree>
    <p:extLst>
      <p:ext uri="{BB962C8B-B14F-4D97-AF65-F5344CB8AC3E}">
        <p14:creationId xmlns:p14="http://schemas.microsoft.com/office/powerpoint/2010/main" val="104028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7229" y="763186"/>
            <a:ext cx="5627181" cy="738664"/>
          </a:xfrm>
          <a:prstGeom prst="rect">
            <a:avLst/>
          </a:prstGeom>
          <a:noFill/>
        </p:spPr>
        <p:txBody>
          <a:bodyPr wrap="none" lIns="182880" tIns="91440" rIns="182880" bIns="91440" rtlCol="0">
            <a:spAutoFit/>
          </a:bodyPr>
          <a:lstStyle/>
          <a:p>
            <a:r>
              <a:rPr lang="en-US" b="1" dirty="0">
                <a:latin typeface="Helvetica"/>
                <a:cs typeface="Helvetica"/>
              </a:rPr>
              <a:t>Supplementary Figure </a:t>
            </a:r>
            <a:r>
              <a:rPr lang="en-US" b="1" dirty="0" smtClean="0">
                <a:latin typeface="Helvetica"/>
                <a:cs typeface="Helvetica"/>
              </a:rPr>
              <a:t>4</a:t>
            </a:r>
            <a:endParaRPr lang="en-US" b="1" dirty="0">
              <a:latin typeface="Helvetica"/>
              <a:cs typeface="Helvetica"/>
            </a:endParaRPr>
          </a:p>
        </p:txBody>
      </p:sp>
      <p:pic>
        <p:nvPicPr>
          <p:cNvPr id="11" name="Picture 10" descr="log.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067" y="3505493"/>
            <a:ext cx="13438298" cy="7465721"/>
          </a:xfrm>
          <a:prstGeom prst="rect">
            <a:avLst/>
          </a:prstGeom>
        </p:spPr>
      </p:pic>
    </p:spTree>
    <p:extLst>
      <p:ext uri="{BB962C8B-B14F-4D97-AF65-F5344CB8AC3E}">
        <p14:creationId xmlns:p14="http://schemas.microsoft.com/office/powerpoint/2010/main" val="2696101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7229" y="763186"/>
            <a:ext cx="5627181" cy="738664"/>
          </a:xfrm>
          <a:prstGeom prst="rect">
            <a:avLst/>
          </a:prstGeom>
          <a:noFill/>
        </p:spPr>
        <p:txBody>
          <a:bodyPr wrap="none" lIns="182880" tIns="91440" rIns="182880" bIns="91440" rtlCol="0">
            <a:spAutoFit/>
          </a:bodyPr>
          <a:lstStyle/>
          <a:p>
            <a:r>
              <a:rPr lang="en-US" b="1" dirty="0">
                <a:latin typeface="Helvetica"/>
                <a:cs typeface="Helvetica"/>
              </a:rPr>
              <a:t>Supplementary Figure 5</a:t>
            </a:r>
          </a:p>
        </p:txBody>
      </p:sp>
      <p:pic>
        <p:nvPicPr>
          <p:cNvPr id="3" name="Picture 2"/>
          <p:cNvPicPr>
            <a:picLocks noChangeAspect="1"/>
          </p:cNvPicPr>
          <p:nvPr/>
        </p:nvPicPr>
        <p:blipFill>
          <a:blip r:embed="rId3"/>
          <a:stretch>
            <a:fillRect/>
          </a:stretch>
        </p:blipFill>
        <p:spPr>
          <a:xfrm>
            <a:off x="6082834" y="1799941"/>
            <a:ext cx="5264400" cy="3615704"/>
          </a:xfrm>
          <a:prstGeom prst="rect">
            <a:avLst/>
          </a:prstGeom>
        </p:spPr>
      </p:pic>
      <p:pic>
        <p:nvPicPr>
          <p:cNvPr id="4" name="Picture 3"/>
          <p:cNvPicPr>
            <a:picLocks noChangeAspect="1"/>
          </p:cNvPicPr>
          <p:nvPr/>
        </p:nvPicPr>
        <p:blipFill>
          <a:blip r:embed="rId4"/>
          <a:stretch>
            <a:fillRect/>
          </a:stretch>
        </p:blipFill>
        <p:spPr>
          <a:xfrm>
            <a:off x="6082834" y="5525373"/>
            <a:ext cx="5237438" cy="3547285"/>
          </a:xfrm>
          <a:prstGeom prst="rect">
            <a:avLst/>
          </a:prstGeom>
        </p:spPr>
      </p:pic>
      <p:pic>
        <p:nvPicPr>
          <p:cNvPr id="5" name="Picture 4"/>
          <p:cNvPicPr>
            <a:picLocks noChangeAspect="1"/>
          </p:cNvPicPr>
          <p:nvPr/>
        </p:nvPicPr>
        <p:blipFill>
          <a:blip r:embed="rId5"/>
          <a:stretch>
            <a:fillRect/>
          </a:stretch>
        </p:blipFill>
        <p:spPr>
          <a:xfrm>
            <a:off x="6040170" y="9305538"/>
            <a:ext cx="5280102" cy="3564172"/>
          </a:xfrm>
          <a:prstGeom prst="rect">
            <a:avLst/>
          </a:prstGeom>
        </p:spPr>
      </p:pic>
      <p:sp>
        <p:nvSpPr>
          <p:cNvPr id="9" name="TextBox 8"/>
          <p:cNvSpPr txBox="1"/>
          <p:nvPr/>
        </p:nvSpPr>
        <p:spPr>
          <a:xfrm>
            <a:off x="5209512" y="1760185"/>
            <a:ext cx="465192" cy="646331"/>
          </a:xfrm>
          <a:prstGeom prst="rect">
            <a:avLst/>
          </a:prstGeom>
          <a:noFill/>
        </p:spPr>
        <p:txBody>
          <a:bodyPr wrap="none" rtlCol="0">
            <a:spAutoFit/>
          </a:bodyPr>
          <a:lstStyle/>
          <a:p>
            <a:r>
              <a:rPr lang="en-US" b="1" dirty="0" smtClean="0"/>
              <a:t>A</a:t>
            </a:r>
            <a:endParaRPr lang="en-US" b="1" dirty="0"/>
          </a:p>
        </p:txBody>
      </p:sp>
      <p:sp>
        <p:nvSpPr>
          <p:cNvPr id="10" name="TextBox 9"/>
          <p:cNvSpPr txBox="1"/>
          <p:nvPr/>
        </p:nvSpPr>
        <p:spPr>
          <a:xfrm>
            <a:off x="5209512" y="5052724"/>
            <a:ext cx="442750" cy="646331"/>
          </a:xfrm>
          <a:prstGeom prst="rect">
            <a:avLst/>
          </a:prstGeom>
          <a:noFill/>
        </p:spPr>
        <p:txBody>
          <a:bodyPr wrap="none" rtlCol="0">
            <a:spAutoFit/>
          </a:bodyPr>
          <a:lstStyle/>
          <a:p>
            <a:r>
              <a:rPr lang="en-US" b="1" dirty="0"/>
              <a:t>B</a:t>
            </a:r>
          </a:p>
        </p:txBody>
      </p:sp>
      <p:sp>
        <p:nvSpPr>
          <p:cNvPr id="12" name="TextBox 11"/>
          <p:cNvSpPr txBox="1"/>
          <p:nvPr/>
        </p:nvSpPr>
        <p:spPr>
          <a:xfrm>
            <a:off x="5209512" y="8866857"/>
            <a:ext cx="428322" cy="646331"/>
          </a:xfrm>
          <a:prstGeom prst="rect">
            <a:avLst/>
          </a:prstGeom>
          <a:noFill/>
        </p:spPr>
        <p:txBody>
          <a:bodyPr wrap="none" rtlCol="0">
            <a:spAutoFit/>
          </a:bodyPr>
          <a:lstStyle/>
          <a:p>
            <a:r>
              <a:rPr lang="en-US" b="1" dirty="0"/>
              <a:t>C</a:t>
            </a:r>
          </a:p>
        </p:txBody>
      </p:sp>
    </p:spTree>
    <p:extLst>
      <p:ext uri="{BB962C8B-B14F-4D97-AF65-F5344CB8AC3E}">
        <p14:creationId xmlns:p14="http://schemas.microsoft.com/office/powerpoint/2010/main" val="83387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7229" y="90763"/>
            <a:ext cx="5627181" cy="738664"/>
          </a:xfrm>
          <a:prstGeom prst="rect">
            <a:avLst/>
          </a:prstGeom>
          <a:noFill/>
        </p:spPr>
        <p:txBody>
          <a:bodyPr wrap="none" lIns="182880" tIns="91440" rIns="182880" bIns="91440" rtlCol="0">
            <a:spAutoFit/>
          </a:bodyPr>
          <a:lstStyle/>
          <a:p>
            <a:r>
              <a:rPr lang="en-US" b="1" dirty="0">
                <a:latin typeface="Helvetica"/>
                <a:cs typeface="Helvetica"/>
              </a:rPr>
              <a:t>Supplementary Figure </a:t>
            </a:r>
            <a:r>
              <a:rPr lang="en-US" b="1" dirty="0" smtClean="0">
                <a:latin typeface="Helvetica"/>
                <a:cs typeface="Helvetica"/>
              </a:rPr>
              <a:t>6</a:t>
            </a:r>
            <a:endParaRPr lang="en-US" b="1" dirty="0">
              <a:latin typeface="Helvetica"/>
              <a:cs typeface="Helvetica"/>
            </a:endParaRPr>
          </a:p>
        </p:txBody>
      </p:sp>
      <p:sp>
        <p:nvSpPr>
          <p:cNvPr id="9" name="TextBox 8"/>
          <p:cNvSpPr txBox="1"/>
          <p:nvPr/>
        </p:nvSpPr>
        <p:spPr>
          <a:xfrm>
            <a:off x="5203902" y="945528"/>
            <a:ext cx="465192" cy="646331"/>
          </a:xfrm>
          <a:prstGeom prst="rect">
            <a:avLst/>
          </a:prstGeom>
          <a:noFill/>
        </p:spPr>
        <p:txBody>
          <a:bodyPr wrap="none" rtlCol="0">
            <a:spAutoFit/>
          </a:bodyPr>
          <a:lstStyle/>
          <a:p>
            <a:r>
              <a:rPr lang="en-US" b="1" dirty="0" smtClean="0"/>
              <a:t>A</a:t>
            </a:r>
            <a:endParaRPr lang="en-US" b="1" dirty="0"/>
          </a:p>
        </p:txBody>
      </p:sp>
      <p:sp>
        <p:nvSpPr>
          <p:cNvPr id="10" name="TextBox 9"/>
          <p:cNvSpPr txBox="1"/>
          <p:nvPr/>
        </p:nvSpPr>
        <p:spPr>
          <a:xfrm>
            <a:off x="5231748" y="3841128"/>
            <a:ext cx="442750" cy="646331"/>
          </a:xfrm>
          <a:prstGeom prst="rect">
            <a:avLst/>
          </a:prstGeom>
          <a:noFill/>
        </p:spPr>
        <p:txBody>
          <a:bodyPr wrap="none" rtlCol="0">
            <a:spAutoFit/>
          </a:bodyPr>
          <a:lstStyle/>
          <a:p>
            <a:r>
              <a:rPr lang="en-US" b="1" dirty="0"/>
              <a:t>B</a:t>
            </a:r>
          </a:p>
        </p:txBody>
      </p:sp>
      <p:sp>
        <p:nvSpPr>
          <p:cNvPr id="12" name="TextBox 11"/>
          <p:cNvSpPr txBox="1"/>
          <p:nvPr/>
        </p:nvSpPr>
        <p:spPr>
          <a:xfrm>
            <a:off x="5251992" y="6736728"/>
            <a:ext cx="428322" cy="646331"/>
          </a:xfrm>
          <a:prstGeom prst="rect">
            <a:avLst/>
          </a:prstGeom>
          <a:noFill/>
        </p:spPr>
        <p:txBody>
          <a:bodyPr wrap="none" rtlCol="0">
            <a:spAutoFit/>
          </a:bodyPr>
          <a:lstStyle/>
          <a:p>
            <a:r>
              <a:rPr lang="en-US" b="1" dirty="0"/>
              <a:t>C</a:t>
            </a:r>
          </a:p>
        </p:txBody>
      </p:sp>
      <p:sp>
        <p:nvSpPr>
          <p:cNvPr id="11" name="TextBox 10"/>
          <p:cNvSpPr txBox="1"/>
          <p:nvPr/>
        </p:nvSpPr>
        <p:spPr>
          <a:xfrm>
            <a:off x="5251992" y="9692234"/>
            <a:ext cx="476412" cy="646331"/>
          </a:xfrm>
          <a:prstGeom prst="rect">
            <a:avLst/>
          </a:prstGeom>
          <a:noFill/>
        </p:spPr>
        <p:txBody>
          <a:bodyPr wrap="none" rtlCol="0">
            <a:spAutoFit/>
          </a:bodyPr>
          <a:lstStyle/>
          <a:p>
            <a:r>
              <a:rPr lang="en-US" b="1" dirty="0" smtClean="0"/>
              <a:t>D</a:t>
            </a:r>
            <a:endParaRPr lang="en-US" b="1" dirty="0"/>
          </a:p>
        </p:txBody>
      </p:sp>
      <p:pic>
        <p:nvPicPr>
          <p:cNvPr id="2" name="Picture 1"/>
          <p:cNvPicPr>
            <a:picLocks noChangeAspect="1"/>
          </p:cNvPicPr>
          <p:nvPr/>
        </p:nvPicPr>
        <p:blipFill>
          <a:blip r:embed="rId3"/>
          <a:stretch>
            <a:fillRect/>
          </a:stretch>
        </p:blipFill>
        <p:spPr>
          <a:xfrm>
            <a:off x="5963476" y="1031604"/>
            <a:ext cx="7374835" cy="3102796"/>
          </a:xfrm>
          <a:prstGeom prst="rect">
            <a:avLst/>
          </a:prstGeom>
        </p:spPr>
      </p:pic>
      <p:pic>
        <p:nvPicPr>
          <p:cNvPr id="6" name="Picture 5"/>
          <p:cNvPicPr>
            <a:picLocks noChangeAspect="1"/>
          </p:cNvPicPr>
          <p:nvPr/>
        </p:nvPicPr>
        <p:blipFill>
          <a:blip r:embed="rId4"/>
          <a:stretch>
            <a:fillRect/>
          </a:stretch>
        </p:blipFill>
        <p:spPr>
          <a:xfrm>
            <a:off x="5963476" y="4069131"/>
            <a:ext cx="7443565" cy="3107458"/>
          </a:xfrm>
          <a:prstGeom prst="rect">
            <a:avLst/>
          </a:prstGeom>
        </p:spPr>
      </p:pic>
      <p:pic>
        <p:nvPicPr>
          <p:cNvPr id="7" name="Picture 6"/>
          <p:cNvPicPr>
            <a:picLocks noChangeAspect="1"/>
          </p:cNvPicPr>
          <p:nvPr/>
        </p:nvPicPr>
        <p:blipFill>
          <a:blip r:embed="rId5"/>
          <a:stretch>
            <a:fillRect/>
          </a:stretch>
        </p:blipFill>
        <p:spPr>
          <a:xfrm>
            <a:off x="5963476" y="7171927"/>
            <a:ext cx="7470761" cy="3096636"/>
          </a:xfrm>
          <a:prstGeom prst="rect">
            <a:avLst/>
          </a:prstGeom>
        </p:spPr>
      </p:pic>
      <p:pic>
        <p:nvPicPr>
          <p:cNvPr id="13" name="Picture 12"/>
          <p:cNvPicPr>
            <a:picLocks noChangeAspect="1"/>
          </p:cNvPicPr>
          <p:nvPr/>
        </p:nvPicPr>
        <p:blipFill>
          <a:blip r:embed="rId6"/>
          <a:stretch>
            <a:fillRect/>
          </a:stretch>
        </p:blipFill>
        <p:spPr>
          <a:xfrm>
            <a:off x="5963476" y="10320052"/>
            <a:ext cx="7443565" cy="3079743"/>
          </a:xfrm>
          <a:prstGeom prst="rect">
            <a:avLst/>
          </a:prstGeom>
        </p:spPr>
      </p:pic>
    </p:spTree>
    <p:extLst>
      <p:ext uri="{BB962C8B-B14F-4D97-AF65-F5344CB8AC3E}">
        <p14:creationId xmlns:p14="http://schemas.microsoft.com/office/powerpoint/2010/main" val="1257090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7229" y="763186"/>
            <a:ext cx="5627181" cy="738664"/>
          </a:xfrm>
          <a:prstGeom prst="rect">
            <a:avLst/>
          </a:prstGeom>
          <a:noFill/>
        </p:spPr>
        <p:txBody>
          <a:bodyPr wrap="none" lIns="182880" tIns="91440" rIns="182880" bIns="91440" rtlCol="0">
            <a:spAutoFit/>
          </a:bodyPr>
          <a:lstStyle/>
          <a:p>
            <a:r>
              <a:rPr lang="en-US" b="1" dirty="0">
                <a:latin typeface="Helvetica"/>
                <a:cs typeface="Helvetica"/>
              </a:rPr>
              <a:t>Supplementary Figure </a:t>
            </a:r>
            <a:r>
              <a:rPr lang="en-US" b="1" dirty="0" smtClean="0">
                <a:latin typeface="Helvetica"/>
                <a:cs typeface="Helvetica"/>
              </a:rPr>
              <a:t>7</a:t>
            </a:r>
            <a:endParaRPr lang="en-US" b="1" dirty="0">
              <a:latin typeface="Helvetica"/>
              <a:cs typeface="Helvetica"/>
            </a:endParaRPr>
          </a:p>
        </p:txBody>
      </p:sp>
      <p:grpSp>
        <p:nvGrpSpPr>
          <p:cNvPr id="6" name="Group 5"/>
          <p:cNvGrpSpPr/>
          <p:nvPr/>
        </p:nvGrpSpPr>
        <p:grpSpPr>
          <a:xfrm>
            <a:off x="4516390" y="3399183"/>
            <a:ext cx="7986490" cy="6724170"/>
            <a:chOff x="3780895" y="3896138"/>
            <a:chExt cx="7986490" cy="6724170"/>
          </a:xfrm>
        </p:grpSpPr>
        <p:pic>
          <p:nvPicPr>
            <p:cNvPr id="4" name="Picture 3" descr="category_vs_binary.png"/>
            <p:cNvPicPr>
              <a:picLocks noChangeAspect="1"/>
            </p:cNvPicPr>
            <p:nvPr/>
          </p:nvPicPr>
          <p:blipFill rotWithShape="1">
            <a:blip r:embed="rId3">
              <a:extLst>
                <a:ext uri="{28A0092B-C50C-407E-A947-70E740481C1C}">
                  <a14:useLocalDpi xmlns:a14="http://schemas.microsoft.com/office/drawing/2010/main" val="0"/>
                </a:ext>
              </a:extLst>
            </a:blip>
            <a:srcRect l="9830" b="10108"/>
            <a:stretch/>
          </p:blipFill>
          <p:spPr>
            <a:xfrm>
              <a:off x="4688087" y="3896138"/>
              <a:ext cx="7079298" cy="5881273"/>
            </a:xfrm>
            <a:prstGeom prst="rect">
              <a:avLst/>
            </a:prstGeom>
          </p:spPr>
        </p:pic>
        <p:sp>
          <p:nvSpPr>
            <p:cNvPr id="5" name="TextBox 4"/>
            <p:cNvSpPr txBox="1"/>
            <p:nvPr/>
          </p:nvSpPr>
          <p:spPr>
            <a:xfrm>
              <a:off x="5732181" y="10035533"/>
              <a:ext cx="4991110" cy="584775"/>
            </a:xfrm>
            <a:prstGeom prst="rect">
              <a:avLst/>
            </a:prstGeom>
            <a:noFill/>
          </p:spPr>
          <p:txBody>
            <a:bodyPr wrap="none" rtlCol="0">
              <a:spAutoFit/>
            </a:bodyPr>
            <a:lstStyle/>
            <a:p>
              <a:r>
                <a:rPr lang="en-US" sz="3200" dirty="0" smtClean="0">
                  <a:latin typeface="Arial"/>
                  <a:cs typeface="Arial"/>
                </a:rPr>
                <a:t>log</a:t>
              </a:r>
              <a:r>
                <a:rPr lang="en-US" sz="3200" baseline="-25000" dirty="0" smtClean="0">
                  <a:latin typeface="Arial"/>
                  <a:cs typeface="Arial"/>
                </a:rPr>
                <a:t>10</a:t>
              </a:r>
              <a:r>
                <a:rPr lang="en-US" sz="3200" dirty="0" smtClean="0">
                  <a:latin typeface="Arial"/>
                  <a:cs typeface="Arial"/>
                </a:rPr>
                <a:t>P (Categorical Model)</a:t>
              </a:r>
              <a:endParaRPr lang="en-US" sz="3200" dirty="0">
                <a:latin typeface="Arial"/>
                <a:cs typeface="Arial"/>
              </a:endParaRPr>
            </a:p>
          </p:txBody>
        </p:sp>
        <p:sp>
          <p:nvSpPr>
            <p:cNvPr id="9" name="TextBox 8"/>
            <p:cNvSpPr txBox="1"/>
            <p:nvPr/>
          </p:nvSpPr>
          <p:spPr>
            <a:xfrm rot="16200000">
              <a:off x="1964853" y="6250998"/>
              <a:ext cx="4216860" cy="584775"/>
            </a:xfrm>
            <a:prstGeom prst="rect">
              <a:avLst/>
            </a:prstGeom>
            <a:noFill/>
          </p:spPr>
          <p:txBody>
            <a:bodyPr wrap="none" rtlCol="0">
              <a:spAutoFit/>
            </a:bodyPr>
            <a:lstStyle/>
            <a:p>
              <a:r>
                <a:rPr lang="en-US" sz="3200" dirty="0" smtClean="0">
                  <a:latin typeface="Arial"/>
                  <a:cs typeface="Arial"/>
                </a:rPr>
                <a:t>-log</a:t>
              </a:r>
              <a:r>
                <a:rPr lang="en-US" sz="3200" baseline="-25000" dirty="0" smtClean="0">
                  <a:latin typeface="Arial"/>
                  <a:cs typeface="Arial"/>
                </a:rPr>
                <a:t>10</a:t>
              </a:r>
              <a:r>
                <a:rPr lang="en-US" sz="3200" dirty="0" smtClean="0">
                  <a:latin typeface="Arial"/>
                  <a:cs typeface="Arial"/>
                </a:rPr>
                <a:t>P (Binary Model)</a:t>
              </a:r>
              <a:endParaRPr lang="en-US" sz="3200" dirty="0">
                <a:latin typeface="Arial"/>
                <a:cs typeface="Arial"/>
              </a:endParaRPr>
            </a:p>
          </p:txBody>
        </p:sp>
      </p:grpSp>
    </p:spTree>
    <p:extLst>
      <p:ext uri="{BB962C8B-B14F-4D97-AF65-F5344CB8AC3E}">
        <p14:creationId xmlns:p14="http://schemas.microsoft.com/office/powerpoint/2010/main" val="3190011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7229" y="763186"/>
            <a:ext cx="5627181" cy="738664"/>
          </a:xfrm>
          <a:prstGeom prst="rect">
            <a:avLst/>
          </a:prstGeom>
          <a:noFill/>
        </p:spPr>
        <p:txBody>
          <a:bodyPr wrap="none" lIns="182880" tIns="91440" rIns="182880" bIns="91440" rtlCol="0">
            <a:spAutoFit/>
          </a:bodyPr>
          <a:lstStyle/>
          <a:p>
            <a:r>
              <a:rPr lang="en-US" b="1" dirty="0">
                <a:latin typeface="Helvetica"/>
                <a:cs typeface="Helvetica"/>
              </a:rPr>
              <a:t>Supplementary Figure </a:t>
            </a:r>
            <a:r>
              <a:rPr lang="en-US" b="1" dirty="0" smtClean="0">
                <a:latin typeface="Helvetica"/>
                <a:cs typeface="Helvetica"/>
              </a:rPr>
              <a:t>8</a:t>
            </a:r>
            <a:endParaRPr lang="en-US" b="1" dirty="0">
              <a:latin typeface="Helvetica"/>
              <a:cs typeface="Helvetica"/>
            </a:endParaRPr>
          </a:p>
        </p:txBody>
      </p:sp>
      <p:pic>
        <p:nvPicPr>
          <p:cNvPr id="2" name="Picture 1" descr="qtlrel_vs2.png"/>
          <p:cNvPicPr>
            <a:picLocks noChangeAspect="1"/>
          </p:cNvPicPr>
          <p:nvPr/>
        </p:nvPicPr>
        <p:blipFill rotWithShape="1">
          <a:blip r:embed="rId3">
            <a:extLst>
              <a:ext uri="{28A0092B-C50C-407E-A947-70E740481C1C}">
                <a14:useLocalDpi xmlns:a14="http://schemas.microsoft.com/office/drawing/2010/main" val="0"/>
              </a:ext>
            </a:extLst>
          </a:blip>
          <a:srcRect l="6591" b="7143"/>
          <a:stretch/>
        </p:blipFill>
        <p:spPr>
          <a:xfrm>
            <a:off x="5367129" y="3476412"/>
            <a:ext cx="6937513" cy="5747101"/>
          </a:xfrm>
          <a:prstGeom prst="rect">
            <a:avLst/>
          </a:prstGeom>
        </p:spPr>
      </p:pic>
      <p:sp>
        <p:nvSpPr>
          <p:cNvPr id="4" name="TextBox 3"/>
          <p:cNvSpPr txBox="1"/>
          <p:nvPr/>
        </p:nvSpPr>
        <p:spPr>
          <a:xfrm rot="16200000">
            <a:off x="2564190" y="6017818"/>
            <a:ext cx="4717958" cy="584775"/>
          </a:xfrm>
          <a:prstGeom prst="rect">
            <a:avLst/>
          </a:prstGeom>
          <a:noFill/>
        </p:spPr>
        <p:txBody>
          <a:bodyPr wrap="none" rtlCol="0">
            <a:spAutoFit/>
          </a:bodyPr>
          <a:lstStyle/>
          <a:p>
            <a:r>
              <a:rPr lang="en-US" sz="3200" dirty="0" smtClean="0">
                <a:latin typeface="Arial"/>
                <a:cs typeface="Arial"/>
              </a:rPr>
              <a:t>LOD (Coding Scheme B)</a:t>
            </a:r>
            <a:endParaRPr lang="en-US" sz="3200" dirty="0">
              <a:latin typeface="Arial"/>
              <a:cs typeface="Arial"/>
            </a:endParaRPr>
          </a:p>
        </p:txBody>
      </p:sp>
      <p:sp>
        <p:nvSpPr>
          <p:cNvPr id="5" name="TextBox 4"/>
          <p:cNvSpPr txBox="1"/>
          <p:nvPr/>
        </p:nvSpPr>
        <p:spPr>
          <a:xfrm>
            <a:off x="6654410" y="9223513"/>
            <a:ext cx="4695388" cy="584775"/>
          </a:xfrm>
          <a:prstGeom prst="rect">
            <a:avLst/>
          </a:prstGeom>
          <a:noFill/>
        </p:spPr>
        <p:txBody>
          <a:bodyPr wrap="none" rtlCol="0">
            <a:spAutoFit/>
          </a:bodyPr>
          <a:lstStyle/>
          <a:p>
            <a:r>
              <a:rPr lang="en-US" sz="3200" dirty="0" smtClean="0">
                <a:latin typeface="Arial"/>
                <a:cs typeface="Arial"/>
              </a:rPr>
              <a:t>LOD (Coding Scheme A)</a:t>
            </a:r>
            <a:endParaRPr lang="en-US" sz="3200" dirty="0">
              <a:latin typeface="Arial"/>
              <a:cs typeface="Arial"/>
            </a:endParaRPr>
          </a:p>
        </p:txBody>
      </p:sp>
    </p:spTree>
    <p:extLst>
      <p:ext uri="{BB962C8B-B14F-4D97-AF65-F5344CB8AC3E}">
        <p14:creationId xmlns:p14="http://schemas.microsoft.com/office/powerpoint/2010/main" val="3196143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24629</TotalTime>
  <Words>774</Words>
  <Application>Microsoft Macintosh PowerPoint</Application>
  <PresentationFormat>Custom</PresentationFormat>
  <Paragraphs>40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Cambria Math</vt:lpstr>
      <vt:lpstr>Helvetica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Jackson Laboratory</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Xulong Wang</dc:creator>
  <cp:lastModifiedBy>Xulong Wang</cp:lastModifiedBy>
  <cp:revision>325</cp:revision>
  <dcterms:created xsi:type="dcterms:W3CDTF">2016-02-22T18:01:02Z</dcterms:created>
  <dcterms:modified xsi:type="dcterms:W3CDTF">2018-02-26T03:47:26Z</dcterms:modified>
</cp:coreProperties>
</file>