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7" r:id="rId2"/>
    <p:sldId id="268" r:id="rId3"/>
    <p:sldId id="270" r:id="rId4"/>
    <p:sldId id="260" r:id="rId5"/>
    <p:sldId id="261" r:id="rId6"/>
    <p:sldId id="273" r:id="rId7"/>
    <p:sldId id="266" r:id="rId8"/>
  </p:sldIdLst>
  <p:sldSz cx="18288000" cy="13716000"/>
  <p:notesSz cx="6858000" cy="9144000"/>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D57BF"/>
    <a:srgbClr val="2EAF11"/>
    <a:srgbClr val="197E1D"/>
    <a:srgbClr val="ED0036"/>
    <a:srgbClr val="421CE5"/>
    <a:srgbClr val="E2638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63" autoAdjust="0"/>
  </p:normalViewPr>
  <p:slideViewPr>
    <p:cSldViewPr snapToGrid="0" snapToObjects="1">
      <p:cViewPr varScale="1">
        <p:scale>
          <a:sx n="51" d="100"/>
          <a:sy n="51" d="100"/>
        </p:scale>
        <p:origin x="-656" y="-128"/>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EA4DE-C375-F94D-9E27-AF8F7A373BD0}" type="datetimeFigureOut">
              <a:rPr lang="en-US" smtClean="0"/>
              <a:pPr/>
              <a:t>12/25/16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EE541-4DDD-D942-BFEC-9A209254C945}" type="slidenum">
              <a:rPr lang="en-US" smtClean="0"/>
              <a:pPr/>
              <a:t>‹#›</a:t>
            </a:fld>
            <a:endParaRPr lang="en-US"/>
          </a:p>
        </p:txBody>
      </p:sp>
    </p:spTree>
    <p:extLst>
      <p:ext uri="{BB962C8B-B14F-4D97-AF65-F5344CB8AC3E}">
        <p14:creationId xmlns:p14="http://schemas.microsoft.com/office/powerpoint/2010/main" val="1784412649"/>
      </p:ext>
    </p:extLst>
  </p:cSld>
  <p:clrMap bg1="lt1" tx1="dk1" bg2="lt2" tx2="dk2" accent1="accent1" accent2="accent2" accent3="accent3" accent4="accent4" accent5="accent5" accent6="accent6" hlink="hlink" folHlink="folHlink"/>
  <p:notesStyle>
    <a:lvl1pPr marL="0" algn="l" defTabSz="914400" rtl="0" eaLnBrk="1" latinLnBrk="0" hangingPunct="1">
      <a:defRPr sz="2400" kern="1200">
        <a:solidFill>
          <a:schemeClr val="tx1"/>
        </a:solidFill>
        <a:latin typeface="+mn-lt"/>
        <a:ea typeface="+mn-ea"/>
        <a:cs typeface="+mn-cs"/>
      </a:defRPr>
    </a:lvl1pPr>
    <a:lvl2pPr marL="914400" algn="l" defTabSz="914400" rtl="0" eaLnBrk="1" latinLnBrk="0" hangingPunct="1">
      <a:defRPr sz="2400" kern="1200">
        <a:solidFill>
          <a:schemeClr val="tx1"/>
        </a:solidFill>
        <a:latin typeface="+mn-lt"/>
        <a:ea typeface="+mn-ea"/>
        <a:cs typeface="+mn-cs"/>
      </a:defRPr>
    </a:lvl2pPr>
    <a:lvl3pPr marL="1828800" algn="l" defTabSz="914400" rtl="0" eaLnBrk="1" latinLnBrk="0" hangingPunct="1">
      <a:defRPr sz="2400" kern="1200">
        <a:solidFill>
          <a:schemeClr val="tx1"/>
        </a:solidFill>
        <a:latin typeface="+mn-lt"/>
        <a:ea typeface="+mn-ea"/>
        <a:cs typeface="+mn-cs"/>
      </a:defRPr>
    </a:lvl3pPr>
    <a:lvl4pPr marL="2743200" algn="l" defTabSz="914400" rtl="0" eaLnBrk="1" latinLnBrk="0" hangingPunct="1">
      <a:defRPr sz="2400" kern="1200">
        <a:solidFill>
          <a:schemeClr val="tx1"/>
        </a:solidFill>
        <a:latin typeface="+mn-lt"/>
        <a:ea typeface="+mn-ea"/>
        <a:cs typeface="+mn-cs"/>
      </a:defRPr>
    </a:lvl4pPr>
    <a:lvl5pPr marL="3657600" algn="l" defTabSz="914400" rtl="0" eaLnBrk="1" latinLnBrk="0" hangingPunct="1">
      <a:defRPr sz="2400" kern="1200">
        <a:solidFill>
          <a:schemeClr val="tx1"/>
        </a:solidFill>
        <a:latin typeface="+mn-lt"/>
        <a:ea typeface="+mn-ea"/>
        <a:cs typeface="+mn-cs"/>
      </a:defRPr>
    </a:lvl5pPr>
    <a:lvl6pPr marL="4572000" algn="l" defTabSz="914400" rtl="0" eaLnBrk="1" latinLnBrk="0" hangingPunct="1">
      <a:defRPr sz="2400" kern="1200">
        <a:solidFill>
          <a:schemeClr val="tx1"/>
        </a:solidFill>
        <a:latin typeface="+mn-lt"/>
        <a:ea typeface="+mn-ea"/>
        <a:cs typeface="+mn-cs"/>
      </a:defRPr>
    </a:lvl6pPr>
    <a:lvl7pPr marL="5486400" algn="l" defTabSz="914400" rtl="0" eaLnBrk="1" latinLnBrk="0" hangingPunct="1">
      <a:defRPr sz="2400" kern="1200">
        <a:solidFill>
          <a:schemeClr val="tx1"/>
        </a:solidFill>
        <a:latin typeface="+mn-lt"/>
        <a:ea typeface="+mn-ea"/>
        <a:cs typeface="+mn-cs"/>
      </a:defRPr>
    </a:lvl7pPr>
    <a:lvl8pPr marL="6400800" algn="l" defTabSz="914400" rtl="0" eaLnBrk="1" latinLnBrk="0" hangingPunct="1">
      <a:defRPr sz="2400" kern="1200">
        <a:solidFill>
          <a:schemeClr val="tx1"/>
        </a:solidFill>
        <a:latin typeface="+mn-lt"/>
        <a:ea typeface="+mn-ea"/>
        <a:cs typeface="+mn-cs"/>
      </a:defRPr>
    </a:lvl8pPr>
    <a:lvl9pPr marL="7315200" algn="l" defTabSz="9144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1. </a:t>
            </a:r>
            <a:r>
              <a:rPr lang="en-US" b="1" baseline="0" dirty="0" smtClean="0"/>
              <a:t> </a:t>
            </a:r>
            <a:r>
              <a:rPr lang="en-US" sz="2400" dirty="0" smtClean="0">
                <a:latin typeface="Helvetica"/>
                <a:cs typeface="Helvetica"/>
              </a:rPr>
              <a:t>Summary statistics of the ADSP whole</a:t>
            </a:r>
            <a:r>
              <a:rPr lang="en-US" sz="2400" baseline="0" dirty="0" smtClean="0">
                <a:latin typeface="Helvetica"/>
                <a:cs typeface="Helvetica"/>
              </a:rPr>
              <a:t> genome sequencing (WGS)</a:t>
            </a:r>
            <a:r>
              <a:rPr lang="en-US" sz="2400" dirty="0" smtClean="0">
                <a:latin typeface="Helvetica"/>
                <a:cs typeface="Helvetica"/>
              </a:rPr>
              <a:t> cohort. </a:t>
            </a:r>
            <a:r>
              <a:rPr lang="en-US" sz="2400" b="1" dirty="0" smtClean="0">
                <a:latin typeface="Helvetica"/>
                <a:cs typeface="Helvetica"/>
              </a:rPr>
              <a:t>A. </a:t>
            </a:r>
            <a:r>
              <a:rPr lang="en-US" sz="2400" dirty="0" smtClean="0">
                <a:latin typeface="Helvetica"/>
                <a:cs typeface="Helvetica"/>
              </a:rPr>
              <a:t>AD diagnosis for 570 individuals across 111 families.</a:t>
            </a:r>
            <a:r>
              <a:rPr lang="en-US" sz="2400" baseline="0" dirty="0" smtClean="0">
                <a:latin typeface="Helvetica"/>
                <a:cs typeface="Helvetica"/>
              </a:rPr>
              <a:t> </a:t>
            </a:r>
            <a:r>
              <a:rPr lang="en-US" sz="2400" b="1" baseline="0" dirty="0" smtClean="0">
                <a:latin typeface="Helvetica"/>
                <a:cs typeface="Helvetica"/>
              </a:rPr>
              <a:t>B.</a:t>
            </a:r>
            <a:r>
              <a:rPr lang="en-US" sz="2400" baseline="0" dirty="0" smtClean="0">
                <a:latin typeface="Helvetica"/>
                <a:cs typeface="Helvetica"/>
              </a:rPr>
              <a:t> APOE allele-type composition. </a:t>
            </a:r>
            <a:r>
              <a:rPr lang="en-US" sz="2400" b="1" baseline="0" dirty="0" smtClean="0">
                <a:latin typeface="Helvetica"/>
                <a:cs typeface="Helvetica"/>
              </a:rPr>
              <a:t>C. </a:t>
            </a:r>
            <a:r>
              <a:rPr lang="en-US" sz="2400" baseline="0" dirty="0" smtClean="0">
                <a:latin typeface="Helvetica"/>
                <a:cs typeface="Helvetica"/>
              </a:rPr>
              <a:t>Age distributions of individuals in each AD status (left). Sex composition in each AD status (middle). APOE allele-type composition in each AD status (right)</a:t>
            </a:r>
          </a:p>
        </p:txBody>
      </p:sp>
      <p:sp>
        <p:nvSpPr>
          <p:cNvPr id="4" name="Slide Number Placeholder 3"/>
          <p:cNvSpPr>
            <a:spLocks noGrp="1"/>
          </p:cNvSpPr>
          <p:nvPr>
            <p:ph type="sldNum" sz="quarter" idx="10"/>
          </p:nvPr>
        </p:nvSpPr>
        <p:spPr/>
        <p:txBody>
          <a:bodyPr/>
          <a:lstStyle/>
          <a:p>
            <a:fld id="{E6DEE541-4DDD-D942-BFEC-9A209254C945}" type="slidenum">
              <a:rPr lang="en-US" smtClean="0"/>
              <a:pPr/>
              <a:t>1</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2. </a:t>
            </a:r>
            <a:r>
              <a:rPr lang="en-US" b="1" baseline="0" dirty="0" smtClean="0"/>
              <a:t> </a:t>
            </a:r>
            <a:r>
              <a:rPr lang="en-US" b="0" baseline="0" dirty="0" smtClean="0"/>
              <a:t>Bayes-GLMM estimation of model parameters by MCMC</a:t>
            </a:r>
            <a:r>
              <a:rPr lang="en-US" b="1" baseline="0" dirty="0" smtClean="0"/>
              <a:t> </a:t>
            </a:r>
            <a:r>
              <a:rPr lang="en-US" sz="2400" dirty="0" smtClean="0">
                <a:latin typeface="Helvetica"/>
                <a:cs typeface="Helvetica"/>
              </a:rPr>
              <a:t>sampling of GLMM.</a:t>
            </a:r>
            <a:r>
              <a:rPr lang="en-US" sz="2400" baseline="0" dirty="0" smtClean="0">
                <a:latin typeface="Helvetica"/>
                <a:cs typeface="Helvetica"/>
              </a:rPr>
              <a:t> </a:t>
            </a:r>
            <a:r>
              <a:rPr lang="en-US" sz="2400" b="1" baseline="0" dirty="0" smtClean="0">
                <a:latin typeface="Helvetica"/>
                <a:cs typeface="Helvetica"/>
              </a:rPr>
              <a:t>(A) </a:t>
            </a:r>
            <a:r>
              <a:rPr lang="en-US" sz="2400" b="0" baseline="0" dirty="0" smtClean="0">
                <a:latin typeface="Helvetica"/>
                <a:cs typeface="Helvetica"/>
              </a:rPr>
              <a:t>posterior distributions of </a:t>
            </a:r>
            <a:r>
              <a:rPr lang="en-US" sz="2400" baseline="0" dirty="0" smtClean="0">
                <a:latin typeface="Helvetica"/>
                <a:cs typeface="Helvetica"/>
              </a:rPr>
              <a:t>the ordered categorical model’s cut points. </a:t>
            </a:r>
            <a:r>
              <a:rPr lang="en-US" sz="2400" b="1" baseline="0" dirty="0" smtClean="0">
                <a:latin typeface="Helvetica"/>
                <a:cs typeface="Helvetica"/>
              </a:rPr>
              <a:t>(B) </a:t>
            </a:r>
            <a:r>
              <a:rPr lang="en-US" sz="2400" b="0" baseline="0" dirty="0" smtClean="0">
                <a:latin typeface="Helvetica"/>
                <a:cs typeface="Helvetica"/>
              </a:rPr>
              <a:t>posterior distributions of the model </a:t>
            </a:r>
            <a:r>
              <a:rPr lang="en-US" sz="2400" baseline="0" dirty="0" smtClean="0">
                <a:latin typeface="Helvetica"/>
                <a:cs typeface="Helvetica"/>
              </a:rPr>
              <a:t>covariate’s effect sizes: age, sex, APOE/e2 and APOE/e4.</a:t>
            </a: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2</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3. </a:t>
            </a:r>
            <a:r>
              <a:rPr lang="en-US" b="0" dirty="0" smtClean="0"/>
              <a:t>GWAS of ADSP WGS cohort by Bayes-GLMM. Phenotypic</a:t>
            </a:r>
            <a:r>
              <a:rPr lang="en-US" b="0" baseline="0" dirty="0" smtClean="0"/>
              <a:t> trait was the cohort’s AD diagnosis. Age and sex was included as model covariates. 10.3 million genomic variants with MAF &gt; 0.01 were used for kinship computing. 9726 variants with P-values smaller than 0.0001 from the pre-scan were used for the second scan with GLMM.</a:t>
            </a:r>
            <a:endParaRPr lang="en-US" sz="24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3</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4. </a:t>
            </a:r>
            <a:r>
              <a:rPr lang="en-US" b="0" dirty="0" smtClean="0"/>
              <a:t>GWAS of ADSP WGS cohort by Bayes-GLMM. </a:t>
            </a:r>
            <a:r>
              <a:rPr lang="en-US" b="1" dirty="0" smtClean="0"/>
              <a:t>(A) </a:t>
            </a:r>
            <a:r>
              <a:rPr lang="en-US" b="0" dirty="0" smtClean="0"/>
              <a:t>GWAS of 10.3 genomic variants by Bayes-GLMM without kinship</a:t>
            </a:r>
            <a:r>
              <a:rPr lang="en-US" b="0" baseline="0" dirty="0" smtClean="0"/>
              <a:t> correction. Model parameters were estimated by MLE. Variants with p-values smaller than 0.0001, above the dash line, were chosen for the next scan (N = 9726).</a:t>
            </a:r>
            <a:r>
              <a:rPr lang="en-US" b="1" dirty="0" smtClean="0"/>
              <a:t> (B) </a:t>
            </a:r>
            <a:r>
              <a:rPr lang="en-US" b="0" dirty="0" smtClean="0"/>
              <a:t>GWAS</a:t>
            </a:r>
            <a:r>
              <a:rPr lang="en-US" b="0" baseline="0" dirty="0" smtClean="0"/>
              <a:t> on filtered variants by GLMM with kinship correction. Model parameters were estimated by MCMC sampling. Dashed line was the cutoff of genome wide significance (5e-8).</a:t>
            </a:r>
            <a:endParaRPr lang="en-US" sz="24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4</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5. </a:t>
            </a:r>
            <a:r>
              <a:rPr lang="en-US" b="1" baseline="0" dirty="0" smtClean="0"/>
              <a:t> </a:t>
            </a:r>
            <a:r>
              <a:rPr lang="en-US" sz="2400" dirty="0" smtClean="0">
                <a:latin typeface="Helvetica"/>
                <a:cs typeface="Helvetica"/>
              </a:rPr>
              <a:t>Top variants with</a:t>
            </a:r>
            <a:r>
              <a:rPr lang="en-US" sz="2400" baseline="0" dirty="0" smtClean="0">
                <a:latin typeface="Helvetica"/>
                <a:cs typeface="Helvetica"/>
              </a:rPr>
              <a:t> p-values smaller than 1e-6 (n = 55)</a:t>
            </a:r>
            <a:r>
              <a:rPr lang="en-US" sz="2400" i="1" dirty="0" smtClean="0">
                <a:latin typeface="Helvetica"/>
                <a:cs typeface="Helvetica"/>
              </a:rPr>
              <a:t>. </a:t>
            </a:r>
            <a:r>
              <a:rPr lang="en-US" sz="2400" b="1" i="0" dirty="0" smtClean="0">
                <a:latin typeface="Helvetica"/>
                <a:cs typeface="Helvetica"/>
              </a:rPr>
              <a:t>(A) </a:t>
            </a:r>
            <a:r>
              <a:rPr lang="en-US" sz="2400" b="0" i="0" dirty="0" smtClean="0">
                <a:latin typeface="Helvetica"/>
                <a:cs typeface="Helvetica"/>
              </a:rPr>
              <a:t>MAF versus effect size relationship</a:t>
            </a:r>
            <a:r>
              <a:rPr lang="en-US" sz="2400" b="0" i="0" baseline="0" dirty="0" smtClean="0">
                <a:latin typeface="Helvetica"/>
                <a:cs typeface="Helvetica"/>
              </a:rPr>
              <a:t> and</a:t>
            </a:r>
            <a:r>
              <a:rPr lang="en-US" sz="2400" b="0" i="0" dirty="0" smtClean="0">
                <a:latin typeface="Helvetica"/>
                <a:cs typeface="Helvetica"/>
              </a:rPr>
              <a:t> </a:t>
            </a:r>
            <a:r>
              <a:rPr lang="en-US" sz="2400" b="1" i="0" dirty="0" smtClean="0">
                <a:latin typeface="Helvetica"/>
                <a:cs typeface="Helvetica"/>
              </a:rPr>
              <a:t>(B) </a:t>
            </a:r>
            <a:r>
              <a:rPr lang="en-US" sz="2400" i="0" dirty="0" smtClean="0">
                <a:latin typeface="Helvetica"/>
                <a:cs typeface="Helvetica"/>
              </a:rPr>
              <a:t>Functional consequences</a:t>
            </a:r>
            <a:r>
              <a:rPr lang="en-US" sz="2400" i="0" baseline="0" dirty="0" smtClean="0">
                <a:latin typeface="Helvetica"/>
                <a:cs typeface="Helvetica"/>
              </a:rPr>
              <a:t> of the top 55 variants</a:t>
            </a:r>
            <a:r>
              <a:rPr lang="en-US" sz="2400" i="0" dirty="0" smtClean="0">
                <a:latin typeface="Helvetica"/>
                <a:cs typeface="Helvetica"/>
              </a:rPr>
              <a:t>.</a:t>
            </a:r>
          </a:p>
        </p:txBody>
      </p:sp>
      <p:sp>
        <p:nvSpPr>
          <p:cNvPr id="4" name="Slide Number Placeholder 3"/>
          <p:cNvSpPr>
            <a:spLocks noGrp="1"/>
          </p:cNvSpPr>
          <p:nvPr>
            <p:ph type="sldNum" sz="quarter" idx="10"/>
          </p:nvPr>
        </p:nvSpPr>
        <p:spPr/>
        <p:txBody>
          <a:bodyPr/>
          <a:lstStyle/>
          <a:p>
            <a:fld id="{E6DEE541-4DDD-D942-BFEC-9A209254C945}" type="slidenum">
              <a:rPr lang="en-US" smtClean="0"/>
              <a:pPr/>
              <a:t>5</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Figure</a:t>
            </a:r>
            <a:r>
              <a:rPr lang="en-US" sz="2400" b="1" kern="1200" baseline="0" dirty="0" smtClean="0">
                <a:solidFill>
                  <a:schemeClr val="tx1"/>
                </a:solidFill>
                <a:effectLst/>
                <a:latin typeface="+mn-lt"/>
                <a:ea typeface="+mn-ea"/>
                <a:cs typeface="+mn-cs"/>
              </a:rPr>
              <a:t> 6. </a:t>
            </a:r>
            <a:r>
              <a:rPr lang="en-US" sz="2400" b="1" kern="1200" dirty="0" smtClean="0">
                <a:solidFill>
                  <a:schemeClr val="tx1"/>
                </a:solidFill>
                <a:effectLst/>
                <a:latin typeface="+mn-lt"/>
                <a:ea typeface="+mn-ea"/>
                <a:cs typeface="+mn-cs"/>
              </a:rPr>
              <a:t>PDGFA and PRKA1B localize to vascular structures in the mouse brain. </a:t>
            </a:r>
            <a:r>
              <a:rPr lang="en-US" sz="2400" kern="1200" dirty="0" smtClean="0">
                <a:solidFill>
                  <a:schemeClr val="tx1"/>
                </a:solidFill>
                <a:effectLst/>
                <a:latin typeface="+mn-lt"/>
                <a:ea typeface="+mn-ea"/>
                <a:cs typeface="+mn-cs"/>
              </a:rPr>
              <a:t>(</a:t>
            </a:r>
            <a:r>
              <a:rPr lang="en-US" sz="2400" b="1" kern="1200" dirty="0" smtClean="0">
                <a:solidFill>
                  <a:schemeClr val="tx1"/>
                </a:solidFill>
                <a:effectLst/>
                <a:latin typeface="+mn-lt"/>
                <a:ea typeface="+mn-ea"/>
                <a:cs typeface="+mn-cs"/>
              </a:rPr>
              <a:t>A-C</a:t>
            </a:r>
            <a:r>
              <a:rPr lang="en-US" sz="2400" kern="1200" dirty="0" smtClean="0">
                <a:solidFill>
                  <a:schemeClr val="tx1"/>
                </a:solidFill>
                <a:effectLst/>
                <a:latin typeface="+mn-lt"/>
                <a:ea typeface="+mn-ea"/>
                <a:cs typeface="+mn-cs"/>
              </a:rPr>
              <a:t>). PDGFA (green) shows close localization to astrocyte end feet (GFAP, A), basement membrane (COL-IV, B), endothelial cells (CD31, C), all components of the vascular substructure. (</a:t>
            </a:r>
            <a:r>
              <a:rPr lang="en-US" sz="2400" b="1" kern="1200" dirty="0" smtClean="0">
                <a:solidFill>
                  <a:schemeClr val="tx1"/>
                </a:solidFill>
                <a:effectLst/>
                <a:latin typeface="+mn-lt"/>
                <a:ea typeface="+mn-ea"/>
                <a:cs typeface="+mn-cs"/>
              </a:rPr>
              <a:t>D-F</a:t>
            </a:r>
            <a:r>
              <a:rPr lang="en-US" sz="2400" kern="1200" dirty="0" smtClean="0">
                <a:solidFill>
                  <a:schemeClr val="tx1"/>
                </a:solidFill>
                <a:effectLst/>
                <a:latin typeface="+mn-lt"/>
                <a:ea typeface="+mn-ea"/>
                <a:cs typeface="+mn-cs"/>
              </a:rPr>
              <a:t>). PRKA1B (green) shows punctate expression in the region of blood vessels (CD31, red). See materials and methods for antibody details. Scale bar = 20 mm. </a:t>
            </a:r>
            <a:endParaRPr lang="en-US" sz="2400" i="1" dirty="0" smtClean="0">
              <a:latin typeface="Helvetica"/>
              <a:cs typeface="Helvetica"/>
            </a:endParaRPr>
          </a:p>
        </p:txBody>
      </p:sp>
      <p:sp>
        <p:nvSpPr>
          <p:cNvPr id="4" name="Slide Number Placeholder 3"/>
          <p:cNvSpPr>
            <a:spLocks noGrp="1"/>
          </p:cNvSpPr>
          <p:nvPr>
            <p:ph type="sldNum" sz="quarter" idx="10"/>
          </p:nvPr>
        </p:nvSpPr>
        <p:spPr/>
        <p:txBody>
          <a:bodyPr/>
          <a:lstStyle/>
          <a:p>
            <a:fld id="{E6DEE541-4DDD-D942-BFEC-9A209254C945}" type="slidenum">
              <a:rPr lang="en-US" smtClean="0"/>
              <a:pPr/>
              <a:t>6</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7. </a:t>
            </a:r>
            <a:r>
              <a:rPr lang="en-US" b="0" dirty="0" smtClean="0"/>
              <a:t>Effects of priors</a:t>
            </a:r>
            <a:r>
              <a:rPr lang="en-US" b="0" baseline="0" dirty="0" smtClean="0"/>
              <a:t> on the </a:t>
            </a:r>
            <a:r>
              <a:rPr lang="en-US" b="1" baseline="0" dirty="0" smtClean="0"/>
              <a:t>(A) </a:t>
            </a:r>
            <a:r>
              <a:rPr lang="en-US" b="0" baseline="0" dirty="0" smtClean="0"/>
              <a:t>posterior effect size, </a:t>
            </a:r>
            <a:r>
              <a:rPr lang="en-US" b="1" baseline="0" dirty="0" smtClean="0"/>
              <a:t>(B) </a:t>
            </a:r>
            <a:r>
              <a:rPr lang="en-US" b="0" baseline="0" dirty="0" smtClean="0"/>
              <a:t>posterior standardized error of the effect size; </a:t>
            </a:r>
            <a:r>
              <a:rPr lang="en-US" b="1" baseline="0" dirty="0" smtClean="0"/>
              <a:t>(C) </a:t>
            </a:r>
            <a:r>
              <a:rPr lang="en-US" b="0" baseline="0" dirty="0" smtClean="0"/>
              <a:t>posterior standardized effect size; and </a:t>
            </a:r>
            <a:r>
              <a:rPr lang="en-US" b="1" baseline="0" dirty="0" smtClean="0"/>
              <a:t>(D)</a:t>
            </a:r>
            <a:r>
              <a:rPr lang="en-US" b="0" baseline="0" dirty="0" smtClean="0"/>
              <a:t> posterior p-values. X-axis was prior standardized effect size. Grey horizontal line in each graph was the respective posterior estimation when the prior standardized effect size equals 0. The two vertical dashed line defined a range of prior standardized effect size that increased the posterior P-value as compared to a flat prior.</a:t>
            </a:r>
            <a:endParaRPr lang="en-US" sz="24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7</a:t>
            </a:fld>
            <a:endParaRPr lang="en-US"/>
          </a:p>
        </p:txBody>
      </p:sp>
    </p:spTree>
    <p:extLst>
      <p:ext uri="{BB962C8B-B14F-4D97-AF65-F5344CB8AC3E}">
        <p14:creationId xmlns:p14="http://schemas.microsoft.com/office/powerpoint/2010/main" val="193038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95844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87187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7"/>
            <a:ext cx="41148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7"/>
            <a:ext cx="120396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415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27721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81040D-B32E-0140-809E-C0AC2EF1846B}" type="datetimeFigureOut">
              <a:rPr lang="en-US" smtClean="0"/>
              <a:pPr/>
              <a:t>12/25/16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84253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81040D-B32E-0140-809E-C0AC2EF1846B}" type="datetimeFigureOut">
              <a:rPr lang="en-US" smtClean="0"/>
              <a:pPr/>
              <a:t>12/25/16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5452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81040D-B32E-0140-809E-C0AC2EF1846B}" type="datetimeFigureOut">
              <a:rPr lang="en-US" smtClean="0"/>
              <a:pPr/>
              <a:t>12/25/16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25864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81040D-B32E-0140-809E-C0AC2EF1846B}" type="datetimeFigureOut">
              <a:rPr lang="en-US" smtClean="0"/>
              <a:pPr/>
              <a:t>12/25/16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12970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1040D-B32E-0140-809E-C0AC2EF1846B}" type="datetimeFigureOut">
              <a:rPr lang="en-US" smtClean="0"/>
              <a:pPr/>
              <a:t>12/25/16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43910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81040D-B32E-0140-809E-C0AC2EF1846B}" type="datetimeFigureOut">
              <a:rPr lang="en-US" smtClean="0"/>
              <a:pPr/>
              <a:t>12/25/16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96145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81040D-B32E-0140-809E-C0AC2EF1846B}" type="datetimeFigureOut">
              <a:rPr lang="en-US" smtClean="0"/>
              <a:pPr/>
              <a:t>12/25/16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775800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3A81040D-B32E-0140-809E-C0AC2EF1846B}" type="datetimeFigureOut">
              <a:rPr lang="en-US" smtClean="0"/>
              <a:pPr/>
              <a:t>12/25/16</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05281A26-DAA4-0042-A144-A7CC9319E600}" type="slidenum">
              <a:rPr lang="en-US" smtClean="0"/>
              <a:pPr/>
              <a:t>‹#›</a:t>
            </a:fld>
            <a:endParaRPr lang="en-US"/>
          </a:p>
        </p:txBody>
      </p:sp>
    </p:spTree>
    <p:extLst>
      <p:ext uri="{BB962C8B-B14F-4D97-AF65-F5344CB8AC3E}">
        <p14:creationId xmlns:p14="http://schemas.microsoft.com/office/powerpoint/2010/main" val="1555324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914400" rtl="0" eaLnBrk="1" latinLnBrk="0" hangingPunct="1">
        <a:spcBef>
          <a:spcPct val="20000"/>
        </a:spcBef>
        <a:buFont typeface="Arial"/>
        <a:buChar char="•"/>
        <a:defRPr sz="6400" kern="1200">
          <a:solidFill>
            <a:schemeClr val="tx1"/>
          </a:solidFill>
          <a:latin typeface="+mn-lt"/>
          <a:ea typeface="+mn-ea"/>
          <a:cs typeface="+mn-cs"/>
        </a:defRPr>
      </a:lvl1pPr>
      <a:lvl2pPr marL="1485900" indent="-571500" algn="l" defTabSz="914400" rtl="0" eaLnBrk="1" latinLnBrk="0" hangingPunct="1">
        <a:spcBef>
          <a:spcPct val="20000"/>
        </a:spcBef>
        <a:buFont typeface="Arial"/>
        <a:buChar char="–"/>
        <a:defRPr sz="5600" kern="1200">
          <a:solidFill>
            <a:schemeClr val="tx1"/>
          </a:solidFill>
          <a:latin typeface="+mn-lt"/>
          <a:ea typeface="+mn-ea"/>
          <a:cs typeface="+mn-cs"/>
        </a:defRPr>
      </a:lvl2pPr>
      <a:lvl3pPr marL="2286000" indent="-457200" algn="l" defTabSz="914400" rtl="0" eaLnBrk="1" latinLnBrk="0" hangingPunct="1">
        <a:spcBef>
          <a:spcPct val="20000"/>
        </a:spcBef>
        <a:buFont typeface="Arial"/>
        <a:buChar char="•"/>
        <a:defRPr sz="4800" kern="1200">
          <a:solidFill>
            <a:schemeClr val="tx1"/>
          </a:solidFill>
          <a:latin typeface="+mn-lt"/>
          <a:ea typeface="+mn-ea"/>
          <a:cs typeface="+mn-cs"/>
        </a:defRPr>
      </a:lvl3pPr>
      <a:lvl4pPr marL="3200400" indent="-457200" algn="l" defTabSz="914400" rtl="0" eaLnBrk="1" latinLnBrk="0" hangingPunct="1">
        <a:spcBef>
          <a:spcPct val="20000"/>
        </a:spcBef>
        <a:buFont typeface="Arial"/>
        <a:buChar char="–"/>
        <a:defRPr sz="4000" kern="1200">
          <a:solidFill>
            <a:schemeClr val="tx1"/>
          </a:solidFill>
          <a:latin typeface="+mn-lt"/>
          <a:ea typeface="+mn-ea"/>
          <a:cs typeface="+mn-cs"/>
        </a:defRPr>
      </a:lvl4pPr>
      <a:lvl5pPr marL="4114800" indent="-457200" algn="l" defTabSz="914400" rtl="0" eaLnBrk="1" latinLnBrk="0" hangingPunct="1">
        <a:spcBef>
          <a:spcPct val="20000"/>
        </a:spcBef>
        <a:buFont typeface="Arial"/>
        <a:buChar char="»"/>
        <a:defRPr sz="4000" kern="1200">
          <a:solidFill>
            <a:schemeClr val="tx1"/>
          </a:solidFill>
          <a:latin typeface="+mn-lt"/>
          <a:ea typeface="+mn-ea"/>
          <a:cs typeface="+mn-cs"/>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6" Type="http://schemas.openxmlformats.org/officeDocument/2006/relationships/image" Target="../media/image4.emf"/><Relationship Id="rId7"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6" Type="http://schemas.openxmlformats.org/officeDocument/2006/relationships/image" Target="../media/image16.emf"/><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115515" y="910027"/>
            <a:ext cx="10927310"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1: Summary statistics of the ADSP WGS cohort</a:t>
            </a:r>
            <a:endParaRPr lang="en-US" sz="3200" b="1" dirty="0">
              <a:latin typeface="Helvetica"/>
              <a:cs typeface="Helvetica"/>
            </a:endParaRPr>
          </a:p>
        </p:txBody>
      </p:sp>
      <p:grpSp>
        <p:nvGrpSpPr>
          <p:cNvPr id="3" name="Group 2"/>
          <p:cNvGrpSpPr/>
          <p:nvPr/>
        </p:nvGrpSpPr>
        <p:grpSpPr>
          <a:xfrm>
            <a:off x="1640148" y="1974875"/>
            <a:ext cx="14196752" cy="9440444"/>
            <a:chOff x="1640148" y="1974875"/>
            <a:chExt cx="14196752" cy="9440444"/>
          </a:xfrm>
        </p:grpSpPr>
        <p:sp>
          <p:nvSpPr>
            <p:cNvPr id="9" name="TextBox 8"/>
            <p:cNvSpPr txBox="1"/>
            <p:nvPr/>
          </p:nvSpPr>
          <p:spPr>
            <a:xfrm>
              <a:off x="1727921" y="2571735"/>
              <a:ext cx="638636" cy="615553"/>
            </a:xfrm>
            <a:prstGeom prst="rect">
              <a:avLst/>
            </a:prstGeom>
            <a:noFill/>
          </p:spPr>
          <p:txBody>
            <a:bodyPr wrap="none" lIns="182880" tIns="91440" rIns="182880" bIns="91440" rtlCol="0">
              <a:spAutoFit/>
            </a:bodyPr>
            <a:lstStyle/>
            <a:p>
              <a:r>
                <a:rPr lang="en-US" sz="2800" b="1" dirty="0">
                  <a:latin typeface="Helvetica"/>
                  <a:cs typeface="Helvetica"/>
                </a:rPr>
                <a:t>A</a:t>
              </a:r>
            </a:p>
          </p:txBody>
        </p:sp>
        <p:sp>
          <p:nvSpPr>
            <p:cNvPr id="13" name="TextBox 12"/>
            <p:cNvSpPr txBox="1"/>
            <p:nvPr/>
          </p:nvSpPr>
          <p:spPr>
            <a:xfrm>
              <a:off x="9175154" y="2584047"/>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p>
          </p:txBody>
        </p:sp>
        <p:pic>
          <p:nvPicPr>
            <p:cNvPr id="22" name="Picture 21" descr="A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785" y="2237094"/>
              <a:ext cx="6400800" cy="6400800"/>
            </a:xfrm>
            <a:prstGeom prst="rect">
              <a:avLst/>
            </a:prstGeom>
          </p:spPr>
        </p:pic>
        <p:pic>
          <p:nvPicPr>
            <p:cNvPr id="23" name="Picture 22" descr="APO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4690" y="1974875"/>
              <a:ext cx="6673402" cy="6673402"/>
            </a:xfrm>
            <a:prstGeom prst="rect">
              <a:avLst/>
            </a:prstGeom>
          </p:spPr>
        </p:pic>
        <p:grpSp>
          <p:nvGrpSpPr>
            <p:cNvPr id="36" name="Group 35"/>
            <p:cNvGrpSpPr/>
            <p:nvPr/>
          </p:nvGrpSpPr>
          <p:grpSpPr>
            <a:xfrm>
              <a:off x="1640148" y="7220510"/>
              <a:ext cx="13951565" cy="4194809"/>
              <a:chOff x="1053994" y="6414576"/>
              <a:chExt cx="13951565" cy="4194809"/>
            </a:xfrm>
          </p:grpSpPr>
          <p:pic>
            <p:nvPicPr>
              <p:cNvPr id="28" name="Picture 27" descr="APOE_bar.pdf"/>
              <p:cNvPicPr>
                <a:picLocks noChangeAspect="1"/>
              </p:cNvPicPr>
              <p:nvPr/>
            </p:nvPicPr>
            <p:blipFill rotWithShape="1">
              <a:blip r:embed="rId5">
                <a:extLst>
                  <a:ext uri="{28A0092B-C50C-407E-A947-70E740481C1C}">
                    <a14:useLocalDpi xmlns:a14="http://schemas.microsoft.com/office/drawing/2010/main" val="0"/>
                  </a:ext>
                </a:extLst>
              </a:blip>
              <a:srcRect r="5985"/>
              <a:stretch/>
            </p:blipFill>
            <p:spPr>
              <a:xfrm>
                <a:off x="8679591" y="7245052"/>
                <a:ext cx="6325968" cy="3364333"/>
              </a:xfrm>
              <a:prstGeom prst="rect">
                <a:avLst/>
              </a:prstGeom>
            </p:spPr>
          </p:pic>
          <p:pic>
            <p:nvPicPr>
              <p:cNvPr id="29" name="Picture 28" descr="Sex_bar.pdf"/>
              <p:cNvPicPr>
                <a:picLocks noChangeAspect="1"/>
              </p:cNvPicPr>
              <p:nvPr/>
            </p:nvPicPr>
            <p:blipFill rotWithShape="1">
              <a:blip r:embed="rId6">
                <a:extLst>
                  <a:ext uri="{28A0092B-C50C-407E-A947-70E740481C1C}">
                    <a14:useLocalDpi xmlns:a14="http://schemas.microsoft.com/office/drawing/2010/main" val="0"/>
                  </a:ext>
                </a:extLst>
              </a:blip>
              <a:srcRect r="18003"/>
              <a:stretch/>
            </p:blipFill>
            <p:spPr>
              <a:xfrm>
                <a:off x="4662268" y="7245052"/>
                <a:ext cx="5517270" cy="3364333"/>
              </a:xfrm>
              <a:prstGeom prst="rect">
                <a:avLst/>
              </a:prstGeom>
            </p:spPr>
          </p:pic>
          <p:sp>
            <p:nvSpPr>
              <p:cNvPr id="14" name="TextBox 13"/>
              <p:cNvSpPr txBox="1"/>
              <p:nvPr/>
            </p:nvSpPr>
            <p:spPr>
              <a:xfrm>
                <a:off x="1151760" y="6414576"/>
                <a:ext cx="628643" cy="615553"/>
              </a:xfrm>
              <a:prstGeom prst="rect">
                <a:avLst/>
              </a:prstGeom>
              <a:noFill/>
            </p:spPr>
            <p:txBody>
              <a:bodyPr wrap="none" lIns="182880" tIns="91440" rIns="182880" bIns="91440" rtlCol="0">
                <a:spAutoFit/>
              </a:bodyPr>
              <a:lstStyle/>
              <a:p>
                <a:r>
                  <a:rPr lang="en-US" sz="2800" b="1" dirty="0" smtClean="0">
                    <a:latin typeface="Helvetica"/>
                    <a:cs typeface="Helvetica"/>
                  </a:rPr>
                  <a:t>C</a:t>
                </a:r>
                <a:endParaRPr lang="en-US" sz="2800" b="1" dirty="0">
                  <a:latin typeface="Helvetica"/>
                  <a:cs typeface="Helvetica"/>
                </a:endParaRPr>
              </a:p>
            </p:txBody>
          </p:sp>
          <p:pic>
            <p:nvPicPr>
              <p:cNvPr id="30" name="Picture 29" descr="Age.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994" y="7245052"/>
                <a:ext cx="5046500" cy="3364333"/>
              </a:xfrm>
              <a:prstGeom prst="rect">
                <a:avLst/>
              </a:prstGeom>
            </p:spPr>
          </p:pic>
          <p:sp>
            <p:nvSpPr>
              <p:cNvPr id="32" name="TextBox 31"/>
              <p:cNvSpPr txBox="1"/>
              <p:nvPr/>
            </p:nvSpPr>
            <p:spPr>
              <a:xfrm>
                <a:off x="3980164" y="6774817"/>
                <a:ext cx="823563" cy="523220"/>
              </a:xfrm>
              <a:prstGeom prst="rect">
                <a:avLst/>
              </a:prstGeom>
              <a:noFill/>
            </p:spPr>
            <p:txBody>
              <a:bodyPr wrap="none" rtlCol="0">
                <a:spAutoFit/>
              </a:bodyPr>
              <a:lstStyle/>
              <a:p>
                <a:r>
                  <a:rPr lang="en-US" sz="2800" dirty="0" smtClean="0">
                    <a:latin typeface="Arial"/>
                    <a:cs typeface="Arial"/>
                  </a:rPr>
                  <a:t>Age</a:t>
                </a:r>
                <a:endParaRPr lang="en-US" dirty="0">
                  <a:latin typeface="Arial"/>
                  <a:cs typeface="Arial"/>
                </a:endParaRPr>
              </a:p>
            </p:txBody>
          </p:sp>
          <p:sp>
            <p:nvSpPr>
              <p:cNvPr id="34" name="TextBox 33"/>
              <p:cNvSpPr txBox="1"/>
              <p:nvPr/>
            </p:nvSpPr>
            <p:spPr>
              <a:xfrm>
                <a:off x="7282190" y="6815148"/>
                <a:ext cx="1621132" cy="523220"/>
              </a:xfrm>
              <a:prstGeom prst="rect">
                <a:avLst/>
              </a:prstGeom>
              <a:noFill/>
            </p:spPr>
            <p:txBody>
              <a:bodyPr wrap="none" rtlCol="0">
                <a:spAutoFit/>
              </a:bodyPr>
              <a:lstStyle/>
              <a:p>
                <a:r>
                  <a:rPr lang="en-US" sz="2800" dirty="0" smtClean="0">
                    <a:latin typeface="Arial"/>
                    <a:cs typeface="Arial"/>
                  </a:rPr>
                  <a:t>Sex: </a:t>
                </a:r>
                <a:r>
                  <a:rPr lang="en-US" sz="2800" dirty="0" smtClean="0">
                    <a:solidFill>
                      <a:schemeClr val="tx2">
                        <a:lumMod val="60000"/>
                        <a:lumOff val="40000"/>
                      </a:schemeClr>
                    </a:solidFill>
                    <a:latin typeface="Arial"/>
                    <a:cs typeface="Arial"/>
                  </a:rPr>
                  <a:t>M</a:t>
                </a:r>
                <a:r>
                  <a:rPr lang="en-US" sz="2800" dirty="0" smtClean="0">
                    <a:latin typeface="Arial"/>
                    <a:cs typeface="Arial"/>
                  </a:rPr>
                  <a:t> </a:t>
                </a:r>
                <a:r>
                  <a:rPr lang="en-US" sz="2800" dirty="0" smtClean="0">
                    <a:solidFill>
                      <a:srgbClr val="E26386"/>
                    </a:solidFill>
                    <a:latin typeface="Arial"/>
                    <a:cs typeface="Arial"/>
                  </a:rPr>
                  <a:t>F</a:t>
                </a:r>
                <a:endParaRPr lang="en-US" dirty="0">
                  <a:solidFill>
                    <a:srgbClr val="E26386"/>
                  </a:solidFill>
                  <a:latin typeface="Arial"/>
                  <a:cs typeface="Arial"/>
                </a:endParaRPr>
              </a:p>
            </p:txBody>
          </p:sp>
          <p:sp>
            <p:nvSpPr>
              <p:cNvPr id="35" name="TextBox 34"/>
              <p:cNvSpPr txBox="1"/>
              <p:nvPr/>
            </p:nvSpPr>
            <p:spPr>
              <a:xfrm>
                <a:off x="11312768" y="6810119"/>
                <a:ext cx="1182460" cy="523220"/>
              </a:xfrm>
              <a:prstGeom prst="rect">
                <a:avLst/>
              </a:prstGeom>
              <a:noFill/>
            </p:spPr>
            <p:txBody>
              <a:bodyPr wrap="none" rtlCol="0">
                <a:spAutoFit/>
              </a:bodyPr>
              <a:lstStyle/>
              <a:p>
                <a:r>
                  <a:rPr lang="en-US" sz="2800" dirty="0" smtClean="0">
                    <a:latin typeface="Arial"/>
                    <a:cs typeface="Arial"/>
                  </a:rPr>
                  <a:t>APOE</a:t>
                </a:r>
                <a:endParaRPr lang="en-US" dirty="0">
                  <a:solidFill>
                    <a:srgbClr val="E26386"/>
                  </a:solidFill>
                  <a:latin typeface="Arial"/>
                  <a:cs typeface="Arial"/>
                </a:endParaRPr>
              </a:p>
            </p:txBody>
          </p:sp>
        </p:grpSp>
        <p:sp>
          <p:nvSpPr>
            <p:cNvPr id="2" name="TextBox 1"/>
            <p:cNvSpPr txBox="1"/>
            <p:nvPr/>
          </p:nvSpPr>
          <p:spPr>
            <a:xfrm>
              <a:off x="10185400" y="3440174"/>
              <a:ext cx="1595878" cy="430887"/>
            </a:xfrm>
            <a:prstGeom prst="rect">
              <a:avLst/>
            </a:prstGeom>
            <a:solidFill>
              <a:srgbClr val="FFFFFF"/>
            </a:solidFill>
          </p:spPr>
          <p:txBody>
            <a:bodyPr wrap="square" rtlCol="0">
              <a:spAutoFit/>
            </a:bodyPr>
            <a:lstStyle/>
            <a:p>
              <a:r>
                <a:rPr lang="en-US" sz="2200" dirty="0" smtClean="0">
                  <a:solidFill>
                    <a:srgbClr val="000000"/>
                  </a:solidFill>
                </a:rPr>
                <a:t>ε3/ε3: 57%</a:t>
              </a:r>
              <a:endParaRPr lang="en-US" sz="2200" dirty="0">
                <a:solidFill>
                  <a:srgbClr val="000000"/>
                </a:solidFill>
              </a:endParaRPr>
            </a:p>
          </p:txBody>
        </p:sp>
        <p:sp>
          <p:nvSpPr>
            <p:cNvPr id="20" name="TextBox 19"/>
            <p:cNvSpPr txBox="1"/>
            <p:nvPr/>
          </p:nvSpPr>
          <p:spPr>
            <a:xfrm>
              <a:off x="9854597" y="6162811"/>
              <a:ext cx="1382169" cy="430887"/>
            </a:xfrm>
            <a:prstGeom prst="rect">
              <a:avLst/>
            </a:prstGeom>
            <a:solidFill>
              <a:srgbClr val="FFFFFF"/>
            </a:solidFill>
          </p:spPr>
          <p:txBody>
            <a:bodyPr wrap="square" rtlCol="0">
              <a:spAutoFit/>
            </a:bodyPr>
            <a:lstStyle/>
            <a:p>
              <a:r>
                <a:rPr lang="en-US" sz="2200" dirty="0" smtClean="0"/>
                <a:t>ε2/ε4: 1%</a:t>
              </a:r>
              <a:endParaRPr lang="en-US" sz="2200" dirty="0"/>
            </a:p>
          </p:txBody>
        </p:sp>
        <p:sp>
          <p:nvSpPr>
            <p:cNvPr id="21" name="TextBox 20"/>
            <p:cNvSpPr txBox="1"/>
            <p:nvPr/>
          </p:nvSpPr>
          <p:spPr>
            <a:xfrm>
              <a:off x="12632756" y="6302421"/>
              <a:ext cx="1582778" cy="430887"/>
            </a:xfrm>
            <a:prstGeom prst="rect">
              <a:avLst/>
            </a:prstGeom>
            <a:solidFill>
              <a:srgbClr val="FFFFFF"/>
            </a:solidFill>
          </p:spPr>
          <p:txBody>
            <a:bodyPr wrap="square" rtlCol="0">
              <a:spAutoFit/>
            </a:bodyPr>
            <a:lstStyle/>
            <a:p>
              <a:r>
                <a:rPr lang="en-US" sz="2200" dirty="0" smtClean="0">
                  <a:solidFill>
                    <a:srgbClr val="000000"/>
                  </a:solidFill>
                </a:rPr>
                <a:t>ε3/ε4: 35%</a:t>
              </a:r>
              <a:endParaRPr lang="en-US" sz="2200" dirty="0">
                <a:solidFill>
                  <a:srgbClr val="000000"/>
                </a:solidFill>
              </a:endParaRPr>
            </a:p>
          </p:txBody>
        </p:sp>
        <p:sp>
          <p:nvSpPr>
            <p:cNvPr id="18" name="TextBox 17"/>
            <p:cNvSpPr txBox="1"/>
            <p:nvPr/>
          </p:nvSpPr>
          <p:spPr>
            <a:xfrm>
              <a:off x="9421325" y="5437494"/>
              <a:ext cx="1320619" cy="430887"/>
            </a:xfrm>
            <a:prstGeom prst="rect">
              <a:avLst/>
            </a:prstGeom>
            <a:solidFill>
              <a:srgbClr val="FFFFFF"/>
            </a:solidFill>
          </p:spPr>
          <p:txBody>
            <a:bodyPr wrap="none" rtlCol="0">
              <a:spAutoFit/>
            </a:bodyPr>
            <a:lstStyle/>
            <a:p>
              <a:r>
                <a:rPr lang="en-US" sz="2200" dirty="0" smtClean="0">
                  <a:solidFill>
                    <a:srgbClr val="000000"/>
                  </a:solidFill>
                </a:rPr>
                <a:t>ε2/ε2: 0%</a:t>
              </a:r>
              <a:endParaRPr lang="en-US" sz="2200" dirty="0">
                <a:solidFill>
                  <a:srgbClr val="000000"/>
                </a:solidFill>
              </a:endParaRPr>
            </a:p>
          </p:txBody>
        </p:sp>
        <p:sp>
          <p:nvSpPr>
            <p:cNvPr id="33" name="TextBox 32"/>
            <p:cNvSpPr txBox="1"/>
            <p:nvPr/>
          </p:nvSpPr>
          <p:spPr>
            <a:xfrm>
              <a:off x="14938586" y="8391155"/>
              <a:ext cx="898314" cy="430887"/>
            </a:xfrm>
            <a:prstGeom prst="rect">
              <a:avLst/>
            </a:prstGeom>
            <a:solidFill>
              <a:schemeClr val="bg1"/>
            </a:solidFill>
          </p:spPr>
          <p:txBody>
            <a:bodyPr wrap="square" rtlCol="0">
              <a:spAutoFit/>
            </a:bodyPr>
            <a:lstStyle/>
            <a:p>
              <a:r>
                <a:rPr lang="en-US" sz="2200" dirty="0" smtClean="0">
                  <a:solidFill>
                    <a:srgbClr val="000000"/>
                  </a:solidFill>
                </a:rPr>
                <a:t>ε3/ε3</a:t>
              </a:r>
              <a:endParaRPr lang="en-US" sz="2200" dirty="0">
                <a:solidFill>
                  <a:srgbClr val="000000"/>
                </a:solidFill>
              </a:endParaRPr>
            </a:p>
          </p:txBody>
        </p:sp>
        <p:sp>
          <p:nvSpPr>
            <p:cNvPr id="37" name="TextBox 36"/>
            <p:cNvSpPr txBox="1"/>
            <p:nvPr/>
          </p:nvSpPr>
          <p:spPr>
            <a:xfrm>
              <a:off x="14963286" y="9205847"/>
              <a:ext cx="848915" cy="430887"/>
            </a:xfrm>
            <a:prstGeom prst="rect">
              <a:avLst/>
            </a:prstGeom>
            <a:solidFill>
              <a:srgbClr val="FFFFFF"/>
            </a:solidFill>
            <a:ln>
              <a:noFill/>
            </a:ln>
          </p:spPr>
          <p:txBody>
            <a:bodyPr wrap="square" rtlCol="0">
              <a:spAutoFit/>
            </a:bodyPr>
            <a:lstStyle/>
            <a:p>
              <a:r>
                <a:rPr lang="en-US" sz="2200" dirty="0" smtClean="0">
                  <a:solidFill>
                    <a:srgbClr val="000000"/>
                  </a:solidFill>
                </a:rPr>
                <a:t>ε2/ε3</a:t>
              </a:r>
              <a:endParaRPr lang="en-US" sz="2200" dirty="0">
                <a:solidFill>
                  <a:srgbClr val="000000"/>
                </a:solidFill>
              </a:endParaRPr>
            </a:p>
          </p:txBody>
        </p:sp>
        <p:sp>
          <p:nvSpPr>
            <p:cNvPr id="38" name="TextBox 37"/>
            <p:cNvSpPr txBox="1"/>
            <p:nvPr/>
          </p:nvSpPr>
          <p:spPr>
            <a:xfrm>
              <a:off x="14963286" y="9613193"/>
              <a:ext cx="848915" cy="430887"/>
            </a:xfrm>
            <a:prstGeom prst="rect">
              <a:avLst/>
            </a:prstGeom>
            <a:solidFill>
              <a:srgbClr val="FFFFFF"/>
            </a:solidFill>
          </p:spPr>
          <p:txBody>
            <a:bodyPr wrap="square" rtlCol="0">
              <a:spAutoFit/>
            </a:bodyPr>
            <a:lstStyle/>
            <a:p>
              <a:r>
                <a:rPr lang="en-US" sz="2200" dirty="0" smtClean="0"/>
                <a:t>ε2/ε4</a:t>
              </a:r>
              <a:endParaRPr lang="en-US" sz="2200" dirty="0"/>
            </a:p>
          </p:txBody>
        </p:sp>
        <p:sp>
          <p:nvSpPr>
            <p:cNvPr id="39" name="TextBox 38"/>
            <p:cNvSpPr txBox="1"/>
            <p:nvPr/>
          </p:nvSpPr>
          <p:spPr>
            <a:xfrm>
              <a:off x="14963286" y="10020538"/>
              <a:ext cx="848915" cy="430887"/>
            </a:xfrm>
            <a:prstGeom prst="rect">
              <a:avLst/>
            </a:prstGeom>
            <a:solidFill>
              <a:srgbClr val="FFFFFF"/>
            </a:solidFill>
          </p:spPr>
          <p:txBody>
            <a:bodyPr wrap="square" rtlCol="0">
              <a:spAutoFit/>
            </a:bodyPr>
            <a:lstStyle/>
            <a:p>
              <a:r>
                <a:rPr lang="en-US" sz="2200" dirty="0" smtClean="0">
                  <a:solidFill>
                    <a:srgbClr val="000000"/>
                  </a:solidFill>
                </a:rPr>
                <a:t>ε3/ε4</a:t>
              </a:r>
              <a:endParaRPr lang="en-US" sz="2200" dirty="0">
                <a:solidFill>
                  <a:srgbClr val="000000"/>
                </a:solidFill>
              </a:endParaRPr>
            </a:p>
          </p:txBody>
        </p:sp>
        <p:sp>
          <p:nvSpPr>
            <p:cNvPr id="40" name="TextBox 39"/>
            <p:cNvSpPr txBox="1"/>
            <p:nvPr/>
          </p:nvSpPr>
          <p:spPr>
            <a:xfrm>
              <a:off x="14969406" y="8798501"/>
              <a:ext cx="836675" cy="430887"/>
            </a:xfrm>
            <a:prstGeom prst="rect">
              <a:avLst/>
            </a:prstGeom>
            <a:solidFill>
              <a:srgbClr val="FFFFFF"/>
            </a:solidFill>
          </p:spPr>
          <p:txBody>
            <a:bodyPr wrap="none" rtlCol="0">
              <a:spAutoFit/>
            </a:bodyPr>
            <a:lstStyle/>
            <a:p>
              <a:r>
                <a:rPr lang="en-US" sz="2200" dirty="0" smtClean="0">
                  <a:solidFill>
                    <a:srgbClr val="000000"/>
                  </a:solidFill>
                </a:rPr>
                <a:t>ε2/ε2</a:t>
              </a:r>
              <a:endParaRPr lang="en-US" sz="2200" dirty="0">
                <a:solidFill>
                  <a:srgbClr val="000000"/>
                </a:solidFill>
              </a:endParaRPr>
            </a:p>
          </p:txBody>
        </p:sp>
        <p:sp>
          <p:nvSpPr>
            <p:cNvPr id="19" name="TextBox 18"/>
            <p:cNvSpPr txBox="1"/>
            <p:nvPr/>
          </p:nvSpPr>
          <p:spPr>
            <a:xfrm>
              <a:off x="9550400" y="5849977"/>
              <a:ext cx="1397003" cy="430887"/>
            </a:xfrm>
            <a:prstGeom prst="rect">
              <a:avLst/>
            </a:prstGeom>
            <a:solidFill>
              <a:srgbClr val="FFFFFF"/>
            </a:solidFill>
            <a:ln>
              <a:noFill/>
            </a:ln>
          </p:spPr>
          <p:txBody>
            <a:bodyPr wrap="square" rtlCol="0">
              <a:spAutoFit/>
            </a:bodyPr>
            <a:lstStyle/>
            <a:p>
              <a:r>
                <a:rPr lang="en-US" sz="2200" dirty="0" smtClean="0">
                  <a:solidFill>
                    <a:srgbClr val="000000"/>
                  </a:solidFill>
                </a:rPr>
                <a:t>ε2/ε3: </a:t>
              </a:r>
              <a:r>
                <a:rPr lang="en-US" sz="2200" dirty="0">
                  <a:solidFill>
                    <a:srgbClr val="000000"/>
                  </a:solidFill>
                </a:rPr>
                <a:t>7</a:t>
              </a:r>
              <a:r>
                <a:rPr lang="en-US" sz="2200" dirty="0" smtClean="0">
                  <a:solidFill>
                    <a:srgbClr val="000000"/>
                  </a:solidFill>
                </a:rPr>
                <a:t>%</a:t>
              </a:r>
              <a:endParaRPr lang="en-US" sz="2200" dirty="0">
                <a:solidFill>
                  <a:srgbClr val="000000"/>
                </a:solidFill>
              </a:endParaRPr>
            </a:p>
          </p:txBody>
        </p:sp>
      </p:grpSp>
    </p:spTree>
    <p:extLst>
      <p:ext uri="{BB962C8B-B14F-4D97-AF65-F5344CB8AC3E}">
        <p14:creationId xmlns:p14="http://schemas.microsoft.com/office/powerpoint/2010/main" val="1933497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076442" y="961054"/>
            <a:ext cx="11269151"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2: Bayes-GLMM estimation of model parameters</a:t>
            </a:r>
            <a:endParaRPr lang="en-US" sz="3200" b="1" dirty="0">
              <a:latin typeface="Helvetica"/>
              <a:cs typeface="Helvetica"/>
            </a:endParaRPr>
          </a:p>
        </p:txBody>
      </p:sp>
      <p:sp>
        <p:nvSpPr>
          <p:cNvPr id="18" name="TextBox 17"/>
          <p:cNvSpPr txBox="1"/>
          <p:nvPr/>
        </p:nvSpPr>
        <p:spPr>
          <a:xfrm>
            <a:off x="2385426" y="3304010"/>
            <a:ext cx="648630" cy="615553"/>
          </a:xfrm>
          <a:prstGeom prst="rect">
            <a:avLst/>
          </a:prstGeom>
          <a:noFill/>
        </p:spPr>
        <p:txBody>
          <a:bodyPr wrap="none" lIns="182880" tIns="91440" rIns="182880" bIns="91440" rtlCol="0">
            <a:spAutoFit/>
          </a:bodyPr>
          <a:lstStyle/>
          <a:p>
            <a:r>
              <a:rPr lang="en-US" sz="2800" b="1" dirty="0" smtClean="0">
                <a:latin typeface="Helvetica"/>
                <a:cs typeface="Helvetica"/>
              </a:rPr>
              <a:t>A</a:t>
            </a:r>
            <a:endParaRPr lang="en-US" sz="2000" b="1" dirty="0">
              <a:latin typeface="Helvetica"/>
              <a:cs typeface="Helvetica"/>
            </a:endParaRPr>
          </a:p>
        </p:txBody>
      </p:sp>
      <p:pic>
        <p:nvPicPr>
          <p:cNvPr id="26" name="Picture 25" descr="null.pdf"/>
          <p:cNvPicPr>
            <a:picLocks noChangeAspect="1"/>
          </p:cNvPicPr>
          <p:nvPr/>
        </p:nvPicPr>
        <p:blipFill rotWithShape="1">
          <a:blip r:embed="rId3">
            <a:extLst>
              <a:ext uri="{28A0092B-C50C-407E-A947-70E740481C1C}">
                <a14:useLocalDpi xmlns:a14="http://schemas.microsoft.com/office/drawing/2010/main" val="0"/>
              </a:ext>
            </a:extLst>
          </a:blip>
          <a:srcRect l="11300" b="4431"/>
          <a:stretch/>
        </p:blipFill>
        <p:spPr>
          <a:xfrm>
            <a:off x="3233303" y="3877529"/>
            <a:ext cx="4866424" cy="5243332"/>
          </a:xfrm>
          <a:prstGeom prst="rect">
            <a:avLst/>
          </a:prstGeom>
        </p:spPr>
      </p:pic>
      <p:pic>
        <p:nvPicPr>
          <p:cNvPr id="27" name="Picture 26" descr="null.pdf"/>
          <p:cNvPicPr>
            <a:picLocks noChangeAspect="1"/>
          </p:cNvPicPr>
          <p:nvPr/>
        </p:nvPicPr>
        <p:blipFill rotWithShape="1">
          <a:blip r:embed="rId4">
            <a:extLst>
              <a:ext uri="{28A0092B-C50C-407E-A947-70E740481C1C}">
                <a14:useLocalDpi xmlns:a14="http://schemas.microsoft.com/office/drawing/2010/main" val="0"/>
              </a:ext>
            </a:extLst>
          </a:blip>
          <a:srcRect l="12877" b="5835"/>
          <a:stretch/>
        </p:blipFill>
        <p:spPr>
          <a:xfrm>
            <a:off x="11049968" y="3956899"/>
            <a:ext cx="4779897" cy="5166268"/>
          </a:xfrm>
          <a:prstGeom prst="rect">
            <a:avLst/>
          </a:prstGeom>
        </p:spPr>
      </p:pic>
      <p:sp>
        <p:nvSpPr>
          <p:cNvPr id="28" name="Rectangle 27"/>
          <p:cNvSpPr/>
          <p:nvPr/>
        </p:nvSpPr>
        <p:spPr>
          <a:xfrm>
            <a:off x="3054714" y="3956899"/>
            <a:ext cx="4960803" cy="51639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497243" y="5281817"/>
            <a:ext cx="536813" cy="492443"/>
          </a:xfrm>
          <a:prstGeom prst="rect">
            <a:avLst/>
          </a:prstGeom>
          <a:noFill/>
        </p:spPr>
        <p:txBody>
          <a:bodyPr wrap="none" rtlCol="0">
            <a:spAutoFit/>
          </a:bodyPr>
          <a:lstStyle/>
          <a:p>
            <a:r>
              <a:rPr lang="en-US" sz="2600" dirty="0" smtClean="0">
                <a:latin typeface="Arial"/>
                <a:cs typeface="Arial"/>
              </a:rPr>
              <a:t>c1</a:t>
            </a:r>
            <a:endParaRPr lang="en-US" sz="2600" dirty="0">
              <a:latin typeface="Arial"/>
              <a:cs typeface="Arial"/>
            </a:endParaRPr>
          </a:p>
        </p:txBody>
      </p:sp>
      <p:sp>
        <p:nvSpPr>
          <p:cNvPr id="30" name="TextBox 29"/>
          <p:cNvSpPr txBox="1"/>
          <p:nvPr/>
        </p:nvSpPr>
        <p:spPr>
          <a:xfrm>
            <a:off x="2497243" y="6565228"/>
            <a:ext cx="536813" cy="492443"/>
          </a:xfrm>
          <a:prstGeom prst="rect">
            <a:avLst/>
          </a:prstGeom>
          <a:noFill/>
        </p:spPr>
        <p:txBody>
          <a:bodyPr wrap="none" rtlCol="0">
            <a:spAutoFit/>
          </a:bodyPr>
          <a:lstStyle/>
          <a:p>
            <a:r>
              <a:rPr lang="en-US" sz="2600" dirty="0" smtClean="0">
                <a:latin typeface="Arial"/>
                <a:cs typeface="Arial"/>
              </a:rPr>
              <a:t>c2</a:t>
            </a:r>
            <a:endParaRPr lang="en-US" sz="2600" dirty="0">
              <a:latin typeface="Arial"/>
              <a:cs typeface="Arial"/>
            </a:endParaRPr>
          </a:p>
        </p:txBody>
      </p:sp>
      <p:sp>
        <p:nvSpPr>
          <p:cNvPr id="31" name="TextBox 30"/>
          <p:cNvSpPr txBox="1"/>
          <p:nvPr/>
        </p:nvSpPr>
        <p:spPr>
          <a:xfrm>
            <a:off x="2497243" y="7891001"/>
            <a:ext cx="536813" cy="492443"/>
          </a:xfrm>
          <a:prstGeom prst="rect">
            <a:avLst/>
          </a:prstGeom>
          <a:noFill/>
        </p:spPr>
        <p:txBody>
          <a:bodyPr wrap="none" rtlCol="0">
            <a:spAutoFit/>
          </a:bodyPr>
          <a:lstStyle/>
          <a:p>
            <a:r>
              <a:rPr lang="en-US" sz="2600" dirty="0" smtClean="0">
                <a:latin typeface="Arial"/>
                <a:cs typeface="Arial"/>
              </a:rPr>
              <a:t>c3</a:t>
            </a:r>
            <a:endParaRPr lang="en-US" sz="2600" dirty="0">
              <a:latin typeface="Arial"/>
              <a:cs typeface="Arial"/>
            </a:endParaRPr>
          </a:p>
        </p:txBody>
      </p:sp>
      <p:sp>
        <p:nvSpPr>
          <p:cNvPr id="32" name="TextBox 31"/>
          <p:cNvSpPr txBox="1"/>
          <p:nvPr/>
        </p:nvSpPr>
        <p:spPr>
          <a:xfrm>
            <a:off x="3213460" y="9123167"/>
            <a:ext cx="384365" cy="523220"/>
          </a:xfrm>
          <a:prstGeom prst="rect">
            <a:avLst/>
          </a:prstGeom>
          <a:noFill/>
        </p:spPr>
        <p:txBody>
          <a:bodyPr wrap="none" rtlCol="0">
            <a:spAutoFit/>
          </a:bodyPr>
          <a:lstStyle/>
          <a:p>
            <a:r>
              <a:rPr lang="en-US" sz="2800" dirty="0">
                <a:latin typeface="Arial"/>
                <a:cs typeface="Arial"/>
              </a:rPr>
              <a:t>0</a:t>
            </a:r>
          </a:p>
        </p:txBody>
      </p:sp>
      <p:sp>
        <p:nvSpPr>
          <p:cNvPr id="33" name="TextBox 32"/>
          <p:cNvSpPr txBox="1"/>
          <p:nvPr/>
        </p:nvSpPr>
        <p:spPr>
          <a:xfrm>
            <a:off x="4383121" y="9123167"/>
            <a:ext cx="384365" cy="523220"/>
          </a:xfrm>
          <a:prstGeom prst="rect">
            <a:avLst/>
          </a:prstGeom>
          <a:noFill/>
        </p:spPr>
        <p:txBody>
          <a:bodyPr wrap="none" rtlCol="0">
            <a:spAutoFit/>
          </a:bodyPr>
          <a:lstStyle/>
          <a:p>
            <a:r>
              <a:rPr lang="en-US" sz="2800" dirty="0" smtClean="0">
                <a:latin typeface="Arial"/>
                <a:cs typeface="Arial"/>
              </a:rPr>
              <a:t>2</a:t>
            </a:r>
            <a:endParaRPr lang="en-US" sz="2800" dirty="0">
              <a:latin typeface="Arial"/>
              <a:cs typeface="Arial"/>
            </a:endParaRPr>
          </a:p>
        </p:txBody>
      </p:sp>
      <p:sp>
        <p:nvSpPr>
          <p:cNvPr id="34" name="TextBox 33"/>
          <p:cNvSpPr txBox="1"/>
          <p:nvPr/>
        </p:nvSpPr>
        <p:spPr>
          <a:xfrm>
            <a:off x="5547474" y="9123167"/>
            <a:ext cx="384365" cy="523220"/>
          </a:xfrm>
          <a:prstGeom prst="rect">
            <a:avLst/>
          </a:prstGeom>
          <a:noFill/>
        </p:spPr>
        <p:txBody>
          <a:bodyPr wrap="none" rtlCol="0">
            <a:spAutoFit/>
          </a:bodyPr>
          <a:lstStyle/>
          <a:p>
            <a:r>
              <a:rPr lang="en-US" sz="2800" dirty="0" smtClean="0">
                <a:latin typeface="Arial"/>
                <a:cs typeface="Arial"/>
              </a:rPr>
              <a:t>4</a:t>
            </a:r>
            <a:endParaRPr lang="en-US" sz="2800" dirty="0">
              <a:latin typeface="Arial"/>
              <a:cs typeface="Arial"/>
            </a:endParaRPr>
          </a:p>
        </p:txBody>
      </p:sp>
      <p:sp>
        <p:nvSpPr>
          <p:cNvPr id="35" name="TextBox 34"/>
          <p:cNvSpPr txBox="1"/>
          <p:nvPr/>
        </p:nvSpPr>
        <p:spPr>
          <a:xfrm>
            <a:off x="6711878" y="9123167"/>
            <a:ext cx="384365" cy="523220"/>
          </a:xfrm>
          <a:prstGeom prst="rect">
            <a:avLst/>
          </a:prstGeom>
          <a:noFill/>
        </p:spPr>
        <p:txBody>
          <a:bodyPr wrap="none" rtlCol="0">
            <a:spAutoFit/>
          </a:bodyPr>
          <a:lstStyle/>
          <a:p>
            <a:r>
              <a:rPr lang="en-US" sz="2800" dirty="0" smtClean="0">
                <a:latin typeface="Arial"/>
                <a:cs typeface="Arial"/>
              </a:rPr>
              <a:t>6</a:t>
            </a:r>
            <a:endParaRPr lang="en-US" sz="2800" dirty="0">
              <a:latin typeface="Arial"/>
              <a:cs typeface="Arial"/>
            </a:endParaRPr>
          </a:p>
        </p:txBody>
      </p:sp>
      <p:sp>
        <p:nvSpPr>
          <p:cNvPr id="36" name="Rectangle 35"/>
          <p:cNvSpPr/>
          <p:nvPr/>
        </p:nvSpPr>
        <p:spPr>
          <a:xfrm>
            <a:off x="11049969" y="3959205"/>
            <a:ext cx="4960803" cy="51639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11848958" y="9123167"/>
            <a:ext cx="503939" cy="523220"/>
          </a:xfrm>
          <a:prstGeom prst="rect">
            <a:avLst/>
          </a:prstGeom>
          <a:noFill/>
        </p:spPr>
        <p:txBody>
          <a:bodyPr wrap="none" rtlCol="0">
            <a:spAutoFit/>
          </a:bodyPr>
          <a:lstStyle/>
          <a:p>
            <a:r>
              <a:rPr lang="en-US" sz="2800" dirty="0" smtClean="0">
                <a:latin typeface="Arial"/>
                <a:cs typeface="Arial"/>
              </a:rPr>
              <a:t>-1</a:t>
            </a:r>
            <a:endParaRPr lang="en-US" sz="2800" dirty="0">
              <a:latin typeface="Arial"/>
              <a:cs typeface="Arial"/>
            </a:endParaRPr>
          </a:p>
        </p:txBody>
      </p:sp>
      <p:sp>
        <p:nvSpPr>
          <p:cNvPr id="38" name="TextBox 37"/>
          <p:cNvSpPr txBox="1"/>
          <p:nvPr/>
        </p:nvSpPr>
        <p:spPr>
          <a:xfrm>
            <a:off x="13390328" y="9123167"/>
            <a:ext cx="384365" cy="523220"/>
          </a:xfrm>
          <a:prstGeom prst="rect">
            <a:avLst/>
          </a:prstGeom>
          <a:noFill/>
        </p:spPr>
        <p:txBody>
          <a:bodyPr wrap="none" rtlCol="0">
            <a:spAutoFit/>
          </a:bodyPr>
          <a:lstStyle/>
          <a:p>
            <a:r>
              <a:rPr lang="en-US" sz="2800" dirty="0">
                <a:latin typeface="Arial"/>
                <a:cs typeface="Arial"/>
              </a:rPr>
              <a:t>0</a:t>
            </a:r>
          </a:p>
        </p:txBody>
      </p:sp>
      <p:sp>
        <p:nvSpPr>
          <p:cNvPr id="39" name="TextBox 38"/>
          <p:cNvSpPr txBox="1"/>
          <p:nvPr/>
        </p:nvSpPr>
        <p:spPr>
          <a:xfrm>
            <a:off x="14852377" y="9123167"/>
            <a:ext cx="384365" cy="523220"/>
          </a:xfrm>
          <a:prstGeom prst="rect">
            <a:avLst/>
          </a:prstGeom>
          <a:noFill/>
        </p:spPr>
        <p:txBody>
          <a:bodyPr wrap="none" rtlCol="0">
            <a:spAutoFit/>
          </a:bodyPr>
          <a:lstStyle/>
          <a:p>
            <a:r>
              <a:rPr lang="en-US" sz="2800" dirty="0">
                <a:latin typeface="Arial"/>
                <a:cs typeface="Arial"/>
              </a:rPr>
              <a:t>1</a:t>
            </a:r>
          </a:p>
        </p:txBody>
      </p:sp>
      <p:sp>
        <p:nvSpPr>
          <p:cNvPr id="43" name="TextBox 42"/>
          <p:cNvSpPr txBox="1"/>
          <p:nvPr/>
        </p:nvSpPr>
        <p:spPr>
          <a:xfrm>
            <a:off x="10214342" y="4935021"/>
            <a:ext cx="790751" cy="492443"/>
          </a:xfrm>
          <a:prstGeom prst="rect">
            <a:avLst/>
          </a:prstGeom>
          <a:noFill/>
        </p:spPr>
        <p:txBody>
          <a:bodyPr wrap="none" rtlCol="0">
            <a:spAutoFit/>
          </a:bodyPr>
          <a:lstStyle/>
          <a:p>
            <a:pPr algn="r"/>
            <a:r>
              <a:rPr lang="en-US" sz="2600" dirty="0" smtClean="0">
                <a:latin typeface="Arial"/>
                <a:cs typeface="Arial"/>
              </a:rPr>
              <a:t>Age</a:t>
            </a:r>
            <a:endParaRPr lang="en-US" sz="2600" dirty="0">
              <a:latin typeface="Arial"/>
              <a:cs typeface="Arial"/>
            </a:endParaRPr>
          </a:p>
        </p:txBody>
      </p:sp>
      <p:sp>
        <p:nvSpPr>
          <p:cNvPr id="44" name="TextBox 43"/>
          <p:cNvSpPr txBox="1"/>
          <p:nvPr/>
        </p:nvSpPr>
        <p:spPr>
          <a:xfrm>
            <a:off x="10042219" y="6014035"/>
            <a:ext cx="962874" cy="492443"/>
          </a:xfrm>
          <a:prstGeom prst="rect">
            <a:avLst/>
          </a:prstGeom>
          <a:noFill/>
        </p:spPr>
        <p:txBody>
          <a:bodyPr wrap="none" rtlCol="0">
            <a:spAutoFit/>
          </a:bodyPr>
          <a:lstStyle/>
          <a:p>
            <a:pPr algn="r"/>
            <a:r>
              <a:rPr lang="en-US" sz="2600" dirty="0" smtClean="0">
                <a:latin typeface="Arial"/>
                <a:cs typeface="Arial"/>
              </a:rPr>
              <a:t>Sex -</a:t>
            </a:r>
            <a:endParaRPr lang="en-US" sz="2600" dirty="0">
              <a:latin typeface="Arial"/>
              <a:cs typeface="Arial"/>
            </a:endParaRPr>
          </a:p>
        </p:txBody>
      </p:sp>
      <p:sp>
        <p:nvSpPr>
          <p:cNvPr id="45" name="TextBox 44"/>
          <p:cNvSpPr txBox="1"/>
          <p:nvPr/>
        </p:nvSpPr>
        <p:spPr>
          <a:xfrm>
            <a:off x="9417574" y="7028922"/>
            <a:ext cx="1587519" cy="492443"/>
          </a:xfrm>
          <a:prstGeom prst="rect">
            <a:avLst/>
          </a:prstGeom>
          <a:noFill/>
        </p:spPr>
        <p:txBody>
          <a:bodyPr wrap="none" rtlCol="0">
            <a:spAutoFit/>
          </a:bodyPr>
          <a:lstStyle/>
          <a:p>
            <a:pPr algn="r"/>
            <a:r>
              <a:rPr lang="en-US" sz="2600" dirty="0" smtClean="0">
                <a:latin typeface="Arial"/>
                <a:cs typeface="Arial"/>
              </a:rPr>
              <a:t>APOE/e2</a:t>
            </a:r>
            <a:endParaRPr lang="en-US" sz="2600" dirty="0">
              <a:latin typeface="Arial"/>
              <a:cs typeface="Arial"/>
            </a:endParaRPr>
          </a:p>
        </p:txBody>
      </p:sp>
      <p:sp>
        <p:nvSpPr>
          <p:cNvPr id="46" name="TextBox 45"/>
          <p:cNvSpPr txBox="1"/>
          <p:nvPr/>
        </p:nvSpPr>
        <p:spPr>
          <a:xfrm>
            <a:off x="9417574" y="8112927"/>
            <a:ext cx="1587519" cy="492443"/>
          </a:xfrm>
          <a:prstGeom prst="rect">
            <a:avLst/>
          </a:prstGeom>
          <a:noFill/>
        </p:spPr>
        <p:txBody>
          <a:bodyPr wrap="none" rtlCol="0">
            <a:spAutoFit/>
          </a:bodyPr>
          <a:lstStyle/>
          <a:p>
            <a:pPr algn="r"/>
            <a:r>
              <a:rPr lang="en-US" sz="2600" dirty="0" smtClean="0">
                <a:latin typeface="Arial"/>
                <a:cs typeface="Arial"/>
              </a:rPr>
              <a:t>APOE/e4</a:t>
            </a:r>
            <a:endParaRPr lang="en-US" sz="2600" dirty="0">
              <a:latin typeface="Arial"/>
              <a:cs typeface="Arial"/>
            </a:endParaRPr>
          </a:p>
        </p:txBody>
      </p:sp>
      <p:sp>
        <p:nvSpPr>
          <p:cNvPr id="47" name="TextBox 46"/>
          <p:cNvSpPr txBox="1"/>
          <p:nvPr/>
        </p:nvSpPr>
        <p:spPr>
          <a:xfrm>
            <a:off x="9261205" y="3294532"/>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endParaRPr lang="en-US" sz="2000" b="1" dirty="0">
              <a:latin typeface="Helvetica"/>
              <a:cs typeface="Helvetica"/>
            </a:endParaRPr>
          </a:p>
        </p:txBody>
      </p:sp>
      <p:sp>
        <p:nvSpPr>
          <p:cNvPr id="40" name="TextBox 39"/>
          <p:cNvSpPr txBox="1"/>
          <p:nvPr/>
        </p:nvSpPr>
        <p:spPr>
          <a:xfrm>
            <a:off x="8770573" y="7056394"/>
            <a:ext cx="2234520" cy="492443"/>
          </a:xfrm>
          <a:prstGeom prst="rect">
            <a:avLst/>
          </a:prstGeom>
          <a:solidFill>
            <a:srgbClr val="FFFFFF"/>
          </a:solidFill>
        </p:spPr>
        <p:txBody>
          <a:bodyPr wrap="square" rtlCol="0">
            <a:spAutoFit/>
          </a:bodyPr>
          <a:lstStyle/>
          <a:p>
            <a:pPr algn="r"/>
            <a:r>
              <a:rPr lang="en-US" sz="2600" dirty="0" smtClean="0">
                <a:solidFill>
                  <a:srgbClr val="000000"/>
                </a:solidFill>
              </a:rPr>
              <a:t>APOE/ε2 -</a:t>
            </a:r>
            <a:endParaRPr lang="en-US" sz="2600" dirty="0">
              <a:solidFill>
                <a:srgbClr val="000000"/>
              </a:solidFill>
            </a:endParaRPr>
          </a:p>
        </p:txBody>
      </p:sp>
      <p:sp>
        <p:nvSpPr>
          <p:cNvPr id="48" name="TextBox 47"/>
          <p:cNvSpPr txBox="1"/>
          <p:nvPr/>
        </p:nvSpPr>
        <p:spPr>
          <a:xfrm>
            <a:off x="8808977" y="8043401"/>
            <a:ext cx="2196116" cy="492443"/>
          </a:xfrm>
          <a:prstGeom prst="rect">
            <a:avLst/>
          </a:prstGeom>
          <a:solidFill>
            <a:srgbClr val="FFFFFF"/>
          </a:solidFill>
        </p:spPr>
        <p:txBody>
          <a:bodyPr wrap="square" rtlCol="0">
            <a:spAutoFit/>
          </a:bodyPr>
          <a:lstStyle/>
          <a:p>
            <a:pPr algn="r"/>
            <a:r>
              <a:rPr lang="en-US" sz="2600" dirty="0" smtClean="0">
                <a:solidFill>
                  <a:srgbClr val="000000"/>
                </a:solidFill>
              </a:rPr>
              <a:t>APOE/ε4 -</a:t>
            </a:r>
            <a:endParaRPr lang="en-US" sz="2600" dirty="0">
              <a:solidFill>
                <a:srgbClr val="000000"/>
              </a:solidFill>
            </a:endParaRPr>
          </a:p>
        </p:txBody>
      </p:sp>
      <p:sp>
        <p:nvSpPr>
          <p:cNvPr id="50" name="TextBox 49"/>
          <p:cNvSpPr txBox="1"/>
          <p:nvPr/>
        </p:nvSpPr>
        <p:spPr>
          <a:xfrm>
            <a:off x="9845489" y="4935021"/>
            <a:ext cx="1159604" cy="492443"/>
          </a:xfrm>
          <a:prstGeom prst="rect">
            <a:avLst/>
          </a:prstGeom>
          <a:solidFill>
            <a:srgbClr val="FFFFFF"/>
          </a:solidFill>
        </p:spPr>
        <p:txBody>
          <a:bodyPr wrap="square" rtlCol="0">
            <a:spAutoFit/>
          </a:bodyPr>
          <a:lstStyle/>
          <a:p>
            <a:pPr algn="r"/>
            <a:r>
              <a:rPr lang="en-US" sz="2600" dirty="0" smtClean="0">
                <a:solidFill>
                  <a:srgbClr val="000000"/>
                </a:solidFill>
                <a:latin typeface="Arial"/>
                <a:cs typeface="Arial"/>
              </a:rPr>
              <a:t>Age -</a:t>
            </a:r>
            <a:endParaRPr lang="en-US" sz="2600" dirty="0">
              <a:solidFill>
                <a:srgbClr val="000000"/>
              </a:solidFill>
              <a:latin typeface="Arial"/>
              <a:cs typeface="Arial"/>
            </a:endParaRPr>
          </a:p>
        </p:txBody>
      </p:sp>
      <p:sp>
        <p:nvSpPr>
          <p:cNvPr id="51" name="TextBox 50"/>
          <p:cNvSpPr txBox="1"/>
          <p:nvPr/>
        </p:nvSpPr>
        <p:spPr>
          <a:xfrm>
            <a:off x="12648289" y="9782842"/>
            <a:ext cx="1834507" cy="523220"/>
          </a:xfrm>
          <a:prstGeom prst="rect">
            <a:avLst/>
          </a:prstGeom>
          <a:noFill/>
        </p:spPr>
        <p:txBody>
          <a:bodyPr wrap="none" rtlCol="0">
            <a:spAutoFit/>
          </a:bodyPr>
          <a:lstStyle/>
          <a:p>
            <a:r>
              <a:rPr lang="en-US" sz="2800" dirty="0" smtClean="0">
                <a:latin typeface="Arial"/>
                <a:cs typeface="Arial"/>
              </a:rPr>
              <a:t>Effect size</a:t>
            </a:r>
            <a:endParaRPr lang="en-US" sz="2800" dirty="0">
              <a:latin typeface="Arial"/>
              <a:cs typeface="Arial"/>
            </a:endParaRPr>
          </a:p>
        </p:txBody>
      </p:sp>
      <p:sp>
        <p:nvSpPr>
          <p:cNvPr id="52" name="TextBox 51"/>
          <p:cNvSpPr txBox="1"/>
          <p:nvPr/>
        </p:nvSpPr>
        <p:spPr>
          <a:xfrm>
            <a:off x="4383121" y="9782842"/>
            <a:ext cx="1834507" cy="523220"/>
          </a:xfrm>
          <a:prstGeom prst="rect">
            <a:avLst/>
          </a:prstGeom>
          <a:noFill/>
        </p:spPr>
        <p:txBody>
          <a:bodyPr wrap="none" rtlCol="0">
            <a:spAutoFit/>
          </a:bodyPr>
          <a:lstStyle/>
          <a:p>
            <a:r>
              <a:rPr lang="en-US" sz="2800" dirty="0" smtClean="0">
                <a:latin typeface="Arial"/>
                <a:cs typeface="Arial"/>
              </a:rPr>
              <a:t>Effect size</a:t>
            </a:r>
            <a:endParaRPr lang="en-US" sz="2800" dirty="0">
              <a:latin typeface="Arial"/>
              <a:cs typeface="Arial"/>
            </a:endParaRPr>
          </a:p>
        </p:txBody>
      </p:sp>
      <p:sp>
        <p:nvSpPr>
          <p:cNvPr id="53" name="TextBox 52"/>
          <p:cNvSpPr txBox="1"/>
          <p:nvPr/>
        </p:nvSpPr>
        <p:spPr>
          <a:xfrm>
            <a:off x="1848791" y="5205617"/>
            <a:ext cx="1185265" cy="492443"/>
          </a:xfrm>
          <a:prstGeom prst="rect">
            <a:avLst/>
          </a:prstGeom>
          <a:solidFill>
            <a:srgbClr val="FFFFFF"/>
          </a:solidFill>
        </p:spPr>
        <p:txBody>
          <a:bodyPr wrap="none" rtlCol="0">
            <a:spAutoFit/>
          </a:bodyPr>
          <a:lstStyle/>
          <a:p>
            <a:pPr algn="r"/>
            <a:r>
              <a:rPr lang="en-US" sz="2600" dirty="0" smtClean="0">
                <a:latin typeface="Arial"/>
                <a:cs typeface="Arial"/>
              </a:rPr>
              <a:t>Cut 1 -</a:t>
            </a:r>
            <a:endParaRPr lang="en-US" sz="2600" dirty="0">
              <a:latin typeface="Arial"/>
              <a:cs typeface="Arial"/>
            </a:endParaRPr>
          </a:p>
        </p:txBody>
      </p:sp>
      <p:sp>
        <p:nvSpPr>
          <p:cNvPr id="55" name="TextBox 54"/>
          <p:cNvSpPr txBox="1"/>
          <p:nvPr/>
        </p:nvSpPr>
        <p:spPr>
          <a:xfrm>
            <a:off x="1848791" y="6556502"/>
            <a:ext cx="1185265" cy="492443"/>
          </a:xfrm>
          <a:prstGeom prst="rect">
            <a:avLst/>
          </a:prstGeom>
          <a:solidFill>
            <a:srgbClr val="FFFFFF"/>
          </a:solidFill>
        </p:spPr>
        <p:txBody>
          <a:bodyPr wrap="none" rtlCol="0">
            <a:spAutoFit/>
          </a:bodyPr>
          <a:lstStyle/>
          <a:p>
            <a:pPr algn="r"/>
            <a:r>
              <a:rPr lang="en-US" sz="2600" dirty="0" smtClean="0">
                <a:latin typeface="Arial"/>
                <a:cs typeface="Arial"/>
              </a:rPr>
              <a:t>Cut 2 -</a:t>
            </a:r>
            <a:endParaRPr lang="en-US" sz="2600" dirty="0">
              <a:latin typeface="Arial"/>
              <a:cs typeface="Arial"/>
            </a:endParaRPr>
          </a:p>
        </p:txBody>
      </p:sp>
      <p:sp>
        <p:nvSpPr>
          <p:cNvPr id="56" name="TextBox 55"/>
          <p:cNvSpPr txBox="1"/>
          <p:nvPr/>
        </p:nvSpPr>
        <p:spPr>
          <a:xfrm>
            <a:off x="1848791" y="7883391"/>
            <a:ext cx="1185265" cy="492443"/>
          </a:xfrm>
          <a:prstGeom prst="rect">
            <a:avLst/>
          </a:prstGeom>
          <a:solidFill>
            <a:srgbClr val="FFFFFF"/>
          </a:solidFill>
        </p:spPr>
        <p:txBody>
          <a:bodyPr wrap="none" rtlCol="0">
            <a:spAutoFit/>
          </a:bodyPr>
          <a:lstStyle/>
          <a:p>
            <a:pPr algn="r"/>
            <a:r>
              <a:rPr lang="en-US" sz="2600" dirty="0" smtClean="0">
                <a:latin typeface="Arial"/>
                <a:cs typeface="Arial"/>
              </a:rPr>
              <a:t>Cut 3 -</a:t>
            </a:r>
            <a:endParaRPr lang="en-US" sz="2600" dirty="0">
              <a:latin typeface="Arial"/>
              <a:cs typeface="Arial"/>
            </a:endParaRPr>
          </a:p>
        </p:txBody>
      </p:sp>
      <p:sp>
        <p:nvSpPr>
          <p:cNvPr id="2" name="Rectangle 1"/>
          <p:cNvSpPr/>
          <p:nvPr/>
        </p:nvSpPr>
        <p:spPr>
          <a:xfrm>
            <a:off x="3054714" y="4213205"/>
            <a:ext cx="4960803" cy="1322612"/>
          </a:xfrm>
          <a:prstGeom prst="rect">
            <a:avLst/>
          </a:prstGeom>
          <a:solidFill>
            <a:schemeClr val="accent1">
              <a:lumMod val="60000"/>
              <a:lumOff val="4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3067072" y="6938699"/>
            <a:ext cx="4960803" cy="1284735"/>
          </a:xfrm>
          <a:prstGeom prst="rect">
            <a:avLst/>
          </a:prstGeom>
          <a:solidFill>
            <a:srgbClr val="95B3D7">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1043345" y="4299115"/>
            <a:ext cx="4960803" cy="1008102"/>
          </a:xfrm>
          <a:prstGeom prst="rect">
            <a:avLst/>
          </a:prstGeom>
          <a:solidFill>
            <a:schemeClr val="accent1">
              <a:lumMod val="60000"/>
              <a:lumOff val="4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1049969" y="6434648"/>
            <a:ext cx="4960803" cy="1008102"/>
          </a:xfrm>
          <a:prstGeom prst="rect">
            <a:avLst/>
          </a:prstGeom>
          <a:solidFill>
            <a:schemeClr val="accent1">
              <a:lumMod val="60000"/>
              <a:lumOff val="4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94418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127261" y="976585"/>
            <a:ext cx="11291192"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3: GWAS of ADSP WGS cohort by Bayes-GLMM</a:t>
            </a:r>
            <a:endParaRPr lang="en-US" sz="3200" b="1" dirty="0">
              <a:latin typeface="Helvetica"/>
              <a:cs typeface="Helvetica"/>
            </a:endParaRPr>
          </a:p>
        </p:txBody>
      </p:sp>
      <p:sp>
        <p:nvSpPr>
          <p:cNvPr id="4" name="Rectangle 3"/>
          <p:cNvSpPr/>
          <p:nvPr/>
        </p:nvSpPr>
        <p:spPr>
          <a:xfrm>
            <a:off x="6561885" y="3015679"/>
            <a:ext cx="8488703" cy="813535"/>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Autosomal SNP call by ADSP consortium (27.9 million)</a:t>
            </a:r>
            <a:endParaRPr lang="en-US" sz="2400" dirty="0">
              <a:solidFill>
                <a:schemeClr val="tx1"/>
              </a:solidFill>
              <a:latin typeface="Arial"/>
              <a:cs typeface="Arial"/>
            </a:endParaRPr>
          </a:p>
        </p:txBody>
      </p:sp>
      <p:sp>
        <p:nvSpPr>
          <p:cNvPr id="11" name="Rectangle 10"/>
          <p:cNvSpPr/>
          <p:nvPr/>
        </p:nvSpPr>
        <p:spPr>
          <a:xfrm>
            <a:off x="6561886" y="4418141"/>
            <a:ext cx="4480374" cy="813535"/>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MAF cutoff 0.01 (10.3 million)</a:t>
            </a:r>
            <a:endParaRPr lang="en-US" sz="2400" dirty="0">
              <a:solidFill>
                <a:schemeClr val="tx1"/>
              </a:solidFill>
              <a:latin typeface="Arial"/>
              <a:cs typeface="Arial"/>
            </a:endParaRPr>
          </a:p>
        </p:txBody>
      </p:sp>
      <p:sp>
        <p:nvSpPr>
          <p:cNvPr id="14" name="Rectangle 13"/>
          <p:cNvSpPr/>
          <p:nvPr/>
        </p:nvSpPr>
        <p:spPr>
          <a:xfrm>
            <a:off x="1781746" y="2989495"/>
            <a:ext cx="4480374" cy="2209659"/>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AD status of 570 participants</a:t>
            </a:r>
          </a:p>
          <a:p>
            <a:pPr algn="ctr"/>
            <a:r>
              <a:rPr lang="en-US" sz="2400" dirty="0" smtClean="0">
                <a:solidFill>
                  <a:schemeClr val="tx1"/>
                </a:solidFill>
                <a:latin typeface="Arial"/>
                <a:cs typeface="Arial"/>
              </a:rPr>
              <a:t>Covariates: age and sex</a:t>
            </a:r>
            <a:endParaRPr lang="en-US" sz="2400" dirty="0">
              <a:solidFill>
                <a:schemeClr val="tx1"/>
              </a:solidFill>
              <a:latin typeface="Arial"/>
              <a:cs typeface="Arial"/>
            </a:endParaRPr>
          </a:p>
        </p:txBody>
      </p:sp>
      <p:sp>
        <p:nvSpPr>
          <p:cNvPr id="15" name="Rectangle 14"/>
          <p:cNvSpPr/>
          <p:nvPr/>
        </p:nvSpPr>
        <p:spPr>
          <a:xfrm>
            <a:off x="11641748" y="4411803"/>
            <a:ext cx="3408841" cy="813535"/>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IBS kinship relatedness</a:t>
            </a:r>
            <a:endParaRPr lang="en-US" sz="2400" dirty="0">
              <a:solidFill>
                <a:schemeClr val="tx1"/>
              </a:solidFill>
              <a:latin typeface="Arial"/>
              <a:cs typeface="Arial"/>
            </a:endParaRPr>
          </a:p>
        </p:txBody>
      </p:sp>
      <p:sp>
        <p:nvSpPr>
          <p:cNvPr id="17" name="Rectangle 16"/>
          <p:cNvSpPr/>
          <p:nvPr/>
        </p:nvSpPr>
        <p:spPr>
          <a:xfrm>
            <a:off x="3829740" y="5822268"/>
            <a:ext cx="8770699" cy="813535"/>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GLM without random term, flat priors, model inference by MLE </a:t>
            </a:r>
            <a:endParaRPr lang="en-US" sz="2400" dirty="0">
              <a:solidFill>
                <a:schemeClr val="tx1"/>
              </a:solidFill>
              <a:latin typeface="Arial"/>
              <a:cs typeface="Arial"/>
            </a:endParaRPr>
          </a:p>
        </p:txBody>
      </p:sp>
      <p:sp>
        <p:nvSpPr>
          <p:cNvPr id="18" name="Rectangle 17"/>
          <p:cNvSpPr/>
          <p:nvPr/>
        </p:nvSpPr>
        <p:spPr>
          <a:xfrm>
            <a:off x="3829740" y="7202771"/>
            <a:ext cx="8770699" cy="813535"/>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P-value cutoff 0.0001 (9726)</a:t>
            </a:r>
            <a:endParaRPr lang="en-US" sz="2400" dirty="0">
              <a:solidFill>
                <a:schemeClr val="tx1"/>
              </a:solidFill>
              <a:latin typeface="Arial"/>
              <a:cs typeface="Arial"/>
            </a:endParaRPr>
          </a:p>
        </p:txBody>
      </p:sp>
      <p:sp>
        <p:nvSpPr>
          <p:cNvPr id="19" name="Rectangle 18"/>
          <p:cNvSpPr/>
          <p:nvPr/>
        </p:nvSpPr>
        <p:spPr>
          <a:xfrm>
            <a:off x="1676264" y="8615794"/>
            <a:ext cx="13268843" cy="813535"/>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GLMM with random term, flat priors, model inference by MCMC </a:t>
            </a:r>
            <a:endParaRPr lang="en-US" sz="2400" dirty="0">
              <a:solidFill>
                <a:schemeClr val="tx1"/>
              </a:solidFill>
              <a:latin typeface="Arial"/>
              <a:cs typeface="Arial"/>
            </a:endParaRPr>
          </a:p>
        </p:txBody>
      </p:sp>
      <p:sp>
        <p:nvSpPr>
          <p:cNvPr id="20" name="Rectangle 19"/>
          <p:cNvSpPr/>
          <p:nvPr/>
        </p:nvSpPr>
        <p:spPr>
          <a:xfrm>
            <a:off x="1676264" y="10064108"/>
            <a:ext cx="13268843" cy="813535"/>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Posterior distribution of variant effects</a:t>
            </a:r>
            <a:endParaRPr lang="en-US" sz="2400" dirty="0">
              <a:solidFill>
                <a:schemeClr val="tx1"/>
              </a:solidFill>
              <a:latin typeface="Arial"/>
              <a:cs typeface="Arial"/>
            </a:endParaRPr>
          </a:p>
        </p:txBody>
      </p:sp>
      <p:cxnSp>
        <p:nvCxnSpPr>
          <p:cNvPr id="10" name="Straight Arrow Connector 9"/>
          <p:cNvCxnSpPr>
            <a:stCxn id="11" idx="3"/>
            <a:endCxn id="15" idx="1"/>
          </p:cNvCxnSpPr>
          <p:nvPr/>
        </p:nvCxnSpPr>
        <p:spPr>
          <a:xfrm flipV="1">
            <a:off x="11042260" y="4818571"/>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flipV="1">
            <a:off x="8793631" y="4125789"/>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flipV="1">
            <a:off x="4778957" y="5495729"/>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flipV="1">
            <a:off x="8562665" y="5528251"/>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flipV="1">
            <a:off x="7391916" y="6932378"/>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2965806" y="5199154"/>
            <a:ext cx="0" cy="3416640"/>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flipV="1">
            <a:off x="7385304" y="8312881"/>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3416833" y="5225338"/>
            <a:ext cx="0" cy="3416640"/>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flipV="1">
            <a:off x="7378966" y="9761195"/>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rot="5400000">
            <a:off x="14958041" y="3723367"/>
            <a:ext cx="2215998" cy="800626"/>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Data</a:t>
            </a:r>
            <a:endParaRPr lang="en-US" sz="2400" dirty="0">
              <a:solidFill>
                <a:schemeClr val="tx1"/>
              </a:solidFill>
              <a:latin typeface="Arial"/>
              <a:cs typeface="Arial"/>
            </a:endParaRPr>
          </a:p>
        </p:txBody>
      </p:sp>
      <p:sp>
        <p:nvSpPr>
          <p:cNvPr id="32" name="Rectangle 31"/>
          <p:cNvSpPr/>
          <p:nvPr/>
        </p:nvSpPr>
        <p:spPr>
          <a:xfrm rot="5400000">
            <a:off x="14958041" y="6538850"/>
            <a:ext cx="2215998" cy="800626"/>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Pre-scan</a:t>
            </a:r>
            <a:endParaRPr lang="en-US" sz="2400" dirty="0">
              <a:solidFill>
                <a:schemeClr val="tx1"/>
              </a:solidFill>
              <a:latin typeface="Arial"/>
              <a:cs typeface="Arial"/>
            </a:endParaRPr>
          </a:p>
        </p:txBody>
      </p:sp>
      <p:sp>
        <p:nvSpPr>
          <p:cNvPr id="33" name="Rectangle 32"/>
          <p:cNvSpPr/>
          <p:nvPr/>
        </p:nvSpPr>
        <p:spPr>
          <a:xfrm rot="5400000">
            <a:off x="14935115" y="9346406"/>
            <a:ext cx="2261849" cy="800626"/>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Scan</a:t>
            </a:r>
            <a:endParaRPr lang="en-US" sz="2400" dirty="0">
              <a:solidFill>
                <a:schemeClr val="tx1"/>
              </a:solidFill>
              <a:latin typeface="Arial"/>
              <a:cs typeface="Arial"/>
            </a:endParaRPr>
          </a:p>
        </p:txBody>
      </p:sp>
    </p:spTree>
    <p:extLst>
      <p:ext uri="{BB962C8B-B14F-4D97-AF65-F5344CB8AC3E}">
        <p14:creationId xmlns:p14="http://schemas.microsoft.com/office/powerpoint/2010/main" val="20157490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9674" y="1266689"/>
            <a:ext cx="638636" cy="615553"/>
          </a:xfrm>
          <a:prstGeom prst="rect">
            <a:avLst/>
          </a:prstGeom>
          <a:noFill/>
        </p:spPr>
        <p:txBody>
          <a:bodyPr wrap="none" lIns="182880" tIns="91440" rIns="182880" bIns="91440" rtlCol="0">
            <a:spAutoFit/>
          </a:bodyPr>
          <a:lstStyle/>
          <a:p>
            <a:r>
              <a:rPr lang="en-US" sz="2800" b="1" dirty="0">
                <a:latin typeface="Helvetica"/>
                <a:cs typeface="Helvetica"/>
              </a:rPr>
              <a:t>A</a:t>
            </a:r>
            <a:endParaRPr lang="en-US" sz="2000" b="1" dirty="0">
              <a:latin typeface="Helvetica"/>
              <a:cs typeface="Helvetica"/>
            </a:endParaRPr>
          </a:p>
        </p:txBody>
      </p:sp>
      <p:sp>
        <p:nvSpPr>
          <p:cNvPr id="16" name="TextBox 15"/>
          <p:cNvSpPr txBox="1"/>
          <p:nvPr/>
        </p:nvSpPr>
        <p:spPr>
          <a:xfrm>
            <a:off x="1140088" y="553274"/>
            <a:ext cx="9666649" cy="615553"/>
          </a:xfrm>
          <a:prstGeom prst="rect">
            <a:avLst/>
          </a:prstGeom>
          <a:noFill/>
        </p:spPr>
        <p:txBody>
          <a:bodyPr wrap="none" lIns="182880" tIns="91440" rIns="182880" bIns="91440" rtlCol="0">
            <a:spAutoFit/>
          </a:bodyPr>
          <a:lstStyle/>
          <a:p>
            <a:r>
              <a:rPr lang="en-US" sz="2800" b="1" dirty="0">
                <a:latin typeface="Helvetica"/>
                <a:cs typeface="Helvetica"/>
              </a:rPr>
              <a:t>Figure </a:t>
            </a:r>
            <a:r>
              <a:rPr lang="en-US" sz="2800" b="1" dirty="0" smtClean="0">
                <a:latin typeface="Helvetica"/>
                <a:cs typeface="Helvetica"/>
              </a:rPr>
              <a:t>4: </a:t>
            </a:r>
            <a:r>
              <a:rPr lang="en-US" sz="2800" b="1" dirty="0">
                <a:latin typeface="Helvetica"/>
                <a:cs typeface="Helvetica"/>
              </a:rPr>
              <a:t>GWAS of ADSP WGS cohort by Bayes-GLMM</a:t>
            </a:r>
          </a:p>
        </p:txBody>
      </p:sp>
      <p:pic>
        <p:nvPicPr>
          <p:cNvPr id="8" name="Picture 7" descr="manhattan_mcmc.png"/>
          <p:cNvPicPr>
            <a:picLocks noChangeAspect="1"/>
          </p:cNvPicPr>
          <p:nvPr/>
        </p:nvPicPr>
        <p:blipFill rotWithShape="1">
          <a:blip r:embed="rId3">
            <a:extLst>
              <a:ext uri="{28A0092B-C50C-407E-A947-70E740481C1C}">
                <a14:useLocalDpi xmlns:a14="http://schemas.microsoft.com/office/drawing/2010/main" val="0"/>
              </a:ext>
            </a:extLst>
          </a:blip>
          <a:srcRect l="5106" t="3513" r="2226" b="8146"/>
          <a:stretch/>
        </p:blipFill>
        <p:spPr>
          <a:xfrm>
            <a:off x="3547534" y="7438808"/>
            <a:ext cx="11111895" cy="5296504"/>
          </a:xfrm>
          <a:prstGeom prst="rect">
            <a:avLst/>
          </a:prstGeom>
        </p:spPr>
      </p:pic>
      <p:grpSp>
        <p:nvGrpSpPr>
          <p:cNvPr id="12" name="Group 11"/>
          <p:cNvGrpSpPr/>
          <p:nvPr/>
        </p:nvGrpSpPr>
        <p:grpSpPr>
          <a:xfrm>
            <a:off x="2475149" y="7297470"/>
            <a:ext cx="12334545" cy="5966928"/>
            <a:chOff x="2475149" y="7152091"/>
            <a:chExt cx="12334545" cy="5966928"/>
          </a:xfrm>
        </p:grpSpPr>
        <p:sp>
          <p:nvSpPr>
            <p:cNvPr id="15" name="Rectangle 14"/>
            <p:cNvSpPr/>
            <p:nvPr/>
          </p:nvSpPr>
          <p:spPr>
            <a:xfrm>
              <a:off x="3608481" y="7152091"/>
              <a:ext cx="11179851" cy="53519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924655" y="8000866"/>
              <a:ext cx="541209" cy="400110"/>
            </a:xfrm>
            <a:prstGeom prst="rect">
              <a:avLst/>
            </a:prstGeom>
            <a:noFill/>
          </p:spPr>
          <p:txBody>
            <a:bodyPr wrap="none" rtlCol="0">
              <a:spAutoFit/>
            </a:bodyPr>
            <a:lstStyle/>
            <a:p>
              <a:r>
                <a:rPr lang="en-US" sz="2000" dirty="0" smtClean="0">
                  <a:latin typeface="Arial"/>
                  <a:cs typeface="Arial"/>
                </a:rPr>
                <a:t>7.5   </a:t>
              </a:r>
              <a:endParaRPr lang="en-US" sz="2000" dirty="0">
                <a:latin typeface="Arial"/>
                <a:cs typeface="Arial"/>
              </a:endParaRPr>
            </a:p>
          </p:txBody>
        </p:sp>
        <p:sp>
          <p:nvSpPr>
            <p:cNvPr id="18" name="TextBox 17"/>
            <p:cNvSpPr txBox="1"/>
            <p:nvPr/>
          </p:nvSpPr>
          <p:spPr>
            <a:xfrm>
              <a:off x="2924655" y="9373717"/>
              <a:ext cx="541209" cy="400110"/>
            </a:xfrm>
            <a:prstGeom prst="rect">
              <a:avLst/>
            </a:prstGeom>
            <a:noFill/>
          </p:spPr>
          <p:txBody>
            <a:bodyPr wrap="none" rtlCol="0">
              <a:spAutoFit/>
            </a:bodyPr>
            <a:lstStyle/>
            <a:p>
              <a:r>
                <a:rPr lang="en-US" sz="2000" dirty="0" smtClean="0">
                  <a:latin typeface="Arial"/>
                  <a:cs typeface="Arial"/>
                </a:rPr>
                <a:t>5.0</a:t>
              </a:r>
              <a:endParaRPr lang="en-US" sz="2000" dirty="0">
                <a:latin typeface="Arial"/>
                <a:cs typeface="Arial"/>
              </a:endParaRPr>
            </a:p>
          </p:txBody>
        </p:sp>
        <p:sp>
          <p:nvSpPr>
            <p:cNvPr id="25" name="TextBox 24"/>
            <p:cNvSpPr txBox="1"/>
            <p:nvPr/>
          </p:nvSpPr>
          <p:spPr>
            <a:xfrm>
              <a:off x="2924655" y="10711319"/>
              <a:ext cx="541209" cy="400110"/>
            </a:xfrm>
            <a:prstGeom prst="rect">
              <a:avLst/>
            </a:prstGeom>
            <a:noFill/>
          </p:spPr>
          <p:txBody>
            <a:bodyPr wrap="none" rtlCol="0">
              <a:spAutoFit/>
            </a:bodyPr>
            <a:lstStyle/>
            <a:p>
              <a:r>
                <a:rPr lang="en-US" sz="2000" dirty="0">
                  <a:latin typeface="Arial"/>
                  <a:cs typeface="Arial"/>
                </a:rPr>
                <a:t>2</a:t>
              </a:r>
              <a:r>
                <a:rPr lang="en-US" sz="2000" dirty="0" smtClean="0">
                  <a:latin typeface="Arial"/>
                  <a:cs typeface="Arial"/>
                </a:rPr>
                <a:t>.5</a:t>
              </a:r>
              <a:endParaRPr lang="en-US" sz="2000" dirty="0">
                <a:latin typeface="Arial"/>
                <a:cs typeface="Arial"/>
              </a:endParaRPr>
            </a:p>
          </p:txBody>
        </p:sp>
        <p:sp>
          <p:nvSpPr>
            <p:cNvPr id="26" name="TextBox 25"/>
            <p:cNvSpPr txBox="1"/>
            <p:nvPr/>
          </p:nvSpPr>
          <p:spPr>
            <a:xfrm>
              <a:off x="3031605" y="12012618"/>
              <a:ext cx="327308" cy="400110"/>
            </a:xfrm>
            <a:prstGeom prst="rect">
              <a:avLst/>
            </a:prstGeom>
            <a:noFill/>
          </p:spPr>
          <p:txBody>
            <a:bodyPr wrap="none" rtlCol="0">
              <a:spAutoFit/>
            </a:bodyPr>
            <a:lstStyle/>
            <a:p>
              <a:r>
                <a:rPr lang="en-US" sz="2000" dirty="0" smtClean="0">
                  <a:latin typeface="Arial"/>
                  <a:cs typeface="Arial"/>
                </a:rPr>
                <a:t>0</a:t>
              </a:r>
              <a:endParaRPr lang="en-US" sz="2000" dirty="0">
                <a:latin typeface="Arial"/>
                <a:cs typeface="Arial"/>
              </a:endParaRPr>
            </a:p>
          </p:txBody>
        </p:sp>
        <p:sp>
          <p:nvSpPr>
            <p:cNvPr id="27" name="TextBox 26"/>
            <p:cNvSpPr txBox="1"/>
            <p:nvPr/>
          </p:nvSpPr>
          <p:spPr>
            <a:xfrm>
              <a:off x="4383991" y="12550697"/>
              <a:ext cx="10425703" cy="369332"/>
            </a:xfrm>
            <a:prstGeom prst="rect">
              <a:avLst/>
            </a:prstGeom>
            <a:noFill/>
          </p:spPr>
          <p:txBody>
            <a:bodyPr wrap="square" rtlCol="0">
              <a:spAutoFit/>
            </a:bodyPr>
            <a:lstStyle/>
            <a:p>
              <a:r>
                <a:rPr lang="en-US" sz="1800" dirty="0" smtClean="0">
                  <a:solidFill>
                    <a:srgbClr val="3366FF"/>
                  </a:solidFill>
                  <a:latin typeface="Arial"/>
                  <a:cs typeface="Arial"/>
                </a:rPr>
                <a:t>1                        3                   5                 7               9             11          13        15      17     19  21 </a:t>
              </a:r>
              <a:endParaRPr lang="en-US" sz="1800" dirty="0">
                <a:solidFill>
                  <a:srgbClr val="3366FF"/>
                </a:solidFill>
                <a:latin typeface="Arial"/>
                <a:cs typeface="Arial"/>
              </a:endParaRPr>
            </a:p>
          </p:txBody>
        </p:sp>
        <p:sp>
          <p:nvSpPr>
            <p:cNvPr id="28" name="TextBox 27"/>
            <p:cNvSpPr txBox="1"/>
            <p:nvPr/>
          </p:nvSpPr>
          <p:spPr>
            <a:xfrm>
              <a:off x="5269789" y="12749687"/>
              <a:ext cx="9539905" cy="369332"/>
            </a:xfrm>
            <a:prstGeom prst="rect">
              <a:avLst/>
            </a:prstGeom>
            <a:noFill/>
          </p:spPr>
          <p:txBody>
            <a:bodyPr wrap="square" rtlCol="0">
              <a:spAutoFit/>
            </a:bodyPr>
            <a:lstStyle/>
            <a:p>
              <a:r>
                <a:rPr lang="en-US" sz="1800" dirty="0" smtClean="0">
                  <a:solidFill>
                    <a:srgbClr val="FF0000"/>
                  </a:solidFill>
                  <a:latin typeface="Arial"/>
                  <a:cs typeface="Arial"/>
                </a:rPr>
                <a:t>2                     4                  6                8             10           12         14       16      18   20   22 </a:t>
              </a:r>
              <a:endParaRPr lang="en-US" sz="1800" dirty="0">
                <a:solidFill>
                  <a:srgbClr val="FF0000"/>
                </a:solidFill>
                <a:latin typeface="Arial"/>
                <a:cs typeface="Arial"/>
              </a:endParaRPr>
            </a:p>
          </p:txBody>
        </p:sp>
        <p:sp>
          <p:nvSpPr>
            <p:cNvPr id="29" name="TextBox 28"/>
            <p:cNvSpPr txBox="1"/>
            <p:nvPr/>
          </p:nvSpPr>
          <p:spPr>
            <a:xfrm rot="16200000">
              <a:off x="2034281" y="9891505"/>
              <a:ext cx="1281846" cy="400110"/>
            </a:xfrm>
            <a:prstGeom prst="rect">
              <a:avLst/>
            </a:prstGeom>
            <a:noFill/>
          </p:spPr>
          <p:txBody>
            <a:bodyPr wrap="none" rtlCol="0">
              <a:spAutoFit/>
            </a:bodyPr>
            <a:lstStyle/>
            <a:p>
              <a:r>
                <a:rPr lang="en-US" sz="2000" b="1" dirty="0" smtClean="0">
                  <a:latin typeface="Arial"/>
                  <a:cs typeface="Arial"/>
                </a:rPr>
                <a:t>-log10(P)</a:t>
              </a:r>
              <a:endParaRPr lang="en-US" sz="2000" b="1" dirty="0">
                <a:latin typeface="Arial"/>
                <a:cs typeface="Arial"/>
              </a:endParaRPr>
            </a:p>
          </p:txBody>
        </p:sp>
      </p:grpSp>
      <p:sp>
        <p:nvSpPr>
          <p:cNvPr id="30" name="TextBox 29"/>
          <p:cNvSpPr txBox="1"/>
          <p:nvPr/>
        </p:nvSpPr>
        <p:spPr>
          <a:xfrm>
            <a:off x="2289674" y="6955826"/>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endParaRPr lang="en-US" sz="2000" b="1" dirty="0">
              <a:latin typeface="Helvetica"/>
              <a:cs typeface="Helvetica"/>
            </a:endParaRPr>
          </a:p>
        </p:txBody>
      </p:sp>
      <p:pic>
        <p:nvPicPr>
          <p:cNvPr id="11" name="Picture 10" descr="manhattan_glm.png"/>
          <p:cNvPicPr>
            <a:picLocks noChangeAspect="1"/>
          </p:cNvPicPr>
          <p:nvPr/>
        </p:nvPicPr>
        <p:blipFill rotWithShape="1">
          <a:blip r:embed="rId4">
            <a:extLst>
              <a:ext uri="{28A0092B-C50C-407E-A947-70E740481C1C}">
                <a14:useLocalDpi xmlns:a14="http://schemas.microsoft.com/office/drawing/2010/main" val="0"/>
              </a:ext>
            </a:extLst>
          </a:blip>
          <a:srcRect l="5067" t="3719" r="2564" b="8184"/>
          <a:stretch/>
        </p:blipFill>
        <p:spPr>
          <a:xfrm>
            <a:off x="3547534" y="1753041"/>
            <a:ext cx="11111896" cy="5298910"/>
          </a:xfrm>
          <a:prstGeom prst="rect">
            <a:avLst/>
          </a:prstGeom>
        </p:spPr>
      </p:pic>
      <p:grpSp>
        <p:nvGrpSpPr>
          <p:cNvPr id="31" name="Group 30"/>
          <p:cNvGrpSpPr/>
          <p:nvPr/>
        </p:nvGrpSpPr>
        <p:grpSpPr>
          <a:xfrm>
            <a:off x="2475149" y="1609861"/>
            <a:ext cx="12313183" cy="5351963"/>
            <a:chOff x="2475149" y="7152091"/>
            <a:chExt cx="12313183" cy="5351963"/>
          </a:xfrm>
        </p:grpSpPr>
        <p:sp>
          <p:nvSpPr>
            <p:cNvPr id="32" name="Rectangle 31"/>
            <p:cNvSpPr/>
            <p:nvPr/>
          </p:nvSpPr>
          <p:spPr>
            <a:xfrm>
              <a:off x="3608481" y="7152091"/>
              <a:ext cx="11179851" cy="53519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924655" y="8000866"/>
              <a:ext cx="541209" cy="400110"/>
            </a:xfrm>
            <a:prstGeom prst="rect">
              <a:avLst/>
            </a:prstGeom>
            <a:noFill/>
          </p:spPr>
          <p:txBody>
            <a:bodyPr wrap="none" rtlCol="0">
              <a:spAutoFit/>
            </a:bodyPr>
            <a:lstStyle/>
            <a:p>
              <a:r>
                <a:rPr lang="en-US" sz="2000" dirty="0" smtClean="0">
                  <a:latin typeface="Arial"/>
                  <a:cs typeface="Arial"/>
                </a:rPr>
                <a:t>7.5   </a:t>
              </a:r>
              <a:endParaRPr lang="en-US" sz="2000" dirty="0">
                <a:latin typeface="Arial"/>
                <a:cs typeface="Arial"/>
              </a:endParaRPr>
            </a:p>
          </p:txBody>
        </p:sp>
        <p:sp>
          <p:nvSpPr>
            <p:cNvPr id="34" name="TextBox 33"/>
            <p:cNvSpPr txBox="1"/>
            <p:nvPr/>
          </p:nvSpPr>
          <p:spPr>
            <a:xfrm>
              <a:off x="2924655" y="9373717"/>
              <a:ext cx="541209" cy="400110"/>
            </a:xfrm>
            <a:prstGeom prst="rect">
              <a:avLst/>
            </a:prstGeom>
            <a:noFill/>
          </p:spPr>
          <p:txBody>
            <a:bodyPr wrap="none" rtlCol="0">
              <a:spAutoFit/>
            </a:bodyPr>
            <a:lstStyle/>
            <a:p>
              <a:r>
                <a:rPr lang="en-US" sz="2000" dirty="0" smtClean="0">
                  <a:latin typeface="Arial"/>
                  <a:cs typeface="Arial"/>
                </a:rPr>
                <a:t>5.0</a:t>
              </a:r>
              <a:endParaRPr lang="en-US" sz="2000" dirty="0">
                <a:latin typeface="Arial"/>
                <a:cs typeface="Arial"/>
              </a:endParaRPr>
            </a:p>
          </p:txBody>
        </p:sp>
        <p:sp>
          <p:nvSpPr>
            <p:cNvPr id="35" name="TextBox 34"/>
            <p:cNvSpPr txBox="1"/>
            <p:nvPr/>
          </p:nvSpPr>
          <p:spPr>
            <a:xfrm>
              <a:off x="2924655" y="10711319"/>
              <a:ext cx="541209" cy="400110"/>
            </a:xfrm>
            <a:prstGeom prst="rect">
              <a:avLst/>
            </a:prstGeom>
            <a:noFill/>
          </p:spPr>
          <p:txBody>
            <a:bodyPr wrap="none" rtlCol="0">
              <a:spAutoFit/>
            </a:bodyPr>
            <a:lstStyle/>
            <a:p>
              <a:r>
                <a:rPr lang="en-US" sz="2000" dirty="0">
                  <a:latin typeface="Arial"/>
                  <a:cs typeface="Arial"/>
                </a:rPr>
                <a:t>2</a:t>
              </a:r>
              <a:r>
                <a:rPr lang="en-US" sz="2000" dirty="0" smtClean="0">
                  <a:latin typeface="Arial"/>
                  <a:cs typeface="Arial"/>
                </a:rPr>
                <a:t>.5</a:t>
              </a:r>
              <a:endParaRPr lang="en-US" sz="2000" dirty="0">
                <a:latin typeface="Arial"/>
                <a:cs typeface="Arial"/>
              </a:endParaRPr>
            </a:p>
          </p:txBody>
        </p:sp>
        <p:sp>
          <p:nvSpPr>
            <p:cNvPr id="36" name="TextBox 35"/>
            <p:cNvSpPr txBox="1"/>
            <p:nvPr/>
          </p:nvSpPr>
          <p:spPr>
            <a:xfrm>
              <a:off x="3031605" y="12012618"/>
              <a:ext cx="327308" cy="400110"/>
            </a:xfrm>
            <a:prstGeom prst="rect">
              <a:avLst/>
            </a:prstGeom>
            <a:noFill/>
          </p:spPr>
          <p:txBody>
            <a:bodyPr wrap="none" rtlCol="0">
              <a:spAutoFit/>
            </a:bodyPr>
            <a:lstStyle/>
            <a:p>
              <a:r>
                <a:rPr lang="en-US" sz="2000" dirty="0" smtClean="0">
                  <a:latin typeface="Arial"/>
                  <a:cs typeface="Arial"/>
                </a:rPr>
                <a:t>0</a:t>
              </a:r>
              <a:endParaRPr lang="en-US" sz="2000" dirty="0">
                <a:latin typeface="Arial"/>
                <a:cs typeface="Arial"/>
              </a:endParaRPr>
            </a:p>
          </p:txBody>
        </p:sp>
        <p:sp>
          <p:nvSpPr>
            <p:cNvPr id="39" name="TextBox 38"/>
            <p:cNvSpPr txBox="1"/>
            <p:nvPr/>
          </p:nvSpPr>
          <p:spPr>
            <a:xfrm rot="16200000">
              <a:off x="2034281" y="9891505"/>
              <a:ext cx="1281846" cy="400110"/>
            </a:xfrm>
            <a:prstGeom prst="rect">
              <a:avLst/>
            </a:prstGeom>
            <a:noFill/>
          </p:spPr>
          <p:txBody>
            <a:bodyPr wrap="none" rtlCol="0">
              <a:spAutoFit/>
            </a:bodyPr>
            <a:lstStyle/>
            <a:p>
              <a:r>
                <a:rPr lang="en-US" sz="2000" b="1" dirty="0" smtClean="0">
                  <a:latin typeface="Arial"/>
                  <a:cs typeface="Arial"/>
                </a:rPr>
                <a:t>-log10(P)</a:t>
              </a:r>
              <a:endParaRPr lang="en-US" sz="2000" b="1" dirty="0">
                <a:latin typeface="Arial"/>
                <a:cs typeface="Arial"/>
              </a:endParaRPr>
            </a:p>
          </p:txBody>
        </p:sp>
      </p:grpSp>
      <p:cxnSp>
        <p:nvCxnSpPr>
          <p:cNvPr id="45" name="Straight Connector 44"/>
          <p:cNvCxnSpPr/>
          <p:nvPr/>
        </p:nvCxnSpPr>
        <p:spPr>
          <a:xfrm>
            <a:off x="3662145" y="8507933"/>
            <a:ext cx="11050949" cy="0"/>
          </a:xfrm>
          <a:prstGeom prst="line">
            <a:avLst/>
          </a:prstGeom>
          <a:ln>
            <a:solidFill>
              <a:schemeClr val="accent4">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5012070" y="7344326"/>
            <a:ext cx="1706604" cy="400110"/>
          </a:xfrm>
          <a:prstGeom prst="rect">
            <a:avLst/>
          </a:prstGeom>
        </p:spPr>
        <p:txBody>
          <a:bodyPr wrap="square">
            <a:spAutoFit/>
          </a:bodyPr>
          <a:lstStyle/>
          <a:p>
            <a:r>
              <a:rPr lang="en-US" sz="2000" dirty="0" smtClean="0">
                <a:latin typeface="Arial"/>
                <a:cs typeface="Arial"/>
              </a:rPr>
              <a:t>rs10490263</a:t>
            </a:r>
            <a:endParaRPr lang="en-US" sz="2000" dirty="0">
              <a:latin typeface="Arial"/>
              <a:cs typeface="Arial"/>
            </a:endParaRPr>
          </a:p>
        </p:txBody>
      </p:sp>
      <p:sp>
        <p:nvSpPr>
          <p:cNvPr id="47" name="Rectangle 46"/>
          <p:cNvSpPr/>
          <p:nvPr/>
        </p:nvSpPr>
        <p:spPr>
          <a:xfrm>
            <a:off x="7471909" y="7311707"/>
            <a:ext cx="1614625" cy="400110"/>
          </a:xfrm>
          <a:prstGeom prst="rect">
            <a:avLst/>
          </a:prstGeom>
        </p:spPr>
        <p:txBody>
          <a:bodyPr wrap="square">
            <a:spAutoFit/>
          </a:bodyPr>
          <a:lstStyle/>
          <a:p>
            <a:r>
              <a:rPr lang="en-US" sz="2000" dirty="0" smtClean="0">
                <a:latin typeface="Arial"/>
                <a:cs typeface="Arial"/>
              </a:rPr>
              <a:t>rs74944275</a:t>
            </a:r>
            <a:endParaRPr lang="en-US" sz="2000" dirty="0">
              <a:latin typeface="Arial"/>
              <a:cs typeface="Arial"/>
            </a:endParaRPr>
          </a:p>
        </p:txBody>
      </p:sp>
      <p:sp>
        <p:nvSpPr>
          <p:cNvPr id="48" name="Rectangle 47"/>
          <p:cNvSpPr/>
          <p:nvPr/>
        </p:nvSpPr>
        <p:spPr>
          <a:xfrm>
            <a:off x="8289348" y="7755359"/>
            <a:ext cx="1750970" cy="400110"/>
          </a:xfrm>
          <a:prstGeom prst="rect">
            <a:avLst/>
          </a:prstGeom>
        </p:spPr>
        <p:txBody>
          <a:bodyPr wrap="square">
            <a:spAutoFit/>
          </a:bodyPr>
          <a:lstStyle/>
          <a:p>
            <a:r>
              <a:rPr lang="en-US" sz="2000" dirty="0" smtClean="0">
                <a:latin typeface="Arial"/>
                <a:cs typeface="Arial"/>
              </a:rPr>
              <a:t>rs149372995</a:t>
            </a:r>
            <a:endParaRPr lang="en-US" sz="2000" dirty="0">
              <a:latin typeface="Arial"/>
              <a:cs typeface="Arial"/>
            </a:endParaRPr>
          </a:p>
        </p:txBody>
      </p:sp>
      <p:sp>
        <p:nvSpPr>
          <p:cNvPr id="49" name="Rectangle 48"/>
          <p:cNvSpPr/>
          <p:nvPr/>
        </p:nvSpPr>
        <p:spPr>
          <a:xfrm>
            <a:off x="8472810" y="8129629"/>
            <a:ext cx="1741672" cy="400110"/>
          </a:xfrm>
          <a:prstGeom prst="rect">
            <a:avLst/>
          </a:prstGeom>
        </p:spPr>
        <p:txBody>
          <a:bodyPr wrap="square">
            <a:spAutoFit/>
          </a:bodyPr>
          <a:lstStyle/>
          <a:p>
            <a:r>
              <a:rPr lang="en-US" sz="2000" dirty="0" smtClean="0">
                <a:latin typeface="Arial"/>
                <a:cs typeface="Arial"/>
              </a:rPr>
              <a:t>rs140233081 </a:t>
            </a:r>
            <a:endParaRPr lang="en-US" sz="2000" dirty="0">
              <a:latin typeface="Arial"/>
              <a:cs typeface="Arial"/>
            </a:endParaRPr>
          </a:p>
        </p:txBody>
      </p:sp>
      <p:cxnSp>
        <p:nvCxnSpPr>
          <p:cNvPr id="42" name="Straight Connector 41"/>
          <p:cNvCxnSpPr/>
          <p:nvPr/>
        </p:nvCxnSpPr>
        <p:spPr>
          <a:xfrm>
            <a:off x="3547534" y="4637664"/>
            <a:ext cx="11050949" cy="0"/>
          </a:xfrm>
          <a:prstGeom prst="line">
            <a:avLst/>
          </a:prstGeom>
          <a:ln>
            <a:solidFill>
              <a:schemeClr val="accent4">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7309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315799" y="783061"/>
            <a:ext cx="9700612" cy="677108"/>
          </a:xfrm>
          <a:prstGeom prst="rect">
            <a:avLst/>
          </a:prstGeom>
          <a:noFill/>
        </p:spPr>
        <p:txBody>
          <a:bodyPr wrap="none" lIns="182880" tIns="91440" rIns="182880" bIns="91440" rtlCol="0">
            <a:spAutoFit/>
          </a:bodyPr>
          <a:lstStyle/>
          <a:p>
            <a:r>
              <a:rPr lang="en-US" sz="3200" b="1" dirty="0">
                <a:latin typeface="Helvetica"/>
                <a:cs typeface="Helvetica"/>
              </a:rPr>
              <a:t>Figure 5</a:t>
            </a:r>
            <a:r>
              <a:rPr lang="en-US" sz="3200" b="1" dirty="0" smtClean="0">
                <a:latin typeface="Helvetica"/>
                <a:cs typeface="Helvetica"/>
              </a:rPr>
              <a:t>: Top 55 GWAS variants (P-value &lt; 1e-6)</a:t>
            </a:r>
            <a:endParaRPr lang="en-US" sz="3200" b="1" dirty="0">
              <a:latin typeface="Helvetica"/>
              <a:cs typeface="Helvetica"/>
            </a:endParaRPr>
          </a:p>
        </p:txBody>
      </p:sp>
      <p:pic>
        <p:nvPicPr>
          <p:cNvPr id="5" name="Picture 4" descr="top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066" y="2270865"/>
            <a:ext cx="9366019" cy="5352010"/>
          </a:xfrm>
          <a:prstGeom prst="rect">
            <a:avLst/>
          </a:prstGeom>
        </p:spPr>
      </p:pic>
      <p:sp>
        <p:nvSpPr>
          <p:cNvPr id="15" name="TextBox 14"/>
          <p:cNvSpPr txBox="1"/>
          <p:nvPr/>
        </p:nvSpPr>
        <p:spPr>
          <a:xfrm>
            <a:off x="2343801" y="2026645"/>
            <a:ext cx="638636" cy="615553"/>
          </a:xfrm>
          <a:prstGeom prst="rect">
            <a:avLst/>
          </a:prstGeom>
          <a:noFill/>
        </p:spPr>
        <p:txBody>
          <a:bodyPr wrap="none" lIns="182880" tIns="91440" rIns="182880" bIns="91440" rtlCol="0">
            <a:spAutoFit/>
          </a:bodyPr>
          <a:lstStyle/>
          <a:p>
            <a:r>
              <a:rPr lang="en-US" sz="2800" b="1" dirty="0">
                <a:latin typeface="Helvetica"/>
                <a:cs typeface="Helvetica"/>
              </a:rPr>
              <a:t>A</a:t>
            </a:r>
            <a:endParaRPr lang="en-US" sz="2000" b="1" dirty="0">
              <a:latin typeface="Helvetica"/>
              <a:cs typeface="Helvetica"/>
            </a:endParaRPr>
          </a:p>
        </p:txBody>
      </p:sp>
      <p:sp>
        <p:nvSpPr>
          <p:cNvPr id="18" name="TextBox 17"/>
          <p:cNvSpPr txBox="1"/>
          <p:nvPr/>
        </p:nvSpPr>
        <p:spPr>
          <a:xfrm>
            <a:off x="2353794" y="7459067"/>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endParaRPr lang="en-US" sz="2000" b="1" dirty="0">
              <a:latin typeface="Helvetica"/>
              <a:cs typeface="Helvetica"/>
            </a:endParaRPr>
          </a:p>
        </p:txBody>
      </p:sp>
      <p:pic>
        <p:nvPicPr>
          <p:cNvPr id="2" name="Picture 1" descr="con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7865" y="8074620"/>
            <a:ext cx="9372984" cy="4686493"/>
          </a:xfrm>
          <a:prstGeom prst="rect">
            <a:avLst/>
          </a:prstGeom>
        </p:spPr>
      </p:pic>
    </p:spTree>
    <p:extLst>
      <p:ext uri="{BB962C8B-B14F-4D97-AF65-F5344CB8AC3E}">
        <p14:creationId xmlns:p14="http://schemas.microsoft.com/office/powerpoint/2010/main" val="10366759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115515" y="1374044"/>
            <a:ext cx="9671958"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6: Localization of PRKAR1B and PDGFA.</a:t>
            </a:r>
            <a:endParaRPr lang="en-US" sz="3200" b="1" dirty="0">
              <a:latin typeface="Helvetica"/>
              <a:cs typeface="Helvetica"/>
            </a:endParaRPr>
          </a:p>
        </p:txBody>
      </p:sp>
      <p:pic>
        <p:nvPicPr>
          <p:cNvPr id="3" name="Picture 2" descr="ADSP Gene immuno fig.png"/>
          <p:cNvPicPr>
            <a:picLocks noChangeAspect="1"/>
          </p:cNvPicPr>
          <p:nvPr/>
        </p:nvPicPr>
        <p:blipFill rotWithShape="1">
          <a:blip r:embed="rId3">
            <a:extLst>
              <a:ext uri="{28A0092B-C50C-407E-A947-70E740481C1C}">
                <a14:useLocalDpi xmlns:a14="http://schemas.microsoft.com/office/drawing/2010/main" val="0"/>
              </a:ext>
            </a:extLst>
          </a:blip>
          <a:srcRect t="13118"/>
          <a:stretch/>
        </p:blipFill>
        <p:spPr>
          <a:xfrm>
            <a:off x="2070099" y="2921000"/>
            <a:ext cx="12103835" cy="8026400"/>
          </a:xfrm>
          <a:prstGeom prst="rect">
            <a:avLst/>
          </a:prstGeom>
        </p:spPr>
      </p:pic>
    </p:spTree>
    <p:extLst>
      <p:ext uri="{BB962C8B-B14F-4D97-AF65-F5344CB8AC3E}">
        <p14:creationId xmlns:p14="http://schemas.microsoft.com/office/powerpoint/2010/main" val="38623387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195" y="8741952"/>
            <a:ext cx="7083005" cy="4722003"/>
          </a:xfrm>
          <a:prstGeom prst="rect">
            <a:avLst/>
          </a:prstGeom>
        </p:spPr>
      </p:pic>
      <p:sp>
        <p:nvSpPr>
          <p:cNvPr id="16" name="TextBox 15"/>
          <p:cNvSpPr txBox="1"/>
          <p:nvPr/>
        </p:nvSpPr>
        <p:spPr>
          <a:xfrm>
            <a:off x="1115515" y="268094"/>
            <a:ext cx="9695202" cy="677108"/>
          </a:xfrm>
          <a:prstGeom prst="rect">
            <a:avLst/>
          </a:prstGeom>
          <a:noFill/>
        </p:spPr>
        <p:txBody>
          <a:bodyPr wrap="none" lIns="182880" tIns="91440" rIns="182880" bIns="91440" rtlCol="0">
            <a:spAutoFit/>
          </a:bodyPr>
          <a:lstStyle/>
          <a:p>
            <a:r>
              <a:rPr lang="en-US" sz="3200" b="1" dirty="0">
                <a:latin typeface="Helvetica"/>
                <a:cs typeface="Helvetica"/>
              </a:rPr>
              <a:t>Figure 7</a:t>
            </a:r>
            <a:r>
              <a:rPr lang="en-US" sz="3200" b="1" dirty="0" smtClean="0">
                <a:latin typeface="Helvetica"/>
                <a:cs typeface="Helvetica"/>
              </a:rPr>
              <a:t>: Effects of priors on model estimations</a:t>
            </a:r>
            <a:endParaRPr lang="en-US" sz="3200" b="1" dirty="0">
              <a:latin typeface="Helvetica"/>
              <a:cs typeface="Helvetica"/>
            </a:endParaRPr>
          </a:p>
        </p:txBody>
      </p:sp>
      <p:sp>
        <p:nvSpPr>
          <p:cNvPr id="14" name="TextBox 13"/>
          <p:cNvSpPr txBox="1"/>
          <p:nvPr/>
        </p:nvSpPr>
        <p:spPr>
          <a:xfrm>
            <a:off x="5030421" y="1241507"/>
            <a:ext cx="643048" cy="615553"/>
          </a:xfrm>
          <a:prstGeom prst="rect">
            <a:avLst/>
          </a:prstGeom>
          <a:noFill/>
        </p:spPr>
        <p:txBody>
          <a:bodyPr wrap="square" lIns="182880" tIns="91440" rIns="182880" bIns="91440" rtlCol="0">
            <a:spAutoFit/>
          </a:bodyPr>
          <a:lstStyle/>
          <a:p>
            <a:r>
              <a:rPr lang="en-US" sz="2800" b="1" dirty="0" smtClean="0">
                <a:latin typeface="Helvetica"/>
                <a:cs typeface="Helvetica"/>
              </a:rPr>
              <a:t>A</a:t>
            </a:r>
            <a:endParaRPr lang="en-US" sz="2000" b="1" dirty="0">
              <a:latin typeface="Helvetica"/>
              <a:cs typeface="Helvetica"/>
            </a:endParaRPr>
          </a:p>
        </p:txBody>
      </p:sp>
      <p:sp>
        <p:nvSpPr>
          <p:cNvPr id="15" name="TextBox 14"/>
          <p:cNvSpPr txBox="1"/>
          <p:nvPr/>
        </p:nvSpPr>
        <p:spPr>
          <a:xfrm>
            <a:off x="5030421" y="3870376"/>
            <a:ext cx="643048" cy="615553"/>
          </a:xfrm>
          <a:prstGeom prst="rect">
            <a:avLst/>
          </a:prstGeom>
          <a:noFill/>
        </p:spPr>
        <p:txBody>
          <a:bodyPr wrap="square" lIns="182880" tIns="91440" rIns="182880" bIns="91440" rtlCol="0">
            <a:spAutoFit/>
          </a:bodyPr>
          <a:lstStyle/>
          <a:p>
            <a:r>
              <a:rPr lang="en-US" sz="2800" b="1" dirty="0">
                <a:latin typeface="Helvetica"/>
                <a:cs typeface="Helvetica"/>
              </a:rPr>
              <a:t>B</a:t>
            </a:r>
            <a:endParaRPr lang="en-US" sz="2000" b="1" dirty="0">
              <a:latin typeface="Helvetica"/>
              <a:cs typeface="Helvetica"/>
            </a:endParaRPr>
          </a:p>
        </p:txBody>
      </p:sp>
      <p:sp>
        <p:nvSpPr>
          <p:cNvPr id="17" name="TextBox 16"/>
          <p:cNvSpPr txBox="1"/>
          <p:nvPr/>
        </p:nvSpPr>
        <p:spPr>
          <a:xfrm>
            <a:off x="5030421" y="6724991"/>
            <a:ext cx="643048" cy="615553"/>
          </a:xfrm>
          <a:prstGeom prst="rect">
            <a:avLst/>
          </a:prstGeom>
          <a:noFill/>
        </p:spPr>
        <p:txBody>
          <a:bodyPr wrap="square" lIns="182880" tIns="91440" rIns="182880" bIns="91440" rtlCol="0">
            <a:spAutoFit/>
          </a:bodyPr>
          <a:lstStyle/>
          <a:p>
            <a:r>
              <a:rPr lang="en-US" sz="2800" b="1" dirty="0">
                <a:latin typeface="Helvetica"/>
                <a:cs typeface="Helvetica"/>
              </a:rPr>
              <a:t>C</a:t>
            </a:r>
            <a:endParaRPr lang="en-US" sz="2000" b="1" dirty="0">
              <a:latin typeface="Helvetica"/>
              <a:cs typeface="Helvetica"/>
            </a:endParaRPr>
          </a:p>
        </p:txBody>
      </p:sp>
      <p:sp>
        <p:nvSpPr>
          <p:cNvPr id="18" name="TextBox 17"/>
          <p:cNvSpPr txBox="1"/>
          <p:nvPr/>
        </p:nvSpPr>
        <p:spPr>
          <a:xfrm>
            <a:off x="5030421" y="9362451"/>
            <a:ext cx="643048" cy="615553"/>
          </a:xfrm>
          <a:prstGeom prst="rect">
            <a:avLst/>
          </a:prstGeom>
          <a:noFill/>
        </p:spPr>
        <p:txBody>
          <a:bodyPr wrap="square" lIns="182880" tIns="91440" rIns="182880" bIns="91440" rtlCol="0">
            <a:spAutoFit/>
          </a:bodyPr>
          <a:lstStyle/>
          <a:p>
            <a:r>
              <a:rPr lang="en-US" sz="2800" b="1" dirty="0">
                <a:latin typeface="Helvetica"/>
                <a:cs typeface="Helvetica"/>
              </a:rPr>
              <a:t>D</a:t>
            </a:r>
            <a:endParaRPr lang="en-US" sz="2000" b="1" dirty="0">
              <a:latin typeface="Helvetica"/>
              <a:cs typeface="Helvetica"/>
            </a:endParaRPr>
          </a:p>
        </p:txBody>
      </p:sp>
      <p:sp>
        <p:nvSpPr>
          <p:cNvPr id="26" name="TextBox 25"/>
          <p:cNvSpPr txBox="1"/>
          <p:nvPr/>
        </p:nvSpPr>
        <p:spPr>
          <a:xfrm>
            <a:off x="7348843" y="11205825"/>
            <a:ext cx="2763918" cy="400110"/>
          </a:xfrm>
          <a:prstGeom prst="rect">
            <a:avLst/>
          </a:prstGeom>
          <a:noFill/>
        </p:spPr>
        <p:txBody>
          <a:bodyPr wrap="square" rtlCol="0">
            <a:spAutoFit/>
          </a:bodyPr>
          <a:lstStyle/>
          <a:p>
            <a:r>
              <a:rPr lang="en-US" sz="2000" dirty="0" smtClean="0">
                <a:latin typeface="Arial"/>
                <a:cs typeface="Arial"/>
              </a:rPr>
              <a:t>P-value with flat prior</a:t>
            </a:r>
            <a:endParaRPr lang="en-US" sz="2000" dirty="0">
              <a:latin typeface="Arial"/>
              <a:cs typeface="Arial"/>
            </a:endParaRPr>
          </a:p>
        </p:txBody>
      </p:sp>
      <p:pic>
        <p:nvPicPr>
          <p:cNvPr id="32" name="Picture 31" descr="simulation.pdf"/>
          <p:cNvPicPr>
            <a:picLocks noChangeAspect="1"/>
          </p:cNvPicPr>
          <p:nvPr/>
        </p:nvPicPr>
        <p:blipFill rotWithShape="1">
          <a:blip r:embed="rId4">
            <a:extLst>
              <a:ext uri="{28A0092B-C50C-407E-A947-70E740481C1C}">
                <a14:useLocalDpi xmlns:a14="http://schemas.microsoft.com/office/drawing/2010/main" val="0"/>
              </a:ext>
            </a:extLst>
          </a:blip>
          <a:srcRect t="11881" b="19951"/>
          <a:stretch/>
        </p:blipFill>
        <p:spPr>
          <a:xfrm>
            <a:off x="6328193" y="1115496"/>
            <a:ext cx="7083007" cy="3218900"/>
          </a:xfrm>
          <a:prstGeom prst="rect">
            <a:avLst/>
          </a:prstGeom>
        </p:spPr>
      </p:pic>
      <p:pic>
        <p:nvPicPr>
          <p:cNvPr id="33" name="Picture 32" descr="simulation.pdf"/>
          <p:cNvPicPr>
            <a:picLocks noChangeAspect="1"/>
          </p:cNvPicPr>
          <p:nvPr/>
        </p:nvPicPr>
        <p:blipFill rotWithShape="1">
          <a:blip r:embed="rId5">
            <a:extLst>
              <a:ext uri="{28A0092B-C50C-407E-A947-70E740481C1C}">
                <a14:useLocalDpi xmlns:a14="http://schemas.microsoft.com/office/drawing/2010/main" val="0"/>
              </a:ext>
            </a:extLst>
          </a:blip>
          <a:srcRect b="21089"/>
          <a:stretch/>
        </p:blipFill>
        <p:spPr>
          <a:xfrm>
            <a:off x="6328196" y="3284943"/>
            <a:ext cx="7083006" cy="3726183"/>
          </a:xfrm>
          <a:prstGeom prst="rect">
            <a:avLst/>
          </a:prstGeom>
        </p:spPr>
      </p:pic>
      <p:pic>
        <p:nvPicPr>
          <p:cNvPr id="34" name="Picture 33" descr="simulation.pdf"/>
          <p:cNvPicPr>
            <a:picLocks noChangeAspect="1"/>
          </p:cNvPicPr>
          <p:nvPr/>
        </p:nvPicPr>
        <p:blipFill rotWithShape="1">
          <a:blip r:embed="rId6">
            <a:extLst>
              <a:ext uri="{28A0092B-C50C-407E-A947-70E740481C1C}">
                <a14:useLocalDpi xmlns:a14="http://schemas.microsoft.com/office/drawing/2010/main" val="0"/>
              </a:ext>
            </a:extLst>
          </a:blip>
          <a:srcRect b="22282"/>
          <a:stretch/>
        </p:blipFill>
        <p:spPr>
          <a:xfrm>
            <a:off x="6328196" y="6002925"/>
            <a:ext cx="7083006" cy="3669843"/>
          </a:xfrm>
          <a:prstGeom prst="rect">
            <a:avLst/>
          </a:prstGeom>
        </p:spPr>
      </p:pic>
      <p:cxnSp>
        <p:nvCxnSpPr>
          <p:cNvPr id="38" name="Straight Connector 37"/>
          <p:cNvCxnSpPr/>
          <p:nvPr/>
        </p:nvCxnSpPr>
        <p:spPr>
          <a:xfrm>
            <a:off x="10912861" y="1779956"/>
            <a:ext cx="0" cy="10470246"/>
          </a:xfrm>
          <a:prstGeom prst="line">
            <a:avLst/>
          </a:prstGeom>
          <a:ln w="6350"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348843" y="2234760"/>
            <a:ext cx="2456450" cy="707886"/>
          </a:xfrm>
          <a:prstGeom prst="rect">
            <a:avLst/>
          </a:prstGeom>
          <a:noFill/>
        </p:spPr>
        <p:txBody>
          <a:bodyPr wrap="square" rtlCol="0">
            <a:spAutoFit/>
          </a:bodyPr>
          <a:lstStyle/>
          <a:p>
            <a:r>
              <a:rPr lang="en-US" sz="2000" dirty="0" smtClean="0">
                <a:latin typeface="Arial"/>
                <a:cs typeface="Arial"/>
              </a:rPr>
              <a:t>Effect size with </a:t>
            </a:r>
          </a:p>
          <a:p>
            <a:r>
              <a:rPr lang="en-US" sz="2000" dirty="0" smtClean="0">
                <a:latin typeface="Arial"/>
                <a:cs typeface="Arial"/>
              </a:rPr>
              <a:t>flat prior</a:t>
            </a:r>
            <a:endParaRPr lang="en-US" sz="2000" dirty="0">
              <a:latin typeface="Arial"/>
              <a:cs typeface="Arial"/>
            </a:endParaRPr>
          </a:p>
        </p:txBody>
      </p:sp>
      <p:sp>
        <p:nvSpPr>
          <p:cNvPr id="40" name="TextBox 39"/>
          <p:cNvSpPr txBox="1"/>
          <p:nvPr/>
        </p:nvSpPr>
        <p:spPr>
          <a:xfrm>
            <a:off x="7332130" y="4265788"/>
            <a:ext cx="2904069" cy="707886"/>
          </a:xfrm>
          <a:prstGeom prst="rect">
            <a:avLst/>
          </a:prstGeom>
          <a:noFill/>
        </p:spPr>
        <p:txBody>
          <a:bodyPr wrap="square" rtlCol="0">
            <a:spAutoFit/>
          </a:bodyPr>
          <a:lstStyle/>
          <a:p>
            <a:r>
              <a:rPr lang="en-US" sz="2000" dirty="0" smtClean="0">
                <a:latin typeface="Arial"/>
                <a:cs typeface="Arial"/>
              </a:rPr>
              <a:t>Standard error of effect size with flat prior</a:t>
            </a:r>
            <a:endParaRPr lang="en-US" sz="2000" dirty="0">
              <a:latin typeface="Arial"/>
              <a:cs typeface="Arial"/>
            </a:endParaRPr>
          </a:p>
        </p:txBody>
      </p:sp>
      <p:sp>
        <p:nvSpPr>
          <p:cNvPr id="41" name="TextBox 40"/>
          <p:cNvSpPr txBox="1"/>
          <p:nvPr/>
        </p:nvSpPr>
        <p:spPr>
          <a:xfrm>
            <a:off x="7338660" y="7763984"/>
            <a:ext cx="2583601" cy="707886"/>
          </a:xfrm>
          <a:prstGeom prst="rect">
            <a:avLst/>
          </a:prstGeom>
          <a:noFill/>
        </p:spPr>
        <p:txBody>
          <a:bodyPr wrap="square" rtlCol="0">
            <a:spAutoFit/>
          </a:bodyPr>
          <a:lstStyle/>
          <a:p>
            <a:r>
              <a:rPr lang="en-US" sz="2000" dirty="0" smtClean="0">
                <a:latin typeface="Arial"/>
                <a:cs typeface="Arial"/>
              </a:rPr>
              <a:t>Standardized effect size with flat prior</a:t>
            </a:r>
            <a:endParaRPr lang="en-US" sz="2000" dirty="0">
              <a:latin typeface="Arial"/>
              <a:cs typeface="Arial"/>
            </a:endParaRPr>
          </a:p>
        </p:txBody>
      </p:sp>
      <p:cxnSp>
        <p:nvCxnSpPr>
          <p:cNvPr id="35" name="Straight Connector 34"/>
          <p:cNvCxnSpPr/>
          <p:nvPr/>
        </p:nvCxnSpPr>
        <p:spPr>
          <a:xfrm>
            <a:off x="10112761" y="1754556"/>
            <a:ext cx="0" cy="10470246"/>
          </a:xfrm>
          <a:prstGeom prst="line">
            <a:avLst/>
          </a:prstGeom>
          <a:ln w="6350"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741982" y="12856179"/>
            <a:ext cx="4716158" cy="461665"/>
          </a:xfrm>
          <a:prstGeom prst="rect">
            <a:avLst/>
          </a:prstGeom>
          <a:solidFill>
            <a:srgbClr val="FFFFFF"/>
          </a:solidFill>
        </p:spPr>
        <p:txBody>
          <a:bodyPr wrap="square" rtlCol="0">
            <a:spAutoFit/>
          </a:bodyPr>
          <a:lstStyle/>
          <a:p>
            <a:r>
              <a:rPr lang="en-US" sz="2400" dirty="0" smtClean="0">
                <a:latin typeface="Arial"/>
                <a:cs typeface="Arial"/>
              </a:rPr>
              <a:t>Prior Standardized Effect Size</a:t>
            </a:r>
            <a:endParaRPr lang="en-US" sz="2400" dirty="0">
              <a:latin typeface="Arial"/>
              <a:cs typeface="Arial"/>
            </a:endParaRPr>
          </a:p>
        </p:txBody>
      </p:sp>
      <p:sp>
        <p:nvSpPr>
          <p:cNvPr id="43" name="TextBox 42"/>
          <p:cNvSpPr txBox="1"/>
          <p:nvPr/>
        </p:nvSpPr>
        <p:spPr>
          <a:xfrm rot="16200000">
            <a:off x="5387724" y="10684810"/>
            <a:ext cx="1880944" cy="461667"/>
          </a:xfrm>
          <a:prstGeom prst="rect">
            <a:avLst/>
          </a:prstGeom>
          <a:solidFill>
            <a:srgbClr val="FFFFFF"/>
          </a:solidFill>
        </p:spPr>
        <p:txBody>
          <a:bodyPr wrap="square" rtlCol="0">
            <a:spAutoFit/>
          </a:bodyPr>
          <a:lstStyle/>
          <a:p>
            <a:r>
              <a:rPr lang="en-US" sz="2400" dirty="0" smtClean="0">
                <a:latin typeface="Arial"/>
                <a:cs typeface="Arial"/>
              </a:rPr>
              <a:t>Post p-value</a:t>
            </a:r>
            <a:endParaRPr lang="en-US" sz="2400" dirty="0">
              <a:latin typeface="Arial"/>
              <a:cs typeface="Arial"/>
            </a:endParaRPr>
          </a:p>
        </p:txBody>
      </p:sp>
      <p:sp>
        <p:nvSpPr>
          <p:cNvPr id="44" name="TextBox 43"/>
          <p:cNvSpPr txBox="1"/>
          <p:nvPr/>
        </p:nvSpPr>
        <p:spPr>
          <a:xfrm rot="16200000">
            <a:off x="4987271" y="7936550"/>
            <a:ext cx="2681846" cy="830997"/>
          </a:xfrm>
          <a:prstGeom prst="rect">
            <a:avLst/>
          </a:prstGeom>
          <a:solidFill>
            <a:srgbClr val="FFFFFF"/>
          </a:solidFill>
        </p:spPr>
        <p:txBody>
          <a:bodyPr wrap="square" rtlCol="0">
            <a:spAutoFit/>
          </a:bodyPr>
          <a:lstStyle/>
          <a:p>
            <a:pPr algn="ctr"/>
            <a:r>
              <a:rPr lang="en-US" sz="2400" dirty="0" smtClean="0">
                <a:latin typeface="Arial"/>
                <a:cs typeface="Arial"/>
              </a:rPr>
              <a:t>Post Standardized Effect Size</a:t>
            </a:r>
            <a:endParaRPr lang="en-US" sz="2400" dirty="0">
              <a:latin typeface="Arial"/>
              <a:cs typeface="Arial"/>
            </a:endParaRPr>
          </a:p>
        </p:txBody>
      </p:sp>
      <p:sp>
        <p:nvSpPr>
          <p:cNvPr id="45" name="TextBox 44"/>
          <p:cNvSpPr txBox="1"/>
          <p:nvPr/>
        </p:nvSpPr>
        <p:spPr>
          <a:xfrm rot="16200000">
            <a:off x="4874139" y="5141572"/>
            <a:ext cx="2908110" cy="830997"/>
          </a:xfrm>
          <a:prstGeom prst="rect">
            <a:avLst/>
          </a:prstGeom>
          <a:solidFill>
            <a:srgbClr val="FFFFFF"/>
          </a:solidFill>
        </p:spPr>
        <p:txBody>
          <a:bodyPr wrap="square" rtlCol="0">
            <a:spAutoFit/>
          </a:bodyPr>
          <a:lstStyle/>
          <a:p>
            <a:pPr algn="ctr"/>
            <a:r>
              <a:rPr lang="en-US" sz="2400" dirty="0" smtClean="0">
                <a:latin typeface="Arial"/>
                <a:cs typeface="Arial"/>
              </a:rPr>
              <a:t>Post Standardized Error of Effect Size</a:t>
            </a:r>
            <a:endParaRPr lang="en-US" sz="2400" dirty="0">
              <a:latin typeface="Arial"/>
              <a:cs typeface="Arial"/>
            </a:endParaRPr>
          </a:p>
        </p:txBody>
      </p:sp>
      <p:sp>
        <p:nvSpPr>
          <p:cNvPr id="46" name="TextBox 45"/>
          <p:cNvSpPr txBox="1"/>
          <p:nvPr/>
        </p:nvSpPr>
        <p:spPr>
          <a:xfrm rot="16200000">
            <a:off x="5093666" y="2601551"/>
            <a:ext cx="2676729" cy="461665"/>
          </a:xfrm>
          <a:prstGeom prst="rect">
            <a:avLst/>
          </a:prstGeom>
          <a:solidFill>
            <a:srgbClr val="FFFFFF"/>
          </a:solidFill>
        </p:spPr>
        <p:txBody>
          <a:bodyPr wrap="square" rtlCol="0">
            <a:spAutoFit/>
          </a:bodyPr>
          <a:lstStyle/>
          <a:p>
            <a:pPr algn="ctr"/>
            <a:r>
              <a:rPr lang="en-US" sz="2400" dirty="0" smtClean="0">
                <a:latin typeface="Arial"/>
                <a:cs typeface="Arial"/>
              </a:rPr>
              <a:t>Post Effect Size</a:t>
            </a:r>
            <a:endParaRPr lang="en-US" sz="2400" dirty="0">
              <a:latin typeface="Arial"/>
              <a:cs typeface="Arial"/>
            </a:endParaRPr>
          </a:p>
        </p:txBody>
      </p:sp>
    </p:spTree>
    <p:extLst>
      <p:ext uri="{BB962C8B-B14F-4D97-AF65-F5344CB8AC3E}">
        <p14:creationId xmlns:p14="http://schemas.microsoft.com/office/powerpoint/2010/main" val="4139445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26766</TotalTime>
  <Words>884</Words>
  <Application>Microsoft Macintosh PowerPoint</Application>
  <PresentationFormat>Custom</PresentationFormat>
  <Paragraphs>107</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Jackson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Xulong Wang</dc:creator>
  <cp:lastModifiedBy>Xulong Wang</cp:lastModifiedBy>
  <cp:revision>336</cp:revision>
  <cp:lastPrinted>2016-12-25T22:36:27Z</cp:lastPrinted>
  <dcterms:created xsi:type="dcterms:W3CDTF">2016-02-22T18:01:02Z</dcterms:created>
  <dcterms:modified xsi:type="dcterms:W3CDTF">2016-12-25T22:54:52Z</dcterms:modified>
</cp:coreProperties>
</file>