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7" r:id="rId2"/>
    <p:sldId id="258" r:id="rId3"/>
    <p:sldId id="272" r:id="rId4"/>
    <p:sldId id="273" r:id="rId5"/>
  </p:sldIdLst>
  <p:sldSz cx="18288000" cy="13716000"/>
  <p:notesSz cx="6858000" cy="9144000"/>
  <p:defaultText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7BF"/>
    <a:srgbClr val="2EAF11"/>
    <a:srgbClr val="197E1D"/>
    <a:srgbClr val="ED0036"/>
    <a:srgbClr val="421CE5"/>
    <a:srgbClr val="E2638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63" autoAdjust="0"/>
  </p:normalViewPr>
  <p:slideViewPr>
    <p:cSldViewPr snapToGrid="0" snapToObjects="1">
      <p:cViewPr varScale="1">
        <p:scale>
          <a:sx n="53" d="100"/>
          <a:sy n="53" d="100"/>
        </p:scale>
        <p:origin x="-1656" y="-128"/>
      </p:cViewPr>
      <p:guideLst>
        <p:guide orient="horz" pos="432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interSettings" Target="printerSettings/printerSettings1.bin"/><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EA4DE-C375-F94D-9E27-AF8F7A373BD0}" type="datetimeFigureOut">
              <a:rPr lang="en-US" smtClean="0"/>
              <a:pPr/>
              <a:t>12/25/16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EE541-4DDD-D942-BFEC-9A209254C945}" type="slidenum">
              <a:rPr lang="en-US" smtClean="0"/>
              <a:pPr/>
              <a:t>‹#›</a:t>
            </a:fld>
            <a:endParaRPr lang="en-US"/>
          </a:p>
        </p:txBody>
      </p:sp>
    </p:spTree>
    <p:extLst>
      <p:ext uri="{BB962C8B-B14F-4D97-AF65-F5344CB8AC3E}">
        <p14:creationId xmlns:p14="http://schemas.microsoft.com/office/powerpoint/2010/main" val="1784412649"/>
      </p:ext>
    </p:extLst>
  </p:cSld>
  <p:clrMap bg1="lt1" tx1="dk1" bg2="lt2" tx2="dk2" accent1="accent1" accent2="accent2" accent3="accent3" accent4="accent4" accent5="accent5" accent6="accent6" hlink="hlink" folHlink="folHlink"/>
  <p:notesStyle>
    <a:lvl1pPr marL="0" algn="l" defTabSz="914400" rtl="0" eaLnBrk="1" latinLnBrk="0" hangingPunct="1">
      <a:defRPr sz="2400" kern="1200">
        <a:solidFill>
          <a:schemeClr val="tx1"/>
        </a:solidFill>
        <a:latin typeface="+mn-lt"/>
        <a:ea typeface="+mn-ea"/>
        <a:cs typeface="+mn-cs"/>
      </a:defRPr>
    </a:lvl1pPr>
    <a:lvl2pPr marL="914400" algn="l" defTabSz="914400" rtl="0" eaLnBrk="1" latinLnBrk="0" hangingPunct="1">
      <a:defRPr sz="2400" kern="1200">
        <a:solidFill>
          <a:schemeClr val="tx1"/>
        </a:solidFill>
        <a:latin typeface="+mn-lt"/>
        <a:ea typeface="+mn-ea"/>
        <a:cs typeface="+mn-cs"/>
      </a:defRPr>
    </a:lvl2pPr>
    <a:lvl3pPr marL="1828800" algn="l" defTabSz="914400" rtl="0" eaLnBrk="1" latinLnBrk="0" hangingPunct="1">
      <a:defRPr sz="2400" kern="1200">
        <a:solidFill>
          <a:schemeClr val="tx1"/>
        </a:solidFill>
        <a:latin typeface="+mn-lt"/>
        <a:ea typeface="+mn-ea"/>
        <a:cs typeface="+mn-cs"/>
      </a:defRPr>
    </a:lvl3pPr>
    <a:lvl4pPr marL="2743200" algn="l" defTabSz="914400" rtl="0" eaLnBrk="1" latinLnBrk="0" hangingPunct="1">
      <a:defRPr sz="2400" kern="1200">
        <a:solidFill>
          <a:schemeClr val="tx1"/>
        </a:solidFill>
        <a:latin typeface="+mn-lt"/>
        <a:ea typeface="+mn-ea"/>
        <a:cs typeface="+mn-cs"/>
      </a:defRPr>
    </a:lvl4pPr>
    <a:lvl5pPr marL="3657600" algn="l" defTabSz="914400" rtl="0" eaLnBrk="1" latinLnBrk="0" hangingPunct="1">
      <a:defRPr sz="2400" kern="1200">
        <a:solidFill>
          <a:schemeClr val="tx1"/>
        </a:solidFill>
        <a:latin typeface="+mn-lt"/>
        <a:ea typeface="+mn-ea"/>
        <a:cs typeface="+mn-cs"/>
      </a:defRPr>
    </a:lvl5pPr>
    <a:lvl6pPr marL="4572000" algn="l" defTabSz="914400" rtl="0" eaLnBrk="1" latinLnBrk="0" hangingPunct="1">
      <a:defRPr sz="2400" kern="1200">
        <a:solidFill>
          <a:schemeClr val="tx1"/>
        </a:solidFill>
        <a:latin typeface="+mn-lt"/>
        <a:ea typeface="+mn-ea"/>
        <a:cs typeface="+mn-cs"/>
      </a:defRPr>
    </a:lvl6pPr>
    <a:lvl7pPr marL="5486400" algn="l" defTabSz="914400" rtl="0" eaLnBrk="1" latinLnBrk="0" hangingPunct="1">
      <a:defRPr sz="2400" kern="1200">
        <a:solidFill>
          <a:schemeClr val="tx1"/>
        </a:solidFill>
        <a:latin typeface="+mn-lt"/>
        <a:ea typeface="+mn-ea"/>
        <a:cs typeface="+mn-cs"/>
      </a:defRPr>
    </a:lvl7pPr>
    <a:lvl8pPr marL="6400800" algn="l" defTabSz="914400" rtl="0" eaLnBrk="1" latinLnBrk="0" hangingPunct="1">
      <a:defRPr sz="2400" kern="1200">
        <a:solidFill>
          <a:schemeClr val="tx1"/>
        </a:solidFill>
        <a:latin typeface="+mn-lt"/>
        <a:ea typeface="+mn-ea"/>
        <a:cs typeface="+mn-cs"/>
      </a:defRPr>
    </a:lvl8pPr>
    <a:lvl9pPr marL="7315200" algn="l" defTabSz="914400"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Supplementary Figure 1. </a:t>
            </a:r>
            <a:r>
              <a:rPr lang="en-US" b="0" dirty="0" smtClean="0"/>
              <a:t>No</a:t>
            </a:r>
            <a:r>
              <a:rPr lang="en-US" b="0" baseline="0" dirty="0" smtClean="0"/>
              <a:t> interaction was detected between each pair of the c</a:t>
            </a:r>
            <a:r>
              <a:rPr lang="en-US" b="0" dirty="0" smtClean="0"/>
              <a:t>ovariates (age, sex, APOE/e2,</a:t>
            </a:r>
            <a:r>
              <a:rPr lang="en-US" b="0" baseline="0" dirty="0" smtClean="0"/>
              <a:t> APOE/e4). Interactive effects were estimated by MCMC sampling in Bayes-GLMM</a:t>
            </a:r>
            <a:r>
              <a:rPr lang="en-US" sz="2400" dirty="0" smtClean="0">
                <a:latin typeface="Helvetica"/>
                <a:cs typeface="Helvetica"/>
              </a:rPr>
              <a:t>.</a:t>
            </a:r>
            <a:r>
              <a:rPr lang="en-US" sz="2400" baseline="0" dirty="0" smtClean="0">
                <a:latin typeface="Helvetica"/>
                <a:cs typeface="Helvetica"/>
              </a:rPr>
              <a:t> </a:t>
            </a:r>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E6DEE541-4DDD-D942-BFEC-9A209254C945}" type="slidenum">
              <a:rPr lang="en-US" smtClean="0"/>
              <a:pPr/>
              <a:t>1</a:t>
            </a:fld>
            <a:endParaRPr lang="en-US"/>
          </a:p>
        </p:txBody>
      </p:sp>
    </p:spTree>
    <p:extLst>
      <p:ext uri="{BB962C8B-B14F-4D97-AF65-F5344CB8AC3E}">
        <p14:creationId xmlns:p14="http://schemas.microsoft.com/office/powerpoint/2010/main" val="266782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dirty="0" smtClean="0"/>
              <a:t>Supplementary Figure 2. </a:t>
            </a:r>
            <a:r>
              <a:rPr lang="en-US" b="1" baseline="0" dirty="0" smtClean="0"/>
              <a:t> </a:t>
            </a:r>
            <a:r>
              <a:rPr lang="en-US" sz="1200" dirty="0" smtClean="0">
                <a:latin typeface="Helvetica"/>
                <a:cs typeface="Helvetica"/>
              </a:rPr>
              <a:t>Genome-wide</a:t>
            </a:r>
            <a:r>
              <a:rPr lang="en-US" sz="1200" baseline="0" dirty="0" smtClean="0">
                <a:latin typeface="Helvetica"/>
                <a:cs typeface="Helvetica"/>
              </a:rPr>
              <a:t> variants in </a:t>
            </a:r>
            <a:r>
              <a:rPr lang="en-US" sz="1200" dirty="0" smtClean="0">
                <a:latin typeface="Helvetica"/>
                <a:cs typeface="Helvetica"/>
              </a:rPr>
              <a:t>ADSP</a:t>
            </a:r>
            <a:r>
              <a:rPr lang="en-US" sz="1200" baseline="0" dirty="0" smtClean="0">
                <a:latin typeface="Helvetica"/>
                <a:cs typeface="Helvetica"/>
              </a:rPr>
              <a:t> WGS cohort stratified by chromosomes. Per chromosome, the red bar represents number of total variants, blue bar represents number of variants that passed the quality check, green bar represents variants that pass the quality check and show MAF larger than 1%. </a:t>
            </a:r>
            <a:endParaRPr lang="en-US" sz="1200" dirty="0" smtClean="0">
              <a:latin typeface="Helvetica"/>
              <a:cs typeface="Helvetica"/>
            </a:endParaRPr>
          </a:p>
        </p:txBody>
      </p:sp>
      <p:sp>
        <p:nvSpPr>
          <p:cNvPr id="4" name="Slide Number Placeholder 3"/>
          <p:cNvSpPr>
            <a:spLocks noGrp="1"/>
          </p:cNvSpPr>
          <p:nvPr>
            <p:ph type="sldNum" sz="quarter" idx="10"/>
          </p:nvPr>
        </p:nvSpPr>
        <p:spPr/>
        <p:txBody>
          <a:bodyPr/>
          <a:lstStyle/>
          <a:p>
            <a:fld id="{45C27486-62B5-1D4B-97C2-43F6778CC19B}" type="slidenum">
              <a:rPr lang="en-US" smtClean="0"/>
              <a:pPr/>
              <a:t>2</a:t>
            </a:fld>
            <a:endParaRPr lang="en-US"/>
          </a:p>
        </p:txBody>
      </p:sp>
    </p:spTree>
    <p:extLst>
      <p:ext uri="{BB962C8B-B14F-4D97-AF65-F5344CB8AC3E}">
        <p14:creationId xmlns:p14="http://schemas.microsoft.com/office/powerpoint/2010/main" val="24574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dirty="0" smtClean="0"/>
              <a:t>Supplementary Figure 3. </a:t>
            </a:r>
            <a:r>
              <a:rPr lang="en-US" sz="1200" b="0" baseline="0" dirty="0" smtClean="0">
                <a:latin typeface="Helvetica"/>
                <a:cs typeface="Helvetica"/>
              </a:rPr>
              <a:t>P-values of the GWAS on ADSP were</a:t>
            </a:r>
            <a:r>
              <a:rPr lang="en-US" sz="1200" baseline="0" dirty="0" smtClean="0">
                <a:latin typeface="Helvetica"/>
                <a:cs typeface="Helvetica"/>
              </a:rPr>
              <a:t> distorted by collapsing ADSP’s 4 level categorical variables as binary. 10.3 million genomic variants with MAF &gt; 0.01 were tested by generalized linear model. Bayes-GLMM were used for the two GWAS.</a:t>
            </a:r>
            <a:endParaRPr lang="en-US" sz="1200" dirty="0" smtClean="0">
              <a:latin typeface="Helvetica"/>
              <a:cs typeface="Helvetica"/>
            </a:endParaRPr>
          </a:p>
        </p:txBody>
      </p:sp>
      <p:sp>
        <p:nvSpPr>
          <p:cNvPr id="4" name="Slide Number Placeholder 3"/>
          <p:cNvSpPr>
            <a:spLocks noGrp="1"/>
          </p:cNvSpPr>
          <p:nvPr>
            <p:ph type="sldNum" sz="quarter" idx="10"/>
          </p:nvPr>
        </p:nvSpPr>
        <p:spPr/>
        <p:txBody>
          <a:bodyPr/>
          <a:lstStyle/>
          <a:p>
            <a:fld id="{45C27486-62B5-1D4B-97C2-43F6778CC19B}" type="slidenum">
              <a:rPr lang="en-US" smtClean="0"/>
              <a:pPr/>
              <a:t>3</a:t>
            </a:fld>
            <a:endParaRPr lang="en-US"/>
          </a:p>
        </p:txBody>
      </p:sp>
    </p:spTree>
    <p:extLst>
      <p:ext uri="{BB962C8B-B14F-4D97-AF65-F5344CB8AC3E}">
        <p14:creationId xmlns:p14="http://schemas.microsoft.com/office/powerpoint/2010/main" val="24574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1" dirty="0" smtClean="0"/>
              <a:t>Supplementary Figure 4. </a:t>
            </a:r>
            <a:r>
              <a:rPr lang="en-US" sz="1200" b="0" baseline="0" dirty="0" smtClean="0">
                <a:latin typeface="Helvetica"/>
                <a:cs typeface="Helvetica"/>
              </a:rPr>
              <a:t>GWAS of ADSP by </a:t>
            </a:r>
            <a:r>
              <a:rPr lang="en-US" sz="1200" b="0" baseline="0" dirty="0" err="1" smtClean="0">
                <a:latin typeface="Helvetica"/>
                <a:cs typeface="Helvetica"/>
              </a:rPr>
              <a:t>QTLRel</a:t>
            </a:r>
            <a:r>
              <a:rPr lang="en-US" sz="1200" b="0" baseline="0" dirty="0" smtClean="0">
                <a:latin typeface="Helvetica"/>
                <a:cs typeface="Helvetica"/>
              </a:rPr>
              <a:t>. </a:t>
            </a:r>
            <a:r>
              <a:rPr lang="en-US" sz="1200" b="0" baseline="0" dirty="0" err="1" smtClean="0">
                <a:latin typeface="Helvetica"/>
                <a:cs typeface="Helvetica"/>
              </a:rPr>
              <a:t>QTLRel</a:t>
            </a:r>
            <a:r>
              <a:rPr lang="en-US" sz="1200" b="0" baseline="0" dirty="0" smtClean="0">
                <a:latin typeface="Helvetica"/>
                <a:cs typeface="Helvetica"/>
              </a:rPr>
              <a:t> requires response variable as numerical. The 4 categorical levels of AD status in ADSP (no, possible, probable, definite) were transformed to numerical by two rules: </a:t>
            </a:r>
            <a:r>
              <a:rPr lang="en-US" sz="1200" b="0" baseline="0" dirty="0" smtClean="0">
                <a:latin typeface="Helvetica"/>
                <a:cs typeface="Helvetica"/>
              </a:rPr>
              <a:t>(Code A) </a:t>
            </a:r>
            <a:r>
              <a:rPr lang="en-US" sz="1200" b="0" baseline="0" dirty="0" smtClean="0">
                <a:latin typeface="Helvetica"/>
                <a:cs typeface="Helvetica"/>
              </a:rPr>
              <a:t>0, 0.25, 0.5, 1; and </a:t>
            </a:r>
            <a:r>
              <a:rPr lang="en-US" sz="1200" b="0" baseline="0" dirty="0" smtClean="0">
                <a:latin typeface="Helvetica"/>
                <a:cs typeface="Helvetica"/>
              </a:rPr>
              <a:t>(Code B) </a:t>
            </a:r>
            <a:r>
              <a:rPr lang="en-US" sz="1200" b="0" baseline="0" dirty="0" smtClean="0">
                <a:latin typeface="Helvetica"/>
                <a:cs typeface="Helvetica"/>
              </a:rPr>
              <a:t>0, 0.33, 0.66, 1</a:t>
            </a:r>
            <a:r>
              <a:rPr lang="en-US" sz="1200" baseline="0" dirty="0" smtClean="0">
                <a:latin typeface="Helvetica"/>
                <a:cs typeface="Helvetica"/>
              </a:rPr>
              <a:t>. X and Y are LOD results of </a:t>
            </a:r>
            <a:r>
              <a:rPr lang="en-US" sz="1200" baseline="0" dirty="0" err="1" smtClean="0">
                <a:latin typeface="Helvetica"/>
                <a:cs typeface="Helvetica"/>
              </a:rPr>
              <a:t>QTLRel</a:t>
            </a:r>
            <a:r>
              <a:rPr lang="en-US" sz="1200" baseline="0" dirty="0" smtClean="0">
                <a:latin typeface="Helvetica"/>
                <a:cs typeface="Helvetica"/>
              </a:rPr>
              <a:t> following the two rules</a:t>
            </a:r>
            <a:r>
              <a:rPr lang="en-US" sz="1200" baseline="0" dirty="0" smtClean="0">
                <a:latin typeface="Helvetica"/>
                <a:cs typeface="Helvetica"/>
              </a:rPr>
              <a:t>. Variants with LOD results larger than 10 in any of the two rules </a:t>
            </a:r>
            <a:r>
              <a:rPr lang="en-US" sz="1200" baseline="0" smtClean="0">
                <a:latin typeface="Helvetica"/>
                <a:cs typeface="Helvetica"/>
              </a:rPr>
              <a:t>were plotted (n = 23388).</a:t>
            </a:r>
            <a:endParaRPr lang="en-US" sz="1200" dirty="0" smtClean="0">
              <a:latin typeface="Helvetica"/>
              <a:cs typeface="Helvetica"/>
            </a:endParaRPr>
          </a:p>
        </p:txBody>
      </p:sp>
      <p:sp>
        <p:nvSpPr>
          <p:cNvPr id="4" name="Slide Number Placeholder 3"/>
          <p:cNvSpPr>
            <a:spLocks noGrp="1"/>
          </p:cNvSpPr>
          <p:nvPr>
            <p:ph type="sldNum" sz="quarter" idx="10"/>
          </p:nvPr>
        </p:nvSpPr>
        <p:spPr/>
        <p:txBody>
          <a:bodyPr/>
          <a:lstStyle/>
          <a:p>
            <a:fld id="{45C27486-62B5-1D4B-97C2-43F6778CC19B}" type="slidenum">
              <a:rPr lang="en-US" smtClean="0"/>
              <a:pPr/>
              <a:t>4</a:t>
            </a:fld>
            <a:endParaRPr lang="en-US"/>
          </a:p>
        </p:txBody>
      </p:sp>
    </p:spTree>
    <p:extLst>
      <p:ext uri="{BB962C8B-B14F-4D97-AF65-F5344CB8AC3E}">
        <p14:creationId xmlns:p14="http://schemas.microsoft.com/office/powerpoint/2010/main" val="2457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4260851"/>
            <a:ext cx="1554480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2743200" y="7772400"/>
            <a:ext cx="12801600" cy="3505200"/>
          </a:xfrm>
        </p:spPr>
        <p:txBody>
          <a:bodyPr/>
          <a:lstStyle>
            <a:lvl1pPr marL="0" indent="0" algn="ctr">
              <a:buNone/>
              <a:defRPr>
                <a:solidFill>
                  <a:schemeClr val="tx1">
                    <a:tint val="75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95844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71878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549277"/>
            <a:ext cx="4114800" cy="11703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549277"/>
            <a:ext cx="12039600" cy="11703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415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81040D-B32E-0140-809E-C0AC2EF1846B}" type="datetimeFigureOut">
              <a:rPr lang="en-US" smtClean="0"/>
              <a:pPr/>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277212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8813801"/>
            <a:ext cx="15544800" cy="2724150"/>
          </a:xfrm>
        </p:spPr>
        <p:txBody>
          <a:bodyPr anchor="t"/>
          <a:lstStyle>
            <a:lvl1pPr algn="l">
              <a:defRPr sz="8000" b="1" cap="all"/>
            </a:lvl1pPr>
          </a:lstStyle>
          <a:p>
            <a:r>
              <a:rPr lang="en-US" smtClean="0"/>
              <a:t>Click to edit Master title style</a:t>
            </a:r>
            <a:endParaRPr lang="en-US"/>
          </a:p>
        </p:txBody>
      </p:sp>
      <p:sp>
        <p:nvSpPr>
          <p:cNvPr id="3" name="Text Placeholder 2"/>
          <p:cNvSpPr>
            <a:spLocks noGrp="1"/>
          </p:cNvSpPr>
          <p:nvPr>
            <p:ph type="body" idx="1"/>
          </p:nvPr>
        </p:nvSpPr>
        <p:spPr>
          <a:xfrm>
            <a:off x="1444626" y="5813427"/>
            <a:ext cx="15544800" cy="3000374"/>
          </a:xfrm>
        </p:spPr>
        <p:txBody>
          <a:bodyPr anchor="b"/>
          <a:lstStyle>
            <a:lvl1pPr marL="0" indent="0">
              <a:buNone/>
              <a:defRPr sz="4000">
                <a:solidFill>
                  <a:schemeClr val="tx1">
                    <a:tint val="7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81040D-B32E-0140-809E-C0AC2EF1846B}" type="datetimeFigureOut">
              <a:rPr lang="en-US" smtClean="0"/>
              <a:pPr/>
              <a:t>12/25/16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84253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296400" y="3200401"/>
            <a:ext cx="8077200" cy="9051926"/>
          </a:xfrm>
        </p:spPr>
        <p:txBody>
          <a:bodyPr/>
          <a:lstStyle>
            <a:lvl1pPr>
              <a:defRPr sz="5600"/>
            </a:lvl1pPr>
            <a:lvl2pPr>
              <a:defRPr sz="4800"/>
            </a:lvl2pPr>
            <a:lvl3pPr>
              <a:defRPr sz="4000"/>
            </a:lvl3pPr>
            <a:lvl4pPr>
              <a:defRPr sz="3600"/>
            </a:lvl4pPr>
            <a:lvl5pPr>
              <a:defRPr sz="3600"/>
            </a:lvl5pPr>
            <a:lvl6pPr>
              <a:defRPr sz="3600"/>
            </a:lvl6pPr>
            <a:lvl7pPr>
              <a:defRPr sz="3600"/>
            </a:lvl7pPr>
            <a:lvl8pPr>
              <a:defRPr sz="3600"/>
            </a:lvl8pPr>
            <a:lvl9pPr>
              <a:defRPr sz="3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A81040D-B32E-0140-809E-C0AC2EF1846B}" type="datetimeFigureOut">
              <a:rPr lang="en-US" smtClean="0"/>
              <a:pPr/>
              <a:t>12/25/16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54527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3070226"/>
            <a:ext cx="8080376"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4" name="Content Placeholder 3"/>
          <p:cNvSpPr>
            <a:spLocks noGrp="1"/>
          </p:cNvSpPr>
          <p:nvPr>
            <p:ph sz="half" idx="2"/>
          </p:nvPr>
        </p:nvSpPr>
        <p:spPr>
          <a:xfrm>
            <a:off x="914400" y="4349750"/>
            <a:ext cx="8080376"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9290051" y="3070226"/>
            <a:ext cx="8083550" cy="12795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smtClean="0"/>
              <a:t>Click to edit Master text styles</a:t>
            </a:r>
          </a:p>
        </p:txBody>
      </p:sp>
      <p:sp>
        <p:nvSpPr>
          <p:cNvPr id="6" name="Content Placeholder 5"/>
          <p:cNvSpPr>
            <a:spLocks noGrp="1"/>
          </p:cNvSpPr>
          <p:nvPr>
            <p:ph sz="quarter" idx="4"/>
          </p:nvPr>
        </p:nvSpPr>
        <p:spPr>
          <a:xfrm>
            <a:off x="9290051" y="4349750"/>
            <a:ext cx="8083550" cy="7902576"/>
          </a:xfrm>
        </p:spPr>
        <p:txBody>
          <a:bodyPr/>
          <a:lstStyle>
            <a:lvl1pPr>
              <a:defRPr sz="48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81040D-B32E-0140-809E-C0AC2EF1846B}" type="datetimeFigureOut">
              <a:rPr lang="en-US" smtClean="0"/>
              <a:pPr/>
              <a:t>12/25/16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325864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81040D-B32E-0140-809E-C0AC2EF1846B}" type="datetimeFigureOut">
              <a:rPr lang="en-US" smtClean="0"/>
              <a:pPr/>
              <a:t>12/25/16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129703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1040D-B32E-0140-809E-C0AC2EF1846B}" type="datetimeFigureOut">
              <a:rPr lang="en-US" smtClean="0"/>
              <a:pPr/>
              <a:t>12/25/16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439101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1" y="546100"/>
            <a:ext cx="6016626" cy="2324100"/>
          </a:xfrm>
        </p:spPr>
        <p:txBody>
          <a:bodyPr anchor="b"/>
          <a:lstStyle>
            <a:lvl1pPr algn="l">
              <a:defRPr sz="4000" b="1"/>
            </a:lvl1pPr>
          </a:lstStyle>
          <a:p>
            <a:r>
              <a:rPr lang="en-US" smtClean="0"/>
              <a:t>Click to edit Master title style</a:t>
            </a:r>
            <a:endParaRPr lang="en-US"/>
          </a:p>
        </p:txBody>
      </p:sp>
      <p:sp>
        <p:nvSpPr>
          <p:cNvPr id="3" name="Content Placeholder 2"/>
          <p:cNvSpPr>
            <a:spLocks noGrp="1"/>
          </p:cNvSpPr>
          <p:nvPr>
            <p:ph idx="1"/>
          </p:nvPr>
        </p:nvSpPr>
        <p:spPr>
          <a:xfrm>
            <a:off x="7150100" y="546101"/>
            <a:ext cx="10223500" cy="11706226"/>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914401" y="2870201"/>
            <a:ext cx="6016626" cy="9382126"/>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12/25/16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29614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9601200"/>
            <a:ext cx="10972800" cy="1133476"/>
          </a:xfrm>
        </p:spPr>
        <p:txBody>
          <a:bodyPr anchor="b"/>
          <a:lstStyle>
            <a:lvl1pPr algn="l">
              <a:defRPr sz="4000" b="1"/>
            </a:lvl1pPr>
          </a:lstStyle>
          <a:p>
            <a:r>
              <a:rPr lang="en-US" smtClean="0"/>
              <a:t>Click to edit Master title style</a:t>
            </a:r>
            <a:endParaRPr lang="en-US"/>
          </a:p>
        </p:txBody>
      </p:sp>
      <p:sp>
        <p:nvSpPr>
          <p:cNvPr id="3" name="Picture Placeholder 2"/>
          <p:cNvSpPr>
            <a:spLocks noGrp="1"/>
          </p:cNvSpPr>
          <p:nvPr>
            <p:ph type="pic" idx="1"/>
          </p:nvPr>
        </p:nvSpPr>
        <p:spPr>
          <a:xfrm>
            <a:off x="3584576" y="1225550"/>
            <a:ext cx="10972800" cy="822960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p:cNvSpPr>
            <a:spLocks noGrp="1"/>
          </p:cNvSpPr>
          <p:nvPr>
            <p:ph type="body" sz="half" idx="2"/>
          </p:nvPr>
        </p:nvSpPr>
        <p:spPr>
          <a:xfrm>
            <a:off x="3584576" y="10734676"/>
            <a:ext cx="10972800" cy="1609724"/>
          </a:xfrm>
        </p:spPr>
        <p:txBody>
          <a:bodyPr/>
          <a:lstStyle>
            <a:lvl1pPr marL="0" indent="0">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81040D-B32E-0140-809E-C0AC2EF1846B}" type="datetimeFigureOut">
              <a:rPr lang="en-US" smtClean="0"/>
              <a:pPr/>
              <a:t>12/25/16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281A26-DAA4-0042-A144-A7CC9319E600}" type="slidenum">
              <a:rPr lang="en-US" smtClean="0"/>
              <a:pPr/>
              <a:t>‹#›</a:t>
            </a:fld>
            <a:endParaRPr lang="en-US"/>
          </a:p>
        </p:txBody>
      </p:sp>
    </p:spTree>
    <p:extLst>
      <p:ext uri="{BB962C8B-B14F-4D97-AF65-F5344CB8AC3E}">
        <p14:creationId xmlns:p14="http://schemas.microsoft.com/office/powerpoint/2010/main" val="1775800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49276"/>
            <a:ext cx="16459200" cy="2286000"/>
          </a:xfrm>
          <a:prstGeom prst="rect">
            <a:avLst/>
          </a:prstGeom>
        </p:spPr>
        <p:txBody>
          <a:bodyPr vert="horz" lIns="182880" tIns="91440" rIns="182880" bIns="9144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914400" y="3200401"/>
            <a:ext cx="16459200" cy="9051926"/>
          </a:xfrm>
          <a:prstGeom prst="rect">
            <a:avLst/>
          </a:prstGeom>
        </p:spPr>
        <p:txBody>
          <a:bodyPr vert="horz" lIns="182880" tIns="91440" rIns="182880" bIns="9144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14400" y="12712701"/>
            <a:ext cx="4267200" cy="730250"/>
          </a:xfrm>
          <a:prstGeom prst="rect">
            <a:avLst/>
          </a:prstGeom>
        </p:spPr>
        <p:txBody>
          <a:bodyPr vert="horz" lIns="182880" tIns="91440" rIns="182880" bIns="91440" rtlCol="0" anchor="ctr"/>
          <a:lstStyle>
            <a:lvl1pPr algn="l">
              <a:defRPr sz="2400">
                <a:solidFill>
                  <a:schemeClr val="tx1">
                    <a:tint val="75000"/>
                  </a:schemeClr>
                </a:solidFill>
              </a:defRPr>
            </a:lvl1pPr>
          </a:lstStyle>
          <a:p>
            <a:fld id="{3A81040D-B32E-0140-809E-C0AC2EF1846B}" type="datetimeFigureOut">
              <a:rPr lang="en-US" smtClean="0"/>
              <a:pPr/>
              <a:t>12/25/16</a:t>
            </a:fld>
            <a:endParaRPr lang="en-US"/>
          </a:p>
        </p:txBody>
      </p:sp>
      <p:sp>
        <p:nvSpPr>
          <p:cNvPr id="5" name="Footer Placeholder 4"/>
          <p:cNvSpPr>
            <a:spLocks noGrp="1"/>
          </p:cNvSpPr>
          <p:nvPr>
            <p:ph type="ftr" sz="quarter" idx="3"/>
          </p:nvPr>
        </p:nvSpPr>
        <p:spPr>
          <a:xfrm>
            <a:off x="6248400" y="12712701"/>
            <a:ext cx="5791200" cy="730250"/>
          </a:xfrm>
          <a:prstGeom prst="rect">
            <a:avLst/>
          </a:prstGeom>
        </p:spPr>
        <p:txBody>
          <a:bodyPr vert="horz" lIns="182880" tIns="91440" rIns="182880" bIns="9144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12712701"/>
            <a:ext cx="4267200" cy="730250"/>
          </a:xfrm>
          <a:prstGeom prst="rect">
            <a:avLst/>
          </a:prstGeom>
        </p:spPr>
        <p:txBody>
          <a:bodyPr vert="horz" lIns="182880" tIns="91440" rIns="182880" bIns="91440" rtlCol="0" anchor="ctr"/>
          <a:lstStyle>
            <a:lvl1pPr algn="r">
              <a:defRPr sz="2400">
                <a:solidFill>
                  <a:schemeClr val="tx1">
                    <a:tint val="75000"/>
                  </a:schemeClr>
                </a:solidFill>
              </a:defRPr>
            </a:lvl1pPr>
          </a:lstStyle>
          <a:p>
            <a:fld id="{05281A26-DAA4-0042-A144-A7CC9319E600}" type="slidenum">
              <a:rPr lang="en-US" smtClean="0"/>
              <a:pPr/>
              <a:t>‹#›</a:t>
            </a:fld>
            <a:endParaRPr lang="en-US"/>
          </a:p>
        </p:txBody>
      </p:sp>
    </p:spTree>
    <p:extLst>
      <p:ext uri="{BB962C8B-B14F-4D97-AF65-F5344CB8AC3E}">
        <p14:creationId xmlns:p14="http://schemas.microsoft.com/office/powerpoint/2010/main" val="1555324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8800" kern="1200">
          <a:solidFill>
            <a:schemeClr val="tx1"/>
          </a:solidFill>
          <a:latin typeface="+mj-lt"/>
          <a:ea typeface="+mj-ea"/>
          <a:cs typeface="+mj-cs"/>
        </a:defRPr>
      </a:lvl1pPr>
    </p:titleStyle>
    <p:bodyStyle>
      <a:lvl1pPr marL="685800" indent="-685800" algn="l" defTabSz="914400" rtl="0" eaLnBrk="1" latinLnBrk="0" hangingPunct="1">
        <a:spcBef>
          <a:spcPct val="20000"/>
        </a:spcBef>
        <a:buFont typeface="Arial"/>
        <a:buChar char="•"/>
        <a:defRPr sz="6400" kern="1200">
          <a:solidFill>
            <a:schemeClr val="tx1"/>
          </a:solidFill>
          <a:latin typeface="+mn-lt"/>
          <a:ea typeface="+mn-ea"/>
          <a:cs typeface="+mn-cs"/>
        </a:defRPr>
      </a:lvl1pPr>
      <a:lvl2pPr marL="1485900" indent="-571500" algn="l" defTabSz="914400" rtl="0" eaLnBrk="1" latinLnBrk="0" hangingPunct="1">
        <a:spcBef>
          <a:spcPct val="20000"/>
        </a:spcBef>
        <a:buFont typeface="Arial"/>
        <a:buChar char="–"/>
        <a:defRPr sz="5600" kern="1200">
          <a:solidFill>
            <a:schemeClr val="tx1"/>
          </a:solidFill>
          <a:latin typeface="+mn-lt"/>
          <a:ea typeface="+mn-ea"/>
          <a:cs typeface="+mn-cs"/>
        </a:defRPr>
      </a:lvl2pPr>
      <a:lvl3pPr marL="2286000" indent="-457200" algn="l" defTabSz="914400" rtl="0" eaLnBrk="1" latinLnBrk="0" hangingPunct="1">
        <a:spcBef>
          <a:spcPct val="20000"/>
        </a:spcBef>
        <a:buFont typeface="Arial"/>
        <a:buChar char="•"/>
        <a:defRPr sz="4800" kern="1200">
          <a:solidFill>
            <a:schemeClr val="tx1"/>
          </a:solidFill>
          <a:latin typeface="+mn-lt"/>
          <a:ea typeface="+mn-ea"/>
          <a:cs typeface="+mn-cs"/>
        </a:defRPr>
      </a:lvl3pPr>
      <a:lvl4pPr marL="3200400" indent="-457200" algn="l" defTabSz="914400" rtl="0" eaLnBrk="1" latinLnBrk="0" hangingPunct="1">
        <a:spcBef>
          <a:spcPct val="20000"/>
        </a:spcBef>
        <a:buFont typeface="Arial"/>
        <a:buChar char="–"/>
        <a:defRPr sz="4000" kern="1200">
          <a:solidFill>
            <a:schemeClr val="tx1"/>
          </a:solidFill>
          <a:latin typeface="+mn-lt"/>
          <a:ea typeface="+mn-ea"/>
          <a:cs typeface="+mn-cs"/>
        </a:defRPr>
      </a:lvl4pPr>
      <a:lvl5pPr marL="4114800" indent="-457200" algn="l" defTabSz="914400" rtl="0" eaLnBrk="1" latinLnBrk="0" hangingPunct="1">
        <a:spcBef>
          <a:spcPct val="20000"/>
        </a:spcBef>
        <a:buFont typeface="Arial"/>
        <a:buChar char="»"/>
        <a:defRPr sz="4000" kern="1200">
          <a:solidFill>
            <a:schemeClr val="tx1"/>
          </a:solidFill>
          <a:latin typeface="+mn-lt"/>
          <a:ea typeface="+mn-ea"/>
          <a:cs typeface="+mn-cs"/>
        </a:defRPr>
      </a:lvl5pPr>
      <a:lvl6pPr marL="5029200" indent="-457200" algn="l" defTabSz="914400" rtl="0" eaLnBrk="1" latinLnBrk="0" hangingPunct="1">
        <a:spcBef>
          <a:spcPct val="20000"/>
        </a:spcBef>
        <a:buFont typeface="Arial"/>
        <a:buChar char="•"/>
        <a:defRPr sz="4000" kern="1200">
          <a:solidFill>
            <a:schemeClr val="tx1"/>
          </a:solidFill>
          <a:latin typeface="+mn-lt"/>
          <a:ea typeface="+mn-ea"/>
          <a:cs typeface="+mn-cs"/>
        </a:defRPr>
      </a:lvl6pPr>
      <a:lvl7pPr marL="5943600" indent="-457200" algn="l" defTabSz="914400" rtl="0" eaLnBrk="1" latinLnBrk="0" hangingPunct="1">
        <a:spcBef>
          <a:spcPct val="20000"/>
        </a:spcBef>
        <a:buFont typeface="Arial"/>
        <a:buChar char="•"/>
        <a:defRPr sz="4000" kern="1200">
          <a:solidFill>
            <a:schemeClr val="tx1"/>
          </a:solidFill>
          <a:latin typeface="+mn-lt"/>
          <a:ea typeface="+mn-ea"/>
          <a:cs typeface="+mn-cs"/>
        </a:defRPr>
      </a:lvl7pPr>
      <a:lvl8pPr marL="6858000" indent="-457200" algn="l" defTabSz="914400" rtl="0" eaLnBrk="1" latinLnBrk="0" hangingPunct="1">
        <a:spcBef>
          <a:spcPct val="20000"/>
        </a:spcBef>
        <a:buFont typeface="Arial"/>
        <a:buChar char="•"/>
        <a:defRPr sz="4000" kern="1200">
          <a:solidFill>
            <a:schemeClr val="tx1"/>
          </a:solidFill>
          <a:latin typeface="+mn-lt"/>
          <a:ea typeface="+mn-ea"/>
          <a:cs typeface="+mn-cs"/>
        </a:defRPr>
      </a:lvl8pPr>
      <a:lvl9pPr marL="7772400" indent="-457200" algn="l" defTabSz="914400" rtl="0" eaLnBrk="1" latinLnBrk="0" hangingPunct="1">
        <a:spcBef>
          <a:spcPct val="20000"/>
        </a:spcBef>
        <a:buFont typeface="Arial"/>
        <a:buChar char="•"/>
        <a:defRPr sz="4000" kern="1200">
          <a:solidFill>
            <a:schemeClr val="tx1"/>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27229" y="763186"/>
            <a:ext cx="5044089" cy="677108"/>
          </a:xfrm>
          <a:prstGeom prst="rect">
            <a:avLst/>
          </a:prstGeom>
          <a:noFill/>
        </p:spPr>
        <p:txBody>
          <a:bodyPr wrap="none" lIns="182880" tIns="91440" rIns="182880" bIns="91440" rtlCol="0">
            <a:spAutoFit/>
          </a:bodyPr>
          <a:lstStyle/>
          <a:p>
            <a:r>
              <a:rPr lang="en-US" sz="3200" b="1" dirty="0">
                <a:latin typeface="Helvetica"/>
                <a:cs typeface="Helvetica"/>
              </a:rPr>
              <a:t>Supplementary Figure </a:t>
            </a:r>
            <a:r>
              <a:rPr lang="en-US" sz="3200" b="1" dirty="0" smtClean="0">
                <a:latin typeface="Helvetica"/>
                <a:cs typeface="Helvetica"/>
              </a:rPr>
              <a:t>1</a:t>
            </a:r>
            <a:endParaRPr lang="en-US" sz="3200" b="1" dirty="0">
              <a:latin typeface="Helvetica"/>
              <a:cs typeface="Helvetica"/>
            </a:endParaRPr>
          </a:p>
        </p:txBody>
      </p:sp>
      <p:pic>
        <p:nvPicPr>
          <p:cNvPr id="5" name="Picture 4" descr="covar_int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048483"/>
            <a:ext cx="17900490" cy="8950246"/>
          </a:xfrm>
          <a:prstGeom prst="rect">
            <a:avLst/>
          </a:prstGeom>
        </p:spPr>
      </p:pic>
    </p:spTree>
    <p:extLst>
      <p:ext uri="{BB962C8B-B14F-4D97-AF65-F5344CB8AC3E}">
        <p14:creationId xmlns:p14="http://schemas.microsoft.com/office/powerpoint/2010/main" val="104028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7229" y="763186"/>
            <a:ext cx="5044089" cy="677108"/>
          </a:xfrm>
          <a:prstGeom prst="rect">
            <a:avLst/>
          </a:prstGeom>
          <a:noFill/>
        </p:spPr>
        <p:txBody>
          <a:bodyPr wrap="none" lIns="182880" tIns="91440" rIns="182880" bIns="91440" rtlCol="0">
            <a:spAutoFit/>
          </a:bodyPr>
          <a:lstStyle/>
          <a:p>
            <a:r>
              <a:rPr lang="en-US" sz="3200" b="1" dirty="0">
                <a:latin typeface="Helvetica"/>
                <a:cs typeface="Helvetica"/>
              </a:rPr>
              <a:t>Supplementary Figure </a:t>
            </a:r>
            <a:r>
              <a:rPr lang="en-US" sz="3200" b="1" dirty="0" smtClean="0">
                <a:latin typeface="Helvetica"/>
                <a:cs typeface="Helvetica"/>
              </a:rPr>
              <a:t>2</a:t>
            </a:r>
            <a:endParaRPr lang="en-US" sz="3200" b="1" dirty="0">
              <a:latin typeface="Helvetica"/>
              <a:cs typeface="Helvetica"/>
            </a:endParaRPr>
          </a:p>
        </p:txBody>
      </p:sp>
      <p:pic>
        <p:nvPicPr>
          <p:cNvPr id="11" name="Picture 10" descr="log.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893" y="3068038"/>
            <a:ext cx="14476182" cy="8042323"/>
          </a:xfrm>
          <a:prstGeom prst="rect">
            <a:avLst/>
          </a:prstGeom>
        </p:spPr>
      </p:pic>
    </p:spTree>
    <p:extLst>
      <p:ext uri="{BB962C8B-B14F-4D97-AF65-F5344CB8AC3E}">
        <p14:creationId xmlns:p14="http://schemas.microsoft.com/office/powerpoint/2010/main" val="26961014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7229" y="763186"/>
            <a:ext cx="5044089" cy="677108"/>
          </a:xfrm>
          <a:prstGeom prst="rect">
            <a:avLst/>
          </a:prstGeom>
          <a:noFill/>
        </p:spPr>
        <p:txBody>
          <a:bodyPr wrap="none" lIns="182880" tIns="91440" rIns="182880" bIns="91440" rtlCol="0">
            <a:spAutoFit/>
          </a:bodyPr>
          <a:lstStyle/>
          <a:p>
            <a:r>
              <a:rPr lang="en-US" sz="3200" b="1" dirty="0">
                <a:latin typeface="Helvetica"/>
                <a:cs typeface="Helvetica"/>
              </a:rPr>
              <a:t>Supplementary Figure 3</a:t>
            </a:r>
          </a:p>
        </p:txBody>
      </p:sp>
      <p:grpSp>
        <p:nvGrpSpPr>
          <p:cNvPr id="6" name="Group 5"/>
          <p:cNvGrpSpPr/>
          <p:nvPr/>
        </p:nvGrpSpPr>
        <p:grpSpPr>
          <a:xfrm>
            <a:off x="3780893" y="3296969"/>
            <a:ext cx="8949327" cy="7447356"/>
            <a:chOff x="3780893" y="3296969"/>
            <a:chExt cx="8949327" cy="7447356"/>
          </a:xfrm>
        </p:grpSpPr>
        <p:pic>
          <p:nvPicPr>
            <p:cNvPr id="4" name="Picture 3" descr="category_vs_binary.png"/>
            <p:cNvPicPr>
              <a:picLocks noChangeAspect="1"/>
            </p:cNvPicPr>
            <p:nvPr/>
          </p:nvPicPr>
          <p:blipFill rotWithShape="1">
            <a:blip r:embed="rId3">
              <a:extLst>
                <a:ext uri="{28A0092B-C50C-407E-A947-70E740481C1C}">
                  <a14:useLocalDpi xmlns:a14="http://schemas.microsoft.com/office/drawing/2010/main" val="0"/>
                </a:ext>
              </a:extLst>
            </a:blip>
            <a:srcRect l="9830" b="10108"/>
            <a:stretch/>
          </p:blipFill>
          <p:spPr>
            <a:xfrm>
              <a:off x="4469722" y="3296969"/>
              <a:ext cx="8260498" cy="6862580"/>
            </a:xfrm>
            <a:prstGeom prst="rect">
              <a:avLst/>
            </a:prstGeom>
          </p:spPr>
        </p:pic>
        <p:sp>
          <p:nvSpPr>
            <p:cNvPr id="5" name="TextBox 4"/>
            <p:cNvSpPr txBox="1"/>
            <p:nvPr/>
          </p:nvSpPr>
          <p:spPr>
            <a:xfrm>
              <a:off x="6692369" y="10159549"/>
              <a:ext cx="4335442" cy="584776"/>
            </a:xfrm>
            <a:prstGeom prst="rect">
              <a:avLst/>
            </a:prstGeom>
            <a:noFill/>
          </p:spPr>
          <p:txBody>
            <a:bodyPr wrap="none" rtlCol="0">
              <a:spAutoFit/>
            </a:bodyPr>
            <a:lstStyle/>
            <a:p>
              <a:r>
                <a:rPr lang="en-US" sz="3200" dirty="0" smtClean="0">
                  <a:latin typeface="Arial"/>
                  <a:cs typeface="Arial"/>
                </a:rPr>
                <a:t>Categorical (-log10(P))</a:t>
              </a:r>
              <a:endParaRPr lang="en-US" sz="3200" dirty="0">
                <a:latin typeface="Arial"/>
                <a:cs typeface="Arial"/>
              </a:endParaRPr>
            </a:p>
          </p:txBody>
        </p:sp>
        <p:sp>
          <p:nvSpPr>
            <p:cNvPr id="9" name="TextBox 8"/>
            <p:cNvSpPr txBox="1"/>
            <p:nvPr/>
          </p:nvSpPr>
          <p:spPr>
            <a:xfrm rot="16200000">
              <a:off x="2361815" y="6250998"/>
              <a:ext cx="3422932" cy="584776"/>
            </a:xfrm>
            <a:prstGeom prst="rect">
              <a:avLst/>
            </a:prstGeom>
            <a:noFill/>
          </p:spPr>
          <p:txBody>
            <a:bodyPr wrap="none" rtlCol="0">
              <a:spAutoFit/>
            </a:bodyPr>
            <a:lstStyle/>
            <a:p>
              <a:r>
                <a:rPr lang="en-US" sz="3200" dirty="0" smtClean="0">
                  <a:latin typeface="Arial"/>
                  <a:cs typeface="Arial"/>
                </a:rPr>
                <a:t>Binary (-log10(P))</a:t>
              </a:r>
              <a:endParaRPr lang="en-US" sz="3200" dirty="0">
                <a:latin typeface="Arial"/>
                <a:cs typeface="Arial"/>
              </a:endParaRPr>
            </a:p>
          </p:txBody>
        </p:sp>
      </p:grpSp>
    </p:spTree>
    <p:extLst>
      <p:ext uri="{BB962C8B-B14F-4D97-AF65-F5344CB8AC3E}">
        <p14:creationId xmlns:p14="http://schemas.microsoft.com/office/powerpoint/2010/main" val="31900115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27229" y="763186"/>
            <a:ext cx="5044089" cy="677108"/>
          </a:xfrm>
          <a:prstGeom prst="rect">
            <a:avLst/>
          </a:prstGeom>
          <a:noFill/>
        </p:spPr>
        <p:txBody>
          <a:bodyPr wrap="none" lIns="182880" tIns="91440" rIns="182880" bIns="91440" rtlCol="0">
            <a:spAutoFit/>
          </a:bodyPr>
          <a:lstStyle/>
          <a:p>
            <a:r>
              <a:rPr lang="en-US" sz="3200" b="1" dirty="0">
                <a:latin typeface="Helvetica"/>
                <a:cs typeface="Helvetica"/>
              </a:rPr>
              <a:t>Supplementary Figure </a:t>
            </a:r>
            <a:r>
              <a:rPr lang="en-US" sz="3200" b="1" dirty="0" smtClean="0">
                <a:latin typeface="Helvetica"/>
                <a:cs typeface="Helvetica"/>
              </a:rPr>
              <a:t>4</a:t>
            </a:r>
            <a:endParaRPr lang="en-US" sz="3200" b="1" dirty="0">
              <a:latin typeface="Helvetica"/>
              <a:cs typeface="Helvetica"/>
            </a:endParaRPr>
          </a:p>
        </p:txBody>
      </p:sp>
      <p:pic>
        <p:nvPicPr>
          <p:cNvPr id="2" name="Picture 1" descr="qtlrel_vs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982" y="2568705"/>
            <a:ext cx="9708962" cy="8090802"/>
          </a:xfrm>
          <a:prstGeom prst="rect">
            <a:avLst/>
          </a:prstGeom>
        </p:spPr>
      </p:pic>
    </p:spTree>
    <p:extLst>
      <p:ext uri="{BB962C8B-B14F-4D97-AF65-F5344CB8AC3E}">
        <p14:creationId xmlns:p14="http://schemas.microsoft.com/office/powerpoint/2010/main" val="3196143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24544</TotalTime>
  <Words>280</Words>
  <Application>Microsoft Macintosh PowerPoint</Application>
  <PresentationFormat>Custom</PresentationFormat>
  <Paragraphs>14</Paragraphs>
  <Slides>4</Slides>
  <Notes>4</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The Jackson Laboratory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Xulong Wang</dc:creator>
  <cp:lastModifiedBy>Xulong Wang</cp:lastModifiedBy>
  <cp:revision>307</cp:revision>
  <dcterms:created xsi:type="dcterms:W3CDTF">2016-02-22T18:01:02Z</dcterms:created>
  <dcterms:modified xsi:type="dcterms:W3CDTF">2016-12-26T00:42:38Z</dcterms:modified>
</cp:coreProperties>
</file>