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9144000" cy="13716000"/>
  <p:notesSz cx="6858000" cy="9144000"/>
  <p:defaultTextStyle>
    <a:defPPr>
      <a:defRPr lang="en-US"/>
    </a:defPPr>
    <a:lvl1pPr marL="0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6369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2739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9108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5477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1847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8216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4586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0955" algn="l" defTabSz="4863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00D5"/>
    <a:srgbClr val="5D59E2"/>
    <a:srgbClr val="1C2CEA"/>
    <a:srgbClr val="22F90F"/>
    <a:srgbClr val="0E8ED5"/>
    <a:srgbClr val="0081BD"/>
    <a:srgbClr val="2081BD"/>
    <a:srgbClr val="94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68" autoAdjust="0"/>
  </p:normalViewPr>
  <p:slideViewPr>
    <p:cSldViewPr snapToGrid="0" snapToObjects="1">
      <p:cViewPr varScale="1">
        <p:scale>
          <a:sx n="83" d="100"/>
          <a:sy n="83" d="100"/>
        </p:scale>
        <p:origin x="-3176" y="-112"/>
      </p:cViewPr>
      <p:guideLst>
        <p:guide orient="horz" pos="43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HARPSEAL:Users:xwang:Desktop:graph3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HARPSEAL:Users:xwang:Desktop:graph3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0"/>
      <c:rotY val="10"/>
      <c:depthPercent val="15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515451335740348"/>
          <c:y val="0.012092005876261"/>
          <c:w val="0.906014360768497"/>
          <c:h val="0.833587422556848"/>
        </c:manualLayout>
      </c:layout>
      <c:bar3DChart>
        <c:barDir val="col"/>
        <c:grouping val="standard"/>
        <c:varyColors val="0"/>
        <c:ser>
          <c:idx val="0"/>
          <c:order val="0"/>
          <c:spPr>
            <a:solidFill>
              <a:srgbClr val="B000D5"/>
            </a:solidFill>
          </c:spPr>
          <c:invertIfNegative val="0"/>
          <c:cat>
            <c:strRef>
              <c:f>Sheet4!$AB$45:$AB$74</c:f>
              <c:strCache>
                <c:ptCount val="30"/>
                <c:pt idx="0">
                  <c:v>Tbx21</c:v>
                </c:pt>
                <c:pt idx="1">
                  <c:v>Eomes</c:v>
                </c:pt>
                <c:pt idx="2">
                  <c:v>Ifng</c:v>
                </c:pt>
                <c:pt idx="3">
                  <c:v>Fasl</c:v>
                </c:pt>
                <c:pt idx="4">
                  <c:v>Il12rb2</c:v>
                </c:pt>
                <c:pt idx="5">
                  <c:v>Il18rap</c:v>
                </c:pt>
                <c:pt idx="6">
                  <c:v>Klrd1</c:v>
                </c:pt>
                <c:pt idx="7">
                  <c:v>Tnfrsf9</c:v>
                </c:pt>
                <c:pt idx="8">
                  <c:v>Tnfrsf18</c:v>
                </c:pt>
                <c:pt idx="10">
                  <c:v>Gata3</c:v>
                </c:pt>
                <c:pt idx="11">
                  <c:v>Pparg</c:v>
                </c:pt>
                <c:pt idx="12">
                  <c:v>Il4</c:v>
                </c:pt>
                <c:pt idx="13">
                  <c:v>Il5</c:v>
                </c:pt>
                <c:pt idx="14">
                  <c:v>Il13</c:v>
                </c:pt>
                <c:pt idx="16">
                  <c:v>Rorc</c:v>
                </c:pt>
                <c:pt idx="17">
                  <c:v>Il17a</c:v>
                </c:pt>
                <c:pt idx="18">
                  <c:v>Il17f</c:v>
                </c:pt>
                <c:pt idx="19">
                  <c:v>Il21r</c:v>
                </c:pt>
                <c:pt idx="21">
                  <c:v>Foxp3</c:v>
                </c:pt>
                <c:pt idx="22">
                  <c:v>Il2ra</c:v>
                </c:pt>
                <c:pt idx="23">
                  <c:v>Ikzf2</c:v>
                </c:pt>
                <c:pt idx="24">
                  <c:v>Ctsd</c:v>
                </c:pt>
                <c:pt idx="26">
                  <c:v>Asb2</c:v>
                </c:pt>
                <c:pt idx="27">
                  <c:v>Klrg1</c:v>
                </c:pt>
                <c:pt idx="28">
                  <c:v>Ccl5</c:v>
                </c:pt>
                <c:pt idx="29">
                  <c:v>Serpina3f</c:v>
                </c:pt>
              </c:strCache>
            </c:strRef>
          </c:cat>
          <c:val>
            <c:numRef>
              <c:f>Sheet4!$AC$45:$AC$74</c:f>
              <c:numCache>
                <c:formatCode>General</c:formatCode>
                <c:ptCount val="30"/>
                <c:pt idx="0">
                  <c:v>0.0</c:v>
                </c:pt>
                <c:pt idx="1">
                  <c:v>5.07</c:v>
                </c:pt>
                <c:pt idx="2">
                  <c:v>2.705</c:v>
                </c:pt>
                <c:pt idx="3">
                  <c:v>10.13</c:v>
                </c:pt>
                <c:pt idx="4">
                  <c:v>4.085</c:v>
                </c:pt>
                <c:pt idx="5">
                  <c:v>3.405</c:v>
                </c:pt>
                <c:pt idx="6">
                  <c:v>35.655</c:v>
                </c:pt>
                <c:pt idx="7">
                  <c:v>12.72</c:v>
                </c:pt>
                <c:pt idx="8">
                  <c:v>70.295</c:v>
                </c:pt>
                <c:pt idx="10">
                  <c:v>18.54</c:v>
                </c:pt>
                <c:pt idx="11">
                  <c:v>0.27</c:v>
                </c:pt>
                <c:pt idx="12">
                  <c:v>0.255</c:v>
                </c:pt>
                <c:pt idx="13">
                  <c:v>0.105</c:v>
                </c:pt>
                <c:pt idx="14">
                  <c:v>0.195</c:v>
                </c:pt>
                <c:pt idx="16">
                  <c:v>0.165</c:v>
                </c:pt>
                <c:pt idx="17">
                  <c:v>0.0</c:v>
                </c:pt>
                <c:pt idx="18">
                  <c:v>0.515</c:v>
                </c:pt>
                <c:pt idx="19">
                  <c:v>33.19</c:v>
                </c:pt>
                <c:pt idx="21">
                  <c:v>20.785</c:v>
                </c:pt>
                <c:pt idx="22">
                  <c:v>55.155</c:v>
                </c:pt>
                <c:pt idx="23">
                  <c:v>23.835</c:v>
                </c:pt>
                <c:pt idx="24">
                  <c:v>86.985</c:v>
                </c:pt>
                <c:pt idx="26">
                  <c:v>0.1</c:v>
                </c:pt>
                <c:pt idx="27">
                  <c:v>0.62</c:v>
                </c:pt>
                <c:pt idx="28">
                  <c:v>14.88</c:v>
                </c:pt>
                <c:pt idx="29">
                  <c:v>0.11</c:v>
                </c:pt>
              </c:numCache>
            </c:numRef>
          </c:val>
        </c:ser>
        <c:ser>
          <c:idx val="1"/>
          <c:order val="1"/>
          <c:spPr>
            <a:solidFill>
              <a:srgbClr val="22F90F"/>
            </a:solidFill>
          </c:spPr>
          <c:invertIfNegative val="0"/>
          <c:cat>
            <c:strRef>
              <c:f>Sheet4!$AB$45:$AB$74</c:f>
              <c:strCache>
                <c:ptCount val="30"/>
                <c:pt idx="0">
                  <c:v>Tbx21</c:v>
                </c:pt>
                <c:pt idx="1">
                  <c:v>Eomes</c:v>
                </c:pt>
                <c:pt idx="2">
                  <c:v>Ifng</c:v>
                </c:pt>
                <c:pt idx="3">
                  <c:v>Fasl</c:v>
                </c:pt>
                <c:pt idx="4">
                  <c:v>Il12rb2</c:v>
                </c:pt>
                <c:pt idx="5">
                  <c:v>Il18rap</c:v>
                </c:pt>
                <c:pt idx="6">
                  <c:v>Klrd1</c:v>
                </c:pt>
                <c:pt idx="7">
                  <c:v>Tnfrsf9</c:v>
                </c:pt>
                <c:pt idx="8">
                  <c:v>Tnfrsf18</c:v>
                </c:pt>
                <c:pt idx="10">
                  <c:v>Gata3</c:v>
                </c:pt>
                <c:pt idx="11">
                  <c:v>Pparg</c:v>
                </c:pt>
                <c:pt idx="12">
                  <c:v>Il4</c:v>
                </c:pt>
                <c:pt idx="13">
                  <c:v>Il5</c:v>
                </c:pt>
                <c:pt idx="14">
                  <c:v>Il13</c:v>
                </c:pt>
                <c:pt idx="16">
                  <c:v>Rorc</c:v>
                </c:pt>
                <c:pt idx="17">
                  <c:v>Il17a</c:v>
                </c:pt>
                <c:pt idx="18">
                  <c:v>Il17f</c:v>
                </c:pt>
                <c:pt idx="19">
                  <c:v>Il21r</c:v>
                </c:pt>
                <c:pt idx="21">
                  <c:v>Foxp3</c:v>
                </c:pt>
                <c:pt idx="22">
                  <c:v>Il2ra</c:v>
                </c:pt>
                <c:pt idx="23">
                  <c:v>Ikzf2</c:v>
                </c:pt>
                <c:pt idx="24">
                  <c:v>Ctsd</c:v>
                </c:pt>
                <c:pt idx="26">
                  <c:v>Asb2</c:v>
                </c:pt>
                <c:pt idx="27">
                  <c:v>Klrg1</c:v>
                </c:pt>
                <c:pt idx="28">
                  <c:v>Ccl5</c:v>
                </c:pt>
                <c:pt idx="29">
                  <c:v>Serpina3f</c:v>
                </c:pt>
              </c:strCache>
            </c:strRef>
          </c:cat>
          <c:val>
            <c:numRef>
              <c:f>Sheet4!$AD$45:$AD$74</c:f>
              <c:numCache>
                <c:formatCode>General</c:formatCode>
                <c:ptCount val="30"/>
                <c:pt idx="0">
                  <c:v>21.185</c:v>
                </c:pt>
                <c:pt idx="1">
                  <c:v>9.220000000000001</c:v>
                </c:pt>
                <c:pt idx="2">
                  <c:v>147.365</c:v>
                </c:pt>
                <c:pt idx="3">
                  <c:v>55.395</c:v>
                </c:pt>
                <c:pt idx="4">
                  <c:v>48.825</c:v>
                </c:pt>
                <c:pt idx="5">
                  <c:v>101.11</c:v>
                </c:pt>
                <c:pt idx="6">
                  <c:v>87.19</c:v>
                </c:pt>
                <c:pt idx="7">
                  <c:v>95.27000000000001</c:v>
                </c:pt>
                <c:pt idx="8">
                  <c:v>189.52</c:v>
                </c:pt>
                <c:pt idx="10">
                  <c:v>41.935</c:v>
                </c:pt>
                <c:pt idx="11">
                  <c:v>1.985</c:v>
                </c:pt>
                <c:pt idx="12">
                  <c:v>76.015</c:v>
                </c:pt>
                <c:pt idx="13">
                  <c:v>0.0</c:v>
                </c:pt>
                <c:pt idx="14">
                  <c:v>0.665</c:v>
                </c:pt>
                <c:pt idx="16">
                  <c:v>7.050000000000001</c:v>
                </c:pt>
                <c:pt idx="17">
                  <c:v>0.0</c:v>
                </c:pt>
                <c:pt idx="18">
                  <c:v>0.0</c:v>
                </c:pt>
                <c:pt idx="19">
                  <c:v>27.235</c:v>
                </c:pt>
                <c:pt idx="21">
                  <c:v>58.65000000000001</c:v>
                </c:pt>
                <c:pt idx="22">
                  <c:v>124.44</c:v>
                </c:pt>
                <c:pt idx="23">
                  <c:v>192.2</c:v>
                </c:pt>
                <c:pt idx="24">
                  <c:v>138.615</c:v>
                </c:pt>
                <c:pt idx="26">
                  <c:v>31.31</c:v>
                </c:pt>
                <c:pt idx="27">
                  <c:v>85.41</c:v>
                </c:pt>
                <c:pt idx="28">
                  <c:v>329.4349999999991</c:v>
                </c:pt>
                <c:pt idx="29">
                  <c:v>24.6</c:v>
                </c:pt>
              </c:numCache>
            </c:numRef>
          </c:val>
        </c:ser>
        <c:ser>
          <c:idx val="2"/>
          <c:order val="2"/>
          <c:spPr>
            <a:solidFill>
              <a:srgbClr val="5D59E2"/>
            </a:solidFill>
          </c:spPr>
          <c:invertIfNegative val="0"/>
          <c:cat>
            <c:strRef>
              <c:f>Sheet4!$AB$45:$AB$74</c:f>
              <c:strCache>
                <c:ptCount val="30"/>
                <c:pt idx="0">
                  <c:v>Tbx21</c:v>
                </c:pt>
                <c:pt idx="1">
                  <c:v>Eomes</c:v>
                </c:pt>
                <c:pt idx="2">
                  <c:v>Ifng</c:v>
                </c:pt>
                <c:pt idx="3">
                  <c:v>Fasl</c:v>
                </c:pt>
                <c:pt idx="4">
                  <c:v>Il12rb2</c:v>
                </c:pt>
                <c:pt idx="5">
                  <c:v>Il18rap</c:v>
                </c:pt>
                <c:pt idx="6">
                  <c:v>Klrd1</c:v>
                </c:pt>
                <c:pt idx="7">
                  <c:v>Tnfrsf9</c:v>
                </c:pt>
                <c:pt idx="8">
                  <c:v>Tnfrsf18</c:v>
                </c:pt>
                <c:pt idx="10">
                  <c:v>Gata3</c:v>
                </c:pt>
                <c:pt idx="11">
                  <c:v>Pparg</c:v>
                </c:pt>
                <c:pt idx="12">
                  <c:v>Il4</c:v>
                </c:pt>
                <c:pt idx="13">
                  <c:v>Il5</c:v>
                </c:pt>
                <c:pt idx="14">
                  <c:v>Il13</c:v>
                </c:pt>
                <c:pt idx="16">
                  <c:v>Rorc</c:v>
                </c:pt>
                <c:pt idx="17">
                  <c:v>Il17a</c:v>
                </c:pt>
                <c:pt idx="18">
                  <c:v>Il17f</c:v>
                </c:pt>
                <c:pt idx="19">
                  <c:v>Il21r</c:v>
                </c:pt>
                <c:pt idx="21">
                  <c:v>Foxp3</c:v>
                </c:pt>
                <c:pt idx="22">
                  <c:v>Il2ra</c:v>
                </c:pt>
                <c:pt idx="23">
                  <c:v>Ikzf2</c:v>
                </c:pt>
                <c:pt idx="24">
                  <c:v>Ctsd</c:v>
                </c:pt>
                <c:pt idx="26">
                  <c:v>Asb2</c:v>
                </c:pt>
                <c:pt idx="27">
                  <c:v>Klrg1</c:v>
                </c:pt>
                <c:pt idx="28">
                  <c:v>Ccl5</c:v>
                </c:pt>
                <c:pt idx="29">
                  <c:v>Serpina3f</c:v>
                </c:pt>
              </c:strCache>
            </c:strRef>
          </c:cat>
          <c:val>
            <c:numRef>
              <c:f>Sheet4!$AE$45:$AE$74</c:f>
              <c:numCache>
                <c:formatCode>General</c:formatCode>
                <c:ptCount val="30"/>
                <c:pt idx="0">
                  <c:v>5.385</c:v>
                </c:pt>
                <c:pt idx="1">
                  <c:v>8.125</c:v>
                </c:pt>
                <c:pt idx="2">
                  <c:v>80.05500000000001</c:v>
                </c:pt>
                <c:pt idx="3">
                  <c:v>11.41</c:v>
                </c:pt>
                <c:pt idx="4">
                  <c:v>7.319999999999998</c:v>
                </c:pt>
                <c:pt idx="5">
                  <c:v>33.46</c:v>
                </c:pt>
                <c:pt idx="6">
                  <c:v>10.145</c:v>
                </c:pt>
                <c:pt idx="7">
                  <c:v>17.135</c:v>
                </c:pt>
                <c:pt idx="8">
                  <c:v>80.68499999999998</c:v>
                </c:pt>
                <c:pt idx="10">
                  <c:v>37.03</c:v>
                </c:pt>
                <c:pt idx="11">
                  <c:v>1.2</c:v>
                </c:pt>
                <c:pt idx="12">
                  <c:v>13.655</c:v>
                </c:pt>
                <c:pt idx="13">
                  <c:v>0.0</c:v>
                </c:pt>
                <c:pt idx="14">
                  <c:v>0.0</c:v>
                </c:pt>
                <c:pt idx="16">
                  <c:v>6.265</c:v>
                </c:pt>
                <c:pt idx="17">
                  <c:v>0.0</c:v>
                </c:pt>
                <c:pt idx="18">
                  <c:v>2.08</c:v>
                </c:pt>
                <c:pt idx="19">
                  <c:v>28.345</c:v>
                </c:pt>
                <c:pt idx="21">
                  <c:v>2.13</c:v>
                </c:pt>
                <c:pt idx="22">
                  <c:v>7.819999999999998</c:v>
                </c:pt>
                <c:pt idx="23">
                  <c:v>87.66</c:v>
                </c:pt>
                <c:pt idx="24">
                  <c:v>99.66</c:v>
                </c:pt>
                <c:pt idx="26">
                  <c:v>5.5</c:v>
                </c:pt>
                <c:pt idx="27">
                  <c:v>2.78</c:v>
                </c:pt>
                <c:pt idx="28">
                  <c:v>113.895</c:v>
                </c:pt>
                <c:pt idx="29">
                  <c:v>2.76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36610232"/>
        <c:axId val="2036607080"/>
        <c:axId val="2036603512"/>
      </c:bar3DChart>
      <c:catAx>
        <c:axId val="20366102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txPr>
          <a:bodyPr rot="-5400000" vert="horz" anchor="ctr" anchorCtr="1"/>
          <a:lstStyle/>
          <a:p>
            <a:pPr>
              <a:defRPr b="1" i="0"/>
            </a:pPr>
            <a:endParaRPr lang="en-US"/>
          </a:p>
        </c:txPr>
        <c:crossAx val="2036607080"/>
        <c:crosses val="autoZero"/>
        <c:auto val="1"/>
        <c:lblAlgn val="ctr"/>
        <c:lblOffset val="100"/>
        <c:noMultiLvlLbl val="0"/>
      </c:catAx>
      <c:valAx>
        <c:axId val="2036607080"/>
        <c:scaling>
          <c:orientation val="minMax"/>
          <c:max val="800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000" b="1" i="0"/>
            </a:pPr>
            <a:endParaRPr lang="en-US"/>
          </a:p>
        </c:txPr>
        <c:crossAx val="2036610232"/>
        <c:crosses val="autoZero"/>
        <c:crossBetween val="between"/>
        <c:majorUnit val="200.0"/>
      </c:valAx>
      <c:serAx>
        <c:axId val="2036603512"/>
        <c:scaling>
          <c:orientation val="minMax"/>
        </c:scaling>
        <c:delete val="1"/>
        <c:axPos val="b"/>
        <c:majorTickMark val="out"/>
        <c:minorTickMark val="none"/>
        <c:tickLblPos val="nextTo"/>
        <c:crossAx val="2036607080"/>
        <c:crosses val="autoZero"/>
      </c:serAx>
    </c:plotArea>
    <c:plotVisOnly val="1"/>
    <c:dispBlanksAs val="gap"/>
    <c:showDLblsOverMax val="0"/>
  </c:chart>
  <c:txPr>
    <a:bodyPr/>
    <a:lstStyle/>
    <a:p>
      <a:pPr>
        <a:defRPr sz="800" b="0" i="0">
          <a:latin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0"/>
      <c:rotY val="10"/>
      <c:depthPercent val="150"/>
      <c:rAngAx val="0"/>
      <c:perspective val="0"/>
    </c:view3D>
    <c:floor>
      <c:thickness val="0"/>
      <c:spPr>
        <a:noFill/>
        <a:scene3d>
          <a:camera prst="orthographicFront"/>
          <a:lightRig rig="threePt" dir="t"/>
        </a:scene3d>
        <a:sp3d>
          <a:contourClr>
            <a:srgbClr val="000000"/>
          </a:contourClr>
        </a:sp3d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496158948265286"/>
          <c:y val="0.0196873299176097"/>
          <c:w val="0.919218864304077"/>
          <c:h val="0.838667672080176"/>
        </c:manualLayout>
      </c:layout>
      <c:bar3DChart>
        <c:barDir val="col"/>
        <c:grouping val="standard"/>
        <c:varyColors val="0"/>
        <c:ser>
          <c:idx val="0"/>
          <c:order val="0"/>
          <c:tx>
            <c:v>N</c:v>
          </c:tx>
          <c:spPr>
            <a:solidFill>
              <a:srgbClr val="B000D5"/>
            </a:solidFill>
            <a:ln>
              <a:noFill/>
            </a:ln>
            <a:effectLst>
              <a:outerShdw blurRad="50800" dist="38100" dir="2700000" algn="tl" rotWithShape="0">
                <a:srgbClr val="660066">
                  <a:alpha val="43000"/>
                </a:srgbClr>
              </a:outerShdw>
            </a:effectLst>
          </c:spPr>
          <c:invertIfNegative val="0"/>
          <c:cat>
            <c:strRef>
              <c:f>Sheet4!$AB$7:$AB$40</c:f>
              <c:strCache>
                <c:ptCount val="34"/>
                <c:pt idx="0">
                  <c:v>Btla</c:v>
                </c:pt>
                <c:pt idx="1">
                  <c:v>Bcl6</c:v>
                </c:pt>
                <c:pt idx="2">
                  <c:v>E2f2</c:v>
                </c:pt>
                <c:pt idx="3">
                  <c:v>Fosb</c:v>
                </c:pt>
                <c:pt idx="4">
                  <c:v>Pou2af1</c:v>
                </c:pt>
                <c:pt idx="5">
                  <c:v>Tox2</c:v>
                </c:pt>
                <c:pt idx="6">
                  <c:v>Ascl2</c:v>
                </c:pt>
                <c:pt idx="7">
                  <c:v>Egr2</c:v>
                </c:pt>
                <c:pt idx="8">
                  <c:v>Id3</c:v>
                </c:pt>
                <c:pt idx="9">
                  <c:v>Maf</c:v>
                </c:pt>
                <c:pt idx="10">
                  <c:v>Nfatc1</c:v>
                </c:pt>
                <c:pt idx="11">
                  <c:v>Irf4</c:v>
                </c:pt>
                <c:pt idx="12">
                  <c:v>Foxo1</c:v>
                </c:pt>
                <c:pt idx="13">
                  <c:v>Foxp1</c:v>
                </c:pt>
                <c:pt idx="14">
                  <c:v>Klf2</c:v>
                </c:pt>
                <c:pt idx="15">
                  <c:v>Itch</c:v>
                </c:pt>
                <c:pt idx="16">
                  <c:v>Prdm1</c:v>
                </c:pt>
                <c:pt idx="18">
                  <c:v>Il21</c:v>
                </c:pt>
                <c:pt idx="19">
                  <c:v>Tgfb3</c:v>
                </c:pt>
                <c:pt idx="20">
                  <c:v>Tnfsf8 </c:v>
                </c:pt>
                <c:pt idx="21">
                  <c:v>Sostdc1</c:v>
                </c:pt>
                <c:pt idx="22">
                  <c:v>Angptl2</c:v>
                </c:pt>
                <c:pt idx="23">
                  <c:v>Il10</c:v>
                </c:pt>
                <c:pt idx="25">
                  <c:v>Cxcr5</c:v>
                </c:pt>
                <c:pt idx="26">
                  <c:v>Pdcd1</c:v>
                </c:pt>
                <c:pt idx="27">
                  <c:v>Cd4</c:v>
                </c:pt>
                <c:pt idx="28">
                  <c:v>Cd28</c:v>
                </c:pt>
                <c:pt idx="29">
                  <c:v>Cd200</c:v>
                </c:pt>
                <c:pt idx="30">
                  <c:v>Slamf6</c:v>
                </c:pt>
                <c:pt idx="31">
                  <c:v>Gpm6b</c:v>
                </c:pt>
                <c:pt idx="32">
                  <c:v>Itgb1</c:v>
                </c:pt>
                <c:pt idx="33">
                  <c:v>Itga4</c:v>
                </c:pt>
              </c:strCache>
            </c:strRef>
          </c:cat>
          <c:val>
            <c:numRef>
              <c:f>Sheet4!$AC$7:$AC$40</c:f>
              <c:numCache>
                <c:formatCode>General</c:formatCode>
                <c:ptCount val="34"/>
                <c:pt idx="0">
                  <c:v>137.905</c:v>
                </c:pt>
                <c:pt idx="1">
                  <c:v>23.75</c:v>
                </c:pt>
                <c:pt idx="2">
                  <c:v>14.965</c:v>
                </c:pt>
                <c:pt idx="3">
                  <c:v>6.319999999999998</c:v>
                </c:pt>
                <c:pt idx="4">
                  <c:v>21.21</c:v>
                </c:pt>
                <c:pt idx="5">
                  <c:v>0.0</c:v>
                </c:pt>
                <c:pt idx="6">
                  <c:v>0.0</c:v>
                </c:pt>
                <c:pt idx="7">
                  <c:v>14.72</c:v>
                </c:pt>
                <c:pt idx="8">
                  <c:v>26.32</c:v>
                </c:pt>
                <c:pt idx="9">
                  <c:v>1.44</c:v>
                </c:pt>
                <c:pt idx="10">
                  <c:v>62.935</c:v>
                </c:pt>
                <c:pt idx="11">
                  <c:v>5.375</c:v>
                </c:pt>
                <c:pt idx="12">
                  <c:v>295.875</c:v>
                </c:pt>
                <c:pt idx="13">
                  <c:v>333.42</c:v>
                </c:pt>
                <c:pt idx="14">
                  <c:v>154.48</c:v>
                </c:pt>
                <c:pt idx="15">
                  <c:v>96.965</c:v>
                </c:pt>
                <c:pt idx="16">
                  <c:v>8.425</c:v>
                </c:pt>
                <c:pt idx="18">
                  <c:v>0.0</c:v>
                </c:pt>
                <c:pt idx="19">
                  <c:v>1.105</c:v>
                </c:pt>
                <c:pt idx="20">
                  <c:v>36.975</c:v>
                </c:pt>
                <c:pt idx="21">
                  <c:v>0.0</c:v>
                </c:pt>
                <c:pt idx="22">
                  <c:v>0.595</c:v>
                </c:pt>
                <c:pt idx="23">
                  <c:v>0.0</c:v>
                </c:pt>
                <c:pt idx="25">
                  <c:v>2.695</c:v>
                </c:pt>
                <c:pt idx="26">
                  <c:v>0.69</c:v>
                </c:pt>
                <c:pt idx="27">
                  <c:v>336.745</c:v>
                </c:pt>
                <c:pt idx="28">
                  <c:v>433.875</c:v>
                </c:pt>
                <c:pt idx="29">
                  <c:v>20.765</c:v>
                </c:pt>
                <c:pt idx="30">
                  <c:v>90.92500000000001</c:v>
                </c:pt>
                <c:pt idx="31">
                  <c:v>1.895</c:v>
                </c:pt>
                <c:pt idx="32">
                  <c:v>31.12</c:v>
                </c:pt>
                <c:pt idx="33">
                  <c:v>225.51</c:v>
                </c:pt>
              </c:numCache>
            </c:numRef>
          </c:val>
        </c:ser>
        <c:ser>
          <c:idx val="1"/>
          <c:order val="1"/>
          <c:tx>
            <c:v>ACT</c:v>
          </c:tx>
          <c:spPr>
            <a:solidFill>
              <a:srgbClr val="22F90F"/>
            </a:solidFill>
            <a:ln>
              <a:noFill/>
            </a:ln>
            <a:effectLst>
              <a:outerShdw blurRad="50800" dist="38100" dir="2700000" algn="tl" rotWithShape="0">
                <a:srgbClr val="008000">
                  <a:alpha val="43000"/>
                </a:srgbClr>
              </a:outerShdw>
            </a:effectLst>
          </c:spPr>
          <c:invertIfNegative val="0"/>
          <c:cat>
            <c:strRef>
              <c:f>Sheet4!$AB$7:$AB$40</c:f>
              <c:strCache>
                <c:ptCount val="34"/>
                <c:pt idx="0">
                  <c:v>Btla</c:v>
                </c:pt>
                <c:pt idx="1">
                  <c:v>Bcl6</c:v>
                </c:pt>
                <c:pt idx="2">
                  <c:v>E2f2</c:v>
                </c:pt>
                <c:pt idx="3">
                  <c:v>Fosb</c:v>
                </c:pt>
                <c:pt idx="4">
                  <c:v>Pou2af1</c:v>
                </c:pt>
                <c:pt idx="5">
                  <c:v>Tox2</c:v>
                </c:pt>
                <c:pt idx="6">
                  <c:v>Ascl2</c:v>
                </c:pt>
                <c:pt idx="7">
                  <c:v>Egr2</c:v>
                </c:pt>
                <c:pt idx="8">
                  <c:v>Id3</c:v>
                </c:pt>
                <c:pt idx="9">
                  <c:v>Maf</c:v>
                </c:pt>
                <c:pt idx="10">
                  <c:v>Nfatc1</c:v>
                </c:pt>
                <c:pt idx="11">
                  <c:v>Irf4</c:v>
                </c:pt>
                <c:pt idx="12">
                  <c:v>Foxo1</c:v>
                </c:pt>
                <c:pt idx="13">
                  <c:v>Foxp1</c:v>
                </c:pt>
                <c:pt idx="14">
                  <c:v>Klf2</c:v>
                </c:pt>
                <c:pt idx="15">
                  <c:v>Itch</c:v>
                </c:pt>
                <c:pt idx="16">
                  <c:v>Prdm1</c:v>
                </c:pt>
                <c:pt idx="18">
                  <c:v>Il21</c:v>
                </c:pt>
                <c:pt idx="19">
                  <c:v>Tgfb3</c:v>
                </c:pt>
                <c:pt idx="20">
                  <c:v>Tnfsf8 </c:v>
                </c:pt>
                <c:pt idx="21">
                  <c:v>Sostdc1</c:v>
                </c:pt>
                <c:pt idx="22">
                  <c:v>Angptl2</c:v>
                </c:pt>
                <c:pt idx="23">
                  <c:v>Il10</c:v>
                </c:pt>
                <c:pt idx="25">
                  <c:v>Cxcr5</c:v>
                </c:pt>
                <c:pt idx="26">
                  <c:v>Pdcd1</c:v>
                </c:pt>
                <c:pt idx="27">
                  <c:v>Cd4</c:v>
                </c:pt>
                <c:pt idx="28">
                  <c:v>Cd28</c:v>
                </c:pt>
                <c:pt idx="29">
                  <c:v>Cd200</c:v>
                </c:pt>
                <c:pt idx="30">
                  <c:v>Slamf6</c:v>
                </c:pt>
                <c:pt idx="31">
                  <c:v>Gpm6b</c:v>
                </c:pt>
                <c:pt idx="32">
                  <c:v>Itgb1</c:v>
                </c:pt>
                <c:pt idx="33">
                  <c:v>Itga4</c:v>
                </c:pt>
              </c:strCache>
            </c:strRef>
          </c:cat>
          <c:val>
            <c:numRef>
              <c:f>Sheet4!$AD$7:$AD$40</c:f>
              <c:numCache>
                <c:formatCode>General</c:formatCode>
                <c:ptCount val="34"/>
                <c:pt idx="0">
                  <c:v>119.885</c:v>
                </c:pt>
                <c:pt idx="1">
                  <c:v>21.96</c:v>
                </c:pt>
                <c:pt idx="2">
                  <c:v>15.26</c:v>
                </c:pt>
                <c:pt idx="3">
                  <c:v>13.37</c:v>
                </c:pt>
                <c:pt idx="4">
                  <c:v>29.305</c:v>
                </c:pt>
                <c:pt idx="5">
                  <c:v>3.385</c:v>
                </c:pt>
                <c:pt idx="6">
                  <c:v>0.0</c:v>
                </c:pt>
                <c:pt idx="7">
                  <c:v>27.06</c:v>
                </c:pt>
                <c:pt idx="8">
                  <c:v>19.81</c:v>
                </c:pt>
                <c:pt idx="9">
                  <c:v>63.355</c:v>
                </c:pt>
                <c:pt idx="10">
                  <c:v>138.83</c:v>
                </c:pt>
                <c:pt idx="11">
                  <c:v>30.395</c:v>
                </c:pt>
                <c:pt idx="12">
                  <c:v>152.33</c:v>
                </c:pt>
                <c:pt idx="13">
                  <c:v>135.38</c:v>
                </c:pt>
                <c:pt idx="14">
                  <c:v>47.575</c:v>
                </c:pt>
                <c:pt idx="15">
                  <c:v>102.145</c:v>
                </c:pt>
                <c:pt idx="16">
                  <c:v>42.25</c:v>
                </c:pt>
                <c:pt idx="18">
                  <c:v>0.63</c:v>
                </c:pt>
                <c:pt idx="19">
                  <c:v>4.245</c:v>
                </c:pt>
                <c:pt idx="20">
                  <c:v>16.81</c:v>
                </c:pt>
                <c:pt idx="21">
                  <c:v>0.0</c:v>
                </c:pt>
                <c:pt idx="22">
                  <c:v>10.16</c:v>
                </c:pt>
                <c:pt idx="23">
                  <c:v>16.865</c:v>
                </c:pt>
                <c:pt idx="25">
                  <c:v>16.41</c:v>
                </c:pt>
                <c:pt idx="26">
                  <c:v>7.51</c:v>
                </c:pt>
                <c:pt idx="27">
                  <c:v>251.835</c:v>
                </c:pt>
                <c:pt idx="28">
                  <c:v>572.14</c:v>
                </c:pt>
                <c:pt idx="29">
                  <c:v>62.09</c:v>
                </c:pt>
                <c:pt idx="30">
                  <c:v>117.43</c:v>
                </c:pt>
                <c:pt idx="31">
                  <c:v>8.040000000000001</c:v>
                </c:pt>
                <c:pt idx="32">
                  <c:v>317.285</c:v>
                </c:pt>
                <c:pt idx="33">
                  <c:v>220.735</c:v>
                </c:pt>
              </c:numCache>
            </c:numRef>
          </c:val>
        </c:ser>
        <c:ser>
          <c:idx val="2"/>
          <c:order val="2"/>
          <c:tx>
            <c:v>ACT IL21</c:v>
          </c:tx>
          <c:spPr>
            <a:solidFill>
              <a:srgbClr val="5D59E2"/>
            </a:solidFill>
            <a:ln>
              <a:noFill/>
            </a:ln>
            <a:effectLst>
              <a:outerShdw blurRad="50800" dist="38100" dir="2700000" algn="tl" rotWithShape="0">
                <a:srgbClr val="00009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 prstMaterial="flat">
              <a:contourClr>
                <a:srgbClr val="000000"/>
              </a:contourClr>
            </a:sp3d>
          </c:spPr>
          <c:invertIfNegative val="0"/>
          <c:cat>
            <c:strRef>
              <c:f>Sheet4!$AB$7:$AB$40</c:f>
              <c:strCache>
                <c:ptCount val="34"/>
                <c:pt idx="0">
                  <c:v>Btla</c:v>
                </c:pt>
                <c:pt idx="1">
                  <c:v>Bcl6</c:v>
                </c:pt>
                <c:pt idx="2">
                  <c:v>E2f2</c:v>
                </c:pt>
                <c:pt idx="3">
                  <c:v>Fosb</c:v>
                </c:pt>
                <c:pt idx="4">
                  <c:v>Pou2af1</c:v>
                </c:pt>
                <c:pt idx="5">
                  <c:v>Tox2</c:v>
                </c:pt>
                <c:pt idx="6">
                  <c:v>Ascl2</c:v>
                </c:pt>
                <c:pt idx="7">
                  <c:v>Egr2</c:v>
                </c:pt>
                <c:pt idx="8">
                  <c:v>Id3</c:v>
                </c:pt>
                <c:pt idx="9">
                  <c:v>Maf</c:v>
                </c:pt>
                <c:pt idx="10">
                  <c:v>Nfatc1</c:v>
                </c:pt>
                <c:pt idx="11">
                  <c:v>Irf4</c:v>
                </c:pt>
                <c:pt idx="12">
                  <c:v>Foxo1</c:v>
                </c:pt>
                <c:pt idx="13">
                  <c:v>Foxp1</c:v>
                </c:pt>
                <c:pt idx="14">
                  <c:v>Klf2</c:v>
                </c:pt>
                <c:pt idx="15">
                  <c:v>Itch</c:v>
                </c:pt>
                <c:pt idx="16">
                  <c:v>Prdm1</c:v>
                </c:pt>
                <c:pt idx="18">
                  <c:v>Il21</c:v>
                </c:pt>
                <c:pt idx="19">
                  <c:v>Tgfb3</c:v>
                </c:pt>
                <c:pt idx="20">
                  <c:v>Tnfsf8 </c:v>
                </c:pt>
                <c:pt idx="21">
                  <c:v>Sostdc1</c:v>
                </c:pt>
                <c:pt idx="22">
                  <c:v>Angptl2</c:v>
                </c:pt>
                <c:pt idx="23">
                  <c:v>Il10</c:v>
                </c:pt>
                <c:pt idx="25">
                  <c:v>Cxcr5</c:v>
                </c:pt>
                <c:pt idx="26">
                  <c:v>Pdcd1</c:v>
                </c:pt>
                <c:pt idx="27">
                  <c:v>Cd4</c:v>
                </c:pt>
                <c:pt idx="28">
                  <c:v>Cd28</c:v>
                </c:pt>
                <c:pt idx="29">
                  <c:v>Cd200</c:v>
                </c:pt>
                <c:pt idx="30">
                  <c:v>Slamf6</c:v>
                </c:pt>
                <c:pt idx="31">
                  <c:v>Gpm6b</c:v>
                </c:pt>
                <c:pt idx="32">
                  <c:v>Itgb1</c:v>
                </c:pt>
                <c:pt idx="33">
                  <c:v>Itga4</c:v>
                </c:pt>
              </c:strCache>
            </c:strRef>
          </c:cat>
          <c:val>
            <c:numRef>
              <c:f>Sheet4!$AE$7:$AE$40</c:f>
              <c:numCache>
                <c:formatCode>General</c:formatCode>
                <c:ptCount val="34"/>
                <c:pt idx="0">
                  <c:v>287.445</c:v>
                </c:pt>
                <c:pt idx="1">
                  <c:v>52.17</c:v>
                </c:pt>
                <c:pt idx="2">
                  <c:v>30.295</c:v>
                </c:pt>
                <c:pt idx="3">
                  <c:v>44.665</c:v>
                </c:pt>
                <c:pt idx="4">
                  <c:v>84.455</c:v>
                </c:pt>
                <c:pt idx="5">
                  <c:v>28.275</c:v>
                </c:pt>
                <c:pt idx="6">
                  <c:v>2.5</c:v>
                </c:pt>
                <c:pt idx="7">
                  <c:v>54.38500000000001</c:v>
                </c:pt>
                <c:pt idx="8">
                  <c:v>41.92</c:v>
                </c:pt>
                <c:pt idx="9">
                  <c:v>103.82</c:v>
                </c:pt>
                <c:pt idx="10">
                  <c:v>225.485</c:v>
                </c:pt>
                <c:pt idx="11">
                  <c:v>36.51000000000001</c:v>
                </c:pt>
                <c:pt idx="12">
                  <c:v>212.24</c:v>
                </c:pt>
                <c:pt idx="13">
                  <c:v>237.735</c:v>
                </c:pt>
                <c:pt idx="14">
                  <c:v>108.235</c:v>
                </c:pt>
                <c:pt idx="15">
                  <c:v>94.585</c:v>
                </c:pt>
                <c:pt idx="16">
                  <c:v>11.9</c:v>
                </c:pt>
                <c:pt idx="18">
                  <c:v>48.175</c:v>
                </c:pt>
                <c:pt idx="19">
                  <c:v>17.945</c:v>
                </c:pt>
                <c:pt idx="20">
                  <c:v>142.89</c:v>
                </c:pt>
                <c:pt idx="21">
                  <c:v>26.14</c:v>
                </c:pt>
                <c:pt idx="22">
                  <c:v>53.875</c:v>
                </c:pt>
                <c:pt idx="23">
                  <c:v>7.59</c:v>
                </c:pt>
                <c:pt idx="25">
                  <c:v>93.47</c:v>
                </c:pt>
                <c:pt idx="26">
                  <c:v>19.465</c:v>
                </c:pt>
                <c:pt idx="27">
                  <c:v>550.04</c:v>
                </c:pt>
                <c:pt idx="28">
                  <c:v>834.79</c:v>
                </c:pt>
                <c:pt idx="29">
                  <c:v>137.02</c:v>
                </c:pt>
                <c:pt idx="30">
                  <c:v>330.955</c:v>
                </c:pt>
                <c:pt idx="31">
                  <c:v>120.28</c:v>
                </c:pt>
                <c:pt idx="32">
                  <c:v>574.695</c:v>
                </c:pt>
                <c:pt idx="33">
                  <c:v>599.73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36540344"/>
        <c:axId val="2036537352"/>
        <c:axId val="2036533784"/>
      </c:bar3DChart>
      <c:catAx>
        <c:axId val="2036540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36537352"/>
        <c:crosses val="autoZero"/>
        <c:auto val="1"/>
        <c:lblAlgn val="ctr"/>
        <c:lblOffset val="100"/>
        <c:noMultiLvlLbl val="0"/>
      </c:catAx>
      <c:valAx>
        <c:axId val="2036537352"/>
        <c:scaling>
          <c:orientation val="minMax"/>
          <c:max val="835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000" b="1" i="0">
                <a:latin typeface="Arial"/>
              </a:defRPr>
            </a:pPr>
            <a:endParaRPr lang="en-US"/>
          </a:p>
        </c:txPr>
        <c:crossAx val="2036540344"/>
        <c:crosses val="autoZero"/>
        <c:crossBetween val="between"/>
      </c:valAx>
      <c:serAx>
        <c:axId val="2036533784"/>
        <c:scaling>
          <c:orientation val="minMax"/>
        </c:scaling>
        <c:delete val="1"/>
        <c:axPos val="b"/>
        <c:majorTickMark val="out"/>
        <c:minorTickMark val="none"/>
        <c:tickLblPos val="nextTo"/>
        <c:crossAx val="203653735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0855"/>
            <a:ext cx="7772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72400"/>
            <a:ext cx="6400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6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5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1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614" y="1025528"/>
            <a:ext cx="1954212" cy="2184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975" y="1025528"/>
            <a:ext cx="5710238" cy="2184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13805"/>
            <a:ext cx="7772400" cy="272415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813427"/>
            <a:ext cx="7772400" cy="3000374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6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27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91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54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18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82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45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909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980" y="5975350"/>
            <a:ext cx="3832225" cy="1689417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4" y="5975350"/>
            <a:ext cx="3832225" cy="1689417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6"/>
            <a:ext cx="8229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3070226"/>
            <a:ext cx="4040188" cy="127952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369" indent="0">
              <a:buNone/>
              <a:defRPr sz="2100" b="1"/>
            </a:lvl2pPr>
            <a:lvl3pPr marL="972739" indent="0">
              <a:buNone/>
              <a:defRPr sz="1900" b="1"/>
            </a:lvl3pPr>
            <a:lvl4pPr marL="1459108" indent="0">
              <a:buNone/>
              <a:defRPr sz="1700" b="1"/>
            </a:lvl4pPr>
            <a:lvl5pPr marL="1945477" indent="0">
              <a:buNone/>
              <a:defRPr sz="1700" b="1"/>
            </a:lvl5pPr>
            <a:lvl6pPr marL="2431847" indent="0">
              <a:buNone/>
              <a:defRPr sz="1700" b="1"/>
            </a:lvl6pPr>
            <a:lvl7pPr marL="2918216" indent="0">
              <a:buNone/>
              <a:defRPr sz="1700" b="1"/>
            </a:lvl7pPr>
            <a:lvl8pPr marL="3404586" indent="0">
              <a:buNone/>
              <a:defRPr sz="1700" b="1"/>
            </a:lvl8pPr>
            <a:lvl9pPr marL="389095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4349750"/>
            <a:ext cx="4040188" cy="790257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3070226"/>
            <a:ext cx="4041775" cy="127952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369" indent="0">
              <a:buNone/>
              <a:defRPr sz="2100" b="1"/>
            </a:lvl2pPr>
            <a:lvl3pPr marL="972739" indent="0">
              <a:buNone/>
              <a:defRPr sz="1900" b="1"/>
            </a:lvl3pPr>
            <a:lvl4pPr marL="1459108" indent="0">
              <a:buNone/>
              <a:defRPr sz="1700" b="1"/>
            </a:lvl4pPr>
            <a:lvl5pPr marL="1945477" indent="0">
              <a:buNone/>
              <a:defRPr sz="1700" b="1"/>
            </a:lvl5pPr>
            <a:lvl6pPr marL="2431847" indent="0">
              <a:buNone/>
              <a:defRPr sz="1700" b="1"/>
            </a:lvl6pPr>
            <a:lvl7pPr marL="2918216" indent="0">
              <a:buNone/>
              <a:defRPr sz="1700" b="1"/>
            </a:lvl7pPr>
            <a:lvl8pPr marL="3404586" indent="0">
              <a:buNone/>
              <a:defRPr sz="1700" b="1"/>
            </a:lvl8pPr>
            <a:lvl9pPr marL="389095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4349750"/>
            <a:ext cx="4041775" cy="790257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46100"/>
            <a:ext cx="3008313" cy="23241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546105"/>
            <a:ext cx="5111751" cy="1170622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2870205"/>
            <a:ext cx="3008313" cy="9382126"/>
          </a:xfrm>
        </p:spPr>
        <p:txBody>
          <a:bodyPr/>
          <a:lstStyle>
            <a:lvl1pPr marL="0" indent="0">
              <a:buNone/>
              <a:defRPr sz="1500"/>
            </a:lvl1pPr>
            <a:lvl2pPr marL="486369" indent="0">
              <a:buNone/>
              <a:defRPr sz="1300"/>
            </a:lvl2pPr>
            <a:lvl3pPr marL="972739" indent="0">
              <a:buNone/>
              <a:defRPr sz="1100"/>
            </a:lvl3pPr>
            <a:lvl4pPr marL="1459108" indent="0">
              <a:buNone/>
              <a:defRPr sz="1000"/>
            </a:lvl4pPr>
            <a:lvl5pPr marL="1945477" indent="0">
              <a:buNone/>
              <a:defRPr sz="1000"/>
            </a:lvl5pPr>
            <a:lvl6pPr marL="2431847" indent="0">
              <a:buNone/>
              <a:defRPr sz="1000"/>
            </a:lvl6pPr>
            <a:lvl7pPr marL="2918216" indent="0">
              <a:buNone/>
              <a:defRPr sz="1000"/>
            </a:lvl7pPr>
            <a:lvl8pPr marL="3404586" indent="0">
              <a:buNone/>
              <a:defRPr sz="1000"/>
            </a:lvl8pPr>
            <a:lvl9pPr marL="389095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601202"/>
            <a:ext cx="5486400" cy="1133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25550"/>
            <a:ext cx="5486400" cy="8229600"/>
          </a:xfrm>
        </p:spPr>
        <p:txBody>
          <a:bodyPr/>
          <a:lstStyle>
            <a:lvl1pPr marL="0" indent="0">
              <a:buNone/>
              <a:defRPr sz="3400"/>
            </a:lvl1pPr>
            <a:lvl2pPr marL="486369" indent="0">
              <a:buNone/>
              <a:defRPr sz="3000"/>
            </a:lvl2pPr>
            <a:lvl3pPr marL="972739" indent="0">
              <a:buNone/>
              <a:defRPr sz="2600"/>
            </a:lvl3pPr>
            <a:lvl4pPr marL="1459108" indent="0">
              <a:buNone/>
              <a:defRPr sz="2100"/>
            </a:lvl4pPr>
            <a:lvl5pPr marL="1945477" indent="0">
              <a:buNone/>
              <a:defRPr sz="2100"/>
            </a:lvl5pPr>
            <a:lvl6pPr marL="2431847" indent="0">
              <a:buNone/>
              <a:defRPr sz="2100"/>
            </a:lvl6pPr>
            <a:lvl7pPr marL="2918216" indent="0">
              <a:buNone/>
              <a:defRPr sz="2100"/>
            </a:lvl7pPr>
            <a:lvl8pPr marL="3404586" indent="0">
              <a:buNone/>
              <a:defRPr sz="2100"/>
            </a:lvl8pPr>
            <a:lvl9pPr marL="3890955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734678"/>
            <a:ext cx="5486400" cy="1609724"/>
          </a:xfrm>
        </p:spPr>
        <p:txBody>
          <a:bodyPr/>
          <a:lstStyle>
            <a:lvl1pPr marL="0" indent="0">
              <a:buNone/>
              <a:defRPr sz="1500"/>
            </a:lvl1pPr>
            <a:lvl2pPr marL="486369" indent="0">
              <a:buNone/>
              <a:defRPr sz="1300"/>
            </a:lvl2pPr>
            <a:lvl3pPr marL="972739" indent="0">
              <a:buNone/>
              <a:defRPr sz="1100"/>
            </a:lvl3pPr>
            <a:lvl4pPr marL="1459108" indent="0">
              <a:buNone/>
              <a:defRPr sz="1000"/>
            </a:lvl4pPr>
            <a:lvl5pPr marL="1945477" indent="0">
              <a:buNone/>
              <a:defRPr sz="1000"/>
            </a:lvl5pPr>
            <a:lvl6pPr marL="2431847" indent="0">
              <a:buNone/>
              <a:defRPr sz="1000"/>
            </a:lvl6pPr>
            <a:lvl7pPr marL="2918216" indent="0">
              <a:buNone/>
              <a:defRPr sz="1000"/>
            </a:lvl7pPr>
            <a:lvl8pPr marL="3404586" indent="0">
              <a:buNone/>
              <a:defRPr sz="1000"/>
            </a:lvl8pPr>
            <a:lvl9pPr marL="389095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9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276"/>
            <a:ext cx="8229600" cy="2286000"/>
          </a:xfrm>
          <a:prstGeom prst="rect">
            <a:avLst/>
          </a:prstGeom>
        </p:spPr>
        <p:txBody>
          <a:bodyPr vert="horz" lIns="97274" tIns="48637" rIns="97274" bIns="486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05"/>
            <a:ext cx="8229600" cy="9051926"/>
          </a:xfrm>
          <a:prstGeom prst="rect">
            <a:avLst/>
          </a:prstGeom>
        </p:spPr>
        <p:txBody>
          <a:bodyPr vert="horz" lIns="97274" tIns="48637" rIns="97274" bIns="486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712705"/>
            <a:ext cx="2133600" cy="730250"/>
          </a:xfrm>
          <a:prstGeom prst="rect">
            <a:avLst/>
          </a:prstGeom>
        </p:spPr>
        <p:txBody>
          <a:bodyPr vert="horz" lIns="97274" tIns="48637" rIns="97274" bIns="4863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CECC-48F6-4741-8E65-D8EDF3D5F592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2712705"/>
            <a:ext cx="2895600" cy="730250"/>
          </a:xfrm>
          <a:prstGeom prst="rect">
            <a:avLst/>
          </a:prstGeom>
        </p:spPr>
        <p:txBody>
          <a:bodyPr vert="horz" lIns="97274" tIns="48637" rIns="97274" bIns="4863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05"/>
            <a:ext cx="2133600" cy="730250"/>
          </a:xfrm>
          <a:prstGeom prst="rect">
            <a:avLst/>
          </a:prstGeom>
        </p:spPr>
        <p:txBody>
          <a:bodyPr vert="horz" lIns="97274" tIns="48637" rIns="97274" bIns="4863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8F74-79EE-5247-B008-1E7458A6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636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777" indent="-364777" algn="l" defTabSz="4863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0350" indent="-303981" algn="l" defTabSz="486369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923" indent="-243185" algn="l" defTabSz="486369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2293" indent="-243185" algn="l" defTabSz="486369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662" indent="-243185" algn="l" defTabSz="486369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5031" indent="-243185" algn="l" defTabSz="48636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1401" indent="-243185" algn="l" defTabSz="48636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7770" indent="-243185" algn="l" defTabSz="48636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4140" indent="-243185" algn="l" defTabSz="48636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369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2739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9108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5477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1847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8216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4586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0955" algn="l" defTabSz="48636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image" Target="../media/image3.emf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phylo_profile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3100877"/>
            <a:ext cx="1270860" cy="1034846"/>
          </a:xfrm>
          <a:prstGeom prst="rect">
            <a:avLst/>
          </a:prstGeom>
        </p:spPr>
      </p:pic>
      <p:pic>
        <p:nvPicPr>
          <p:cNvPr id="12" name="Picture 11" descr="heatmap.pdf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t="5086" r="4031" b="18843"/>
          <a:stretch/>
        </p:blipFill>
        <p:spPr>
          <a:xfrm rot="5400000">
            <a:off x="-985234" y="5842150"/>
            <a:ext cx="5414107" cy="1107969"/>
          </a:xfrm>
          <a:prstGeom prst="rect">
            <a:avLst/>
          </a:prstGeom>
        </p:spPr>
      </p:pic>
      <p:graphicFrame>
        <p:nvGraphicFramePr>
          <p:cNvPr id="105" name="Chart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56736"/>
              </p:ext>
            </p:extLst>
          </p:nvPr>
        </p:nvGraphicFramePr>
        <p:xfrm>
          <a:off x="1124217" y="10693979"/>
          <a:ext cx="6444475" cy="293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768290"/>
              </p:ext>
            </p:extLst>
          </p:nvPr>
        </p:nvGraphicFramePr>
        <p:xfrm>
          <a:off x="1107151" y="8773602"/>
          <a:ext cx="7038041" cy="300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6" name="Picture 15" descr="vfp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b="8389"/>
          <a:stretch/>
        </p:blipFill>
        <p:spPr>
          <a:xfrm>
            <a:off x="5705346" y="861582"/>
            <a:ext cx="2442639" cy="207096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46476"/>
              </p:ext>
            </p:extLst>
          </p:nvPr>
        </p:nvGraphicFramePr>
        <p:xfrm>
          <a:off x="2290907" y="3459505"/>
          <a:ext cx="2639976" cy="5446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9976"/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 marL="96253" marR="96253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1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1000" baseline="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Structural constituent of ribosome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Ribosome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aseline="0" dirty="0" smtClean="0">
                        <a:latin typeface="Arial"/>
                        <a:cs typeface="Arial"/>
                      </a:endParaRPr>
                    </a:p>
                  </a:txBody>
                  <a:tcPr marL="96253" marR="96253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4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Leukocyte activation</a:t>
                      </a: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(13)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Lymphocyte activation (12)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Cell activation (13)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Lymphocyte differentiation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Leukocyte differentiation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T cell activation</a:t>
                      </a:r>
                      <a:r>
                        <a:rPr lang="en-US" sz="1000" baseline="0" dirty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Hemopoietic</a:t>
                      </a: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or lymphoid development (11)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Immune system development (11)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Regulation of lymphocyte activation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T cell receptor signaling pathway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Regulation of leukocyte activation (8)</a:t>
                      </a:r>
                    </a:p>
                  </a:txBody>
                  <a:tcPr marL="96253" marR="96253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9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Cytokine-cytokine receptor interaction (14)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Cytokine binding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Cell surface (12)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Regulation of binding (7)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Lymphocyte activation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External side of plasma membrane (9)</a:t>
                      </a:r>
                    </a:p>
                  </a:txBody>
                  <a:tcPr marL="96253" marR="96253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29000" y="3719922"/>
            <a:ext cx="75789" cy="1542856"/>
          </a:xfrm>
          <a:prstGeom prst="rect">
            <a:avLst/>
          </a:prstGeom>
          <a:solidFill>
            <a:srgbClr val="94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07005" y="4355276"/>
            <a:ext cx="651256" cy="2675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N (111)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9005" y="5275186"/>
            <a:ext cx="65315" cy="1735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41951" y="6010468"/>
            <a:ext cx="1181362" cy="2675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ACT IL21 (119)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9000" y="7026396"/>
            <a:ext cx="75789" cy="188828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98790" y="7890848"/>
            <a:ext cx="867687" cy="2675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ACT (100)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5270" y="9339586"/>
            <a:ext cx="286216" cy="3906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f</a:t>
            </a:r>
          </a:p>
        </p:txBody>
      </p:sp>
      <p:pic>
        <p:nvPicPr>
          <p:cNvPr id="28" name="Picture 27" descr="tre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5"/>
          <a:stretch/>
        </p:blipFill>
        <p:spPr>
          <a:xfrm>
            <a:off x="5199165" y="6883065"/>
            <a:ext cx="1805555" cy="2271722"/>
          </a:xfrm>
          <a:prstGeom prst="rect">
            <a:avLst/>
          </a:prstGeom>
        </p:spPr>
      </p:pic>
      <p:pic>
        <p:nvPicPr>
          <p:cNvPr id="29" name="Picture 28" descr="Screen Shot 2015-01-27 at 11.21.55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58" y="1191920"/>
            <a:ext cx="1825478" cy="145625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171085" y="1224192"/>
            <a:ext cx="2016842" cy="1715198"/>
            <a:chOff x="572842" y="1589949"/>
            <a:chExt cx="6134284" cy="4976989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1327265" y="1589949"/>
              <a:ext cx="17225" cy="3820250"/>
            </a:xfrm>
            <a:prstGeom prst="straightConnector1">
              <a:avLst/>
            </a:prstGeom>
            <a:ln w="12700" cmpd="sng"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200000">
              <a:off x="202403" y="3038076"/>
              <a:ext cx="1536574" cy="795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"/>
                  <a:cs typeface="Arial"/>
                </a:rPr>
                <a:t>ICOS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673141" y="5910612"/>
              <a:ext cx="5033985" cy="0"/>
            </a:xfrm>
            <a:prstGeom prst="straightConnector1">
              <a:avLst/>
            </a:prstGeom>
            <a:ln w="12700" cmpd="sng"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345953" y="5807824"/>
              <a:ext cx="1388346" cy="759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"/>
                  <a:cs typeface="Arial"/>
                </a:rPr>
                <a:t>VFP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1068" y="1303506"/>
            <a:ext cx="829020" cy="648539"/>
            <a:chOff x="6009364" y="2690847"/>
            <a:chExt cx="3222098" cy="2302655"/>
          </a:xfrm>
        </p:grpSpPr>
        <p:sp>
          <p:nvSpPr>
            <p:cNvPr id="36" name="Rectangle 35"/>
            <p:cNvSpPr/>
            <p:nvPr/>
          </p:nvSpPr>
          <p:spPr>
            <a:xfrm>
              <a:off x="6009364" y="4267200"/>
              <a:ext cx="431800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09364" y="3530600"/>
              <a:ext cx="431800" cy="4318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09364" y="2844800"/>
              <a:ext cx="431800" cy="431800"/>
            </a:xfrm>
            <a:prstGeom prst="rect">
              <a:avLst/>
            </a:prstGeom>
            <a:solidFill>
              <a:srgbClr val="6217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5099" y="2690847"/>
              <a:ext cx="1077674" cy="874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0494" y="3402046"/>
              <a:ext cx="1742075" cy="874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ACT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99" y="4119288"/>
              <a:ext cx="3016363" cy="874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ACT  IL21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62216" y="877945"/>
            <a:ext cx="289941" cy="682999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5274" y="2954057"/>
            <a:ext cx="289941" cy="682999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67478" y="3029647"/>
            <a:ext cx="289941" cy="682999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45282" y="6723629"/>
            <a:ext cx="289941" cy="682999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5053429" y="1815580"/>
            <a:ext cx="494212" cy="267501"/>
          </a:xfrm>
          <a:prstGeom prst="rect">
            <a:avLst/>
          </a:prstGeom>
          <a:solidFill>
            <a:srgbClr val="FFFFFF"/>
          </a:solidFill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TPM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3374" y="847527"/>
            <a:ext cx="289941" cy="682999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r>
              <a:rPr lang="en-US" b="1" dirty="0" smtClean="0"/>
              <a:t> 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479974" y="9490185"/>
            <a:ext cx="5187977" cy="600296"/>
            <a:chOff x="2197371" y="8189542"/>
            <a:chExt cx="3772559" cy="560277"/>
          </a:xfrm>
        </p:grpSpPr>
        <p:sp>
          <p:nvSpPr>
            <p:cNvPr id="23" name="TextBox 22"/>
            <p:cNvSpPr txBox="1"/>
            <p:nvPr/>
          </p:nvSpPr>
          <p:spPr>
            <a:xfrm>
              <a:off x="2197371" y="8505393"/>
              <a:ext cx="584566" cy="244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Tx</a:t>
              </a:r>
              <a:r>
                <a:rPr lang="en-US" sz="1100" dirty="0">
                  <a:latin typeface="Arial"/>
                  <a:cs typeface="Arial"/>
                </a:rPr>
                <a:t> factors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25094" y="8505650"/>
              <a:ext cx="584666" cy="244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Cytokines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65203" y="8189542"/>
              <a:ext cx="504727" cy="244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Markers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9100" y="8263990"/>
              <a:ext cx="344035" cy="30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/>
                  <a:cs typeface="Arial"/>
                </a:rPr>
                <a:t>T</a:t>
              </a:r>
              <a:r>
                <a:rPr lang="en-US" sz="1500" b="1" baseline="-25000" dirty="0">
                  <a:latin typeface="Arial"/>
                  <a:cs typeface="Arial"/>
                </a:rPr>
                <a:t>FH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77730" y="11558574"/>
            <a:ext cx="513542" cy="3290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500" b="1" dirty="0">
                <a:latin typeface="Arial"/>
                <a:cs typeface="Arial"/>
              </a:rPr>
              <a:t>T</a:t>
            </a:r>
            <a:r>
              <a:rPr lang="en-US" sz="1500" b="1" baseline="-25000" dirty="0">
                <a:latin typeface="Arial"/>
                <a:cs typeface="Arial"/>
              </a:rPr>
              <a:t>H</a:t>
            </a:r>
            <a:r>
              <a:rPr lang="en-US" sz="1500" b="1" dirty="0"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8162" y="11614602"/>
            <a:ext cx="513542" cy="3290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500" b="1" dirty="0">
                <a:latin typeface="Arial"/>
                <a:cs typeface="Arial"/>
              </a:rPr>
              <a:t>T</a:t>
            </a:r>
            <a:r>
              <a:rPr lang="en-US" sz="1500" b="1" baseline="-25000" dirty="0">
                <a:latin typeface="Arial"/>
                <a:cs typeface="Arial"/>
              </a:rPr>
              <a:t>H</a:t>
            </a:r>
            <a:r>
              <a:rPr lang="en-US" sz="150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2921" y="11616296"/>
            <a:ext cx="620524" cy="3290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500" b="1" dirty="0">
                <a:latin typeface="Arial"/>
                <a:cs typeface="Arial"/>
              </a:rPr>
              <a:t>T</a:t>
            </a:r>
            <a:r>
              <a:rPr lang="en-US" sz="1500" b="1" baseline="-25000" dirty="0">
                <a:latin typeface="Arial"/>
                <a:cs typeface="Arial"/>
              </a:rPr>
              <a:t>H</a:t>
            </a:r>
            <a:r>
              <a:rPr lang="en-US" sz="1500" b="1" dirty="0">
                <a:latin typeface="Arial"/>
                <a:cs typeface="Arial"/>
              </a:rPr>
              <a:t>17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32073" y="11641922"/>
            <a:ext cx="591845" cy="3290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500" b="1" dirty="0">
                <a:latin typeface="Arial"/>
                <a:cs typeface="Arial"/>
              </a:rPr>
              <a:t>T</a:t>
            </a:r>
            <a:r>
              <a:rPr lang="en-US" sz="1500" b="1" baseline="-25000" dirty="0">
                <a:latin typeface="Arial"/>
                <a:cs typeface="Arial"/>
              </a:rPr>
              <a:t>REG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2348" y="11637476"/>
            <a:ext cx="593993" cy="3290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500" b="1" dirty="0">
                <a:latin typeface="Arial"/>
                <a:cs typeface="Arial"/>
              </a:rPr>
              <a:t>NKT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818810" y="10813175"/>
            <a:ext cx="521281" cy="282890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TPM</a:t>
            </a:r>
          </a:p>
        </p:txBody>
      </p:sp>
      <p:pic>
        <p:nvPicPr>
          <p:cNvPr id="106" name="Picture 105" descr="scatterplot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r="29176" b="7239"/>
          <a:stretch/>
        </p:blipFill>
        <p:spPr>
          <a:xfrm>
            <a:off x="5409320" y="3327187"/>
            <a:ext cx="2842772" cy="3330226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>
            <a:off x="6475439" y="5610530"/>
            <a:ext cx="228462" cy="0"/>
          </a:xfrm>
          <a:prstGeom prst="line">
            <a:avLst/>
          </a:prstGeom>
          <a:ln w="6350" cmpd="sng">
            <a:solidFill>
              <a:srgbClr val="A90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08771" y="5474300"/>
            <a:ext cx="445915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Il4ra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199197" y="5797710"/>
            <a:ext cx="152378" cy="4448"/>
          </a:xfrm>
          <a:prstGeom prst="line">
            <a:avLst/>
          </a:prstGeom>
          <a:ln w="6350" cmpd="sng">
            <a:solidFill>
              <a:srgbClr val="A90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79168" y="5671738"/>
            <a:ext cx="410286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Sell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445970" y="5296107"/>
            <a:ext cx="263090" cy="0"/>
          </a:xfrm>
          <a:prstGeom prst="line">
            <a:avLst/>
          </a:prstGeom>
          <a:ln w="6350" cmpd="sng">
            <a:solidFill>
              <a:srgbClr val="A90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34844" y="5157504"/>
            <a:ext cx="552866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Foxo1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6543836" y="4457856"/>
            <a:ext cx="183151" cy="0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41365" y="4330345"/>
            <a:ext cx="503022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Cd28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01675" y="3752717"/>
            <a:ext cx="403210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Il21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515133" y="3949217"/>
            <a:ext cx="531325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Cxcr5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7435840" y="3926471"/>
            <a:ext cx="162198" cy="0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115573" y="3786753"/>
            <a:ext cx="427280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Maf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6357726" y="4924275"/>
            <a:ext cx="242236" cy="0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012055" y="4791177"/>
            <a:ext cx="445915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Bcl6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6613685" y="4777564"/>
            <a:ext cx="0" cy="134054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123608" y="4642571"/>
            <a:ext cx="417424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Btla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434217" y="4779142"/>
            <a:ext cx="179009" cy="2128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6724075" y="4455803"/>
            <a:ext cx="2397" cy="495696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199194" y="5688402"/>
            <a:ext cx="0" cy="113756"/>
          </a:xfrm>
          <a:prstGeom prst="line">
            <a:avLst/>
          </a:prstGeom>
          <a:ln w="6350" cmpd="sng">
            <a:solidFill>
              <a:srgbClr val="A90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012715" y="5701621"/>
            <a:ext cx="552866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Foxp3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09527" y="5526726"/>
            <a:ext cx="445915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Il2ra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11424" y="4396984"/>
            <a:ext cx="452991" cy="252112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Ccl5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524216" y="4538038"/>
            <a:ext cx="162198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939803" y="5843653"/>
            <a:ext cx="142946" cy="0"/>
          </a:xfrm>
          <a:prstGeom prst="line">
            <a:avLst/>
          </a:prstGeom>
          <a:ln w="635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875799" y="5661194"/>
            <a:ext cx="219952" cy="0"/>
          </a:xfrm>
          <a:prstGeom prst="line">
            <a:avLst/>
          </a:prstGeom>
          <a:ln w="635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6815096" y="5729380"/>
            <a:ext cx="135702" cy="0"/>
          </a:xfrm>
          <a:prstGeom prst="line">
            <a:avLst/>
          </a:prstGeom>
          <a:ln w="635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594164" y="3883731"/>
            <a:ext cx="162198" cy="0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939179" y="4085249"/>
            <a:ext cx="162198" cy="0"/>
          </a:xfrm>
          <a:prstGeom prst="line">
            <a:avLst/>
          </a:prstGeom>
          <a:ln w="63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454117" y="6626486"/>
            <a:ext cx="836347" cy="2675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ACT </a:t>
            </a:r>
            <a:r>
              <a:rPr lang="en-US" sz="1100" b="1" dirty="0" err="1">
                <a:latin typeface="Arial"/>
                <a:cs typeface="Arial"/>
              </a:rPr>
              <a:t>vs</a:t>
            </a:r>
            <a:r>
              <a:rPr lang="en-US" sz="1100" b="1" dirty="0">
                <a:latin typeface="Arial"/>
                <a:cs typeface="Arial"/>
              </a:rPr>
              <a:t> N</a:t>
            </a: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4697521" y="4804980"/>
            <a:ext cx="1157805" cy="2675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ACT IL21 </a:t>
            </a:r>
            <a:r>
              <a:rPr lang="en-US" sz="1100" b="1" dirty="0" err="1">
                <a:latin typeface="Arial"/>
                <a:cs typeface="Arial"/>
              </a:rPr>
              <a:t>vs</a:t>
            </a:r>
            <a:r>
              <a:rPr lang="en-US" sz="1100" b="1" dirty="0">
                <a:latin typeface="Arial"/>
                <a:cs typeface="Arial"/>
              </a:rPr>
              <a:t> 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890052" y="7109785"/>
            <a:ext cx="1107323" cy="1760218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CXCR5</a:t>
            </a:r>
            <a:r>
              <a:rPr lang="en-US" sz="900" b="1" baseline="30000" dirty="0">
                <a:latin typeface="Arial"/>
                <a:cs typeface="Arial"/>
              </a:rPr>
              <a:t>-</a:t>
            </a:r>
            <a:r>
              <a:rPr lang="en-US" sz="900" b="1" dirty="0">
                <a:latin typeface="Arial"/>
                <a:cs typeface="Arial"/>
              </a:rPr>
              <a:t>Bcl6</a:t>
            </a:r>
            <a:r>
              <a:rPr lang="en-US" sz="900" b="1" baseline="30000" dirty="0">
                <a:latin typeface="Arial"/>
                <a:cs typeface="Arial"/>
              </a:rPr>
              <a:t>- </a:t>
            </a:r>
            <a:r>
              <a:rPr lang="en-US" sz="900" b="1" dirty="0">
                <a:latin typeface="Arial"/>
                <a:cs typeface="Arial"/>
              </a:rPr>
              <a:t>S2</a:t>
            </a:r>
          </a:p>
          <a:p>
            <a:r>
              <a:rPr lang="en-US" sz="900" b="1" dirty="0">
                <a:latin typeface="Arial"/>
                <a:cs typeface="Arial"/>
              </a:rPr>
              <a:t>CXCR5</a:t>
            </a:r>
            <a:r>
              <a:rPr lang="en-US" sz="900" b="1" baseline="30000" dirty="0">
                <a:latin typeface="Arial"/>
                <a:cs typeface="Arial"/>
              </a:rPr>
              <a:t>-</a:t>
            </a:r>
            <a:r>
              <a:rPr lang="en-US" sz="900" b="1" dirty="0">
                <a:latin typeface="Arial"/>
                <a:cs typeface="Arial"/>
              </a:rPr>
              <a:t>Bcl6</a:t>
            </a:r>
            <a:r>
              <a:rPr lang="en-US" sz="900" b="1" baseline="30000" dirty="0">
                <a:latin typeface="Arial"/>
                <a:cs typeface="Arial"/>
              </a:rPr>
              <a:t>- </a:t>
            </a:r>
            <a:r>
              <a:rPr lang="en-US" sz="900" b="1" dirty="0">
                <a:latin typeface="Arial"/>
                <a:cs typeface="Arial"/>
              </a:rPr>
              <a:t>S1</a:t>
            </a:r>
          </a:p>
          <a:p>
            <a:r>
              <a:rPr lang="en-US" sz="900" b="1" dirty="0">
                <a:solidFill>
                  <a:srgbClr val="940066"/>
                </a:solidFill>
                <a:latin typeface="Arial"/>
                <a:cs typeface="Arial"/>
              </a:rPr>
              <a:t>N S2</a:t>
            </a:r>
          </a:p>
          <a:p>
            <a:r>
              <a:rPr lang="en-US" sz="900" b="1" dirty="0">
                <a:solidFill>
                  <a:srgbClr val="940066"/>
                </a:solidFill>
                <a:latin typeface="Arial"/>
                <a:cs typeface="Arial"/>
              </a:rPr>
              <a:t>N S1</a:t>
            </a:r>
          </a:p>
          <a:p>
            <a:r>
              <a:rPr lang="en-US" sz="900" b="1" dirty="0">
                <a:solidFill>
                  <a:srgbClr val="008000"/>
                </a:solidFill>
                <a:latin typeface="Arial"/>
                <a:cs typeface="Arial"/>
              </a:rPr>
              <a:t>ACT S2</a:t>
            </a:r>
          </a:p>
          <a:p>
            <a:r>
              <a:rPr lang="en-US" sz="900" b="1" dirty="0">
                <a:solidFill>
                  <a:srgbClr val="008000"/>
                </a:solidFill>
                <a:latin typeface="Arial"/>
                <a:cs typeface="Arial"/>
              </a:rPr>
              <a:t>ACT S1</a:t>
            </a:r>
          </a:p>
          <a:p>
            <a:r>
              <a:rPr lang="en-US" sz="900" b="1" dirty="0">
                <a:latin typeface="Arial"/>
                <a:cs typeface="Arial"/>
              </a:rPr>
              <a:t>CXCR5</a:t>
            </a:r>
            <a:r>
              <a:rPr lang="en-US" sz="900" b="1" baseline="30000" dirty="0">
                <a:latin typeface="Arial"/>
                <a:cs typeface="Arial"/>
              </a:rPr>
              <a:t>+</a:t>
            </a:r>
            <a:r>
              <a:rPr lang="en-US" sz="900" b="1" dirty="0">
                <a:latin typeface="Arial"/>
                <a:cs typeface="Arial"/>
              </a:rPr>
              <a:t>Bcl6</a:t>
            </a:r>
            <a:r>
              <a:rPr lang="en-US" sz="900" b="1" baseline="30000" dirty="0">
                <a:latin typeface="Arial"/>
                <a:cs typeface="Arial"/>
              </a:rPr>
              <a:t>lo </a:t>
            </a:r>
            <a:r>
              <a:rPr lang="en-US" sz="900" b="1" dirty="0">
                <a:latin typeface="Arial"/>
                <a:cs typeface="Arial"/>
              </a:rPr>
              <a:t>S2</a:t>
            </a:r>
          </a:p>
          <a:p>
            <a:r>
              <a:rPr lang="en-US" sz="900" b="1" dirty="0">
                <a:latin typeface="Arial"/>
                <a:cs typeface="Arial"/>
              </a:rPr>
              <a:t>CXCR5</a:t>
            </a:r>
            <a:r>
              <a:rPr lang="en-US" sz="900" b="1" baseline="30000" dirty="0">
                <a:latin typeface="Arial"/>
                <a:cs typeface="Arial"/>
              </a:rPr>
              <a:t>+</a:t>
            </a:r>
            <a:r>
              <a:rPr lang="en-US" sz="900" b="1" dirty="0">
                <a:latin typeface="Arial"/>
                <a:cs typeface="Arial"/>
              </a:rPr>
              <a:t>Bcl6</a:t>
            </a:r>
            <a:r>
              <a:rPr lang="en-US" sz="900" b="1" baseline="30000" dirty="0">
                <a:latin typeface="Arial"/>
                <a:cs typeface="Arial"/>
              </a:rPr>
              <a:t>lo </a:t>
            </a:r>
            <a:r>
              <a:rPr lang="en-US" sz="900" b="1" dirty="0">
                <a:latin typeface="Arial"/>
                <a:cs typeface="Arial"/>
              </a:rPr>
              <a:t>S1</a:t>
            </a:r>
          </a:p>
          <a:p>
            <a:r>
              <a:rPr lang="en-US" sz="900" b="1" dirty="0">
                <a:solidFill>
                  <a:srgbClr val="0081BD"/>
                </a:solidFill>
                <a:latin typeface="Arial"/>
                <a:cs typeface="Arial"/>
              </a:rPr>
              <a:t>ACT IL21 S2</a:t>
            </a:r>
          </a:p>
          <a:p>
            <a:r>
              <a:rPr lang="en-US" sz="900" b="1" dirty="0">
                <a:solidFill>
                  <a:srgbClr val="0081BD"/>
                </a:solidFill>
                <a:latin typeface="Arial"/>
                <a:cs typeface="Arial"/>
              </a:rPr>
              <a:t>ACT IL21 S1</a:t>
            </a:r>
          </a:p>
          <a:p>
            <a:r>
              <a:rPr lang="en-US" sz="900" b="1" dirty="0">
                <a:latin typeface="Arial"/>
                <a:cs typeface="Arial"/>
              </a:rPr>
              <a:t>CXCR5</a:t>
            </a:r>
            <a:r>
              <a:rPr lang="en-US" sz="900" b="1" baseline="30000" dirty="0">
                <a:latin typeface="Arial"/>
                <a:cs typeface="Arial"/>
              </a:rPr>
              <a:t>+</a:t>
            </a:r>
            <a:r>
              <a:rPr lang="en-US" sz="900" b="1" dirty="0">
                <a:latin typeface="Arial"/>
                <a:cs typeface="Arial"/>
              </a:rPr>
              <a:t>Bcl6</a:t>
            </a:r>
            <a:r>
              <a:rPr lang="en-US" sz="900" b="1" baseline="30000" dirty="0">
                <a:latin typeface="Arial"/>
                <a:cs typeface="Arial"/>
              </a:rPr>
              <a:t>hi </a:t>
            </a:r>
            <a:r>
              <a:rPr lang="en-US" sz="900" b="1" dirty="0">
                <a:latin typeface="Arial"/>
                <a:cs typeface="Arial"/>
              </a:rPr>
              <a:t>S2</a:t>
            </a:r>
          </a:p>
          <a:p>
            <a:r>
              <a:rPr lang="en-US" sz="900" b="1" dirty="0">
                <a:latin typeface="Arial"/>
                <a:cs typeface="Arial"/>
              </a:rPr>
              <a:t>CXCR5</a:t>
            </a:r>
            <a:r>
              <a:rPr lang="en-US" sz="900" b="1" baseline="30000" dirty="0">
                <a:latin typeface="Arial"/>
                <a:cs typeface="Arial"/>
              </a:rPr>
              <a:t>+</a:t>
            </a:r>
            <a:r>
              <a:rPr lang="en-US" sz="900" b="1" dirty="0">
                <a:latin typeface="Arial"/>
                <a:cs typeface="Arial"/>
              </a:rPr>
              <a:t>Bcl6</a:t>
            </a:r>
            <a:r>
              <a:rPr lang="en-US" sz="900" b="1" baseline="30000" dirty="0">
                <a:latin typeface="Arial"/>
                <a:cs typeface="Arial"/>
              </a:rPr>
              <a:t>hi </a:t>
            </a:r>
            <a:r>
              <a:rPr lang="en-US" sz="900" b="1" dirty="0">
                <a:latin typeface="Arial"/>
                <a:cs typeface="Arial"/>
              </a:rPr>
              <a:t>S1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7545258" y="5488446"/>
            <a:ext cx="789804" cy="597600"/>
            <a:chOff x="7239779" y="4203075"/>
            <a:chExt cx="750314" cy="557764"/>
          </a:xfrm>
        </p:grpSpPr>
        <p:sp>
          <p:nvSpPr>
            <p:cNvPr id="160" name="TextBox 159"/>
            <p:cNvSpPr txBox="1"/>
            <p:nvPr/>
          </p:nvSpPr>
          <p:spPr>
            <a:xfrm>
              <a:off x="7286659" y="4203075"/>
              <a:ext cx="703434" cy="5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N       </a:t>
              </a:r>
            </a:p>
            <a:p>
              <a:pPr>
                <a:lnSpc>
                  <a:spcPct val="110000"/>
                </a:lnSpc>
              </a:pPr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     </a:t>
              </a:r>
            </a:p>
            <a:p>
              <a:pPr>
                <a:lnSpc>
                  <a:spcPct val="110000"/>
                </a:lnSpc>
              </a:pPr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</a:t>
              </a:r>
              <a:r>
                <a:rPr lang="en-US" sz="1000" b="1" dirty="0">
                  <a:solidFill>
                    <a:srgbClr val="000000"/>
                  </a:solidFill>
                  <a:latin typeface="Arial"/>
                  <a:cs typeface="Arial"/>
                </a:rPr>
                <a:t>IL21</a:t>
              </a:r>
            </a:p>
          </p:txBody>
        </p:sp>
        <p:sp>
          <p:nvSpPr>
            <p:cNvPr id="156" name="Oval 155"/>
            <p:cNvSpPr>
              <a:spLocks/>
            </p:cNvSpPr>
            <p:nvPr/>
          </p:nvSpPr>
          <p:spPr>
            <a:xfrm>
              <a:off x="7242170" y="4286951"/>
              <a:ext cx="86667" cy="91450"/>
            </a:xfrm>
            <a:prstGeom prst="ellipse">
              <a:avLst/>
            </a:prstGeom>
            <a:solidFill>
              <a:srgbClr val="94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7239782" y="4433187"/>
              <a:ext cx="91440" cy="91440"/>
            </a:xfrm>
            <a:prstGeom prst="triangl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Parallelogram 158"/>
            <p:cNvSpPr>
              <a:spLocks/>
            </p:cNvSpPr>
            <p:nvPr/>
          </p:nvSpPr>
          <p:spPr>
            <a:xfrm>
              <a:off x="7239779" y="4601425"/>
              <a:ext cx="91440" cy="91440"/>
            </a:xfrm>
            <a:prstGeom prst="parallelogram">
              <a:avLst>
                <a:gd name="adj" fmla="val 0"/>
              </a:avLst>
            </a:prstGeom>
            <a:solidFill>
              <a:srgbClr val="20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50031" y="1294328"/>
            <a:ext cx="815477" cy="553998"/>
            <a:chOff x="7153990" y="813015"/>
            <a:chExt cx="815477" cy="553998"/>
          </a:xfrm>
        </p:grpSpPr>
        <p:grpSp>
          <p:nvGrpSpPr>
            <p:cNvPr id="88" name="Group 87"/>
            <p:cNvGrpSpPr/>
            <p:nvPr/>
          </p:nvGrpSpPr>
          <p:grpSpPr>
            <a:xfrm>
              <a:off x="7162303" y="813015"/>
              <a:ext cx="807164" cy="553998"/>
              <a:chOff x="7223325" y="4189571"/>
              <a:chExt cx="766806" cy="517065"/>
            </a:xfrm>
          </p:grpSpPr>
          <p:sp>
            <p:nvSpPr>
              <p:cNvPr id="91" name="Parallelogram 90"/>
              <p:cNvSpPr>
                <a:spLocks/>
              </p:cNvSpPr>
              <p:nvPr/>
            </p:nvSpPr>
            <p:spPr>
              <a:xfrm>
                <a:off x="7223325" y="4550946"/>
                <a:ext cx="91440" cy="91440"/>
              </a:xfrm>
              <a:prstGeom prst="parallelogram">
                <a:avLst>
                  <a:gd name="adj" fmla="val 0"/>
                </a:avLst>
              </a:prstGeom>
              <a:solidFill>
                <a:srgbClr val="2081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286697" y="4189571"/>
                <a:ext cx="703434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Arial"/>
                    <a:cs typeface="Arial"/>
                  </a:rPr>
                  <a:t>N</a:t>
                </a:r>
              </a:p>
              <a:p>
                <a:r>
                  <a:rPr lang="en-US" sz="1000" b="1" dirty="0">
                    <a:latin typeface="Arial"/>
                    <a:cs typeface="Arial"/>
                  </a:rPr>
                  <a:t>ACT</a:t>
                </a:r>
              </a:p>
              <a:p>
                <a:r>
                  <a:rPr lang="en-US" sz="1000" b="1" dirty="0">
                    <a:latin typeface="Arial"/>
                    <a:cs typeface="Arial"/>
                  </a:rPr>
                  <a:t>ACT IL21</a:t>
                </a:r>
              </a:p>
            </p:txBody>
          </p:sp>
        </p:grpSp>
        <p:sp>
          <p:nvSpPr>
            <p:cNvPr id="93" name="Parallelogram 92"/>
            <p:cNvSpPr>
              <a:spLocks/>
            </p:cNvSpPr>
            <p:nvPr/>
          </p:nvSpPr>
          <p:spPr>
            <a:xfrm>
              <a:off x="7159536" y="1046098"/>
              <a:ext cx="96253" cy="97971"/>
            </a:xfrm>
            <a:prstGeom prst="parallelogram">
              <a:avLst>
                <a:gd name="adj" fmla="val 0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/>
            <p:cNvSpPr>
              <a:spLocks/>
            </p:cNvSpPr>
            <p:nvPr/>
          </p:nvSpPr>
          <p:spPr>
            <a:xfrm>
              <a:off x="7153990" y="891688"/>
              <a:ext cx="96253" cy="97971"/>
            </a:xfrm>
            <a:prstGeom prst="parallelogram">
              <a:avLst>
                <a:gd name="adj" fmla="val 0"/>
              </a:avLst>
            </a:prstGeom>
            <a:solidFill>
              <a:srgbClr val="66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829357" y="2904039"/>
            <a:ext cx="478677" cy="23672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Cd44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98486" y="2904039"/>
            <a:ext cx="427393" cy="23672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 err="1" smtClean="0">
                <a:latin typeface="Arial"/>
                <a:cs typeface="Arial"/>
              </a:rPr>
              <a:t>Icos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56518" y="2923671"/>
            <a:ext cx="388959" cy="23672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Il21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18645" y="2923671"/>
            <a:ext cx="418827" cy="23672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VFP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72749" y="2005075"/>
            <a:ext cx="389015" cy="23672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100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76257" y="1296711"/>
            <a:ext cx="389015" cy="23672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2</a:t>
            </a:r>
            <a:r>
              <a:rPr lang="en-US" sz="900" b="1" dirty="0" smtClean="0">
                <a:latin typeface="Arial"/>
                <a:cs typeface="Arial"/>
              </a:rPr>
              <a:t>00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45685" y="2771719"/>
            <a:ext cx="260637" cy="23672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2798" y="280601"/>
            <a:ext cx="11324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Figure 5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6188" y="9068182"/>
            <a:ext cx="6180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-1    0    1</a:t>
            </a:r>
            <a:endParaRPr lang="en-US" sz="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72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156" y="1433787"/>
            <a:ext cx="11324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Figure 6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92039" y="2583166"/>
            <a:ext cx="8504040" cy="3584407"/>
            <a:chOff x="126655" y="2335017"/>
            <a:chExt cx="8504040" cy="3584407"/>
          </a:xfrm>
        </p:grpSpPr>
        <p:grpSp>
          <p:nvGrpSpPr>
            <p:cNvPr id="9" name="Group 8"/>
            <p:cNvGrpSpPr/>
            <p:nvPr/>
          </p:nvGrpSpPr>
          <p:grpSpPr>
            <a:xfrm>
              <a:off x="126655" y="2335017"/>
              <a:ext cx="7913415" cy="3584407"/>
              <a:chOff x="272634" y="4042866"/>
              <a:chExt cx="8222835" cy="3724561"/>
            </a:xfrm>
          </p:grpSpPr>
          <p:pic>
            <p:nvPicPr>
              <p:cNvPr id="4" name="Picture 3" descr="TCR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3" b="26354"/>
              <a:stretch/>
            </p:blipFill>
            <p:spPr>
              <a:xfrm>
                <a:off x="510949" y="4042866"/>
                <a:ext cx="7984520" cy="2490558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3940265" y="3361274"/>
                <a:ext cx="1240772" cy="757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Trav10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Trav10d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Trav11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Trav11d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Trav12−2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Trav12−3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Trav12d−3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Trav12n−3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Trav13−1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Trav13−4−dv7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Trav14−1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Trav14d−1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Trav14d−2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Trav14d−3−dv8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Trav14n−1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Trav14n−2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Trav14n−3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Trav16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Trav16n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Trav17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Trav3−3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Trav4−2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Trav4−4−dv10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Trav5−4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Trav6−5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Trav6−6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Trav6−7−dv9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Trav7−2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Trav7−3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Trav7−4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Trav7−6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Trav7d−3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Trav7d−4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Trav7d−5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Trav8−1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Trav8−2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Trav9−1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Trav9−2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Trav9−4</a:t>
                </a:r>
              </a:p>
              <a:p>
                <a:pPr algn="r"/>
                <a:r>
                  <a:rPr lang="en-US" sz="850" b="1" dirty="0">
                    <a:latin typeface="Arial"/>
                    <a:cs typeface="Arial"/>
                  </a:rPr>
                  <a:t>Trav9d−1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Trbv12−2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Trbv13−2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Trbv13−3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Trbv15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Trbv16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Trbv19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Trbv2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Trbv20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Trbv29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Trbv3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Trbv31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Trbv4</a:t>
                </a:r>
              </a:p>
              <a:p>
                <a:pPr algn="r"/>
                <a:r>
                  <a:rPr lang="cs-CZ" sz="850" b="1" dirty="0">
                    <a:latin typeface="Arial"/>
                    <a:cs typeface="Arial"/>
                  </a:rPr>
                  <a:t>Trbv5</a:t>
                </a:r>
                <a:endParaRPr lang="en-US" sz="850" dirty="0">
                  <a:latin typeface="Arial"/>
                  <a:cs typeface="Arial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159279" y="5236547"/>
                <a:ext cx="494212" cy="26750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97274" tIns="48637" rIns="97274" bIns="48637" rtlCol="0">
                <a:spAutoFit/>
              </a:bodyPr>
              <a:lstStyle/>
              <a:p>
                <a:r>
                  <a:rPr lang="en-US" sz="1100" b="1" dirty="0">
                    <a:latin typeface="Arial"/>
                    <a:cs typeface="Arial"/>
                  </a:rPr>
                  <a:t>TPM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736276" y="3953453"/>
              <a:ext cx="215444" cy="713232"/>
              <a:chOff x="8198397" y="3972407"/>
              <a:chExt cx="215444" cy="71323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230622" y="3972407"/>
                <a:ext cx="150976" cy="713232"/>
              </a:xfrm>
              <a:prstGeom prst="rect">
                <a:avLst/>
              </a:prstGeom>
              <a:solidFill>
                <a:srgbClr val="000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5400000">
                <a:off x="7998007" y="4235205"/>
                <a:ext cx="6162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ACT IL21</a:t>
                </a:r>
                <a:endParaRPr lang="en-US" sz="8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736276" y="3211117"/>
              <a:ext cx="215444" cy="713922"/>
              <a:chOff x="8195512" y="3036667"/>
              <a:chExt cx="215444" cy="71392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229823" y="3036667"/>
                <a:ext cx="141832" cy="71392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5400000">
                <a:off x="8108309" y="328513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ACT</a:t>
                </a:r>
                <a:endParaRPr lang="en-US" sz="8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729943" y="2460987"/>
              <a:ext cx="215444" cy="713922"/>
              <a:chOff x="8195512" y="2106803"/>
              <a:chExt cx="215444" cy="7322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29825" y="2106803"/>
                <a:ext cx="141829" cy="732210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5400000">
                <a:off x="8172429" y="2383312"/>
                <a:ext cx="2616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N</a:t>
                </a:r>
                <a:endParaRPr lang="en-US" sz="8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8006751" y="2590907"/>
              <a:ext cx="10836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105114" y="2586199"/>
              <a:ext cx="5000" cy="35941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996900" y="3451427"/>
              <a:ext cx="10836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05263" y="3098388"/>
              <a:ext cx="0" cy="35996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901748" y="2893431"/>
              <a:ext cx="5119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Helvetica"/>
                  <a:cs typeface="Helvetica"/>
                </a:rPr>
                <a:t>-0.004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256082" y="2701647"/>
              <a:ext cx="10836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354445" y="2696938"/>
              <a:ext cx="5000" cy="72368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46231" y="4304211"/>
              <a:ext cx="10836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354447" y="3588906"/>
              <a:ext cx="149" cy="724134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51077" y="3372959"/>
              <a:ext cx="4796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Helvetica"/>
                  <a:cs typeface="Helvetica"/>
                </a:rPr>
                <a:t>0.866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8006602" y="3646531"/>
              <a:ext cx="10836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8104965" y="3636531"/>
              <a:ext cx="5000" cy="35941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96751" y="4517635"/>
              <a:ext cx="10836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05114" y="4159304"/>
              <a:ext cx="0" cy="35996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01597" y="3959639"/>
              <a:ext cx="4796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Helvetica"/>
                  <a:cs typeface="Helvetica"/>
                </a:rPr>
                <a:t>0.076</a:t>
              </a:r>
              <a:endParaRPr lang="en-US" sz="900" dirty="0">
                <a:latin typeface="Helvetica"/>
                <a:cs typeface="Helvetica"/>
              </a:endParaRPr>
            </a:p>
          </p:txBody>
        </p:sp>
      </p:grpSp>
      <p:pic>
        <p:nvPicPr>
          <p:cNvPr id="35" name="Picture 34" descr="Screen Shot 2015-03-12 at 4.22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3" y="6233053"/>
            <a:ext cx="8391633" cy="47463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94156" y="2134592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a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69135" y="7826872"/>
            <a:ext cx="3805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Place Holder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772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tmapLiu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b="13110"/>
          <a:stretch/>
        </p:blipFill>
        <p:spPr>
          <a:xfrm>
            <a:off x="2085809" y="4177965"/>
            <a:ext cx="6294201" cy="19277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633" y="4208753"/>
            <a:ext cx="1216747" cy="1944883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pPr algn="r"/>
            <a:r>
              <a:rPr lang="en-US" sz="1000" b="1" dirty="0">
                <a:latin typeface="Arial"/>
                <a:cs typeface="Arial"/>
              </a:rPr>
              <a:t>CXCR5</a:t>
            </a:r>
            <a:r>
              <a:rPr lang="en-US" sz="1000" b="1" baseline="30000" dirty="0">
                <a:latin typeface="Arial"/>
                <a:cs typeface="Arial"/>
              </a:rPr>
              <a:t>-</a:t>
            </a:r>
            <a:r>
              <a:rPr lang="en-US" sz="1000" b="1" dirty="0">
                <a:latin typeface="Arial"/>
                <a:cs typeface="Arial"/>
              </a:rPr>
              <a:t>Bcl6</a:t>
            </a:r>
            <a:r>
              <a:rPr lang="en-US" sz="1000" b="1" baseline="30000" dirty="0">
                <a:latin typeface="Arial"/>
                <a:cs typeface="Arial"/>
              </a:rPr>
              <a:t>- </a:t>
            </a:r>
            <a:r>
              <a:rPr lang="en-US" sz="1000" b="1" dirty="0">
                <a:latin typeface="Arial"/>
                <a:cs typeface="Arial"/>
              </a:rPr>
              <a:t>S2</a:t>
            </a:r>
          </a:p>
          <a:p>
            <a:pPr algn="r"/>
            <a:r>
              <a:rPr lang="en-US" sz="1000" b="1" dirty="0">
                <a:latin typeface="Arial"/>
                <a:cs typeface="Arial"/>
              </a:rPr>
              <a:t>CXCR5</a:t>
            </a:r>
            <a:r>
              <a:rPr lang="en-US" sz="1000" b="1" baseline="30000" dirty="0">
                <a:latin typeface="Arial"/>
                <a:cs typeface="Arial"/>
              </a:rPr>
              <a:t>-</a:t>
            </a:r>
            <a:r>
              <a:rPr lang="en-US" sz="1000" b="1" dirty="0">
                <a:latin typeface="Arial"/>
                <a:cs typeface="Arial"/>
              </a:rPr>
              <a:t>Bcl6</a:t>
            </a:r>
            <a:r>
              <a:rPr lang="en-US" sz="1000" b="1" baseline="30000" dirty="0">
                <a:latin typeface="Arial"/>
                <a:cs typeface="Arial"/>
              </a:rPr>
              <a:t>- </a:t>
            </a:r>
            <a:r>
              <a:rPr lang="en-US" sz="1000" b="1" dirty="0">
                <a:latin typeface="Arial"/>
                <a:cs typeface="Arial"/>
              </a:rPr>
              <a:t>S1</a:t>
            </a:r>
          </a:p>
          <a:p>
            <a:pPr algn="r"/>
            <a:r>
              <a:rPr lang="en-US" sz="1000" b="1" dirty="0">
                <a:solidFill>
                  <a:srgbClr val="940066"/>
                </a:solidFill>
                <a:latin typeface="Arial"/>
                <a:cs typeface="Arial"/>
              </a:rPr>
              <a:t>N S2</a:t>
            </a:r>
          </a:p>
          <a:p>
            <a:pPr algn="r"/>
            <a:r>
              <a:rPr lang="en-US" sz="1000" b="1" dirty="0">
                <a:solidFill>
                  <a:srgbClr val="940066"/>
                </a:solidFill>
                <a:latin typeface="Arial"/>
                <a:cs typeface="Arial"/>
              </a:rPr>
              <a:t>N S1</a:t>
            </a:r>
          </a:p>
          <a:p>
            <a:pPr algn="r"/>
            <a:r>
              <a:rPr lang="en-US" sz="1000" b="1" dirty="0">
                <a:solidFill>
                  <a:srgbClr val="008000"/>
                </a:solidFill>
                <a:latin typeface="Arial"/>
                <a:cs typeface="Arial"/>
              </a:rPr>
              <a:t>ACT S2</a:t>
            </a:r>
          </a:p>
          <a:p>
            <a:pPr algn="r"/>
            <a:r>
              <a:rPr lang="en-US" sz="1000" b="1" dirty="0">
                <a:solidFill>
                  <a:srgbClr val="008000"/>
                </a:solidFill>
                <a:latin typeface="Arial"/>
                <a:cs typeface="Arial"/>
              </a:rPr>
              <a:t>ACT S1</a:t>
            </a:r>
          </a:p>
          <a:p>
            <a:pPr algn="r"/>
            <a:r>
              <a:rPr lang="en-US" sz="1000" b="1" dirty="0">
                <a:latin typeface="Arial"/>
                <a:cs typeface="Arial"/>
              </a:rPr>
              <a:t>CXCR5</a:t>
            </a:r>
            <a:r>
              <a:rPr lang="en-US" sz="1000" b="1" baseline="30000" dirty="0">
                <a:latin typeface="Arial"/>
                <a:cs typeface="Arial"/>
              </a:rPr>
              <a:t>+</a:t>
            </a:r>
            <a:r>
              <a:rPr lang="en-US" sz="1000" b="1" dirty="0">
                <a:latin typeface="Arial"/>
                <a:cs typeface="Arial"/>
              </a:rPr>
              <a:t>Bcl6</a:t>
            </a:r>
            <a:r>
              <a:rPr lang="en-US" sz="1000" b="1" baseline="30000" dirty="0">
                <a:latin typeface="Arial"/>
                <a:cs typeface="Arial"/>
              </a:rPr>
              <a:t>lo </a:t>
            </a:r>
            <a:r>
              <a:rPr lang="en-US" sz="1000" b="1" dirty="0">
                <a:latin typeface="Arial"/>
                <a:cs typeface="Arial"/>
              </a:rPr>
              <a:t>S2</a:t>
            </a:r>
          </a:p>
          <a:p>
            <a:pPr algn="r"/>
            <a:r>
              <a:rPr lang="en-US" sz="1000" b="1" dirty="0">
                <a:latin typeface="Arial"/>
                <a:cs typeface="Arial"/>
              </a:rPr>
              <a:t>CXCR5</a:t>
            </a:r>
            <a:r>
              <a:rPr lang="en-US" sz="1000" b="1" baseline="30000" dirty="0">
                <a:latin typeface="Arial"/>
                <a:cs typeface="Arial"/>
              </a:rPr>
              <a:t>+</a:t>
            </a:r>
            <a:r>
              <a:rPr lang="en-US" sz="1000" b="1" dirty="0">
                <a:latin typeface="Arial"/>
                <a:cs typeface="Arial"/>
              </a:rPr>
              <a:t>Bcl6</a:t>
            </a:r>
            <a:r>
              <a:rPr lang="en-US" sz="1000" b="1" baseline="30000" dirty="0">
                <a:latin typeface="Arial"/>
                <a:cs typeface="Arial"/>
              </a:rPr>
              <a:t>lo </a:t>
            </a:r>
            <a:r>
              <a:rPr lang="en-US" sz="1000" b="1" dirty="0">
                <a:latin typeface="Arial"/>
                <a:cs typeface="Arial"/>
              </a:rPr>
              <a:t>S1</a:t>
            </a:r>
          </a:p>
          <a:p>
            <a:pPr algn="r"/>
            <a:r>
              <a:rPr lang="en-US" sz="1000" b="1" dirty="0">
                <a:solidFill>
                  <a:srgbClr val="0081BD"/>
                </a:solidFill>
                <a:latin typeface="Arial"/>
                <a:cs typeface="Arial"/>
              </a:rPr>
              <a:t>ACT IL21 S2</a:t>
            </a:r>
          </a:p>
          <a:p>
            <a:pPr algn="r"/>
            <a:r>
              <a:rPr lang="en-US" sz="1000" b="1" dirty="0">
                <a:solidFill>
                  <a:srgbClr val="0081BD"/>
                </a:solidFill>
                <a:latin typeface="Arial"/>
                <a:cs typeface="Arial"/>
              </a:rPr>
              <a:t>ACT IL21 S1</a:t>
            </a:r>
          </a:p>
          <a:p>
            <a:pPr algn="r"/>
            <a:r>
              <a:rPr lang="en-US" sz="1000" b="1" dirty="0">
                <a:latin typeface="Arial"/>
                <a:cs typeface="Arial"/>
              </a:rPr>
              <a:t>CXCR5</a:t>
            </a:r>
            <a:r>
              <a:rPr lang="en-US" sz="1000" b="1" baseline="30000" dirty="0">
                <a:latin typeface="Arial"/>
                <a:cs typeface="Arial"/>
              </a:rPr>
              <a:t>+</a:t>
            </a:r>
            <a:r>
              <a:rPr lang="en-US" sz="1000" b="1" dirty="0">
                <a:latin typeface="Arial"/>
                <a:cs typeface="Arial"/>
              </a:rPr>
              <a:t>Bcl6</a:t>
            </a:r>
            <a:r>
              <a:rPr lang="en-US" sz="1000" b="1" baseline="30000" dirty="0">
                <a:latin typeface="Arial"/>
                <a:cs typeface="Arial"/>
              </a:rPr>
              <a:t>hi </a:t>
            </a:r>
            <a:r>
              <a:rPr lang="en-US" sz="1000" b="1" dirty="0">
                <a:latin typeface="Arial"/>
                <a:cs typeface="Arial"/>
              </a:rPr>
              <a:t>S2</a:t>
            </a:r>
          </a:p>
          <a:p>
            <a:pPr algn="r"/>
            <a:r>
              <a:rPr lang="en-US" sz="1000" b="1" dirty="0">
                <a:latin typeface="Arial"/>
                <a:cs typeface="Arial"/>
              </a:rPr>
              <a:t>CXCR5</a:t>
            </a:r>
            <a:r>
              <a:rPr lang="en-US" sz="1000" b="1" baseline="30000" dirty="0">
                <a:latin typeface="Arial"/>
                <a:cs typeface="Arial"/>
              </a:rPr>
              <a:t>+</a:t>
            </a:r>
            <a:r>
              <a:rPr lang="en-US" sz="1000" b="1" dirty="0">
                <a:latin typeface="Arial"/>
                <a:cs typeface="Arial"/>
              </a:rPr>
              <a:t>Bcl6</a:t>
            </a:r>
            <a:r>
              <a:rPr lang="en-US" sz="1000" b="1" baseline="30000" dirty="0">
                <a:latin typeface="Arial"/>
                <a:cs typeface="Arial"/>
              </a:rPr>
              <a:t>hi </a:t>
            </a:r>
            <a:r>
              <a:rPr lang="en-US" sz="1000" b="1" dirty="0">
                <a:latin typeface="Arial"/>
                <a:cs typeface="Arial"/>
              </a:rPr>
              <a:t>S1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125" y="1621021"/>
            <a:ext cx="29603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Supplementary Figure 2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15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873" y="179015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1433" y="1790173"/>
            <a:ext cx="31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b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100" y="899069"/>
            <a:ext cx="29603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Supplementary Figure 3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0" name="Picture 9" descr="immgenLevel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2" r="12895" b="5586"/>
          <a:stretch/>
        </p:blipFill>
        <p:spPr>
          <a:xfrm rot="10800000">
            <a:off x="1007280" y="2641874"/>
            <a:ext cx="1251239" cy="5703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0130" y="2701602"/>
            <a:ext cx="2365434" cy="535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T_4Nve_Sp</a:t>
            </a:r>
          </a:p>
          <a:p>
            <a:r>
              <a:rPr lang="en-US" sz="900" b="1" dirty="0">
                <a:latin typeface="Arial"/>
                <a:cs typeface="Arial"/>
              </a:rPr>
              <a:t>T_4Nve_PP</a:t>
            </a:r>
          </a:p>
          <a:p>
            <a:r>
              <a:rPr lang="en-US" sz="900" b="1" dirty="0">
                <a:latin typeface="Arial"/>
                <a:cs typeface="Arial"/>
              </a:rPr>
              <a:t>T_4Nve_LN</a:t>
            </a:r>
          </a:p>
          <a:p>
            <a:r>
              <a:rPr lang="en-US" sz="900" b="1" dirty="0">
                <a:latin typeface="Arial"/>
                <a:cs typeface="Arial"/>
              </a:rPr>
              <a:t>T_4_LN_BDC</a:t>
            </a:r>
          </a:p>
          <a:p>
            <a:r>
              <a:rPr lang="en-US" sz="900" b="1" dirty="0">
                <a:latin typeface="Arial"/>
                <a:cs typeface="Arial"/>
              </a:rPr>
              <a:t>T_4FP3_Sp</a:t>
            </a:r>
          </a:p>
          <a:p>
            <a:r>
              <a:rPr lang="en-US" sz="900" b="1" dirty="0">
                <a:latin typeface="Arial"/>
                <a:cs typeface="Arial"/>
              </a:rPr>
              <a:t>T_4Nve_MLN</a:t>
            </a:r>
          </a:p>
          <a:p>
            <a:r>
              <a:rPr lang="en-US" sz="900" b="1" dirty="0">
                <a:latin typeface="Arial"/>
                <a:cs typeface="Arial"/>
              </a:rPr>
              <a:t>T_4_PLN_BDC</a:t>
            </a:r>
          </a:p>
          <a:p>
            <a:r>
              <a:rPr lang="en-US" sz="900" b="1" dirty="0">
                <a:latin typeface="Arial"/>
                <a:cs typeface="Arial"/>
              </a:rPr>
              <a:t>T_8Nve_Sp_OT1</a:t>
            </a:r>
          </a:p>
          <a:p>
            <a:r>
              <a:rPr lang="en-US" sz="900" b="1" dirty="0">
                <a:latin typeface="Arial"/>
                <a:cs typeface="Arial"/>
              </a:rPr>
              <a:t>T_8Nve_LN</a:t>
            </a:r>
          </a:p>
          <a:p>
            <a:r>
              <a:rPr lang="en-US" sz="900" b="1" dirty="0">
                <a:latin typeface="Arial"/>
                <a:cs typeface="Arial"/>
              </a:rPr>
              <a:t>T_4SP24_Th</a:t>
            </a:r>
          </a:p>
          <a:p>
            <a:r>
              <a:rPr lang="en-US" sz="900" b="1" dirty="0">
                <a:latin typeface="Arial"/>
                <a:cs typeface="Arial"/>
              </a:rPr>
              <a:t>T_8Nve_MLN</a:t>
            </a:r>
          </a:p>
          <a:p>
            <a:r>
              <a:rPr lang="en-US" sz="900" b="1" dirty="0">
                <a:latin typeface="Arial"/>
                <a:cs typeface="Arial"/>
              </a:rPr>
              <a:t>T_8Nve_PP</a:t>
            </a:r>
          </a:p>
          <a:p>
            <a:r>
              <a:rPr lang="en-US" sz="900" b="1" dirty="0">
                <a:latin typeface="Arial"/>
                <a:cs typeface="Arial"/>
              </a:rPr>
              <a:t>T_4_Pa_BDC</a:t>
            </a:r>
          </a:p>
          <a:p>
            <a:r>
              <a:rPr lang="en-US" sz="900" b="1" dirty="0">
                <a:latin typeface="Arial"/>
                <a:cs typeface="Arial"/>
              </a:rPr>
              <a:t>T_8Nve_Sp</a:t>
            </a:r>
          </a:p>
          <a:p>
            <a:r>
              <a:rPr lang="en-US" sz="900" b="1" dirty="0">
                <a:latin typeface="Arial"/>
                <a:cs typeface="Arial"/>
              </a:rPr>
              <a:t>T_8SP24_Th</a:t>
            </a:r>
          </a:p>
          <a:p>
            <a:r>
              <a:rPr lang="en-US" sz="900" b="1" dirty="0">
                <a:latin typeface="Arial"/>
                <a:cs typeface="Arial"/>
              </a:rPr>
              <a:t>Tgd_vg2_Sp1</a:t>
            </a:r>
          </a:p>
          <a:p>
            <a:r>
              <a:rPr lang="en-US" sz="900" b="1" dirty="0">
                <a:latin typeface="Arial"/>
                <a:cs typeface="Arial"/>
              </a:rPr>
              <a:t>T_8Mem_Sp</a:t>
            </a:r>
          </a:p>
          <a:p>
            <a:r>
              <a:rPr lang="en-US" sz="900" b="1" dirty="0">
                <a:latin typeface="Arial"/>
                <a:cs typeface="Arial"/>
              </a:rPr>
              <a:t>T_4Mem_Sp</a:t>
            </a:r>
          </a:p>
          <a:p>
            <a:r>
              <a:rPr lang="en-US" sz="900" b="1" dirty="0">
                <a:latin typeface="Arial"/>
                <a:cs typeface="Arial"/>
              </a:rPr>
              <a:t>NKT_4_Sp</a:t>
            </a:r>
          </a:p>
          <a:p>
            <a:r>
              <a:rPr lang="en-US" sz="900" b="1" dirty="0">
                <a:latin typeface="Arial"/>
                <a:cs typeface="Arial"/>
              </a:rPr>
              <a:t>Tgd_vg1vd624alo_Th</a:t>
            </a:r>
          </a:p>
          <a:p>
            <a:r>
              <a:rPr lang="en-US" sz="900" b="1" dirty="0">
                <a:latin typeface="Arial"/>
                <a:cs typeface="Arial"/>
              </a:rPr>
              <a:t>NKT_4_Sp1</a:t>
            </a:r>
          </a:p>
          <a:p>
            <a:r>
              <a:rPr lang="en-US" sz="900" b="1" dirty="0">
                <a:latin typeface="Arial"/>
                <a:cs typeface="Arial"/>
              </a:rPr>
              <a:t>T_4Mem44h62l_Sp</a:t>
            </a:r>
          </a:p>
          <a:p>
            <a:r>
              <a:rPr lang="en-US" sz="900" b="1" dirty="0">
                <a:latin typeface="Arial"/>
                <a:cs typeface="Arial"/>
              </a:rPr>
              <a:t>NKT_4_Lv</a:t>
            </a:r>
          </a:p>
          <a:p>
            <a:r>
              <a:rPr lang="en-US" sz="900" b="1" dirty="0">
                <a:latin typeface="Arial"/>
                <a:cs typeface="Arial"/>
              </a:rPr>
              <a:t>Tgd_vg1vd624alo_Th1</a:t>
            </a:r>
          </a:p>
          <a:p>
            <a:r>
              <a:rPr lang="en-US" sz="900" b="1" dirty="0">
                <a:latin typeface="Arial"/>
                <a:cs typeface="Arial"/>
              </a:rPr>
              <a:t>NKT_44NK1_1_Th1</a:t>
            </a:r>
          </a:p>
          <a:p>
            <a:r>
              <a:rPr lang="en-US" sz="900" b="1" dirty="0">
                <a:latin typeface="Arial"/>
                <a:cs typeface="Arial"/>
              </a:rPr>
              <a:t>NKT_4_Lv1</a:t>
            </a:r>
          </a:p>
          <a:p>
            <a:r>
              <a:rPr lang="en-US" sz="900" b="1" dirty="0">
                <a:latin typeface="Arial"/>
                <a:cs typeface="Arial"/>
              </a:rPr>
              <a:t>T_8Mem_Sp_OT1_d45_LisOva</a:t>
            </a:r>
          </a:p>
          <a:p>
            <a:r>
              <a:rPr lang="en-US" sz="900" b="1" dirty="0" err="1">
                <a:latin typeface="Arial"/>
                <a:cs typeface="Arial"/>
              </a:rPr>
              <a:t>Tgd_Sp</a:t>
            </a:r>
            <a:endParaRPr lang="en-US" sz="900" b="1" dirty="0">
              <a:latin typeface="Arial"/>
              <a:cs typeface="Arial"/>
            </a:endParaRPr>
          </a:p>
          <a:p>
            <a:r>
              <a:rPr lang="en-US" sz="900" b="1" dirty="0">
                <a:latin typeface="Arial"/>
                <a:cs typeface="Arial"/>
              </a:rPr>
              <a:t>NKT_44NK1_1_Th2</a:t>
            </a:r>
          </a:p>
          <a:p>
            <a:r>
              <a:rPr lang="en-US" sz="900" b="1" dirty="0">
                <a:latin typeface="Arial"/>
                <a:cs typeface="Arial"/>
              </a:rPr>
              <a:t>T_8Mem_Sp_OT1_d106_VSVOva</a:t>
            </a:r>
          </a:p>
          <a:p>
            <a:r>
              <a:rPr lang="en-US" sz="900" b="1" dirty="0">
                <a:latin typeface="Arial"/>
                <a:cs typeface="Arial"/>
              </a:rPr>
              <a:t>T_8Mem_Sp_OT1_d100_LisOva</a:t>
            </a:r>
          </a:p>
          <a:p>
            <a:r>
              <a:rPr lang="en-US" sz="900" b="1" dirty="0">
                <a:latin typeface="Arial"/>
                <a:cs typeface="Arial"/>
              </a:rPr>
              <a:t>NK_DAP10_Sp</a:t>
            </a:r>
          </a:p>
          <a:p>
            <a:r>
              <a:rPr lang="en-US" sz="900" b="1" dirty="0">
                <a:latin typeface="Arial"/>
                <a:cs typeface="Arial"/>
              </a:rPr>
              <a:t>T_4FP325_LN</a:t>
            </a:r>
          </a:p>
          <a:p>
            <a:r>
              <a:rPr lang="en-US" sz="900" b="1" dirty="0">
                <a:latin typeface="Arial"/>
                <a:cs typeface="Arial"/>
              </a:rPr>
              <a:t>T_8Mem_Sp_OT1_d45_VSVOva</a:t>
            </a:r>
          </a:p>
          <a:p>
            <a:r>
              <a:rPr lang="en-US" sz="900" b="1" dirty="0">
                <a:latin typeface="Arial"/>
                <a:cs typeface="Arial"/>
              </a:rPr>
              <a:t>T_4Mem44h62l_LN</a:t>
            </a:r>
          </a:p>
          <a:p>
            <a:r>
              <a:rPr lang="en-US" sz="900" b="1" dirty="0">
                <a:latin typeface="Arial"/>
                <a:cs typeface="Arial"/>
              </a:rPr>
              <a:t>T_4Mem_LN</a:t>
            </a:r>
          </a:p>
          <a:p>
            <a:r>
              <a:rPr lang="en-US" sz="900" b="1" dirty="0">
                <a:latin typeface="Arial"/>
                <a:cs typeface="Arial"/>
              </a:rPr>
              <a:t>T_4FP325_Sp</a:t>
            </a:r>
          </a:p>
          <a:p>
            <a:r>
              <a:rPr lang="en-US" sz="900" b="1" dirty="0">
                <a:latin typeface="Arial"/>
                <a:cs typeface="Arial"/>
              </a:rPr>
              <a:t>T_8Mem_LN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632" y="2482647"/>
            <a:ext cx="692050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0.45</a:t>
            </a:r>
          </a:p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0.50</a:t>
            </a:r>
          </a:p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0.55</a:t>
            </a:r>
          </a:p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0.60</a:t>
            </a:r>
          </a:p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0.65</a:t>
            </a:r>
          </a:p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0.70</a:t>
            </a:r>
          </a:p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0.75</a:t>
            </a:r>
          </a:p>
          <a:p>
            <a:pPr>
              <a:lnSpc>
                <a:spcPct val="415000"/>
              </a:lnSpc>
            </a:pPr>
            <a:r>
              <a:rPr lang="en-US" sz="1000" b="1" dirty="0">
                <a:latin typeface="Arial"/>
                <a:cs typeface="Arial"/>
              </a:rPr>
              <a:t>0.80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1480018" y="2031529"/>
            <a:ext cx="763548" cy="690694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000" b="1" dirty="0" smtClean="0">
                <a:solidFill>
                  <a:srgbClr val="940066"/>
                </a:solidFill>
                <a:latin typeface="Arial"/>
                <a:cs typeface="Arial"/>
              </a:rPr>
              <a:t>N </a:t>
            </a:r>
          </a:p>
          <a:p>
            <a:pPr algn="r">
              <a:lnSpc>
                <a:spcPct val="130000"/>
              </a:lnSpc>
            </a:pPr>
            <a:r>
              <a:rPr lang="en-US" sz="1000" b="1" dirty="0" smtClean="0">
                <a:solidFill>
                  <a:srgbClr val="008000"/>
                </a:solidFill>
                <a:latin typeface="Arial"/>
                <a:cs typeface="Arial"/>
              </a:rPr>
              <a:t>ACT</a:t>
            </a:r>
            <a:endParaRPr lang="en-US" sz="1000" b="1" dirty="0">
              <a:solidFill>
                <a:srgbClr val="008000"/>
              </a:solidFill>
              <a:latin typeface="Arial"/>
              <a:cs typeface="Arial"/>
            </a:endParaRPr>
          </a:p>
          <a:p>
            <a:pPr algn="r">
              <a:lnSpc>
                <a:spcPct val="130000"/>
              </a:lnSpc>
            </a:pPr>
            <a:r>
              <a:rPr lang="en-US" sz="1000" b="1" dirty="0" smtClean="0">
                <a:solidFill>
                  <a:srgbClr val="0081BD"/>
                </a:solidFill>
                <a:latin typeface="Arial"/>
                <a:cs typeface="Arial"/>
              </a:rPr>
              <a:t>ACT IL21</a:t>
            </a:r>
            <a:endParaRPr lang="en-US" sz="1000" b="1" dirty="0">
              <a:solidFill>
                <a:srgbClr val="0081BD"/>
              </a:solidFill>
              <a:latin typeface="Arial"/>
              <a:cs typeface="Arial"/>
            </a:endParaRPr>
          </a:p>
        </p:txBody>
      </p:sp>
      <p:pic>
        <p:nvPicPr>
          <p:cNvPr id="9" name="Picture 8" descr="immgenPC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88" y="2729443"/>
            <a:ext cx="4382850" cy="38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5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489</Words>
  <Application>Microsoft Macintosh PowerPoint</Application>
  <PresentationFormat>Custom</PresentationFormat>
  <Paragraphs>224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Xulong Wang</cp:lastModifiedBy>
  <cp:revision>90</cp:revision>
  <dcterms:created xsi:type="dcterms:W3CDTF">2015-03-06T21:10:39Z</dcterms:created>
  <dcterms:modified xsi:type="dcterms:W3CDTF">2015-03-13T19:09:58Z</dcterms:modified>
</cp:coreProperties>
</file>