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  <p:sldMasterId id="2147484065" r:id="rId2"/>
    <p:sldMasterId id="2147484017" r:id="rId3"/>
    <p:sldMasterId id="2147484029" r:id="rId4"/>
    <p:sldMasterId id="2147484041" r:id="rId5"/>
    <p:sldMasterId id="2147484053" r:id="rId6"/>
    <p:sldMasterId id="2147484092" r:id="rId7"/>
    <p:sldMasterId id="2147484079" r:id="rId8"/>
  </p:sldMasterIdLst>
  <p:notesMasterIdLst>
    <p:notesMasterId r:id="rId20"/>
  </p:notesMasterIdLst>
  <p:handoutMasterIdLst>
    <p:handoutMasterId r:id="rId21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3" r:id="rId15"/>
    <p:sldId id="262" r:id="rId16"/>
    <p:sldId id="264" r:id="rId17"/>
    <p:sldId id="265" r:id="rId18"/>
    <p:sldId id="266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A49"/>
    <a:srgbClr val="AE598B"/>
    <a:srgbClr val="0B6EC5"/>
    <a:srgbClr val="0285CA"/>
    <a:srgbClr val="A2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 autoAdjust="0"/>
    <p:restoredTop sz="94660"/>
  </p:normalViewPr>
  <p:slideViewPr>
    <p:cSldViewPr snapToGrid="0" snapToObjects="1" showGuides="1">
      <p:cViewPr varScale="1">
        <p:scale>
          <a:sx n="132" d="100"/>
          <a:sy n="132" d="100"/>
        </p:scale>
        <p:origin x="-104" y="-360"/>
      </p:cViewPr>
      <p:guideLst>
        <p:guide orient="horz" pos="894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457200" y="-19050"/>
            <a:ext cx="5491748" cy="516255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66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57" y="2"/>
            <a:ext cx="6857543" cy="514315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5" y="0"/>
            <a:ext cx="1348013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427" y="772992"/>
            <a:ext cx="6812644" cy="1927349"/>
          </a:xfrm>
        </p:spPr>
        <p:txBody>
          <a:bodyPr/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432" y="2914650"/>
            <a:ext cx="3528787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2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451586" y="1200150"/>
            <a:ext cx="8375650" cy="3623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1585" y="1200151"/>
            <a:ext cx="4090438" cy="3637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4736062" y="1200151"/>
            <a:ext cx="4090438" cy="36371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8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1586" y="1200151"/>
            <a:ext cx="8374914" cy="3235778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1055" y="4545977"/>
            <a:ext cx="4129088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8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1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217" y="0"/>
            <a:ext cx="7338787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77147" y="772992"/>
            <a:ext cx="6667501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7147" y="2914650"/>
            <a:ext cx="3528787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1348017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941446" y="1200150"/>
            <a:ext cx="7885057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5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446" y="1200150"/>
            <a:ext cx="7885057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0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3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9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5CA6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6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6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4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8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6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1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54808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3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4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4" y="0"/>
            <a:ext cx="3271157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6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7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2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3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6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626100" y="685803"/>
            <a:ext cx="3200400" cy="38802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0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rgbClr val="FFFFFF"/>
          </a:solidFill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4" y="0"/>
            <a:ext cx="3195053" cy="5143500"/>
          </a:xfrm>
          <a:prstGeom prst="rect">
            <a:avLst/>
          </a:prstGeom>
          <a:solidFill>
            <a:srgbClr val="AE59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91749" cy="51435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5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4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9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34" y="4517572"/>
            <a:ext cx="8454571" cy="6259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437" y="0"/>
            <a:ext cx="4992062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>
                <a:solidFill>
                  <a:schemeClr val="bg1"/>
                </a:solidFill>
              </a:defRPr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>
                <a:solidFill>
                  <a:schemeClr val="bg1"/>
                </a:solidFill>
              </a:defRPr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>
                <a:solidFill>
                  <a:schemeClr val="bg1"/>
                </a:solidFill>
              </a:defRPr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>
                <a:solidFill>
                  <a:schemeClr val="bg1"/>
                </a:solidFill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700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chemeClr val="tx1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4" y="0"/>
            <a:ext cx="3195053" cy="5143500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160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  <a:solidFill>
            <a:schemeClr val="tx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3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60600" y="-19051"/>
            <a:ext cx="6883400" cy="51625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2D72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941388" y="1200150"/>
            <a:ext cx="7885112" cy="3143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4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41443" y="1200151"/>
            <a:ext cx="3818296" cy="339447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2"/>
          </p:nvPr>
        </p:nvSpPr>
        <p:spPr>
          <a:xfrm>
            <a:off x="5008204" y="1200151"/>
            <a:ext cx="3818296" cy="339447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35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685803"/>
            <a:ext cx="3200400" cy="3880247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41443" y="1200151"/>
            <a:ext cx="7315200" cy="2743200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50917" y="4049318"/>
            <a:ext cx="3535363" cy="333375"/>
          </a:xfrm>
        </p:spPr>
        <p:txBody>
          <a:bodyPr/>
          <a:lstStyle>
            <a:lvl1pPr marL="0" indent="0">
              <a:buFont typeface="Arial"/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1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5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89434" y="4517572"/>
            <a:ext cx="8454571" cy="6259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2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486400" y="0"/>
            <a:ext cx="36576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3493" y="0"/>
            <a:ext cx="4992062" cy="5143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5029200" cy="514349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5791681" y="680648"/>
            <a:ext cx="3089852" cy="396755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5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457201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5143500"/>
          </a:xfrm>
          <a:solidFill>
            <a:srgbClr val="002D72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rgbClr val="F1C4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3"/>
            <a:ext cx="8686800" cy="5143499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0"/>
            <a:ext cx="304800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0"/>
            <a:ext cx="3652253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5052" cy="5143500"/>
          </a:xfrm>
          <a:prstGeom prst="rect">
            <a:avLst/>
          </a:prstGeom>
          <a:solidFill>
            <a:srgbClr val="4F66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2257" y="0"/>
            <a:ext cx="5488573" cy="51435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772992"/>
            <a:ext cx="5038226" cy="1927349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2914650"/>
            <a:ext cx="5038226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8" Type="http://schemas.openxmlformats.org/officeDocument/2006/relationships/image" Target="../media/image6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theme" Target="../theme/theme3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theme" Target="../theme/theme4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theme" Target="../theme/theme5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theme" Target="../theme/theme6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6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theme" Target="../theme/theme7.xml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theme" Target="../theme/theme8.xml"/><Relationship Id="rId12" Type="http://schemas.openxmlformats.org/officeDocument/2006/relationships/image" Target="../media/image10.png"/><Relationship Id="rId13" Type="http://schemas.openxmlformats.org/officeDocument/2006/relationships/image" Target="../media/image7.png"/><Relationship Id="rId14" Type="http://schemas.openxmlformats.org/officeDocument/2006/relationships/image" Target="../media/image9.png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9" name="Picture 8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2" r:id="rId5"/>
    <p:sldLayoutId id="2147484074" r:id="rId6"/>
    <p:sldLayoutId id="2147484013" r:id="rId7"/>
    <p:sldLayoutId id="2147484014" r:id="rId8"/>
    <p:sldLayoutId id="2147484015" r:id="rId9"/>
    <p:sldLayoutId id="2147484016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586" y="205979"/>
            <a:ext cx="8374914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586" y="1200151"/>
            <a:ext cx="8374914" cy="363038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6878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2" r:id="rId5"/>
    <p:sldLayoutId id="2147484073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8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9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4" r:id="rId5"/>
    <p:sldLayoutId id="2147484075" r:id="rId6"/>
    <p:sldLayoutId id="2147484025" r:id="rId7"/>
    <p:sldLayoutId id="2147484026" r:id="rId8"/>
    <p:sldLayoutId id="2147484027" r:id="rId9"/>
    <p:sldLayoutId id="214748402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6" r:id="rId5"/>
    <p:sldLayoutId id="2147484076" r:id="rId6"/>
    <p:sldLayoutId id="2147484037" r:id="rId7"/>
    <p:sldLayoutId id="2147484038" r:id="rId8"/>
    <p:sldLayoutId id="2147484039" r:id="rId9"/>
    <p:sldLayoutId id="2147484040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8" r:id="rId5"/>
    <p:sldLayoutId id="2147484077" r:id="rId6"/>
    <p:sldLayoutId id="2147484049" r:id="rId7"/>
    <p:sldLayoutId id="2147484050" r:id="rId8"/>
    <p:sldLayoutId id="2147484051" r:id="rId9"/>
    <p:sldLayoutId id="2147484052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ooterText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12" name="Picture 11" descr="bugs-01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7" y="4626606"/>
            <a:ext cx="704041" cy="41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60" r:id="rId5"/>
    <p:sldLayoutId id="2147484078" r:id="rId6"/>
    <p:sldLayoutId id="2147484061" r:id="rId7"/>
    <p:sldLayoutId id="2147484062" r:id="rId8"/>
    <p:sldLayoutId id="2147484063" r:id="rId9"/>
    <p:sldLayoutId id="214748406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FooterText_whit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  <p:pic>
        <p:nvPicPr>
          <p:cNvPr id="23" name="Picture 22" descr="bugs-02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4629153"/>
            <a:ext cx="704112" cy="41911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464627" cy="5144096"/>
          </a:xfrm>
          <a:prstGeom prst="rect">
            <a:avLst/>
          </a:prstGeom>
          <a:solidFill>
            <a:srgbClr val="4B4A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6" y="205979"/>
            <a:ext cx="7885057" cy="85725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446" y="1200151"/>
            <a:ext cx="7885057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471011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8066388" y="4941193"/>
            <a:ext cx="404217" cy="1588"/>
          </a:xfrm>
          <a:prstGeom prst="line">
            <a:avLst/>
          </a:prstGeom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0" y="-1"/>
            <a:ext cx="457200" cy="5143500"/>
          </a:xfrm>
          <a:prstGeom prst="rect">
            <a:avLst/>
          </a:prstGeom>
          <a:solidFill>
            <a:schemeClr val="accent2">
              <a:alpha val="8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gs-03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4629153"/>
            <a:ext cx="704112" cy="419114"/>
          </a:xfrm>
          <a:prstGeom prst="rect">
            <a:avLst/>
          </a:prstGeom>
        </p:spPr>
      </p:pic>
      <p:pic>
        <p:nvPicPr>
          <p:cNvPr id="11" name="Picture 10" descr="FooterText_whit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65" y="4805364"/>
            <a:ext cx="1561390" cy="11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0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F1C4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ClrTx/>
        <a:buSzPct val="110000"/>
        <a:buFontTx/>
        <a:buBlip>
          <a:blip r:embed="rId14"/>
        </a:buBlip>
        <a:defRPr sz="2400" kern="1200">
          <a:solidFill>
            <a:schemeClr val="bg1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bg1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5"/>
        </a:buBlip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TFH paper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nn_N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1"/>
          <a:stretch/>
        </p:blipFill>
        <p:spPr>
          <a:xfrm>
            <a:off x="555223" y="76968"/>
            <a:ext cx="3481469" cy="2713055"/>
          </a:xfrm>
          <a:prstGeom prst="rect">
            <a:avLst/>
          </a:prstGeom>
        </p:spPr>
      </p:pic>
      <p:pic>
        <p:nvPicPr>
          <p:cNvPr id="4" name="Picture 3" descr="venn_NP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7"/>
          <a:stretch/>
        </p:blipFill>
        <p:spPr>
          <a:xfrm>
            <a:off x="2546510" y="2077125"/>
            <a:ext cx="3165818" cy="2378250"/>
          </a:xfrm>
          <a:prstGeom prst="rect">
            <a:avLst/>
          </a:prstGeom>
        </p:spPr>
      </p:pic>
      <p:pic>
        <p:nvPicPr>
          <p:cNvPr id="5" name="Picture 4" descr="venn_PP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0" b="21253"/>
          <a:stretch/>
        </p:blipFill>
        <p:spPr>
          <a:xfrm>
            <a:off x="5616113" y="3266250"/>
            <a:ext cx="3185767" cy="1722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2401" y="39066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TH1 and PP overlaps</a:t>
            </a:r>
          </a:p>
          <a:p>
            <a:r>
              <a:rPr lang="en-US" sz="1200" dirty="0" smtClean="0"/>
              <a:t>Capn2, Ccdc12, Cdc25b, Dnase1l1, Fkbp1a, Gng2, Il10ra, Itga4, </a:t>
            </a:r>
            <a:r>
              <a:rPr lang="en-US" sz="1200" dirty="0" err="1" smtClean="0"/>
              <a:t>Maf</a:t>
            </a:r>
            <a:r>
              <a:rPr lang="en-US" sz="1200" dirty="0" smtClean="0"/>
              <a:t>, Mical1, Myo1g, Ppil1, Slc20a1, Vim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364580" y="142126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TFH </a:t>
            </a:r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NP </a:t>
            </a:r>
            <a:r>
              <a:rPr lang="de-DE" sz="1200" dirty="0" err="1" smtClean="0">
                <a:solidFill>
                  <a:srgbClr val="FF0000"/>
                </a:solidFill>
              </a:rPr>
              <a:t>overlaps</a:t>
            </a:r>
            <a:endParaRPr lang="de-DE" sz="1200" dirty="0" smtClean="0">
              <a:solidFill>
                <a:srgbClr val="FF0000"/>
              </a:solidFill>
            </a:endParaRPr>
          </a:p>
          <a:p>
            <a:r>
              <a:rPr lang="de-DE" sz="1200" dirty="0" smtClean="0"/>
              <a:t>Cnr2, Ei24, Ikzf2, Klrb1c, </a:t>
            </a:r>
            <a:r>
              <a:rPr lang="de-DE" sz="1200" dirty="0" err="1" smtClean="0"/>
              <a:t>Lpxn</a:t>
            </a:r>
            <a:r>
              <a:rPr lang="de-DE" sz="1200" dirty="0" smtClean="0"/>
              <a:t>, Slc26a2, Smad3, Tnfsf14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65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1-12 at 4.14.5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/>
          <a:stretch/>
        </p:blipFill>
        <p:spPr>
          <a:xfrm>
            <a:off x="663880" y="928539"/>
            <a:ext cx="8392092" cy="1108354"/>
          </a:xfrm>
          <a:prstGeom prst="rect">
            <a:avLst/>
          </a:prstGeom>
        </p:spPr>
      </p:pic>
      <p:pic>
        <p:nvPicPr>
          <p:cNvPr id="4" name="Picture 3" descr="Screen Shot 2016-01-12 at 4.15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0" y="2952073"/>
            <a:ext cx="8388678" cy="12913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9339" y="39184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TFH </a:t>
            </a:r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PP </a:t>
            </a:r>
            <a:r>
              <a:rPr lang="de-DE" sz="1200" dirty="0" err="1" smtClean="0">
                <a:solidFill>
                  <a:srgbClr val="FF0000"/>
                </a:solidFill>
              </a:rPr>
              <a:t>overlaps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779339" y="241067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TH1 </a:t>
            </a:r>
            <a:r>
              <a:rPr lang="de-DE" sz="1200" dirty="0" err="1" smtClean="0">
                <a:solidFill>
                  <a:srgbClr val="FF0000"/>
                </a:solidFill>
              </a:rPr>
              <a:t>and</a:t>
            </a:r>
            <a:r>
              <a:rPr lang="de-DE" sz="1200" dirty="0" smtClean="0">
                <a:solidFill>
                  <a:srgbClr val="FF0000"/>
                </a:solidFill>
              </a:rPr>
              <a:t> NP </a:t>
            </a:r>
            <a:r>
              <a:rPr lang="de-DE" sz="1200" dirty="0" err="1" smtClean="0">
                <a:solidFill>
                  <a:srgbClr val="FF0000"/>
                </a:solidFill>
              </a:rPr>
              <a:t>overlaps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805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Immunology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46" y="1638593"/>
            <a:ext cx="8202553" cy="210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9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our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phylo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560" y="1283884"/>
            <a:ext cx="4114801" cy="2743200"/>
          </a:xfrm>
          <a:prstGeom prst="rect">
            <a:avLst/>
          </a:prstGeom>
        </p:spPr>
      </p:pic>
      <p:pic>
        <p:nvPicPr>
          <p:cNvPr id="8" name="Picture 7" descr="phylo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14" y="1283884"/>
            <a:ext cx="41148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0031" y="3842418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Cells 3 days (RNA-</a:t>
            </a:r>
            <a:r>
              <a:rPr lang="en-US" dirty="0" err="1" smtClean="0"/>
              <a:t>seq</a:t>
            </a:r>
            <a:r>
              <a:rPr lang="en-US" dirty="0" smtClean="0"/>
              <a:t>) and 8 days (microarray) after immunization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1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5989"/>
            <a:ext cx="7885057" cy="857250"/>
          </a:xfrm>
        </p:spPr>
        <p:txBody>
          <a:bodyPr/>
          <a:lstStyle/>
          <a:p>
            <a:r>
              <a:rPr lang="en-US" dirty="0" smtClean="0"/>
              <a:t>Chosen genes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050" y="933239"/>
            <a:ext cx="4690126" cy="36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5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le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3" y="0"/>
            <a:ext cx="8229600" cy="4572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90057" y="4387334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25 out of 35 genes in Figure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17" y="619966"/>
            <a:ext cx="6778983" cy="4453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443" y="0"/>
            <a:ext cx="7885057" cy="857250"/>
          </a:xfrm>
        </p:spPr>
        <p:txBody>
          <a:bodyPr/>
          <a:lstStyle/>
          <a:p>
            <a:r>
              <a:rPr lang="en-US" dirty="0" smtClean="0"/>
              <a:t>Many genes are disparate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8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 our samples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91E93-A2B7-0848-BDB4-10A6DF01D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3766" y="4155206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Cells 3 days (RNA-</a:t>
            </a:r>
            <a:r>
              <a:rPr lang="en-US" dirty="0" err="1" smtClean="0"/>
              <a:t>seq</a:t>
            </a:r>
            <a:r>
              <a:rPr lang="en-US" dirty="0" smtClean="0"/>
              <a:t>) after immunization</a:t>
            </a:r>
            <a:endParaRPr lang="en-US" dirty="0"/>
          </a:p>
        </p:txBody>
      </p:sp>
      <p:pic>
        <p:nvPicPr>
          <p:cNvPr id="7" name="Picture 6" descr="phylo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22" y="924963"/>
            <a:ext cx="4013227" cy="33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0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4710113"/>
            <a:ext cx="2133600" cy="274637"/>
          </a:xfrm>
        </p:spPr>
        <p:txBody>
          <a:bodyPr/>
          <a:lstStyle/>
          <a:p>
            <a:fld id="{24791E93-A2B7-0848-BDB4-10A6DF01D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scatt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37" y="64020"/>
            <a:ext cx="4757466" cy="40778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1202" y="4141848"/>
            <a:ext cx="6494085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dirty="0" smtClean="0"/>
              <a:t>1159 genes in the plot (same genes for clustering in the last slide)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400" dirty="0" smtClean="0"/>
              <a:t>295 are significantly different (p-value &lt; 0.05 and log fold change &gt; 0.5, red)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656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to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2671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_Template_16x9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rk Blue - Simpl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ight Blu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Dark Green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Dark Grey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Rose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Dark Grey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Dark Blue Solid Master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rgbClr val="FFFFFF"/>
            </a:solidFill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Powerpoint_Template_16x9.potx</Template>
  <TotalTime>4474</TotalTime>
  <Words>155</Words>
  <Application>Microsoft Macintosh PowerPoint</Application>
  <PresentationFormat>On-screen Show (16:9)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Powerpoint_Template_16x9</vt:lpstr>
      <vt:lpstr>Dark Blue - Simple</vt:lpstr>
      <vt:lpstr>Light Blue Master</vt:lpstr>
      <vt:lpstr>Dark Green Master</vt:lpstr>
      <vt:lpstr>Dark Grey Master</vt:lpstr>
      <vt:lpstr>Rose Master</vt:lpstr>
      <vt:lpstr>Dark Grey Solid Master</vt:lpstr>
      <vt:lpstr>Dark Blue Solid Master</vt:lpstr>
      <vt:lpstr>TFH paper</vt:lpstr>
      <vt:lpstr>Nature Immunology</vt:lpstr>
      <vt:lpstr>Compare with our samples</vt:lpstr>
      <vt:lpstr>Chosen genes</vt:lpstr>
      <vt:lpstr>PowerPoint Presentation</vt:lpstr>
      <vt:lpstr>Many genes are disparate</vt:lpstr>
      <vt:lpstr>Compare with our samples</vt:lpstr>
      <vt:lpstr>PowerPoint Presentation</vt:lpstr>
      <vt:lpstr>New to do</vt:lpstr>
      <vt:lpstr>PowerPoint Presentation</vt:lpstr>
      <vt:lpstr>PowerPoint Presentation</vt:lpstr>
    </vt:vector>
  </TitlesOfParts>
  <Manager/>
  <Company>Sametz Blackstone Associates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Aaron Powers</dc:creator>
  <cp:keywords/>
  <dc:description/>
  <cp:lastModifiedBy>Xulong Wang</cp:lastModifiedBy>
  <cp:revision>255</cp:revision>
  <dcterms:created xsi:type="dcterms:W3CDTF">2013-06-03T21:39:57Z</dcterms:created>
  <dcterms:modified xsi:type="dcterms:W3CDTF">2016-01-12T21:18:29Z</dcterms:modified>
  <cp:category/>
</cp:coreProperties>
</file>