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38862000" cy="29718000"/>
  <p:notesSz cx="6858000" cy="9144000"/>
  <p:defaultTextStyle>
    <a:defPPr>
      <a:defRPr lang="en-US"/>
    </a:defPPr>
    <a:lvl1pPr marL="0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101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2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3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404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0505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0607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07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08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8C704"/>
    <a:srgbClr val="A00FE9"/>
    <a:srgbClr val="165DC1"/>
    <a:srgbClr val="176FAC"/>
    <a:srgbClr val="983472"/>
    <a:srgbClr val="12730A"/>
    <a:srgbClr val="0F6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5551" autoAdjust="0"/>
  </p:normalViewPr>
  <p:slideViewPr>
    <p:cSldViewPr snapToGrid="0" snapToObjects="1">
      <p:cViewPr varScale="1">
        <p:scale>
          <a:sx n="39" d="100"/>
          <a:sy n="39" d="100"/>
        </p:scale>
        <p:origin x="-920" y="-128"/>
      </p:cViewPr>
      <p:guideLst>
        <p:guide orient="horz" pos="9360"/>
        <p:guide pos="12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LG-MABEL:Users:dcr:Desktop:LIZ%20VFP%20MS:DCR%20summary%20for%20heatmap%20Viz%20MS%201.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LG-MABEL:Users:dcr:Desktop:LIZ%20VFP%20MS:DCR%20summary%20for%20heatmap%20Viz%20MS%201.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  <c:spPr>
        <a:noFill/>
        <a:ln w="9525">
          <a:noFill/>
        </a:ln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570816608878337"/>
          <c:y val="0.0214285714285714"/>
          <c:w val="0.864722274412011"/>
          <c:h val="0.560349550056243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  <a:ln>
              <a:solidFill>
                <a:srgbClr val="A00FE9"/>
              </a:solidFill>
            </a:ln>
          </c:spPr>
          <c:invertIfNegative val="0"/>
          <c:cat>
            <c:multiLvlStrRef>
              <c:f>Sheet1!$B$2:$C$39</c:f>
              <c:multiLvlStrCache>
                <c:ptCount val="38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4">
                    <c:v>Il21</c:v>
                  </c:pt>
                  <c:pt idx="15">
                    <c:v>Tnsf8</c:v>
                  </c:pt>
                  <c:pt idx="16">
                    <c:v>Tgfb3</c:v>
                  </c:pt>
                  <c:pt idx="17">
                    <c:v>Angptl2</c:v>
                  </c:pt>
                  <c:pt idx="18">
                    <c:v>Il6ra</c:v>
                  </c:pt>
                  <c:pt idx="19">
                    <c:v>Il6st</c:v>
                  </c:pt>
                  <c:pt idx="21">
                    <c:v>Sostdc1</c:v>
                  </c:pt>
                  <c:pt idx="22">
                    <c:v>Cxcr5</c:v>
                  </c:pt>
                  <c:pt idx="23">
                    <c:v>Btla</c:v>
                  </c:pt>
                  <c:pt idx="24">
                    <c:v>Cd200</c:v>
                  </c:pt>
                  <c:pt idx="25">
                    <c:v>Slamf6</c:v>
                  </c:pt>
                  <c:pt idx="26">
                    <c:v>Gpm6b</c:v>
                  </c:pt>
                  <c:pt idx="28">
                    <c:v>Cd4</c:v>
                  </c:pt>
                  <c:pt idx="29">
                    <c:v>Cd28</c:v>
                  </c:pt>
                  <c:pt idx="30">
                    <c:v>Lag3</c:v>
                  </c:pt>
                  <c:pt idx="32">
                    <c:v>Mki67</c:v>
                  </c:pt>
                  <c:pt idx="33">
                    <c:v>Cdc25b</c:v>
                  </c:pt>
                  <c:pt idx="34">
                    <c:v>Ccdc12</c:v>
                  </c:pt>
                  <c:pt idx="35">
                    <c:v>Ccdc28b</c:v>
                  </c:pt>
                  <c:pt idx="36">
                    <c:v>Tbc1d4</c:v>
                  </c:pt>
                  <c:pt idx="37">
                    <c:v>Myo1g</c:v>
                  </c:pt>
                </c:lvl>
                <c:lvl>
                  <c:pt idx="0">
                    <c:v>Tx Factors</c:v>
                  </c:pt>
                  <c:pt idx="14">
                    <c:v>Cytokines/Receptors</c:v>
                  </c:pt>
                  <c:pt idx="21">
                    <c:v>Markers</c:v>
                  </c:pt>
                  <c:pt idx="28">
                    <c:v>TCR/CD3</c:v>
                  </c:pt>
                  <c:pt idx="32">
                    <c:v>Cell Cycling</c:v>
                  </c:pt>
                </c:lvl>
              </c:multiLvlStrCache>
            </c:multiLvlStr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23.75</c:v>
                </c:pt>
                <c:pt idx="1">
                  <c:v>14.965</c:v>
                </c:pt>
                <c:pt idx="2">
                  <c:v>26.32</c:v>
                </c:pt>
                <c:pt idx="3">
                  <c:v>6.319999999999999</c:v>
                </c:pt>
                <c:pt idx="4">
                  <c:v>73.16500000000001</c:v>
                </c:pt>
                <c:pt idx="5">
                  <c:v>0.0</c:v>
                </c:pt>
                <c:pt idx="6">
                  <c:v>14.72</c:v>
                </c:pt>
                <c:pt idx="7">
                  <c:v>1.44</c:v>
                </c:pt>
                <c:pt idx="8">
                  <c:v>62.935</c:v>
                </c:pt>
                <c:pt idx="9">
                  <c:v>21.21</c:v>
                </c:pt>
                <c:pt idx="10">
                  <c:v>1084.715</c:v>
                </c:pt>
                <c:pt idx="11">
                  <c:v>403.605</c:v>
                </c:pt>
                <c:pt idx="12">
                  <c:v>8.425</c:v>
                </c:pt>
                <c:pt idx="14">
                  <c:v>0.0</c:v>
                </c:pt>
                <c:pt idx="15">
                  <c:v>1.105</c:v>
                </c:pt>
                <c:pt idx="16">
                  <c:v>36.975</c:v>
                </c:pt>
                <c:pt idx="17">
                  <c:v>0.595</c:v>
                </c:pt>
                <c:pt idx="18">
                  <c:v>104.0</c:v>
                </c:pt>
                <c:pt idx="19">
                  <c:v>216.355</c:v>
                </c:pt>
                <c:pt idx="21">
                  <c:v>0.0</c:v>
                </c:pt>
                <c:pt idx="22">
                  <c:v>2.695</c:v>
                </c:pt>
                <c:pt idx="23">
                  <c:v>137.905</c:v>
                </c:pt>
                <c:pt idx="24">
                  <c:v>20.765</c:v>
                </c:pt>
                <c:pt idx="25">
                  <c:v>90.925</c:v>
                </c:pt>
                <c:pt idx="26">
                  <c:v>1.895</c:v>
                </c:pt>
                <c:pt idx="28">
                  <c:v>336.745</c:v>
                </c:pt>
                <c:pt idx="29">
                  <c:v>433.875</c:v>
                </c:pt>
                <c:pt idx="30">
                  <c:v>0.505</c:v>
                </c:pt>
                <c:pt idx="32">
                  <c:v>3.3</c:v>
                </c:pt>
                <c:pt idx="33">
                  <c:v>16.4</c:v>
                </c:pt>
                <c:pt idx="34">
                  <c:v>60.69</c:v>
                </c:pt>
                <c:pt idx="35">
                  <c:v>10.955</c:v>
                </c:pt>
                <c:pt idx="36">
                  <c:v>18.65</c:v>
                </c:pt>
                <c:pt idx="37">
                  <c:v>109.59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invertIfNegative val="0"/>
          <c:cat>
            <c:multiLvlStrRef>
              <c:f>Sheet1!$B$2:$C$39</c:f>
              <c:multiLvlStrCache>
                <c:ptCount val="38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4">
                    <c:v>Il21</c:v>
                  </c:pt>
                  <c:pt idx="15">
                    <c:v>Tnsf8</c:v>
                  </c:pt>
                  <c:pt idx="16">
                    <c:v>Tgfb3</c:v>
                  </c:pt>
                  <c:pt idx="17">
                    <c:v>Angptl2</c:v>
                  </c:pt>
                  <c:pt idx="18">
                    <c:v>Il6ra</c:v>
                  </c:pt>
                  <c:pt idx="19">
                    <c:v>Il6st</c:v>
                  </c:pt>
                  <c:pt idx="21">
                    <c:v>Sostdc1</c:v>
                  </c:pt>
                  <c:pt idx="22">
                    <c:v>Cxcr5</c:v>
                  </c:pt>
                  <c:pt idx="23">
                    <c:v>Btla</c:v>
                  </c:pt>
                  <c:pt idx="24">
                    <c:v>Cd200</c:v>
                  </c:pt>
                  <c:pt idx="25">
                    <c:v>Slamf6</c:v>
                  </c:pt>
                  <c:pt idx="26">
                    <c:v>Gpm6b</c:v>
                  </c:pt>
                  <c:pt idx="28">
                    <c:v>Cd4</c:v>
                  </c:pt>
                  <c:pt idx="29">
                    <c:v>Cd28</c:v>
                  </c:pt>
                  <c:pt idx="30">
                    <c:v>Lag3</c:v>
                  </c:pt>
                  <c:pt idx="32">
                    <c:v>Mki67</c:v>
                  </c:pt>
                  <c:pt idx="33">
                    <c:v>Cdc25b</c:v>
                  </c:pt>
                  <c:pt idx="34">
                    <c:v>Ccdc12</c:v>
                  </c:pt>
                  <c:pt idx="35">
                    <c:v>Ccdc28b</c:v>
                  </c:pt>
                  <c:pt idx="36">
                    <c:v>Tbc1d4</c:v>
                  </c:pt>
                  <c:pt idx="37">
                    <c:v>Myo1g</c:v>
                  </c:pt>
                </c:lvl>
                <c:lvl>
                  <c:pt idx="0">
                    <c:v>Tx Factors</c:v>
                  </c:pt>
                  <c:pt idx="14">
                    <c:v>Cytokines/Receptors</c:v>
                  </c:pt>
                  <c:pt idx="21">
                    <c:v>Markers</c:v>
                  </c:pt>
                  <c:pt idx="28">
                    <c:v>TCR/CD3</c:v>
                  </c:pt>
                  <c:pt idx="32">
                    <c:v>Cell Cycling</c:v>
                  </c:pt>
                </c:lvl>
              </c:multiLvlStrCache>
            </c:multiLvlStr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21.96</c:v>
                </c:pt>
                <c:pt idx="1">
                  <c:v>15.26</c:v>
                </c:pt>
                <c:pt idx="2">
                  <c:v>19.81</c:v>
                </c:pt>
                <c:pt idx="3">
                  <c:v>13.37</c:v>
                </c:pt>
                <c:pt idx="4">
                  <c:v>90.44</c:v>
                </c:pt>
                <c:pt idx="5">
                  <c:v>3.385</c:v>
                </c:pt>
                <c:pt idx="6">
                  <c:v>27.06</c:v>
                </c:pt>
                <c:pt idx="7">
                  <c:v>63.355</c:v>
                </c:pt>
                <c:pt idx="8">
                  <c:v>138.83</c:v>
                </c:pt>
                <c:pt idx="9">
                  <c:v>29.305</c:v>
                </c:pt>
                <c:pt idx="10">
                  <c:v>393.46</c:v>
                </c:pt>
                <c:pt idx="11">
                  <c:v>117.235</c:v>
                </c:pt>
                <c:pt idx="12">
                  <c:v>42.25</c:v>
                </c:pt>
                <c:pt idx="14">
                  <c:v>0.63</c:v>
                </c:pt>
                <c:pt idx="15">
                  <c:v>4.245</c:v>
                </c:pt>
                <c:pt idx="16">
                  <c:v>16.81</c:v>
                </c:pt>
                <c:pt idx="17">
                  <c:v>10.16</c:v>
                </c:pt>
                <c:pt idx="18">
                  <c:v>31.065</c:v>
                </c:pt>
                <c:pt idx="19">
                  <c:v>123.015</c:v>
                </c:pt>
                <c:pt idx="21">
                  <c:v>0.0</c:v>
                </c:pt>
                <c:pt idx="22">
                  <c:v>16.41</c:v>
                </c:pt>
                <c:pt idx="23">
                  <c:v>119.885</c:v>
                </c:pt>
                <c:pt idx="24">
                  <c:v>62.09</c:v>
                </c:pt>
                <c:pt idx="25">
                  <c:v>117.43</c:v>
                </c:pt>
                <c:pt idx="26">
                  <c:v>8.04</c:v>
                </c:pt>
                <c:pt idx="28">
                  <c:v>251.835</c:v>
                </c:pt>
                <c:pt idx="29">
                  <c:v>572.14</c:v>
                </c:pt>
                <c:pt idx="30">
                  <c:v>3.97</c:v>
                </c:pt>
                <c:pt idx="32">
                  <c:v>36.62</c:v>
                </c:pt>
                <c:pt idx="33">
                  <c:v>21.765</c:v>
                </c:pt>
                <c:pt idx="34">
                  <c:v>64.45</c:v>
                </c:pt>
                <c:pt idx="35">
                  <c:v>22.025</c:v>
                </c:pt>
                <c:pt idx="36">
                  <c:v>45.42</c:v>
                </c:pt>
                <c:pt idx="37">
                  <c:v>119.885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IL21 ACT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invertIfNegative val="0"/>
          <c:cat>
            <c:multiLvlStrRef>
              <c:f>Sheet1!$B$2:$C$39</c:f>
              <c:multiLvlStrCache>
                <c:ptCount val="38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4">
                    <c:v>Il21</c:v>
                  </c:pt>
                  <c:pt idx="15">
                    <c:v>Tnsf8</c:v>
                  </c:pt>
                  <c:pt idx="16">
                    <c:v>Tgfb3</c:v>
                  </c:pt>
                  <c:pt idx="17">
                    <c:v>Angptl2</c:v>
                  </c:pt>
                  <c:pt idx="18">
                    <c:v>Il6ra</c:v>
                  </c:pt>
                  <c:pt idx="19">
                    <c:v>Il6st</c:v>
                  </c:pt>
                  <c:pt idx="21">
                    <c:v>Sostdc1</c:v>
                  </c:pt>
                  <c:pt idx="22">
                    <c:v>Cxcr5</c:v>
                  </c:pt>
                  <c:pt idx="23">
                    <c:v>Btla</c:v>
                  </c:pt>
                  <c:pt idx="24">
                    <c:v>Cd200</c:v>
                  </c:pt>
                  <c:pt idx="25">
                    <c:v>Slamf6</c:v>
                  </c:pt>
                  <c:pt idx="26">
                    <c:v>Gpm6b</c:v>
                  </c:pt>
                  <c:pt idx="28">
                    <c:v>Cd4</c:v>
                  </c:pt>
                  <c:pt idx="29">
                    <c:v>Cd28</c:v>
                  </c:pt>
                  <c:pt idx="30">
                    <c:v>Lag3</c:v>
                  </c:pt>
                  <c:pt idx="32">
                    <c:v>Mki67</c:v>
                  </c:pt>
                  <c:pt idx="33">
                    <c:v>Cdc25b</c:v>
                  </c:pt>
                  <c:pt idx="34">
                    <c:v>Ccdc12</c:v>
                  </c:pt>
                  <c:pt idx="35">
                    <c:v>Ccdc28b</c:v>
                  </c:pt>
                  <c:pt idx="36">
                    <c:v>Tbc1d4</c:v>
                  </c:pt>
                  <c:pt idx="37">
                    <c:v>Myo1g</c:v>
                  </c:pt>
                </c:lvl>
                <c:lvl>
                  <c:pt idx="0">
                    <c:v>Tx Factors</c:v>
                  </c:pt>
                  <c:pt idx="14">
                    <c:v>Cytokines/Receptors</c:v>
                  </c:pt>
                  <c:pt idx="21">
                    <c:v>Markers</c:v>
                  </c:pt>
                  <c:pt idx="28">
                    <c:v>TCR/CD3</c:v>
                  </c:pt>
                  <c:pt idx="32">
                    <c:v>Cell Cycling</c:v>
                  </c:pt>
                </c:lvl>
              </c:multiLvlStrCache>
            </c:multiLvlStrRef>
          </c:cat>
          <c:val>
            <c:numRef>
              <c:f>Sheet1!$F$2:$F$39</c:f>
              <c:numCache>
                <c:formatCode>General</c:formatCode>
                <c:ptCount val="38"/>
                <c:pt idx="0">
                  <c:v>52.17</c:v>
                </c:pt>
                <c:pt idx="1">
                  <c:v>30.295</c:v>
                </c:pt>
                <c:pt idx="2">
                  <c:v>41.92</c:v>
                </c:pt>
                <c:pt idx="3">
                  <c:v>44.665</c:v>
                </c:pt>
                <c:pt idx="4">
                  <c:v>149.61</c:v>
                </c:pt>
                <c:pt idx="5">
                  <c:v>28.275</c:v>
                </c:pt>
                <c:pt idx="6">
                  <c:v>54.385</c:v>
                </c:pt>
                <c:pt idx="7">
                  <c:v>103.82</c:v>
                </c:pt>
                <c:pt idx="8">
                  <c:v>225.485</c:v>
                </c:pt>
                <c:pt idx="9">
                  <c:v>84.455</c:v>
                </c:pt>
                <c:pt idx="10">
                  <c:v>1021.615</c:v>
                </c:pt>
                <c:pt idx="11">
                  <c:v>160.38</c:v>
                </c:pt>
                <c:pt idx="12">
                  <c:v>11.9</c:v>
                </c:pt>
                <c:pt idx="14">
                  <c:v>48.175</c:v>
                </c:pt>
                <c:pt idx="15">
                  <c:v>17.945</c:v>
                </c:pt>
                <c:pt idx="16">
                  <c:v>142.89</c:v>
                </c:pt>
                <c:pt idx="17">
                  <c:v>53.875</c:v>
                </c:pt>
                <c:pt idx="18">
                  <c:v>88.91</c:v>
                </c:pt>
                <c:pt idx="19">
                  <c:v>221.96</c:v>
                </c:pt>
                <c:pt idx="21">
                  <c:v>26.14</c:v>
                </c:pt>
                <c:pt idx="22">
                  <c:v>93.47</c:v>
                </c:pt>
                <c:pt idx="23">
                  <c:v>287.445</c:v>
                </c:pt>
                <c:pt idx="24">
                  <c:v>137.02</c:v>
                </c:pt>
                <c:pt idx="25">
                  <c:v>330.955</c:v>
                </c:pt>
                <c:pt idx="26">
                  <c:v>120.28</c:v>
                </c:pt>
                <c:pt idx="28">
                  <c:v>550.04</c:v>
                </c:pt>
                <c:pt idx="29">
                  <c:v>834.79</c:v>
                </c:pt>
                <c:pt idx="30">
                  <c:v>23.285</c:v>
                </c:pt>
                <c:pt idx="32">
                  <c:v>57.53</c:v>
                </c:pt>
                <c:pt idx="33">
                  <c:v>55.84</c:v>
                </c:pt>
                <c:pt idx="34">
                  <c:v>125.96</c:v>
                </c:pt>
                <c:pt idx="35">
                  <c:v>84.015</c:v>
                </c:pt>
                <c:pt idx="36">
                  <c:v>142.58</c:v>
                </c:pt>
                <c:pt idx="37">
                  <c:v>201.06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144950424"/>
        <c:axId val="-2144947192"/>
        <c:axId val="0"/>
      </c:bar3DChart>
      <c:catAx>
        <c:axId val="-21449504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-2144947192"/>
        <c:crosses val="autoZero"/>
        <c:auto val="1"/>
        <c:lblAlgn val="ctr"/>
        <c:lblOffset val="100"/>
        <c:noMultiLvlLbl val="0"/>
      </c:catAx>
      <c:valAx>
        <c:axId val="-21449471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Representation</a:t>
                </a:r>
              </a:p>
            </c:rich>
          </c:tx>
          <c:layout>
            <c:manualLayout>
              <c:xMode val="edge"/>
              <c:yMode val="edge"/>
              <c:x val="0.00701511631401344"/>
              <c:y val="0.109515046140319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-214495042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905273877708385"/>
          <c:y val="0.100450977196566"/>
          <c:w val="0.0739903091555327"/>
          <c:h val="0.3350692423423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Sheet1!$D$44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</c:spPr>
          <c:invertIfNegative val="0"/>
          <c:cat>
            <c:multiLvlStrRef>
              <c:f>Sheet1!$B$45:$C$67</c:f>
              <c:multiLvlStrCache>
                <c:ptCount val="23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Rorc</c:v>
                  </c:pt>
                  <c:pt idx="11">
                    <c:v>Il17a</c:v>
                  </c:pt>
                  <c:pt idx="12">
                    <c:v>Il17f</c:v>
                  </c:pt>
                  <c:pt idx="14">
                    <c:v>Asb2</c:v>
                  </c:pt>
                  <c:pt idx="15">
                    <c:v>Klrg1</c:v>
                  </c:pt>
                  <c:pt idx="16">
                    <c:v>Serpina3g</c:v>
                  </c:pt>
                  <c:pt idx="17">
                    <c:v>Ccl5</c:v>
                  </c:pt>
                  <c:pt idx="19">
                    <c:v>Foxp3</c:v>
                  </c:pt>
                  <c:pt idx="20">
                    <c:v>Il2ra</c:v>
                  </c:pt>
                  <c:pt idx="21">
                    <c:v>Il2rb</c:v>
                  </c:pt>
                  <c:pt idx="22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TH17</c:v>
                  </c:pt>
                  <c:pt idx="14">
                    <c:v>NKT</c:v>
                  </c:pt>
                  <c:pt idx="19">
                    <c:v>Treg</c:v>
                  </c:pt>
                </c:lvl>
              </c:multiLvlStrCache>
            </c:multiLvlStrRef>
          </c:cat>
          <c:val>
            <c:numRef>
              <c:f>Sheet1!$D$45:$D$67</c:f>
              <c:numCache>
                <c:formatCode>General</c:formatCode>
                <c:ptCount val="23"/>
                <c:pt idx="0">
                  <c:v>2.705</c:v>
                </c:pt>
                <c:pt idx="1">
                  <c:v>0.0</c:v>
                </c:pt>
                <c:pt idx="2">
                  <c:v>52.79</c:v>
                </c:pt>
                <c:pt idx="3">
                  <c:v>0.84</c:v>
                </c:pt>
                <c:pt idx="4">
                  <c:v>4.085</c:v>
                </c:pt>
                <c:pt idx="5">
                  <c:v>3.405</c:v>
                </c:pt>
                <c:pt idx="7">
                  <c:v>0.255</c:v>
                </c:pt>
                <c:pt idx="8">
                  <c:v>18.54</c:v>
                </c:pt>
                <c:pt idx="10">
                  <c:v>0.165</c:v>
                </c:pt>
                <c:pt idx="11">
                  <c:v>0.0</c:v>
                </c:pt>
                <c:pt idx="12">
                  <c:v>0.515</c:v>
                </c:pt>
                <c:pt idx="14">
                  <c:v>0.1</c:v>
                </c:pt>
                <c:pt idx="15">
                  <c:v>0.62</c:v>
                </c:pt>
                <c:pt idx="16">
                  <c:v>0.495</c:v>
                </c:pt>
                <c:pt idx="17">
                  <c:v>14.88</c:v>
                </c:pt>
                <c:pt idx="19">
                  <c:v>20.785</c:v>
                </c:pt>
                <c:pt idx="20">
                  <c:v>55.155</c:v>
                </c:pt>
                <c:pt idx="21">
                  <c:v>56.505</c:v>
                </c:pt>
                <c:pt idx="22">
                  <c:v>70.295</c:v>
                </c:pt>
              </c:numCache>
            </c:numRef>
          </c:val>
        </c:ser>
        <c:ser>
          <c:idx val="1"/>
          <c:order val="1"/>
          <c:tx>
            <c:strRef>
              <c:f>Sheet1!$E$44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invertIfNegative val="0"/>
          <c:cat>
            <c:multiLvlStrRef>
              <c:f>Sheet1!$B$45:$C$67</c:f>
              <c:multiLvlStrCache>
                <c:ptCount val="23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Rorc</c:v>
                  </c:pt>
                  <c:pt idx="11">
                    <c:v>Il17a</c:v>
                  </c:pt>
                  <c:pt idx="12">
                    <c:v>Il17f</c:v>
                  </c:pt>
                  <c:pt idx="14">
                    <c:v>Asb2</c:v>
                  </c:pt>
                  <c:pt idx="15">
                    <c:v>Klrg1</c:v>
                  </c:pt>
                  <c:pt idx="16">
                    <c:v>Serpina3g</c:v>
                  </c:pt>
                  <c:pt idx="17">
                    <c:v>Ccl5</c:v>
                  </c:pt>
                  <c:pt idx="19">
                    <c:v>Foxp3</c:v>
                  </c:pt>
                  <c:pt idx="20">
                    <c:v>Il2ra</c:v>
                  </c:pt>
                  <c:pt idx="21">
                    <c:v>Il2rb</c:v>
                  </c:pt>
                  <c:pt idx="22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TH17</c:v>
                  </c:pt>
                  <c:pt idx="14">
                    <c:v>NKT</c:v>
                  </c:pt>
                  <c:pt idx="19">
                    <c:v>Treg</c:v>
                  </c:pt>
                </c:lvl>
              </c:multiLvlStrCache>
            </c:multiLvlStrRef>
          </c:cat>
          <c:val>
            <c:numRef>
              <c:f>Sheet1!$E$45:$E$67</c:f>
              <c:numCache>
                <c:formatCode>General</c:formatCode>
                <c:ptCount val="23"/>
                <c:pt idx="0">
                  <c:v>147.365</c:v>
                </c:pt>
                <c:pt idx="1">
                  <c:v>21.185</c:v>
                </c:pt>
                <c:pt idx="2">
                  <c:v>776.645</c:v>
                </c:pt>
                <c:pt idx="3">
                  <c:v>28.59</c:v>
                </c:pt>
                <c:pt idx="4">
                  <c:v>48.825</c:v>
                </c:pt>
                <c:pt idx="5">
                  <c:v>101.11</c:v>
                </c:pt>
                <c:pt idx="7">
                  <c:v>76.015</c:v>
                </c:pt>
                <c:pt idx="8">
                  <c:v>41.935</c:v>
                </c:pt>
                <c:pt idx="10">
                  <c:v>7.05</c:v>
                </c:pt>
                <c:pt idx="11">
                  <c:v>0.0</c:v>
                </c:pt>
                <c:pt idx="12">
                  <c:v>0.0</c:v>
                </c:pt>
                <c:pt idx="14">
                  <c:v>31.31</c:v>
                </c:pt>
                <c:pt idx="15">
                  <c:v>85.41</c:v>
                </c:pt>
                <c:pt idx="16">
                  <c:v>51.075</c:v>
                </c:pt>
                <c:pt idx="17">
                  <c:v>329.4349999999999</c:v>
                </c:pt>
                <c:pt idx="19">
                  <c:v>58.65</c:v>
                </c:pt>
                <c:pt idx="20">
                  <c:v>124.44</c:v>
                </c:pt>
                <c:pt idx="21">
                  <c:v>554.765</c:v>
                </c:pt>
                <c:pt idx="22">
                  <c:v>189.52</c:v>
                </c:pt>
              </c:numCache>
            </c:numRef>
          </c:val>
        </c:ser>
        <c:ser>
          <c:idx val="2"/>
          <c:order val="2"/>
          <c:tx>
            <c:strRef>
              <c:f>Sheet1!$F$44</c:f>
              <c:strCache>
                <c:ptCount val="1"/>
                <c:pt idx="0">
                  <c:v>IL21 ACT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invertIfNegative val="0"/>
          <c:cat>
            <c:multiLvlStrRef>
              <c:f>Sheet1!$B$45:$C$67</c:f>
              <c:multiLvlStrCache>
                <c:ptCount val="23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Rorc</c:v>
                  </c:pt>
                  <c:pt idx="11">
                    <c:v>Il17a</c:v>
                  </c:pt>
                  <c:pt idx="12">
                    <c:v>Il17f</c:v>
                  </c:pt>
                  <c:pt idx="14">
                    <c:v>Asb2</c:v>
                  </c:pt>
                  <c:pt idx="15">
                    <c:v>Klrg1</c:v>
                  </c:pt>
                  <c:pt idx="16">
                    <c:v>Serpina3g</c:v>
                  </c:pt>
                  <c:pt idx="17">
                    <c:v>Ccl5</c:v>
                  </c:pt>
                  <c:pt idx="19">
                    <c:v>Foxp3</c:v>
                  </c:pt>
                  <c:pt idx="20">
                    <c:v>Il2ra</c:v>
                  </c:pt>
                  <c:pt idx="21">
                    <c:v>Il2rb</c:v>
                  </c:pt>
                  <c:pt idx="22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TH17</c:v>
                  </c:pt>
                  <c:pt idx="14">
                    <c:v>NKT</c:v>
                  </c:pt>
                  <c:pt idx="19">
                    <c:v>Treg</c:v>
                  </c:pt>
                </c:lvl>
              </c:multiLvlStrCache>
            </c:multiLvlStrRef>
          </c:cat>
          <c:val>
            <c:numRef>
              <c:f>Sheet1!$F$45:$F$67</c:f>
              <c:numCache>
                <c:formatCode>General</c:formatCode>
                <c:ptCount val="23"/>
                <c:pt idx="0">
                  <c:v>80.05500000000001</c:v>
                </c:pt>
                <c:pt idx="1">
                  <c:v>5.385</c:v>
                </c:pt>
                <c:pt idx="2">
                  <c:v>184.725</c:v>
                </c:pt>
                <c:pt idx="3">
                  <c:v>10.015</c:v>
                </c:pt>
                <c:pt idx="4">
                  <c:v>7.319999999999999</c:v>
                </c:pt>
                <c:pt idx="5">
                  <c:v>33.46</c:v>
                </c:pt>
                <c:pt idx="7">
                  <c:v>13.655</c:v>
                </c:pt>
                <c:pt idx="8">
                  <c:v>37.03</c:v>
                </c:pt>
                <c:pt idx="10">
                  <c:v>6.265</c:v>
                </c:pt>
                <c:pt idx="11">
                  <c:v>0.0</c:v>
                </c:pt>
                <c:pt idx="12">
                  <c:v>2.08</c:v>
                </c:pt>
                <c:pt idx="14">
                  <c:v>5.5</c:v>
                </c:pt>
                <c:pt idx="15">
                  <c:v>2.78</c:v>
                </c:pt>
                <c:pt idx="16">
                  <c:v>11.76</c:v>
                </c:pt>
                <c:pt idx="17">
                  <c:v>113.895</c:v>
                </c:pt>
                <c:pt idx="19">
                  <c:v>2.13</c:v>
                </c:pt>
                <c:pt idx="20">
                  <c:v>7.819999999999999</c:v>
                </c:pt>
                <c:pt idx="21">
                  <c:v>201.61</c:v>
                </c:pt>
                <c:pt idx="22">
                  <c:v>80.68499999999998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144760472"/>
        <c:axId val="-2144757240"/>
        <c:axId val="0"/>
      </c:bar3DChart>
      <c:catAx>
        <c:axId val="-21447604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-2144757240"/>
        <c:crosses val="autoZero"/>
        <c:auto val="1"/>
        <c:lblAlgn val="ctr"/>
        <c:lblOffset val="100"/>
        <c:noMultiLvlLbl val="0"/>
      </c:catAx>
      <c:valAx>
        <c:axId val="-21447572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Representation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476047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872940611218387"/>
          <c:y val="0.126004860396945"/>
          <c:w val="0.124707269016501"/>
          <c:h val="0.34947414392286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DD9D-C902-B840-B322-154EF55B286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85800"/>
            <a:ext cx="4483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3BF7-641D-E343-8941-44C00211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3.</a:t>
            </a:r>
            <a:r>
              <a:rPr lang="en-US" baseline="0" dirty="0" smtClean="0"/>
              <a:t> Functional enrichment in panel b: KEGG terms with p-values less than 0.01.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9231849"/>
            <a:ext cx="33032700" cy="63701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0" y="16840200"/>
            <a:ext cx="27203400" cy="7594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38883" y="1747309"/>
            <a:ext cx="11800285" cy="37188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4541" y="1747309"/>
            <a:ext cx="34766643" cy="37188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832" y="19096568"/>
            <a:ext cx="33032700" cy="5902325"/>
          </a:xfrm>
        </p:spPr>
        <p:txBody>
          <a:bodyPr anchor="t"/>
          <a:lstStyle>
            <a:lvl1pPr algn="l">
              <a:defRPr sz="16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832" y="12595760"/>
            <a:ext cx="33032700" cy="6500809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20101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84020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76030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68040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60050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537" y="10167409"/>
            <a:ext cx="23283465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55707" y="10167409"/>
            <a:ext cx="23283467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652157"/>
            <a:ext cx="17170798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2" y="9424460"/>
            <a:ext cx="17170798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41360" y="6652157"/>
            <a:ext cx="17177544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41360" y="9424460"/>
            <a:ext cx="17177544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183216"/>
            <a:ext cx="12785332" cy="5035550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3965" y="1183219"/>
            <a:ext cx="21724941" cy="25363491"/>
          </a:xfrm>
        </p:spPr>
        <p:txBody>
          <a:bodyPr/>
          <a:lstStyle>
            <a:lvl1pPr>
              <a:defRPr sz="13500"/>
            </a:lvl1pPr>
            <a:lvl2pPr>
              <a:defRPr sz="11700"/>
            </a:lvl2pPr>
            <a:lvl3pPr>
              <a:defRPr sz="102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6218769"/>
            <a:ext cx="12785332" cy="20327941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23" y="20802602"/>
            <a:ext cx="23317200" cy="2455866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7223" y="2655359"/>
            <a:ext cx="23317200" cy="17830800"/>
          </a:xfrm>
        </p:spPr>
        <p:txBody>
          <a:bodyPr/>
          <a:lstStyle>
            <a:lvl1pPr marL="0" indent="0">
              <a:buNone/>
              <a:defRPr sz="13500"/>
            </a:lvl1pPr>
            <a:lvl2pPr marL="1920101" indent="0">
              <a:buNone/>
              <a:defRPr sz="11700"/>
            </a:lvl2pPr>
            <a:lvl3pPr marL="3840203" indent="0">
              <a:buNone/>
              <a:defRPr sz="10200"/>
            </a:lvl3pPr>
            <a:lvl4pPr marL="5760303" indent="0">
              <a:buNone/>
              <a:defRPr sz="8500"/>
            </a:lvl4pPr>
            <a:lvl5pPr marL="7680404" indent="0">
              <a:buNone/>
              <a:defRPr sz="8500"/>
            </a:lvl5pPr>
            <a:lvl6pPr marL="9600505" indent="0">
              <a:buNone/>
              <a:defRPr sz="8500"/>
            </a:lvl6pPr>
            <a:lvl7pPr marL="11520607" indent="0">
              <a:buNone/>
              <a:defRPr sz="8500"/>
            </a:lvl7pPr>
            <a:lvl8pPr marL="13440708" indent="0">
              <a:buNone/>
              <a:defRPr sz="8500"/>
            </a:lvl8pPr>
            <a:lvl9pPr marL="15360808" indent="0">
              <a:buNone/>
              <a:defRPr sz="8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7223" y="23258468"/>
            <a:ext cx="23317200" cy="3487734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  <a:prstGeom prst="rect">
            <a:avLst/>
          </a:prstGeom>
        </p:spPr>
        <p:txBody>
          <a:bodyPr vert="horz" lIns="384020" tIns="192010" rIns="384020" bIns="1920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934209"/>
            <a:ext cx="34975800" cy="19612505"/>
          </a:xfrm>
          <a:prstGeom prst="rect">
            <a:avLst/>
          </a:prstGeom>
        </p:spPr>
        <p:txBody>
          <a:bodyPr vert="horz" lIns="384020" tIns="192010" rIns="384020" bIns="1920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87A5-AD5E-C749-BB36-A736E6992297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7850" y="27544190"/>
            <a:ext cx="123063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51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20101" rtl="0" eaLnBrk="1" latinLnBrk="0" hangingPunct="1">
        <a:spcBef>
          <a:spcPct val="0"/>
        </a:spcBef>
        <a:buNone/>
        <a:defRPr sz="1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76" indent="-1440076" algn="l" defTabSz="1920101" rtl="0" eaLnBrk="1" latinLnBrk="0" hangingPunct="1">
        <a:spcBef>
          <a:spcPct val="20000"/>
        </a:spcBef>
        <a:buFont typeface="Arial"/>
        <a:buChar char="•"/>
        <a:defRPr sz="13500" kern="1200">
          <a:solidFill>
            <a:schemeClr val="tx1"/>
          </a:solidFill>
          <a:latin typeface="+mn-lt"/>
          <a:ea typeface="+mn-ea"/>
          <a:cs typeface="+mn-cs"/>
        </a:defRPr>
      </a:lvl1pPr>
      <a:lvl2pPr marL="3120164" indent="-1200063" algn="l" defTabSz="1920101" rtl="0" eaLnBrk="1" latinLnBrk="0" hangingPunct="1">
        <a:spcBef>
          <a:spcPct val="20000"/>
        </a:spcBef>
        <a:buFont typeface="Arial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252" indent="-960050" algn="l" defTabSz="192010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353" indent="-960050" algn="l" defTabSz="1920101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55" indent="-960050" algn="l" defTabSz="1920101" rtl="0" eaLnBrk="1" latinLnBrk="0" hangingPunct="1">
        <a:spcBef>
          <a:spcPct val="20000"/>
        </a:spcBef>
        <a:buFont typeface="Arial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555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656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758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0859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01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2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3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404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505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0607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07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08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chart" Target="../charts/chart1.xml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8" Type="http://schemas.openxmlformats.org/officeDocument/2006/relationships/image" Target="../media/image5.emf"/><Relationship Id="rId9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86772" y="9467313"/>
            <a:ext cx="12178070" cy="9133552"/>
            <a:chOff x="361372" y="8712198"/>
            <a:chExt cx="12178070" cy="9133552"/>
          </a:xfrm>
        </p:grpSpPr>
        <p:pic>
          <p:nvPicPr>
            <p:cNvPr id="22" name="Picture 21" descr="phylo3d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72" y="8712198"/>
              <a:ext cx="12178070" cy="913355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9536756" y="10312786"/>
              <a:ext cx="2761894" cy="54784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ACT2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graphicFrame>
        <p:nvGraphicFramePr>
          <p:cNvPr id="69" name="Chart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268371"/>
              </p:ext>
            </p:extLst>
          </p:nvPr>
        </p:nvGraphicFramePr>
        <p:xfrm>
          <a:off x="1491400" y="18372666"/>
          <a:ext cx="21063799" cy="5884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 descr="heatmap_profile1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/>
          <a:stretch/>
        </p:blipFill>
        <p:spPr>
          <a:xfrm rot="5400000">
            <a:off x="9014692" y="8909927"/>
            <a:ext cx="14198114" cy="30727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373" y="63404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3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349" y="216384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174233" y="2037152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 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11650" y="205787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 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2349" y="17903279"/>
            <a:ext cx="487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</a:t>
            </a:r>
            <a:endParaRPr lang="en-US" sz="4400" b="1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23079076" y="17749418"/>
            <a:ext cx="314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9330" y="1508858"/>
            <a:ext cx="13318870" cy="11099059"/>
            <a:chOff x="66930" y="1015183"/>
            <a:chExt cx="13318870" cy="11099059"/>
          </a:xfrm>
        </p:grpSpPr>
        <p:pic>
          <p:nvPicPr>
            <p:cNvPr id="5" name="Picture 4" descr="phylo3d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0" y="1015183"/>
              <a:ext cx="13318870" cy="110990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6336" y="2804767"/>
              <a:ext cx="3044684" cy="7109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8 day N CD4T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8 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8 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IL21-ACT2</a:t>
              </a:r>
            </a:p>
          </p:txBody>
        </p:sp>
      </p:grp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5394"/>
              </p:ext>
            </p:extLst>
          </p:nvPr>
        </p:nvGraphicFramePr>
        <p:xfrm>
          <a:off x="17896097" y="2677278"/>
          <a:ext cx="6981797" cy="1387722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81797"/>
              </a:tblGrid>
              <a:tr h="72632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700" b="1" dirty="0" smtClean="0">
                          <a:latin typeface="Arial"/>
                          <a:cs typeface="Arial"/>
                        </a:rPr>
                        <a:t>Functional</a:t>
                      </a:r>
                      <a:r>
                        <a:rPr lang="en-US" sz="2700" b="1" baseline="0" dirty="0" smtClean="0">
                          <a:latin typeface="Arial"/>
                          <a:cs typeface="Arial"/>
                        </a:rPr>
                        <a:t> enrichment</a:t>
                      </a:r>
                      <a:endParaRPr lang="en-US" sz="2700" b="1" dirty="0"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51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dirty="0" smtClean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Ribosome</a:t>
                      </a:r>
                      <a:r>
                        <a:rPr lang="en-US" sz="2700" baseline="0" dirty="0" smtClean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(9)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Prostate cancer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3200" baseline="0" dirty="0" smtClean="0"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4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Cytokine-cytokine receptor interaction (15)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Leishmaniasis</a:t>
                      </a: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Chemokine signaling pathway (8)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Natural killer cell mediated </a:t>
                      </a:r>
                      <a:r>
                        <a:rPr lang="en-US" sz="2700" baseline="0" dirty="0" err="1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cytoxicity</a:t>
                      </a: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Protein processing in endoplasmic reticulum (7)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Endocytosis (7)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9219">
                <a:tc>
                  <a:txBody>
                    <a:bodyPr/>
                    <a:lstStyle/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T cell receptor signaling pathway (9)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Fc epsilon </a:t>
                      </a:r>
                      <a:r>
                        <a:rPr lang="en-US" sz="27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Rl</a:t>
                      </a: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signaling pathway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Fc gamma R-mediated phagocytosis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VEGF signaling pathway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Neurotrophin</a:t>
                      </a: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signaling pathway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Inositol phosphate metabolism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GnRH</a:t>
                      </a: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signaling pathway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Glioma</a:t>
                      </a: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Leukocyte </a:t>
                      </a:r>
                      <a:r>
                        <a:rPr lang="en-US" sz="27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transcendothelial</a:t>
                      </a: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migration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Chemokine signaling pathway (6)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3" name="Picture 82" descr="phylo_profile1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96"/>
          <a:stretch/>
        </p:blipFill>
        <p:spPr>
          <a:xfrm>
            <a:off x="14871634" y="1863974"/>
            <a:ext cx="3000549" cy="148619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 rot="16200000">
            <a:off x="13789808" y="4790891"/>
            <a:ext cx="1722345" cy="467556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N (</a:t>
            </a:r>
            <a:r>
              <a:rPr lang="en-US" sz="2400" b="1" dirty="0" smtClean="0">
                <a:latin typeface="Arial"/>
                <a:cs typeface="Arial"/>
              </a:rPr>
              <a:t>149)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4896508" y="12183534"/>
            <a:ext cx="267292" cy="4428065"/>
          </a:xfrm>
          <a:prstGeom prst="rect">
            <a:avLst/>
          </a:prstGeom>
          <a:solidFill>
            <a:srgbClr val="165DC1"/>
          </a:solidFill>
          <a:ln>
            <a:solidFill>
              <a:srgbClr val="176F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2973411" y="13320644"/>
            <a:ext cx="3355138" cy="467556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ACT IL21 (</a:t>
            </a:r>
            <a:r>
              <a:rPr lang="en-US" sz="2400" b="1" dirty="0" smtClean="0">
                <a:latin typeface="Arial"/>
                <a:cs typeface="Arial"/>
              </a:rPr>
              <a:t>158)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13519602" y="8923368"/>
            <a:ext cx="2294724" cy="467556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ACT (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165)</a:t>
            </a:r>
            <a:endParaRPr 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884401" y="3377272"/>
            <a:ext cx="288000" cy="4166527"/>
          </a:xfrm>
          <a:prstGeom prst="rect">
            <a:avLst/>
          </a:prstGeom>
          <a:solidFill>
            <a:srgbClr val="A00FE9"/>
          </a:solidFill>
          <a:ln>
            <a:solidFill>
              <a:srgbClr val="A00FE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flipH="1">
            <a:off x="14879164" y="7557042"/>
            <a:ext cx="284635" cy="4634958"/>
          </a:xfrm>
          <a:prstGeom prst="rect">
            <a:avLst/>
          </a:prstGeom>
          <a:solidFill>
            <a:srgbClr val="58C704"/>
          </a:solidFill>
          <a:ln>
            <a:solidFill>
              <a:srgbClr val="58C70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5559332" y="16916541"/>
            <a:ext cx="15019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-1   0   1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97" name="Picture 96" descr="scatterplot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28" r="24336"/>
          <a:stretch/>
        </p:blipFill>
        <p:spPr>
          <a:xfrm>
            <a:off x="24301338" y="3012182"/>
            <a:ext cx="12427932" cy="11739367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34089788" y="10773986"/>
            <a:ext cx="1584378" cy="1102866"/>
            <a:chOff x="33408759" y="14416645"/>
            <a:chExt cx="1584378" cy="1102866"/>
          </a:xfrm>
        </p:grpSpPr>
        <p:sp>
          <p:nvSpPr>
            <p:cNvPr id="99" name="TextBox 98"/>
            <p:cNvSpPr txBox="1"/>
            <p:nvPr/>
          </p:nvSpPr>
          <p:spPr>
            <a:xfrm>
              <a:off x="33696889" y="14416645"/>
              <a:ext cx="1296248" cy="110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N       </a:t>
              </a:r>
            </a:p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     </a:t>
              </a:r>
            </a:p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</a:t>
              </a:r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IL21</a:t>
              </a:r>
            </a:p>
          </p:txBody>
        </p:sp>
        <p:sp>
          <p:nvSpPr>
            <p:cNvPr id="100" name="Oval 99"/>
            <p:cNvSpPr>
              <a:spLocks/>
            </p:cNvSpPr>
            <p:nvPr/>
          </p:nvSpPr>
          <p:spPr>
            <a:xfrm>
              <a:off x="33408759" y="14571272"/>
              <a:ext cx="176998" cy="180277"/>
            </a:xfrm>
            <a:prstGeom prst="ellipse">
              <a:avLst/>
            </a:prstGeom>
            <a:solidFill>
              <a:srgbClr val="A00FE9"/>
            </a:solidFill>
            <a:ln>
              <a:solidFill>
                <a:srgbClr val="A00FE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>
              <a:spLocks noChangeAspect="1"/>
            </p:cNvSpPr>
            <p:nvPr/>
          </p:nvSpPr>
          <p:spPr>
            <a:xfrm>
              <a:off x="33421348" y="14878773"/>
              <a:ext cx="177109" cy="180267"/>
            </a:xfrm>
            <a:prstGeom prst="triangle">
              <a:avLst/>
            </a:prstGeom>
            <a:solidFill>
              <a:srgbClr val="58C704"/>
            </a:solidFill>
            <a:ln>
              <a:solidFill>
                <a:srgbClr val="58C7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58C704"/>
                  </a:solidFill>
                </a:ln>
              </a:endParaRPr>
            </a:p>
          </p:txBody>
        </p:sp>
        <p:sp>
          <p:nvSpPr>
            <p:cNvPr id="102" name="Parallelogram 101"/>
            <p:cNvSpPr>
              <a:spLocks/>
            </p:cNvSpPr>
            <p:nvPr/>
          </p:nvSpPr>
          <p:spPr>
            <a:xfrm>
              <a:off x="33408759" y="15231991"/>
              <a:ext cx="178549" cy="180267"/>
            </a:xfrm>
            <a:prstGeom prst="parallelogram">
              <a:avLst>
                <a:gd name="adj" fmla="val 0"/>
              </a:avLst>
            </a:prstGeom>
            <a:solidFill>
              <a:srgbClr val="165DC1"/>
            </a:solidFill>
            <a:ln>
              <a:solidFill>
                <a:srgbClr val="165DC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34836475" y="528268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871150" y="5058485"/>
            <a:ext cx="624249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Ifng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4212226" y="470483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5246901" y="4480635"/>
            <a:ext cx="645289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Maf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rot="16200000">
            <a:off x="30664526" y="4017877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0876877" y="3106510"/>
            <a:ext cx="60997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rot="16200000">
            <a:off x="31382077" y="4258600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1380653" y="3335261"/>
            <a:ext cx="103752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Gpm6b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16200000">
            <a:off x="31919889" y="4750537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2132240" y="3839170"/>
            <a:ext cx="86620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Cxcr5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3" name="Straight Connector 122"/>
          <p:cNvCxnSpPr>
            <a:stCxn id="124" idx="3"/>
          </p:cNvCxnSpPr>
          <p:nvPr/>
        </p:nvCxnSpPr>
        <p:spPr>
          <a:xfrm>
            <a:off x="31858891" y="5145997"/>
            <a:ext cx="456259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1120678" y="4942996"/>
            <a:ext cx="73821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Tox2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30876877" y="5834219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0176428" y="5612168"/>
            <a:ext cx="767017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Lag3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34919025" y="8057634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5693350" y="7833435"/>
            <a:ext cx="79519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Klrg1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33884350" y="691463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4919025" y="6690435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Tbx21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33522025" y="7590908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4556700" y="7366709"/>
            <a:ext cx="552991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Id2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rot="5400000">
            <a:off x="32565842" y="8105446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2701205" y="8576385"/>
            <a:ext cx="83802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Il21rb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28365450" y="10730532"/>
            <a:ext cx="815602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7833278" y="10508481"/>
            <a:ext cx="624124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Sell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rot="16200000">
            <a:off x="30512128" y="7070770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0510704" y="6147431"/>
            <a:ext cx="99469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Slamf6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1029465" y="8281317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1803790" y="8057118"/>
            <a:ext cx="809597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Cd28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29659090" y="8171019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8958641" y="7948968"/>
            <a:ext cx="6953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Bcl6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30510704" y="9193369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1285029" y="8969170"/>
            <a:ext cx="69658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Il21r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30048377" y="9373405"/>
            <a:ext cx="1" cy="8310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9666403" y="10177532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Foxo1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rot="16200000" flipH="1">
            <a:off x="29403278" y="9011721"/>
            <a:ext cx="1" cy="8310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8187829" y="9205195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Foxp1</a:t>
            </a:r>
            <a:endParaRPr lang="en-US" sz="2000" dirty="0">
              <a:latin typeface="Arial"/>
              <a:cs typeface="Arial"/>
            </a:endParaRPr>
          </a:p>
        </p:txBody>
      </p:sp>
      <p:graphicFrame>
        <p:nvGraphicFramePr>
          <p:cNvPr id="70" name="Chart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863678"/>
              </p:ext>
            </p:extLst>
          </p:nvPr>
        </p:nvGraphicFramePr>
        <p:xfrm>
          <a:off x="22754340" y="18288000"/>
          <a:ext cx="13824126" cy="560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83904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8512</TotalTime>
  <Words>242</Words>
  <Application>Microsoft Macintosh PowerPoint</Application>
  <PresentationFormat>Custom</PresentationFormat>
  <Paragraphs>81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Adkins</dc:creator>
  <cp:lastModifiedBy>Xulong Wang</cp:lastModifiedBy>
  <cp:revision>183</cp:revision>
  <cp:lastPrinted>2015-09-04T20:27:17Z</cp:lastPrinted>
  <dcterms:created xsi:type="dcterms:W3CDTF">2015-08-10T19:32:25Z</dcterms:created>
  <dcterms:modified xsi:type="dcterms:W3CDTF">2016-01-26T17:22:39Z</dcterms:modified>
</cp:coreProperties>
</file>