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38862000" cy="29718000"/>
  <p:notesSz cx="6858000" cy="9144000"/>
  <p:defaultTextStyle>
    <a:defPPr>
      <a:defRPr lang="en-US"/>
    </a:defPPr>
    <a:lvl1pPr marL="0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01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303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404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505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607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7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808" algn="l" defTabSz="1920101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76FAC"/>
    <a:srgbClr val="983472"/>
    <a:srgbClr val="12730A"/>
    <a:srgbClr val="0F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5551" autoAdjust="0"/>
  </p:normalViewPr>
  <p:slideViewPr>
    <p:cSldViewPr snapToGrid="0" snapToObjects="1">
      <p:cViewPr varScale="1">
        <p:scale>
          <a:sx n="39" d="100"/>
          <a:sy n="39" d="100"/>
        </p:scale>
        <p:origin x="-816" y="-120"/>
      </p:cViewPr>
      <p:guideLst>
        <p:guide orient="horz" pos="9360"/>
        <p:guide pos="12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LG-MABEL:Users:dcr:Desktop:LIZ%20VFP%20MS:DCR%20summary%20for%20heatmap%20Viz%20MS%201.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LG-MABEL:Users:dcr:Desktop:LIZ%20VFP%20MS:DCR%20summary%20for%20heatmap%20Viz%20MS%201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</c:v>
                </c:pt>
              </c:strCache>
            </c:strRef>
          </c:tx>
          <c:invertIfNegative val="0"/>
          <c:cat>
            <c:multiLvlStrRef>
              <c:f>Sheet1!$B$2:$C$41</c:f>
              <c:multiLvlStrCache>
                <c:ptCount val="40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1">
                    <c:v>Tcf7</c:v>
                  </c:pt>
                  <c:pt idx="12">
                    <c:v>Lef1</c:v>
                  </c:pt>
                  <c:pt idx="13">
                    <c:v>Prdm1</c:v>
                  </c:pt>
                  <c:pt idx="15">
                    <c:v>Il21</c:v>
                  </c:pt>
                  <c:pt idx="16">
                    <c:v>Tnsf8</c:v>
                  </c:pt>
                  <c:pt idx="17">
                    <c:v>Tgfb3</c:v>
                  </c:pt>
                  <c:pt idx="18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3">
                    <c:v>Sostdc1</c:v>
                  </c:pt>
                  <c:pt idx="24">
                    <c:v>Cxcr5</c:v>
                  </c:pt>
                  <c:pt idx="25">
                    <c:v>Btla</c:v>
                  </c:pt>
                  <c:pt idx="26">
                    <c:v>Cd200</c:v>
                  </c:pt>
                  <c:pt idx="27">
                    <c:v>Slamf6</c:v>
                  </c:pt>
                  <c:pt idx="28">
                    <c:v>Gpm6b</c:v>
                  </c:pt>
                  <c:pt idx="30">
                    <c:v>Cd4</c:v>
                  </c:pt>
                  <c:pt idx="31">
                    <c:v>Cd28</c:v>
                  </c:pt>
                  <c:pt idx="32">
                    <c:v>Lag3</c:v>
                  </c:pt>
                  <c:pt idx="34">
                    <c:v>Mki67</c:v>
                  </c:pt>
                  <c:pt idx="35">
                    <c:v>Cdc25b</c:v>
                  </c:pt>
                  <c:pt idx="36">
                    <c:v>Ccdc12</c:v>
                  </c:pt>
                  <c:pt idx="37">
                    <c:v>Ccdc28b</c:v>
                  </c:pt>
                  <c:pt idx="38">
                    <c:v>Tbc1d4</c:v>
                  </c:pt>
                  <c:pt idx="39">
                    <c:v>Myo1g</c:v>
                  </c:pt>
                </c:lvl>
                <c:lvl>
                  <c:pt idx="0">
                    <c:v>Tx Factors</c:v>
                  </c:pt>
                  <c:pt idx="15">
                    <c:v>Cytokines/Receptors</c:v>
                  </c:pt>
                  <c:pt idx="23">
                    <c:v>Markers</c:v>
                  </c:pt>
                  <c:pt idx="30">
                    <c:v>TCR/CD3</c:v>
                  </c:pt>
                  <c:pt idx="34">
                    <c:v>Cell Cycling</c:v>
                  </c:pt>
                </c:lvl>
              </c:multiLvlStrCache>
            </c:multiLvlStr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23.75</c:v>
                </c:pt>
                <c:pt idx="1">
                  <c:v>14.965</c:v>
                </c:pt>
                <c:pt idx="2">
                  <c:v>26.32</c:v>
                </c:pt>
                <c:pt idx="3">
                  <c:v>6.319999999999999</c:v>
                </c:pt>
                <c:pt idx="4">
                  <c:v>73.16500000000001</c:v>
                </c:pt>
                <c:pt idx="5">
                  <c:v>0.0</c:v>
                </c:pt>
                <c:pt idx="6">
                  <c:v>14.72</c:v>
                </c:pt>
                <c:pt idx="7">
                  <c:v>1.44</c:v>
                </c:pt>
                <c:pt idx="8">
                  <c:v>62.935</c:v>
                </c:pt>
                <c:pt idx="9">
                  <c:v>21.21</c:v>
                </c:pt>
                <c:pt idx="11">
                  <c:v>1084.715</c:v>
                </c:pt>
                <c:pt idx="12">
                  <c:v>403.605</c:v>
                </c:pt>
                <c:pt idx="13">
                  <c:v>8.425</c:v>
                </c:pt>
                <c:pt idx="15">
                  <c:v>0.0</c:v>
                </c:pt>
                <c:pt idx="16">
                  <c:v>1.105</c:v>
                </c:pt>
                <c:pt idx="17">
                  <c:v>36.975</c:v>
                </c:pt>
                <c:pt idx="18">
                  <c:v>0.595</c:v>
                </c:pt>
                <c:pt idx="20">
                  <c:v>104.0</c:v>
                </c:pt>
                <c:pt idx="21">
                  <c:v>216.355</c:v>
                </c:pt>
                <c:pt idx="23">
                  <c:v>0.0</c:v>
                </c:pt>
                <c:pt idx="24">
                  <c:v>2.695</c:v>
                </c:pt>
                <c:pt idx="25">
                  <c:v>137.905</c:v>
                </c:pt>
                <c:pt idx="26">
                  <c:v>20.765</c:v>
                </c:pt>
                <c:pt idx="27">
                  <c:v>90.925</c:v>
                </c:pt>
                <c:pt idx="28">
                  <c:v>1.895</c:v>
                </c:pt>
                <c:pt idx="30">
                  <c:v>336.745</c:v>
                </c:pt>
                <c:pt idx="31">
                  <c:v>433.875</c:v>
                </c:pt>
                <c:pt idx="32">
                  <c:v>0.505</c:v>
                </c:pt>
                <c:pt idx="34">
                  <c:v>3.3</c:v>
                </c:pt>
                <c:pt idx="35">
                  <c:v>16.4</c:v>
                </c:pt>
                <c:pt idx="36">
                  <c:v>60.69</c:v>
                </c:pt>
                <c:pt idx="37">
                  <c:v>10.955</c:v>
                </c:pt>
                <c:pt idx="38">
                  <c:v>18.65</c:v>
                </c:pt>
                <c:pt idx="39">
                  <c:v>109.59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ACT</c:v>
                </c:pt>
              </c:strCache>
            </c:strRef>
          </c:tx>
          <c:invertIfNegative val="0"/>
          <c:cat>
            <c:multiLvlStrRef>
              <c:f>Sheet1!$B$2:$C$41</c:f>
              <c:multiLvlStrCache>
                <c:ptCount val="40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1">
                    <c:v>Tcf7</c:v>
                  </c:pt>
                  <c:pt idx="12">
                    <c:v>Lef1</c:v>
                  </c:pt>
                  <c:pt idx="13">
                    <c:v>Prdm1</c:v>
                  </c:pt>
                  <c:pt idx="15">
                    <c:v>Il21</c:v>
                  </c:pt>
                  <c:pt idx="16">
                    <c:v>Tnsf8</c:v>
                  </c:pt>
                  <c:pt idx="17">
                    <c:v>Tgfb3</c:v>
                  </c:pt>
                  <c:pt idx="18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3">
                    <c:v>Sostdc1</c:v>
                  </c:pt>
                  <c:pt idx="24">
                    <c:v>Cxcr5</c:v>
                  </c:pt>
                  <c:pt idx="25">
                    <c:v>Btla</c:v>
                  </c:pt>
                  <c:pt idx="26">
                    <c:v>Cd200</c:v>
                  </c:pt>
                  <c:pt idx="27">
                    <c:v>Slamf6</c:v>
                  </c:pt>
                  <c:pt idx="28">
                    <c:v>Gpm6b</c:v>
                  </c:pt>
                  <c:pt idx="30">
                    <c:v>Cd4</c:v>
                  </c:pt>
                  <c:pt idx="31">
                    <c:v>Cd28</c:v>
                  </c:pt>
                  <c:pt idx="32">
                    <c:v>Lag3</c:v>
                  </c:pt>
                  <c:pt idx="34">
                    <c:v>Mki67</c:v>
                  </c:pt>
                  <c:pt idx="35">
                    <c:v>Cdc25b</c:v>
                  </c:pt>
                  <c:pt idx="36">
                    <c:v>Ccdc12</c:v>
                  </c:pt>
                  <c:pt idx="37">
                    <c:v>Ccdc28b</c:v>
                  </c:pt>
                  <c:pt idx="38">
                    <c:v>Tbc1d4</c:v>
                  </c:pt>
                  <c:pt idx="39">
                    <c:v>Myo1g</c:v>
                  </c:pt>
                </c:lvl>
                <c:lvl>
                  <c:pt idx="0">
                    <c:v>Tx Factors</c:v>
                  </c:pt>
                  <c:pt idx="15">
                    <c:v>Cytokines/Receptors</c:v>
                  </c:pt>
                  <c:pt idx="23">
                    <c:v>Markers</c:v>
                  </c:pt>
                  <c:pt idx="30">
                    <c:v>TCR/CD3</c:v>
                  </c:pt>
                  <c:pt idx="34">
                    <c:v>Cell Cycling</c:v>
                  </c:pt>
                </c:lvl>
              </c:multiLvlStrCache>
            </c:multiLvlStrRef>
          </c:cat>
          <c:val>
            <c:numRef>
              <c:f>Sheet1!$E$2:$E$41</c:f>
              <c:numCache>
                <c:formatCode>General</c:formatCode>
                <c:ptCount val="40"/>
                <c:pt idx="0">
                  <c:v>21.96</c:v>
                </c:pt>
                <c:pt idx="1">
                  <c:v>15.26</c:v>
                </c:pt>
                <c:pt idx="2">
                  <c:v>19.81</c:v>
                </c:pt>
                <c:pt idx="3">
                  <c:v>13.37</c:v>
                </c:pt>
                <c:pt idx="4">
                  <c:v>90.44</c:v>
                </c:pt>
                <c:pt idx="5">
                  <c:v>3.385</c:v>
                </c:pt>
                <c:pt idx="6">
                  <c:v>27.06</c:v>
                </c:pt>
                <c:pt idx="7">
                  <c:v>63.355</c:v>
                </c:pt>
                <c:pt idx="8">
                  <c:v>138.83</c:v>
                </c:pt>
                <c:pt idx="9">
                  <c:v>29.305</c:v>
                </c:pt>
                <c:pt idx="11">
                  <c:v>393.46</c:v>
                </c:pt>
                <c:pt idx="12">
                  <c:v>117.235</c:v>
                </c:pt>
                <c:pt idx="13">
                  <c:v>42.25</c:v>
                </c:pt>
                <c:pt idx="15">
                  <c:v>0.63</c:v>
                </c:pt>
                <c:pt idx="16">
                  <c:v>4.245</c:v>
                </c:pt>
                <c:pt idx="17">
                  <c:v>16.81</c:v>
                </c:pt>
                <c:pt idx="18">
                  <c:v>10.16</c:v>
                </c:pt>
                <c:pt idx="20">
                  <c:v>31.065</c:v>
                </c:pt>
                <c:pt idx="21">
                  <c:v>123.015</c:v>
                </c:pt>
                <c:pt idx="23">
                  <c:v>0.0</c:v>
                </c:pt>
                <c:pt idx="24">
                  <c:v>16.41</c:v>
                </c:pt>
                <c:pt idx="25">
                  <c:v>119.885</c:v>
                </c:pt>
                <c:pt idx="26">
                  <c:v>62.09</c:v>
                </c:pt>
                <c:pt idx="27">
                  <c:v>117.43</c:v>
                </c:pt>
                <c:pt idx="28">
                  <c:v>8.04</c:v>
                </c:pt>
                <c:pt idx="30">
                  <c:v>251.835</c:v>
                </c:pt>
                <c:pt idx="31">
                  <c:v>572.14</c:v>
                </c:pt>
                <c:pt idx="32">
                  <c:v>3.97</c:v>
                </c:pt>
                <c:pt idx="34">
                  <c:v>36.62</c:v>
                </c:pt>
                <c:pt idx="35">
                  <c:v>21.765</c:v>
                </c:pt>
                <c:pt idx="36">
                  <c:v>64.45</c:v>
                </c:pt>
                <c:pt idx="37">
                  <c:v>22.025</c:v>
                </c:pt>
                <c:pt idx="38">
                  <c:v>45.42</c:v>
                </c:pt>
                <c:pt idx="39">
                  <c:v>119.885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IL21 ACT</c:v>
                </c:pt>
              </c:strCache>
            </c:strRef>
          </c:tx>
          <c:invertIfNegative val="0"/>
          <c:cat>
            <c:multiLvlStrRef>
              <c:f>Sheet1!$B$2:$C$41</c:f>
              <c:multiLvlStrCache>
                <c:ptCount val="40"/>
                <c:lvl>
                  <c:pt idx="0">
                    <c:v>Bcl6</c:v>
                  </c:pt>
                  <c:pt idx="1">
                    <c:v>E2f2</c:v>
                  </c:pt>
                  <c:pt idx="2">
                    <c:v>Id3</c:v>
                  </c:pt>
                  <c:pt idx="3">
                    <c:v>Fosb</c:v>
                  </c:pt>
                  <c:pt idx="4">
                    <c:v>Tox</c:v>
                  </c:pt>
                  <c:pt idx="5">
                    <c:v>Tox2</c:v>
                  </c:pt>
                  <c:pt idx="6">
                    <c:v>Egr2</c:v>
                  </c:pt>
                  <c:pt idx="7">
                    <c:v>Maf</c:v>
                  </c:pt>
                  <c:pt idx="8">
                    <c:v>Nfatc1</c:v>
                  </c:pt>
                  <c:pt idx="9">
                    <c:v>Pou2af1</c:v>
                  </c:pt>
                  <c:pt idx="11">
                    <c:v>Tcf7</c:v>
                  </c:pt>
                  <c:pt idx="12">
                    <c:v>Lef1</c:v>
                  </c:pt>
                  <c:pt idx="13">
                    <c:v>Prdm1</c:v>
                  </c:pt>
                  <c:pt idx="15">
                    <c:v>Il21</c:v>
                  </c:pt>
                  <c:pt idx="16">
                    <c:v>Tnsf8</c:v>
                  </c:pt>
                  <c:pt idx="17">
                    <c:v>Tgfb3</c:v>
                  </c:pt>
                  <c:pt idx="18">
                    <c:v>Angptl2</c:v>
                  </c:pt>
                  <c:pt idx="20">
                    <c:v>Il6ra</c:v>
                  </c:pt>
                  <c:pt idx="21">
                    <c:v>Il6st</c:v>
                  </c:pt>
                  <c:pt idx="23">
                    <c:v>Sostdc1</c:v>
                  </c:pt>
                  <c:pt idx="24">
                    <c:v>Cxcr5</c:v>
                  </c:pt>
                  <c:pt idx="25">
                    <c:v>Btla</c:v>
                  </c:pt>
                  <c:pt idx="26">
                    <c:v>Cd200</c:v>
                  </c:pt>
                  <c:pt idx="27">
                    <c:v>Slamf6</c:v>
                  </c:pt>
                  <c:pt idx="28">
                    <c:v>Gpm6b</c:v>
                  </c:pt>
                  <c:pt idx="30">
                    <c:v>Cd4</c:v>
                  </c:pt>
                  <c:pt idx="31">
                    <c:v>Cd28</c:v>
                  </c:pt>
                  <c:pt idx="32">
                    <c:v>Lag3</c:v>
                  </c:pt>
                  <c:pt idx="34">
                    <c:v>Mki67</c:v>
                  </c:pt>
                  <c:pt idx="35">
                    <c:v>Cdc25b</c:v>
                  </c:pt>
                  <c:pt idx="36">
                    <c:v>Ccdc12</c:v>
                  </c:pt>
                  <c:pt idx="37">
                    <c:v>Ccdc28b</c:v>
                  </c:pt>
                  <c:pt idx="38">
                    <c:v>Tbc1d4</c:v>
                  </c:pt>
                  <c:pt idx="39">
                    <c:v>Myo1g</c:v>
                  </c:pt>
                </c:lvl>
                <c:lvl>
                  <c:pt idx="0">
                    <c:v>Tx Factors</c:v>
                  </c:pt>
                  <c:pt idx="15">
                    <c:v>Cytokines/Receptors</c:v>
                  </c:pt>
                  <c:pt idx="23">
                    <c:v>Markers</c:v>
                  </c:pt>
                  <c:pt idx="30">
                    <c:v>TCR/CD3</c:v>
                  </c:pt>
                  <c:pt idx="34">
                    <c:v>Cell Cycling</c:v>
                  </c:pt>
                </c:lvl>
              </c:multiLvlStrCache>
            </c:multiLvlStr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52.17</c:v>
                </c:pt>
                <c:pt idx="1">
                  <c:v>30.295</c:v>
                </c:pt>
                <c:pt idx="2">
                  <c:v>41.92</c:v>
                </c:pt>
                <c:pt idx="3">
                  <c:v>44.665</c:v>
                </c:pt>
                <c:pt idx="4">
                  <c:v>149.61</c:v>
                </c:pt>
                <c:pt idx="5">
                  <c:v>28.275</c:v>
                </c:pt>
                <c:pt idx="6">
                  <c:v>54.385</c:v>
                </c:pt>
                <c:pt idx="7">
                  <c:v>103.82</c:v>
                </c:pt>
                <c:pt idx="8">
                  <c:v>225.485</c:v>
                </c:pt>
                <c:pt idx="9">
                  <c:v>84.455</c:v>
                </c:pt>
                <c:pt idx="11">
                  <c:v>1021.615</c:v>
                </c:pt>
                <c:pt idx="12">
                  <c:v>160.38</c:v>
                </c:pt>
                <c:pt idx="13">
                  <c:v>11.9</c:v>
                </c:pt>
                <c:pt idx="15">
                  <c:v>48.175</c:v>
                </c:pt>
                <c:pt idx="16">
                  <c:v>17.945</c:v>
                </c:pt>
                <c:pt idx="17">
                  <c:v>142.89</c:v>
                </c:pt>
                <c:pt idx="18">
                  <c:v>53.875</c:v>
                </c:pt>
                <c:pt idx="20">
                  <c:v>88.91</c:v>
                </c:pt>
                <c:pt idx="21">
                  <c:v>221.96</c:v>
                </c:pt>
                <c:pt idx="23">
                  <c:v>26.14</c:v>
                </c:pt>
                <c:pt idx="24">
                  <c:v>93.47</c:v>
                </c:pt>
                <c:pt idx="25">
                  <c:v>287.445</c:v>
                </c:pt>
                <c:pt idx="26">
                  <c:v>137.02</c:v>
                </c:pt>
                <c:pt idx="27">
                  <c:v>330.955</c:v>
                </c:pt>
                <c:pt idx="28">
                  <c:v>120.28</c:v>
                </c:pt>
                <c:pt idx="30">
                  <c:v>550.04</c:v>
                </c:pt>
                <c:pt idx="31">
                  <c:v>834.79</c:v>
                </c:pt>
                <c:pt idx="32">
                  <c:v>23.285</c:v>
                </c:pt>
                <c:pt idx="34">
                  <c:v>57.53</c:v>
                </c:pt>
                <c:pt idx="35">
                  <c:v>55.84</c:v>
                </c:pt>
                <c:pt idx="36">
                  <c:v>125.96</c:v>
                </c:pt>
                <c:pt idx="37">
                  <c:v>84.015</c:v>
                </c:pt>
                <c:pt idx="38">
                  <c:v>142.58</c:v>
                </c:pt>
                <c:pt idx="39">
                  <c:v>201.06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1849128"/>
        <c:axId val="2121852104"/>
        <c:axId val="2121855288"/>
      </c:bar3DChart>
      <c:catAx>
        <c:axId val="212184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852104"/>
        <c:crosses val="autoZero"/>
        <c:auto val="1"/>
        <c:lblAlgn val="ctr"/>
        <c:lblOffset val="100"/>
        <c:noMultiLvlLbl val="0"/>
      </c:catAx>
      <c:valAx>
        <c:axId val="2121852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849128"/>
        <c:crosses val="autoZero"/>
        <c:crossBetween val="between"/>
      </c:valAx>
      <c:serAx>
        <c:axId val="2121855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852104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N</c:v>
                </c:pt>
              </c:strCache>
            </c:strRef>
          </c:tx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Sheet1!$D$45:$D$67</c:f>
              <c:numCache>
                <c:formatCode>General</c:formatCode>
                <c:ptCount val="23"/>
                <c:pt idx="0">
                  <c:v>2.705</c:v>
                </c:pt>
                <c:pt idx="1">
                  <c:v>0.0</c:v>
                </c:pt>
                <c:pt idx="2">
                  <c:v>52.79</c:v>
                </c:pt>
                <c:pt idx="3">
                  <c:v>0.84</c:v>
                </c:pt>
                <c:pt idx="4">
                  <c:v>4.085</c:v>
                </c:pt>
                <c:pt idx="5">
                  <c:v>3.405</c:v>
                </c:pt>
                <c:pt idx="7">
                  <c:v>0.255</c:v>
                </c:pt>
                <c:pt idx="8">
                  <c:v>18.54</c:v>
                </c:pt>
                <c:pt idx="10">
                  <c:v>0.165</c:v>
                </c:pt>
                <c:pt idx="11">
                  <c:v>0.0</c:v>
                </c:pt>
                <c:pt idx="12">
                  <c:v>0.515</c:v>
                </c:pt>
                <c:pt idx="14">
                  <c:v>0.1</c:v>
                </c:pt>
                <c:pt idx="15">
                  <c:v>0.62</c:v>
                </c:pt>
                <c:pt idx="16">
                  <c:v>0.495</c:v>
                </c:pt>
                <c:pt idx="17">
                  <c:v>14.88</c:v>
                </c:pt>
                <c:pt idx="19">
                  <c:v>20.785</c:v>
                </c:pt>
                <c:pt idx="20">
                  <c:v>55.155</c:v>
                </c:pt>
                <c:pt idx="21">
                  <c:v>56.505</c:v>
                </c:pt>
                <c:pt idx="22">
                  <c:v>70.295</c:v>
                </c:pt>
              </c:numCache>
            </c:numRef>
          </c:val>
        </c:ser>
        <c:ser>
          <c:idx val="1"/>
          <c:order val="1"/>
          <c:tx>
            <c:strRef>
              <c:f>Sheet1!$E$44</c:f>
              <c:strCache>
                <c:ptCount val="1"/>
                <c:pt idx="0">
                  <c:v>ACT</c:v>
                </c:pt>
              </c:strCache>
            </c:strRef>
          </c:tx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Sheet1!$E$45:$E$67</c:f>
              <c:numCache>
                <c:formatCode>General</c:formatCode>
                <c:ptCount val="23"/>
                <c:pt idx="0">
                  <c:v>147.365</c:v>
                </c:pt>
                <c:pt idx="1">
                  <c:v>21.185</c:v>
                </c:pt>
                <c:pt idx="2">
                  <c:v>776.645</c:v>
                </c:pt>
                <c:pt idx="3">
                  <c:v>28.59</c:v>
                </c:pt>
                <c:pt idx="4">
                  <c:v>48.825</c:v>
                </c:pt>
                <c:pt idx="5">
                  <c:v>101.11</c:v>
                </c:pt>
                <c:pt idx="7">
                  <c:v>76.015</c:v>
                </c:pt>
                <c:pt idx="8">
                  <c:v>41.935</c:v>
                </c:pt>
                <c:pt idx="10">
                  <c:v>7.05</c:v>
                </c:pt>
                <c:pt idx="11">
                  <c:v>0.0</c:v>
                </c:pt>
                <c:pt idx="12">
                  <c:v>0.0</c:v>
                </c:pt>
                <c:pt idx="14">
                  <c:v>31.31</c:v>
                </c:pt>
                <c:pt idx="15">
                  <c:v>85.41</c:v>
                </c:pt>
                <c:pt idx="16">
                  <c:v>51.075</c:v>
                </c:pt>
                <c:pt idx="17">
                  <c:v>329.4349999999999</c:v>
                </c:pt>
                <c:pt idx="19">
                  <c:v>58.65</c:v>
                </c:pt>
                <c:pt idx="20">
                  <c:v>124.44</c:v>
                </c:pt>
                <c:pt idx="21">
                  <c:v>554.765</c:v>
                </c:pt>
                <c:pt idx="22">
                  <c:v>189.52</c:v>
                </c:pt>
              </c:numCache>
            </c:numRef>
          </c:val>
        </c:ser>
        <c:ser>
          <c:idx val="2"/>
          <c:order val="2"/>
          <c:tx>
            <c:strRef>
              <c:f>Sheet1!$F$44</c:f>
              <c:strCache>
                <c:ptCount val="1"/>
                <c:pt idx="0">
                  <c:v>IL21 ACT</c:v>
                </c:pt>
              </c:strCache>
            </c:strRef>
          </c:tx>
          <c:invertIfNegative val="0"/>
          <c:cat>
            <c:multiLvlStrRef>
              <c:f>Sheet1!$B$45:$C$67</c:f>
              <c:multiLvlStrCache>
                <c:ptCount val="23"/>
                <c:lvl>
                  <c:pt idx="0">
                    <c:v>Ifng</c:v>
                  </c:pt>
                  <c:pt idx="1">
                    <c:v>Tbx21</c:v>
                  </c:pt>
                  <c:pt idx="2">
                    <c:v>Id2</c:v>
                  </c:pt>
                  <c:pt idx="3">
                    <c:v>Gzmb</c:v>
                  </c:pt>
                  <c:pt idx="4">
                    <c:v>Il12rb2</c:v>
                  </c:pt>
                  <c:pt idx="5">
                    <c:v>Il18rap</c:v>
                  </c:pt>
                  <c:pt idx="7">
                    <c:v>Il4</c:v>
                  </c:pt>
                  <c:pt idx="8">
                    <c:v>Gata3</c:v>
                  </c:pt>
                  <c:pt idx="10">
                    <c:v>Rorc</c:v>
                  </c:pt>
                  <c:pt idx="11">
                    <c:v>Il17a</c:v>
                  </c:pt>
                  <c:pt idx="12">
                    <c:v>Il17f</c:v>
                  </c:pt>
                  <c:pt idx="14">
                    <c:v>Asb2</c:v>
                  </c:pt>
                  <c:pt idx="15">
                    <c:v>Klrg1</c:v>
                  </c:pt>
                  <c:pt idx="16">
                    <c:v>Serpina3g</c:v>
                  </c:pt>
                  <c:pt idx="17">
                    <c:v>Ccl5</c:v>
                  </c:pt>
                  <c:pt idx="19">
                    <c:v>Foxp3</c:v>
                  </c:pt>
                  <c:pt idx="20">
                    <c:v>Il2ra</c:v>
                  </c:pt>
                  <c:pt idx="21">
                    <c:v>Il2rb</c:v>
                  </c:pt>
                  <c:pt idx="22">
                    <c:v>Tnfrsf18</c:v>
                  </c:pt>
                </c:lvl>
                <c:lvl>
                  <c:pt idx="0">
                    <c:v>TH1</c:v>
                  </c:pt>
                  <c:pt idx="7">
                    <c:v>TH2</c:v>
                  </c:pt>
                  <c:pt idx="10">
                    <c:v>TH17</c:v>
                  </c:pt>
                  <c:pt idx="14">
                    <c:v>NKT</c:v>
                  </c:pt>
                  <c:pt idx="19">
                    <c:v>Treg</c:v>
                  </c:pt>
                </c:lvl>
              </c:multiLvlStrCache>
            </c:multiLvlStrRef>
          </c:cat>
          <c:val>
            <c:numRef>
              <c:f>Sheet1!$F$45:$F$67</c:f>
              <c:numCache>
                <c:formatCode>General</c:formatCode>
                <c:ptCount val="23"/>
                <c:pt idx="0">
                  <c:v>80.05500000000001</c:v>
                </c:pt>
                <c:pt idx="1">
                  <c:v>5.385</c:v>
                </c:pt>
                <c:pt idx="2">
                  <c:v>184.725</c:v>
                </c:pt>
                <c:pt idx="3">
                  <c:v>10.015</c:v>
                </c:pt>
                <c:pt idx="4">
                  <c:v>7.319999999999999</c:v>
                </c:pt>
                <c:pt idx="5">
                  <c:v>33.46</c:v>
                </c:pt>
                <c:pt idx="7">
                  <c:v>13.655</c:v>
                </c:pt>
                <c:pt idx="8">
                  <c:v>37.03</c:v>
                </c:pt>
                <c:pt idx="10">
                  <c:v>6.265</c:v>
                </c:pt>
                <c:pt idx="11">
                  <c:v>0.0</c:v>
                </c:pt>
                <c:pt idx="12">
                  <c:v>2.08</c:v>
                </c:pt>
                <c:pt idx="14">
                  <c:v>5.5</c:v>
                </c:pt>
                <c:pt idx="15">
                  <c:v>2.78</c:v>
                </c:pt>
                <c:pt idx="16">
                  <c:v>11.76</c:v>
                </c:pt>
                <c:pt idx="17">
                  <c:v>113.895</c:v>
                </c:pt>
                <c:pt idx="19">
                  <c:v>2.13</c:v>
                </c:pt>
                <c:pt idx="20">
                  <c:v>7.819999999999999</c:v>
                </c:pt>
                <c:pt idx="21">
                  <c:v>201.61</c:v>
                </c:pt>
                <c:pt idx="22">
                  <c:v>80.68499999999998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1933896"/>
        <c:axId val="2121936872"/>
        <c:axId val="2121940056"/>
      </c:bar3DChart>
      <c:catAx>
        <c:axId val="2121933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936872"/>
        <c:crosses val="autoZero"/>
        <c:auto val="1"/>
        <c:lblAlgn val="ctr"/>
        <c:lblOffset val="100"/>
        <c:noMultiLvlLbl val="0"/>
      </c:catAx>
      <c:valAx>
        <c:axId val="2121936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933896"/>
        <c:crosses val="autoZero"/>
        <c:crossBetween val="between"/>
      </c:valAx>
      <c:serAx>
        <c:axId val="2121940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936872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DD9D-C902-B840-B322-154EF55B2869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3BF7-641D-E343-8941-44C00211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 smtClean="0"/>
              <a:t>3.</a:t>
            </a:r>
            <a:r>
              <a:rPr lang="en-US" baseline="0" dirty="0" smtClean="0"/>
              <a:t> Functional enrichment in panel b: KEGG terms with p-values less than 0.01.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3BF7-641D-E343-8941-44C002111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9231849"/>
            <a:ext cx="33032700" cy="63701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0" y="16840200"/>
            <a:ext cx="27203400" cy="7594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38883" y="1747309"/>
            <a:ext cx="11800285" cy="3718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4541" y="1747309"/>
            <a:ext cx="34766643" cy="3718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2" y="19096568"/>
            <a:ext cx="33032700" cy="5902325"/>
          </a:xfrm>
        </p:spPr>
        <p:txBody>
          <a:bodyPr anchor="t"/>
          <a:lstStyle>
            <a:lvl1pPr algn="l">
              <a:defRPr sz="16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2" y="12595760"/>
            <a:ext cx="33032700" cy="6500809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2010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840203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76030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68040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600505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52060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4407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36080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537" y="10167409"/>
            <a:ext cx="23283465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55707" y="10167409"/>
            <a:ext cx="23283467" cy="28768675"/>
          </a:xfrm>
        </p:spPr>
        <p:txBody>
          <a:bodyPr/>
          <a:lstStyle>
            <a:lvl1pPr>
              <a:defRPr sz="11700"/>
            </a:lvl1pPr>
            <a:lvl2pPr>
              <a:defRPr sz="102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652157"/>
            <a:ext cx="17170798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2" y="9424460"/>
            <a:ext cx="17170798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0" y="6652157"/>
            <a:ext cx="17177544" cy="2772303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20101" indent="0">
              <a:buNone/>
              <a:defRPr sz="8500" b="1"/>
            </a:lvl2pPr>
            <a:lvl3pPr marL="3840203" indent="0">
              <a:buNone/>
              <a:defRPr sz="7500" b="1"/>
            </a:lvl3pPr>
            <a:lvl4pPr marL="5760303" indent="0">
              <a:buNone/>
              <a:defRPr sz="6500" b="1"/>
            </a:lvl4pPr>
            <a:lvl5pPr marL="7680404" indent="0">
              <a:buNone/>
              <a:defRPr sz="6500" b="1"/>
            </a:lvl5pPr>
            <a:lvl6pPr marL="9600505" indent="0">
              <a:buNone/>
              <a:defRPr sz="6500" b="1"/>
            </a:lvl6pPr>
            <a:lvl7pPr marL="11520607" indent="0">
              <a:buNone/>
              <a:defRPr sz="6500" b="1"/>
            </a:lvl7pPr>
            <a:lvl8pPr marL="13440708" indent="0">
              <a:buNone/>
              <a:defRPr sz="6500" b="1"/>
            </a:lvl8pPr>
            <a:lvl9pPr marL="15360808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0" y="9424460"/>
            <a:ext cx="17177544" cy="17122247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5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183216"/>
            <a:ext cx="12785332" cy="503555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5" y="1183219"/>
            <a:ext cx="21724941" cy="25363491"/>
          </a:xfrm>
        </p:spPr>
        <p:txBody>
          <a:bodyPr/>
          <a:lstStyle>
            <a:lvl1pPr>
              <a:defRPr sz="13500"/>
            </a:lvl1pPr>
            <a:lvl2pPr>
              <a:defRPr sz="117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6218769"/>
            <a:ext cx="12785332" cy="20327941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3" y="20802602"/>
            <a:ext cx="23317200" cy="2455866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3" y="2655359"/>
            <a:ext cx="23317200" cy="17830800"/>
          </a:xfrm>
        </p:spPr>
        <p:txBody>
          <a:bodyPr/>
          <a:lstStyle>
            <a:lvl1pPr marL="0" indent="0">
              <a:buNone/>
              <a:defRPr sz="13500"/>
            </a:lvl1pPr>
            <a:lvl2pPr marL="1920101" indent="0">
              <a:buNone/>
              <a:defRPr sz="11700"/>
            </a:lvl2pPr>
            <a:lvl3pPr marL="3840203" indent="0">
              <a:buNone/>
              <a:defRPr sz="10200"/>
            </a:lvl3pPr>
            <a:lvl4pPr marL="5760303" indent="0">
              <a:buNone/>
              <a:defRPr sz="8500"/>
            </a:lvl4pPr>
            <a:lvl5pPr marL="7680404" indent="0">
              <a:buNone/>
              <a:defRPr sz="8500"/>
            </a:lvl5pPr>
            <a:lvl6pPr marL="9600505" indent="0">
              <a:buNone/>
              <a:defRPr sz="8500"/>
            </a:lvl6pPr>
            <a:lvl7pPr marL="11520607" indent="0">
              <a:buNone/>
              <a:defRPr sz="8500"/>
            </a:lvl7pPr>
            <a:lvl8pPr marL="13440708" indent="0">
              <a:buNone/>
              <a:defRPr sz="8500"/>
            </a:lvl8pPr>
            <a:lvl9pPr marL="15360808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3" y="23258468"/>
            <a:ext cx="23317200" cy="3487734"/>
          </a:xfrm>
        </p:spPr>
        <p:txBody>
          <a:bodyPr/>
          <a:lstStyle>
            <a:lvl1pPr marL="0" indent="0">
              <a:buNone/>
              <a:defRPr sz="6000"/>
            </a:lvl1pPr>
            <a:lvl2pPr marL="1920101" indent="0">
              <a:buNone/>
              <a:defRPr sz="5100"/>
            </a:lvl2pPr>
            <a:lvl3pPr marL="3840203" indent="0">
              <a:buNone/>
              <a:defRPr sz="4200"/>
            </a:lvl3pPr>
            <a:lvl4pPr marL="5760303" indent="0">
              <a:buNone/>
              <a:defRPr sz="3900"/>
            </a:lvl4pPr>
            <a:lvl5pPr marL="7680404" indent="0">
              <a:buNone/>
              <a:defRPr sz="3900"/>
            </a:lvl5pPr>
            <a:lvl6pPr marL="9600505" indent="0">
              <a:buNone/>
              <a:defRPr sz="3900"/>
            </a:lvl6pPr>
            <a:lvl7pPr marL="11520607" indent="0">
              <a:buNone/>
              <a:defRPr sz="3900"/>
            </a:lvl7pPr>
            <a:lvl8pPr marL="13440708" indent="0">
              <a:buNone/>
              <a:defRPr sz="3900"/>
            </a:lvl8pPr>
            <a:lvl9pPr marL="15360808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0" y="1190097"/>
            <a:ext cx="34975800" cy="4953000"/>
          </a:xfrm>
          <a:prstGeom prst="rect">
            <a:avLst/>
          </a:prstGeom>
        </p:spPr>
        <p:txBody>
          <a:bodyPr vert="horz" lIns="384020" tIns="192010" rIns="384020" bIns="1920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934209"/>
            <a:ext cx="34975800" cy="19612505"/>
          </a:xfrm>
          <a:prstGeom prst="rect">
            <a:avLst/>
          </a:prstGeom>
        </p:spPr>
        <p:txBody>
          <a:bodyPr vert="horz" lIns="384020" tIns="192010" rIns="384020" bIns="1920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87A5-AD5E-C749-BB36-A736E699229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0" y="27544190"/>
            <a:ext cx="123063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0" y="27544190"/>
            <a:ext cx="9067800" cy="1582209"/>
          </a:xfrm>
          <a:prstGeom prst="rect">
            <a:avLst/>
          </a:prstGeom>
        </p:spPr>
        <p:txBody>
          <a:bodyPr vert="horz" lIns="384020" tIns="192010" rIns="384020" bIns="192010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0B2-E3D5-7F4D-8E73-2A75ACEF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20101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76" indent="-1440076" algn="l" defTabSz="1920101" rtl="0" eaLnBrk="1" latinLnBrk="0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164" indent="-1200063" algn="l" defTabSz="1920101" rtl="0" eaLnBrk="1" latinLnBrk="0" hangingPunct="1">
        <a:spcBef>
          <a:spcPct val="20000"/>
        </a:spcBef>
        <a:buFont typeface="Arial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252" indent="-960050" algn="l" defTabSz="192010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353" indent="-960050" algn="l" defTabSz="1920101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55" indent="-960050" algn="l" defTabSz="1920101" rtl="0" eaLnBrk="1" latinLnBrk="0" hangingPunct="1">
        <a:spcBef>
          <a:spcPct val="20000"/>
        </a:spcBef>
        <a:buFont typeface="Arial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555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656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758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859" indent="-960050" algn="l" defTabSz="1920101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01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303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404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505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607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7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808" algn="l" defTabSz="1920101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heatmap_profile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>
          <a:xfrm rot="5400000">
            <a:off x="9014692" y="8909927"/>
            <a:ext cx="14198114" cy="3072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373" y="634045"/>
            <a:ext cx="5294657" cy="923310"/>
          </a:xfrm>
          <a:prstGeom prst="rect">
            <a:avLst/>
          </a:prstGeom>
          <a:noFill/>
        </p:spPr>
        <p:txBody>
          <a:bodyPr wrap="square" lIns="91417" tIns="45710" rIns="91417" bIns="45710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FIGURE 3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349" y="216384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74233" y="2037152"/>
            <a:ext cx="529290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b 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1650" y="2057879"/>
            <a:ext cx="498432" cy="769421"/>
          </a:xfrm>
          <a:prstGeom prst="rect">
            <a:avLst/>
          </a:prstGeom>
          <a:noFill/>
        </p:spPr>
        <p:txBody>
          <a:bodyPr wrap="none" lIns="91417" tIns="45710" rIns="91417" bIns="45710" rtlCol="0">
            <a:spAutoFit/>
          </a:bodyPr>
          <a:lstStyle/>
          <a:p>
            <a:r>
              <a:rPr lang="en-US" sz="4400" b="1" dirty="0" smtClean="0">
                <a:latin typeface="Arial"/>
                <a:cs typeface="Arial"/>
              </a:rPr>
              <a:t>c </a:t>
            </a:r>
            <a:endParaRPr lang="en-US" sz="4400" b="1" dirty="0">
              <a:latin typeface="Arial"/>
              <a:cs typeface="Arial"/>
            </a:endParaRPr>
          </a:p>
        </p:txBody>
      </p:sp>
      <p:graphicFrame>
        <p:nvGraphicFramePr>
          <p:cNvPr id="76" name="Chart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41170"/>
              </p:ext>
            </p:extLst>
          </p:nvPr>
        </p:nvGraphicFramePr>
        <p:xfrm>
          <a:off x="1310781" y="19702478"/>
          <a:ext cx="24653226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521249"/>
              </p:ext>
            </p:extLst>
          </p:nvPr>
        </p:nvGraphicFramePr>
        <p:xfrm>
          <a:off x="24547532" y="20703264"/>
          <a:ext cx="13708301" cy="6041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310781" y="18125190"/>
            <a:ext cx="68998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900274" y="19702478"/>
            <a:ext cx="6632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9330" y="1508858"/>
            <a:ext cx="13318870" cy="11099059"/>
            <a:chOff x="66930" y="1015183"/>
            <a:chExt cx="13318870" cy="11099059"/>
          </a:xfrm>
        </p:grpSpPr>
        <p:pic>
          <p:nvPicPr>
            <p:cNvPr id="5" name="Picture 4" descr="phylo3d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" y="1015183"/>
              <a:ext cx="13318870" cy="110990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6336" y="2804767"/>
              <a:ext cx="3044684" cy="7109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N1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8 day N CD4T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8 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8 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8 day GCTFH1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IL21-ACT2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6772" y="9467313"/>
            <a:ext cx="12178070" cy="9133552"/>
            <a:chOff x="361372" y="8712198"/>
            <a:chExt cx="12178070" cy="9133552"/>
          </a:xfrm>
        </p:grpSpPr>
        <p:pic>
          <p:nvPicPr>
            <p:cNvPr id="22" name="Picture 21" descr="phylo3d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2" y="8712198"/>
              <a:ext cx="12178070" cy="9133552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9536756" y="10312786"/>
              <a:ext cx="2761894" cy="54784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ACT2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IL21-</a:t>
              </a: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ACT1</a:t>
              </a:r>
              <a:endParaRPr lang="en-US" sz="3200" b="1" dirty="0">
                <a:solidFill>
                  <a:srgbClr val="0F6CAE"/>
                </a:solidFill>
                <a:latin typeface="Arial"/>
                <a:cs typeface="Arial"/>
              </a:endParaRP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F6CAE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F6CAE"/>
                  </a:solidFill>
                  <a:latin typeface="Arial"/>
                  <a:cs typeface="Arial"/>
                </a:rPr>
                <a:t>day TFH1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08000"/>
                  </a:solidFill>
                  <a:latin typeface="Arial"/>
                  <a:cs typeface="Arial"/>
                </a:rPr>
                <a:t>day TH1 R2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3 </a:t>
              </a:r>
              <a:r>
                <a:rPr lang="en-US" sz="3200" b="1" dirty="0">
                  <a:solidFill>
                    <a:srgbClr val="008000"/>
                  </a:solidFill>
                  <a:latin typeface="Arial"/>
                  <a:cs typeface="Arial"/>
                </a:rPr>
                <a:t>day TH1 R1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08000"/>
                  </a:solidFill>
                  <a:latin typeface="Arial"/>
                  <a:cs typeface="Arial"/>
                </a:rPr>
                <a:t>ACT1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>
                  <a:solidFill>
                    <a:srgbClr val="008000"/>
                  </a:solidFill>
                  <a:latin typeface="Arial"/>
                  <a:cs typeface="Arial"/>
                </a:rPr>
                <a:t>ACT2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N2</a:t>
              </a:r>
            </a:p>
            <a:p>
              <a:pPr>
                <a:spcAft>
                  <a:spcPts val="400"/>
                </a:spcAft>
              </a:pPr>
              <a:r>
                <a:rPr lang="en-US" sz="3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N1</a:t>
              </a:r>
            </a:p>
          </p:txBody>
        </p: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41101"/>
              </p:ext>
            </p:extLst>
          </p:nvPr>
        </p:nvGraphicFramePr>
        <p:xfrm>
          <a:off x="17896097" y="2677278"/>
          <a:ext cx="6981797" cy="139948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81797"/>
              </a:tblGrid>
              <a:tr h="74492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700" b="1" dirty="0" smtClean="0">
                          <a:latin typeface="Arial"/>
                          <a:cs typeface="Arial"/>
                        </a:rPr>
                        <a:t>Functional</a:t>
                      </a:r>
                      <a:r>
                        <a:rPr lang="en-US" sz="2700" b="1" baseline="0" dirty="0" smtClean="0">
                          <a:latin typeface="Arial"/>
                          <a:cs typeface="Arial"/>
                        </a:rPr>
                        <a:t> enrichment</a:t>
                      </a:r>
                      <a:endParaRPr lang="en-US" sz="2700" b="1" dirty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2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Ribosome</a:t>
                      </a:r>
                      <a:r>
                        <a:rPr lang="en-US" sz="27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(9)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Prostate cancer (4)</a:t>
                      </a:r>
                      <a:endParaRPr lang="en-US" sz="2700" baseline="0" dirty="0" smtClean="0">
                        <a:solidFill>
                          <a:srgbClr val="660066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baseline="0" dirty="0" smtClean="0">
                        <a:latin typeface="Arial"/>
                        <a:cs typeface="Arial"/>
                      </a:endParaRP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7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Cytokine-cytokine receptor interaction (15)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Leishmaniasis</a:t>
                      </a: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Chemokine signaling pathway (8)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Natural killer cell mediated </a:t>
                      </a:r>
                      <a:r>
                        <a:rPr lang="en-US" sz="2700" baseline="0" dirty="0" err="1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cytoxicity</a:t>
                      </a: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Protein processing in endoplasmic reticulum (7)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Endocytosis (7)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69219">
                <a:tc>
                  <a:txBody>
                    <a:bodyPr/>
                    <a:lstStyle/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 cell receptor signaling pathway (9)</a:t>
                      </a:r>
                    </a:p>
                    <a:p>
                      <a:pPr marL="0" marR="0" indent="0" algn="l" defTabSz="1920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Fc </a:t>
                      </a: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essilon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Rl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Fc gamma R-mediated phagocytosis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VEGF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Neurotrophin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(6)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Inositol phosphate metabolism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GnRH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signaling pathway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Glioma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(4)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Leukocyte </a:t>
                      </a:r>
                      <a:r>
                        <a:rPr lang="en-US" sz="2700" baseline="0" dirty="0" err="1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transcendothelial</a:t>
                      </a: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 migration (5)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700" baseline="0" dirty="0" smtClean="0">
                          <a:solidFill>
                            <a:srgbClr val="0081BD"/>
                          </a:solidFill>
                          <a:latin typeface="Arial"/>
                          <a:cs typeface="Arial"/>
                        </a:rPr>
                        <a:t>Chemokine signaling pathway (6)</a:t>
                      </a:r>
                    </a:p>
                  </a:txBody>
                  <a:tcPr marL="254555" marR="254555" marT="129551" marB="1295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3" name="Picture 82" descr="phylo_profile1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6"/>
          <a:stretch/>
        </p:blipFill>
        <p:spPr>
          <a:xfrm>
            <a:off x="14871634" y="1863974"/>
            <a:ext cx="3000549" cy="148619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 rot="16200000">
            <a:off x="13789808" y="4790891"/>
            <a:ext cx="1722345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N (</a:t>
            </a:r>
            <a:r>
              <a:rPr lang="en-US" sz="2400" b="1" dirty="0" smtClean="0">
                <a:latin typeface="Arial"/>
                <a:cs typeface="Arial"/>
              </a:rPr>
              <a:t>149)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913441" y="12179300"/>
            <a:ext cx="220253" cy="4431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2973411" y="13320644"/>
            <a:ext cx="3355138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ACT IL21 (</a:t>
            </a:r>
            <a:r>
              <a:rPr lang="en-US" sz="2400" b="1" dirty="0" smtClean="0">
                <a:latin typeface="Arial"/>
                <a:cs typeface="Arial"/>
              </a:rPr>
              <a:t>158)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3519602" y="8923368"/>
            <a:ext cx="2294724" cy="467556"/>
          </a:xfrm>
          <a:prstGeom prst="rect">
            <a:avLst/>
          </a:prstGeom>
          <a:noFill/>
        </p:spPr>
        <p:txBody>
          <a:bodyPr wrap="square" lIns="97274" tIns="48637" rIns="97274" bIns="48637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ACT (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165)</a:t>
            </a:r>
            <a:endParaRPr 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913034" y="3377273"/>
            <a:ext cx="207960" cy="421363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14913032" y="7590908"/>
            <a:ext cx="207961" cy="45883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69" tIns="48635" rIns="97269" bIns="48635"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5559332" y="16916541"/>
            <a:ext cx="15019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-1   0   1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97" name="Picture 96" descr="scatterplot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8" r="24336"/>
          <a:stretch/>
        </p:blipFill>
        <p:spPr>
          <a:xfrm>
            <a:off x="24301338" y="3012182"/>
            <a:ext cx="12427932" cy="11739367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4089788" y="10773986"/>
            <a:ext cx="1584378" cy="1102866"/>
            <a:chOff x="33408759" y="14416645"/>
            <a:chExt cx="1584378" cy="1102866"/>
          </a:xfrm>
        </p:grpSpPr>
        <p:sp>
          <p:nvSpPr>
            <p:cNvPr id="99" name="TextBox 98"/>
            <p:cNvSpPr txBox="1"/>
            <p:nvPr/>
          </p:nvSpPr>
          <p:spPr>
            <a:xfrm>
              <a:off x="33696889" y="14416645"/>
              <a:ext cx="1296248" cy="110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N 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     </a:t>
              </a:r>
            </a:p>
            <a:p>
              <a:pPr>
                <a:lnSpc>
                  <a:spcPct val="11000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ACT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IL21</a:t>
              </a:r>
            </a:p>
          </p:txBody>
        </p:sp>
        <p:sp>
          <p:nvSpPr>
            <p:cNvPr id="100" name="Oval 99"/>
            <p:cNvSpPr>
              <a:spLocks/>
            </p:cNvSpPr>
            <p:nvPr/>
          </p:nvSpPr>
          <p:spPr>
            <a:xfrm>
              <a:off x="33408759" y="14571272"/>
              <a:ext cx="176998" cy="180277"/>
            </a:xfrm>
            <a:prstGeom prst="ellipse">
              <a:avLst/>
            </a:prstGeom>
            <a:solidFill>
              <a:srgbClr val="94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>
              <a:spLocks noChangeAspect="1"/>
            </p:cNvSpPr>
            <p:nvPr/>
          </p:nvSpPr>
          <p:spPr>
            <a:xfrm>
              <a:off x="33421348" y="14878773"/>
              <a:ext cx="177109" cy="180267"/>
            </a:xfrm>
            <a:prstGeom prst="triangl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/>
            <p:cNvSpPr>
              <a:spLocks/>
            </p:cNvSpPr>
            <p:nvPr/>
          </p:nvSpPr>
          <p:spPr>
            <a:xfrm>
              <a:off x="33408759" y="15231991"/>
              <a:ext cx="178549" cy="180267"/>
            </a:xfrm>
            <a:prstGeom prst="parallelogram">
              <a:avLst>
                <a:gd name="adj" fmla="val 0"/>
              </a:avLst>
            </a:prstGeom>
            <a:solidFill>
              <a:srgbClr val="2081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4836475" y="528268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871150" y="5058485"/>
            <a:ext cx="62424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Ifng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4212226" y="47048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246901" y="4480635"/>
            <a:ext cx="645289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Maf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rot="16200000">
            <a:off x="30664526" y="401787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876877" y="3106510"/>
            <a:ext cx="60997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31382077" y="425860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1380653" y="3335261"/>
            <a:ext cx="103752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Gpm6b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rot="16200000">
            <a:off x="31919889" y="4750537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2132240" y="3839170"/>
            <a:ext cx="86620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Cxcr5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3" name="Straight Connector 122"/>
          <p:cNvCxnSpPr>
            <a:stCxn id="124" idx="3"/>
          </p:cNvCxnSpPr>
          <p:nvPr/>
        </p:nvCxnSpPr>
        <p:spPr>
          <a:xfrm>
            <a:off x="31858891" y="5145997"/>
            <a:ext cx="456259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120678" y="4942996"/>
            <a:ext cx="73821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Tox2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0876877" y="58342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176428" y="5612168"/>
            <a:ext cx="76701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Lag3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919025" y="8057634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5693350" y="7833435"/>
            <a:ext cx="79519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Klrg1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3884350" y="6914634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919025" y="669043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Tbx21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3522025" y="7590908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56700" y="7366709"/>
            <a:ext cx="552991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Id2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32565842" y="8105446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2701205" y="8576385"/>
            <a:ext cx="83802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Il21rb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8365450" y="10730532"/>
            <a:ext cx="815602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7833278" y="10508481"/>
            <a:ext cx="624124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Sell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rot="16200000">
            <a:off x="30512128" y="7070770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0510704" y="6147431"/>
            <a:ext cx="99469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Slamf6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1029465" y="8281317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1803790" y="8057118"/>
            <a:ext cx="809597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Cd28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9659090" y="8171019"/>
            <a:ext cx="10346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8958641" y="7948968"/>
            <a:ext cx="6953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Bcl6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30510704" y="9193369"/>
            <a:ext cx="806075" cy="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1285029" y="8969170"/>
            <a:ext cx="696585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Il21r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30048377" y="9373405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9666403" y="10177532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Foxo1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29403278" y="9011721"/>
            <a:ext cx="1" cy="831048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8187829" y="9205195"/>
            <a:ext cx="909283" cy="406001"/>
          </a:xfrm>
          <a:prstGeom prst="rect">
            <a:avLst/>
          </a:prstGeom>
          <a:noFill/>
        </p:spPr>
        <p:txBody>
          <a:bodyPr wrap="none" lIns="97274" tIns="48637" rIns="97274" bIns="48637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Foxp1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59" name="Picture 158" descr="heatmap_tf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2" y="24957643"/>
            <a:ext cx="10661956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4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238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Adkins</dc:creator>
  <cp:lastModifiedBy>Xulong Wang</cp:lastModifiedBy>
  <cp:revision>176</cp:revision>
  <cp:lastPrinted>2015-09-04T20:27:17Z</cp:lastPrinted>
  <dcterms:created xsi:type="dcterms:W3CDTF">2015-08-10T19:32:25Z</dcterms:created>
  <dcterms:modified xsi:type="dcterms:W3CDTF">2016-01-25T21:58:41Z</dcterms:modified>
</cp:coreProperties>
</file>