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57" r:id="rId3"/>
    <p:sldId id="264" r:id="rId4"/>
    <p:sldId id="259" r:id="rId5"/>
    <p:sldId id="260" r:id="rId6"/>
    <p:sldId id="258" r:id="rId7"/>
    <p:sldId id="262" r:id="rId8"/>
  </p:sldIdLst>
  <p:sldSz cx="38862000" cy="29718000"/>
  <p:notesSz cx="6858000" cy="9144000"/>
  <p:defaultTextStyle>
    <a:defPPr>
      <a:defRPr lang="en-US"/>
    </a:defPPr>
    <a:lvl1pPr marL="0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1pPr>
    <a:lvl2pPr marL="1920101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2pPr>
    <a:lvl3pPr marL="3840203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3pPr>
    <a:lvl4pPr marL="5760303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4pPr>
    <a:lvl5pPr marL="7680404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5pPr>
    <a:lvl6pPr marL="9600505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6pPr>
    <a:lvl7pPr marL="11520607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7pPr>
    <a:lvl8pPr marL="13440708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8pPr>
    <a:lvl9pPr marL="15360808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4286" autoAdjust="0"/>
    <p:restoredTop sz="99656" autoAdjust="0"/>
  </p:normalViewPr>
  <p:slideViewPr>
    <p:cSldViewPr snapToGrid="0" snapToObjects="1">
      <p:cViewPr varScale="1">
        <p:scale>
          <a:sx n="24" d="100"/>
          <a:sy n="24" d="100"/>
        </p:scale>
        <p:origin x="-558" y="-114"/>
      </p:cViewPr>
      <p:guideLst>
        <p:guide orient="horz" pos="9360"/>
        <p:guide pos="12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LG-BOBCAT:Users:s-adkins:Desktop:Fig%203%20e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LG-BOBCAT:Users:s-adkins:Desktop:Fig%203%20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chart>
    <c:view3D>
      <c:rAngAx val="1"/>
    </c:view3D>
    <c:floor>
      <c:spPr>
        <a:noFill/>
        <a:ln w="9525">
          <a:noFill/>
        </a:ln>
      </c:spPr>
    </c:floor>
    <c:plotArea>
      <c:layout>
        <c:manualLayout>
          <c:layoutTarget val="inner"/>
          <c:xMode val="edge"/>
          <c:yMode val="edge"/>
          <c:x val="5.2754409932463303E-2"/>
          <c:y val="4.7951614743809215E-4"/>
          <c:w val="0.8647222744120111"/>
          <c:h val="0.56034955005624298"/>
        </c:manualLayout>
      </c:layout>
      <c:bar3DChart>
        <c:barDir val="col"/>
        <c:grouping val="percentStacked"/>
        <c:ser>
          <c:idx val="0"/>
          <c:order val="0"/>
          <c:tx>
            <c:strRef>
              <c:f>Sheet1!$D$1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rgbClr val="A00FE9"/>
            </a:solidFill>
            <a:ln>
              <a:solidFill>
                <a:srgbClr val="A00FE9"/>
              </a:solidFill>
            </a:ln>
          </c:spPr>
          <c:cat>
            <c:multiLvlStrRef>
              <c:f>Sheet1!$B$2:$C$42</c:f>
              <c:multiLvlStrCache>
                <c:ptCount val="41"/>
                <c:lvl>
                  <c:pt idx="0">
                    <c:v>Bcl6</c:v>
                  </c:pt>
                  <c:pt idx="1">
                    <c:v>E2f2</c:v>
                  </c:pt>
                  <c:pt idx="2">
                    <c:v>Id3</c:v>
                  </c:pt>
                  <c:pt idx="3">
                    <c:v>Fosb</c:v>
                  </c:pt>
                  <c:pt idx="4">
                    <c:v>Tox</c:v>
                  </c:pt>
                  <c:pt idx="5">
                    <c:v>Tox2</c:v>
                  </c:pt>
                  <c:pt idx="6">
                    <c:v>Egr2</c:v>
                  </c:pt>
                  <c:pt idx="7">
                    <c:v>Maf</c:v>
                  </c:pt>
                  <c:pt idx="8">
                    <c:v>Nfatc1</c:v>
                  </c:pt>
                  <c:pt idx="9">
                    <c:v>Pou2af1</c:v>
                  </c:pt>
                  <c:pt idx="10">
                    <c:v>Tcf7</c:v>
                  </c:pt>
                  <c:pt idx="11">
                    <c:v>Lef1</c:v>
                  </c:pt>
                  <c:pt idx="12">
                    <c:v>Prdm1</c:v>
                  </c:pt>
                  <c:pt idx="13">
                    <c:v>Foxp1</c:v>
                  </c:pt>
                  <c:pt idx="14">
                    <c:v>Foxo1</c:v>
                  </c:pt>
                  <c:pt idx="16">
                    <c:v>Il21</c:v>
                  </c:pt>
                  <c:pt idx="17">
                    <c:v>Tnsf8</c:v>
                  </c:pt>
                  <c:pt idx="18">
                    <c:v>Tgfb3</c:v>
                  </c:pt>
                  <c:pt idx="19">
                    <c:v>Angptl2</c:v>
                  </c:pt>
                  <c:pt idx="20">
                    <c:v>Il6ra</c:v>
                  </c:pt>
                  <c:pt idx="21">
                    <c:v>Il6st</c:v>
                  </c:pt>
                  <c:pt idx="22">
                    <c:v>Il21r</c:v>
                  </c:pt>
                  <c:pt idx="24">
                    <c:v>Sostdc1</c:v>
                  </c:pt>
                  <c:pt idx="25">
                    <c:v>Cxcr5</c:v>
                  </c:pt>
                  <c:pt idx="26">
                    <c:v>Btla</c:v>
                  </c:pt>
                  <c:pt idx="27">
                    <c:v>Cd200</c:v>
                  </c:pt>
                  <c:pt idx="28">
                    <c:v>Slamf6</c:v>
                  </c:pt>
                  <c:pt idx="29">
                    <c:v>Gpm6b</c:v>
                  </c:pt>
                  <c:pt idx="31">
                    <c:v>Cd4</c:v>
                  </c:pt>
                  <c:pt idx="32">
                    <c:v>Cd28</c:v>
                  </c:pt>
                  <c:pt idx="33">
                    <c:v>Lag3</c:v>
                  </c:pt>
                  <c:pt idx="35">
                    <c:v>Mki67</c:v>
                  </c:pt>
                  <c:pt idx="36">
                    <c:v>Cdc25b</c:v>
                  </c:pt>
                  <c:pt idx="37">
                    <c:v>Ccdc12</c:v>
                  </c:pt>
                  <c:pt idx="38">
                    <c:v>Ccdc28b</c:v>
                  </c:pt>
                  <c:pt idx="39">
                    <c:v>Tbc1d4</c:v>
                  </c:pt>
                  <c:pt idx="40">
                    <c:v>Myo1g</c:v>
                  </c:pt>
                </c:lvl>
                <c:lvl>
                  <c:pt idx="0">
                    <c:v>Tx Factors</c:v>
                  </c:pt>
                  <c:pt idx="16">
                    <c:v>Cytokines/Receptors</c:v>
                  </c:pt>
                  <c:pt idx="24">
                    <c:v>Markers</c:v>
                  </c:pt>
                  <c:pt idx="31">
                    <c:v>TCR/CD3</c:v>
                  </c:pt>
                  <c:pt idx="35">
                    <c:v>Cell Cycling</c:v>
                  </c:pt>
                </c:lvl>
              </c:multiLvlStrCache>
            </c:multiLvlStrRef>
          </c:cat>
          <c:val>
            <c:numRef>
              <c:f>Sheet1!$D$2:$D$42</c:f>
              <c:numCache>
                <c:formatCode>General</c:formatCode>
                <c:ptCount val="41"/>
                <c:pt idx="0">
                  <c:v>23.75</c:v>
                </c:pt>
                <c:pt idx="1">
                  <c:v>14.965000000000002</c:v>
                </c:pt>
                <c:pt idx="2">
                  <c:v>26.32</c:v>
                </c:pt>
                <c:pt idx="3">
                  <c:v>6.3199999999999976</c:v>
                </c:pt>
                <c:pt idx="4">
                  <c:v>73.165000000000006</c:v>
                </c:pt>
                <c:pt idx="5">
                  <c:v>0</c:v>
                </c:pt>
                <c:pt idx="6">
                  <c:v>14.719999999999999</c:v>
                </c:pt>
                <c:pt idx="7">
                  <c:v>1.44</c:v>
                </c:pt>
                <c:pt idx="8">
                  <c:v>62.935000000000002</c:v>
                </c:pt>
                <c:pt idx="9">
                  <c:v>21.21</c:v>
                </c:pt>
                <c:pt idx="10">
                  <c:v>1084.7150000000001</c:v>
                </c:pt>
                <c:pt idx="11">
                  <c:v>403.60500000000002</c:v>
                </c:pt>
                <c:pt idx="12">
                  <c:v>8.4250000000000007</c:v>
                </c:pt>
                <c:pt idx="13">
                  <c:v>333</c:v>
                </c:pt>
                <c:pt idx="14">
                  <c:v>296</c:v>
                </c:pt>
                <c:pt idx="16">
                  <c:v>0</c:v>
                </c:pt>
                <c:pt idx="17">
                  <c:v>1.105</c:v>
                </c:pt>
                <c:pt idx="18">
                  <c:v>36.975000000000001</c:v>
                </c:pt>
                <c:pt idx="19">
                  <c:v>0.59500000000000008</c:v>
                </c:pt>
                <c:pt idx="20">
                  <c:v>104</c:v>
                </c:pt>
                <c:pt idx="21">
                  <c:v>216.35500000000002</c:v>
                </c:pt>
                <c:pt idx="22">
                  <c:v>33.190000000000005</c:v>
                </c:pt>
                <c:pt idx="24">
                  <c:v>0</c:v>
                </c:pt>
                <c:pt idx="25">
                  <c:v>2.6949999999999998</c:v>
                </c:pt>
                <c:pt idx="26">
                  <c:v>137.905</c:v>
                </c:pt>
                <c:pt idx="27">
                  <c:v>20.764999999999997</c:v>
                </c:pt>
                <c:pt idx="28">
                  <c:v>90.924999999999997</c:v>
                </c:pt>
                <c:pt idx="29">
                  <c:v>1.895</c:v>
                </c:pt>
                <c:pt idx="31">
                  <c:v>336.745</c:v>
                </c:pt>
                <c:pt idx="32">
                  <c:v>433.875</c:v>
                </c:pt>
                <c:pt idx="33">
                  <c:v>0.505</c:v>
                </c:pt>
                <c:pt idx="35">
                  <c:v>3.3</c:v>
                </c:pt>
                <c:pt idx="36">
                  <c:v>16.399999999999999</c:v>
                </c:pt>
                <c:pt idx="37">
                  <c:v>60.690000000000005</c:v>
                </c:pt>
                <c:pt idx="38">
                  <c:v>10.955000000000002</c:v>
                </c:pt>
                <c:pt idx="39">
                  <c:v>18.650000000000002</c:v>
                </c:pt>
                <c:pt idx="40">
                  <c:v>109.59</c:v>
                </c:pt>
              </c:numCache>
            </c:numRef>
          </c:val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ACT</c:v>
                </c:pt>
              </c:strCache>
            </c:strRef>
          </c:tx>
          <c:spPr>
            <a:solidFill>
              <a:srgbClr val="58C704"/>
            </a:solidFill>
            <a:ln>
              <a:solidFill>
                <a:srgbClr val="58C704"/>
              </a:solidFill>
            </a:ln>
          </c:spPr>
          <c:cat>
            <c:multiLvlStrRef>
              <c:f>Sheet1!$B$2:$C$42</c:f>
              <c:multiLvlStrCache>
                <c:ptCount val="41"/>
                <c:lvl>
                  <c:pt idx="0">
                    <c:v>Bcl6</c:v>
                  </c:pt>
                  <c:pt idx="1">
                    <c:v>E2f2</c:v>
                  </c:pt>
                  <c:pt idx="2">
                    <c:v>Id3</c:v>
                  </c:pt>
                  <c:pt idx="3">
                    <c:v>Fosb</c:v>
                  </c:pt>
                  <c:pt idx="4">
                    <c:v>Tox</c:v>
                  </c:pt>
                  <c:pt idx="5">
                    <c:v>Tox2</c:v>
                  </c:pt>
                  <c:pt idx="6">
                    <c:v>Egr2</c:v>
                  </c:pt>
                  <c:pt idx="7">
                    <c:v>Maf</c:v>
                  </c:pt>
                  <c:pt idx="8">
                    <c:v>Nfatc1</c:v>
                  </c:pt>
                  <c:pt idx="9">
                    <c:v>Pou2af1</c:v>
                  </c:pt>
                  <c:pt idx="10">
                    <c:v>Tcf7</c:v>
                  </c:pt>
                  <c:pt idx="11">
                    <c:v>Lef1</c:v>
                  </c:pt>
                  <c:pt idx="12">
                    <c:v>Prdm1</c:v>
                  </c:pt>
                  <c:pt idx="13">
                    <c:v>Foxp1</c:v>
                  </c:pt>
                  <c:pt idx="14">
                    <c:v>Foxo1</c:v>
                  </c:pt>
                  <c:pt idx="16">
                    <c:v>Il21</c:v>
                  </c:pt>
                  <c:pt idx="17">
                    <c:v>Tnsf8</c:v>
                  </c:pt>
                  <c:pt idx="18">
                    <c:v>Tgfb3</c:v>
                  </c:pt>
                  <c:pt idx="19">
                    <c:v>Angptl2</c:v>
                  </c:pt>
                  <c:pt idx="20">
                    <c:v>Il6ra</c:v>
                  </c:pt>
                  <c:pt idx="21">
                    <c:v>Il6st</c:v>
                  </c:pt>
                  <c:pt idx="22">
                    <c:v>Il21r</c:v>
                  </c:pt>
                  <c:pt idx="24">
                    <c:v>Sostdc1</c:v>
                  </c:pt>
                  <c:pt idx="25">
                    <c:v>Cxcr5</c:v>
                  </c:pt>
                  <c:pt idx="26">
                    <c:v>Btla</c:v>
                  </c:pt>
                  <c:pt idx="27">
                    <c:v>Cd200</c:v>
                  </c:pt>
                  <c:pt idx="28">
                    <c:v>Slamf6</c:v>
                  </c:pt>
                  <c:pt idx="29">
                    <c:v>Gpm6b</c:v>
                  </c:pt>
                  <c:pt idx="31">
                    <c:v>Cd4</c:v>
                  </c:pt>
                  <c:pt idx="32">
                    <c:v>Cd28</c:v>
                  </c:pt>
                  <c:pt idx="33">
                    <c:v>Lag3</c:v>
                  </c:pt>
                  <c:pt idx="35">
                    <c:v>Mki67</c:v>
                  </c:pt>
                  <c:pt idx="36">
                    <c:v>Cdc25b</c:v>
                  </c:pt>
                  <c:pt idx="37">
                    <c:v>Ccdc12</c:v>
                  </c:pt>
                  <c:pt idx="38">
                    <c:v>Ccdc28b</c:v>
                  </c:pt>
                  <c:pt idx="39">
                    <c:v>Tbc1d4</c:v>
                  </c:pt>
                  <c:pt idx="40">
                    <c:v>Myo1g</c:v>
                  </c:pt>
                </c:lvl>
                <c:lvl>
                  <c:pt idx="0">
                    <c:v>Tx Factors</c:v>
                  </c:pt>
                  <c:pt idx="16">
                    <c:v>Cytokines/Receptors</c:v>
                  </c:pt>
                  <c:pt idx="24">
                    <c:v>Markers</c:v>
                  </c:pt>
                  <c:pt idx="31">
                    <c:v>TCR/CD3</c:v>
                  </c:pt>
                  <c:pt idx="35">
                    <c:v>Cell Cycling</c:v>
                  </c:pt>
                </c:lvl>
              </c:multiLvlStrCache>
            </c:multiLvlStrRef>
          </c:cat>
          <c:val>
            <c:numRef>
              <c:f>Sheet1!$E$2:$E$42</c:f>
              <c:numCache>
                <c:formatCode>General</c:formatCode>
                <c:ptCount val="41"/>
                <c:pt idx="0">
                  <c:v>21.959999999999997</c:v>
                </c:pt>
                <c:pt idx="1">
                  <c:v>15.26</c:v>
                </c:pt>
                <c:pt idx="2">
                  <c:v>19.810000000000002</c:v>
                </c:pt>
                <c:pt idx="3">
                  <c:v>13.370000000000001</c:v>
                </c:pt>
                <c:pt idx="4">
                  <c:v>90.440000000000012</c:v>
                </c:pt>
                <c:pt idx="5">
                  <c:v>3.3849999999999998</c:v>
                </c:pt>
                <c:pt idx="6">
                  <c:v>27.06</c:v>
                </c:pt>
                <c:pt idx="7">
                  <c:v>63.354999999999997</c:v>
                </c:pt>
                <c:pt idx="8">
                  <c:v>138.83000000000001</c:v>
                </c:pt>
                <c:pt idx="9">
                  <c:v>29.305</c:v>
                </c:pt>
                <c:pt idx="10">
                  <c:v>393.46</c:v>
                </c:pt>
                <c:pt idx="11">
                  <c:v>117.235</c:v>
                </c:pt>
                <c:pt idx="12">
                  <c:v>42.25</c:v>
                </c:pt>
                <c:pt idx="13">
                  <c:v>135.4</c:v>
                </c:pt>
                <c:pt idx="14">
                  <c:v>152</c:v>
                </c:pt>
                <c:pt idx="16">
                  <c:v>0.63000000000000012</c:v>
                </c:pt>
                <c:pt idx="17">
                  <c:v>4.2450000000000001</c:v>
                </c:pt>
                <c:pt idx="18">
                  <c:v>16.810000000000002</c:v>
                </c:pt>
                <c:pt idx="19">
                  <c:v>10.16</c:v>
                </c:pt>
                <c:pt idx="20">
                  <c:v>31.064999999999998</c:v>
                </c:pt>
                <c:pt idx="21">
                  <c:v>123.015</c:v>
                </c:pt>
                <c:pt idx="22">
                  <c:v>27.234999999999999</c:v>
                </c:pt>
                <c:pt idx="24">
                  <c:v>0</c:v>
                </c:pt>
                <c:pt idx="25">
                  <c:v>16.41</c:v>
                </c:pt>
                <c:pt idx="26">
                  <c:v>119.88499999999999</c:v>
                </c:pt>
                <c:pt idx="27">
                  <c:v>62.09</c:v>
                </c:pt>
                <c:pt idx="28">
                  <c:v>117.43</c:v>
                </c:pt>
                <c:pt idx="29">
                  <c:v>8.0399999999999991</c:v>
                </c:pt>
                <c:pt idx="31">
                  <c:v>251.83500000000001</c:v>
                </c:pt>
                <c:pt idx="32">
                  <c:v>572.14</c:v>
                </c:pt>
                <c:pt idx="33">
                  <c:v>3.9699999999999998</c:v>
                </c:pt>
                <c:pt idx="35">
                  <c:v>36.620000000000005</c:v>
                </c:pt>
                <c:pt idx="36">
                  <c:v>21.764999999999997</c:v>
                </c:pt>
                <c:pt idx="37">
                  <c:v>64.45</c:v>
                </c:pt>
                <c:pt idx="38">
                  <c:v>22.024999999999999</c:v>
                </c:pt>
                <c:pt idx="39">
                  <c:v>45.42</c:v>
                </c:pt>
                <c:pt idx="40">
                  <c:v>119.88499999999999</c:v>
                </c:pt>
              </c:numCache>
            </c:numRef>
          </c:val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ACT IL21</c:v>
                </c:pt>
              </c:strCache>
            </c:strRef>
          </c:tx>
          <c:spPr>
            <a:solidFill>
              <a:srgbClr val="165DC1"/>
            </a:solidFill>
            <a:ln>
              <a:solidFill>
                <a:srgbClr val="165DC1"/>
              </a:solidFill>
            </a:ln>
          </c:spPr>
          <c:cat>
            <c:multiLvlStrRef>
              <c:f>Sheet1!$B$2:$C$42</c:f>
              <c:multiLvlStrCache>
                <c:ptCount val="41"/>
                <c:lvl>
                  <c:pt idx="0">
                    <c:v>Bcl6</c:v>
                  </c:pt>
                  <c:pt idx="1">
                    <c:v>E2f2</c:v>
                  </c:pt>
                  <c:pt idx="2">
                    <c:v>Id3</c:v>
                  </c:pt>
                  <c:pt idx="3">
                    <c:v>Fosb</c:v>
                  </c:pt>
                  <c:pt idx="4">
                    <c:v>Tox</c:v>
                  </c:pt>
                  <c:pt idx="5">
                    <c:v>Tox2</c:v>
                  </c:pt>
                  <c:pt idx="6">
                    <c:v>Egr2</c:v>
                  </c:pt>
                  <c:pt idx="7">
                    <c:v>Maf</c:v>
                  </c:pt>
                  <c:pt idx="8">
                    <c:v>Nfatc1</c:v>
                  </c:pt>
                  <c:pt idx="9">
                    <c:v>Pou2af1</c:v>
                  </c:pt>
                  <c:pt idx="10">
                    <c:v>Tcf7</c:v>
                  </c:pt>
                  <c:pt idx="11">
                    <c:v>Lef1</c:v>
                  </c:pt>
                  <c:pt idx="12">
                    <c:v>Prdm1</c:v>
                  </c:pt>
                  <c:pt idx="13">
                    <c:v>Foxp1</c:v>
                  </c:pt>
                  <c:pt idx="14">
                    <c:v>Foxo1</c:v>
                  </c:pt>
                  <c:pt idx="16">
                    <c:v>Il21</c:v>
                  </c:pt>
                  <c:pt idx="17">
                    <c:v>Tnsf8</c:v>
                  </c:pt>
                  <c:pt idx="18">
                    <c:v>Tgfb3</c:v>
                  </c:pt>
                  <c:pt idx="19">
                    <c:v>Angptl2</c:v>
                  </c:pt>
                  <c:pt idx="20">
                    <c:v>Il6ra</c:v>
                  </c:pt>
                  <c:pt idx="21">
                    <c:v>Il6st</c:v>
                  </c:pt>
                  <c:pt idx="22">
                    <c:v>Il21r</c:v>
                  </c:pt>
                  <c:pt idx="24">
                    <c:v>Sostdc1</c:v>
                  </c:pt>
                  <c:pt idx="25">
                    <c:v>Cxcr5</c:v>
                  </c:pt>
                  <c:pt idx="26">
                    <c:v>Btla</c:v>
                  </c:pt>
                  <c:pt idx="27">
                    <c:v>Cd200</c:v>
                  </c:pt>
                  <c:pt idx="28">
                    <c:v>Slamf6</c:v>
                  </c:pt>
                  <c:pt idx="29">
                    <c:v>Gpm6b</c:v>
                  </c:pt>
                  <c:pt idx="31">
                    <c:v>Cd4</c:v>
                  </c:pt>
                  <c:pt idx="32">
                    <c:v>Cd28</c:v>
                  </c:pt>
                  <c:pt idx="33">
                    <c:v>Lag3</c:v>
                  </c:pt>
                  <c:pt idx="35">
                    <c:v>Mki67</c:v>
                  </c:pt>
                  <c:pt idx="36">
                    <c:v>Cdc25b</c:v>
                  </c:pt>
                  <c:pt idx="37">
                    <c:v>Ccdc12</c:v>
                  </c:pt>
                  <c:pt idx="38">
                    <c:v>Ccdc28b</c:v>
                  </c:pt>
                  <c:pt idx="39">
                    <c:v>Tbc1d4</c:v>
                  </c:pt>
                  <c:pt idx="40">
                    <c:v>Myo1g</c:v>
                  </c:pt>
                </c:lvl>
                <c:lvl>
                  <c:pt idx="0">
                    <c:v>Tx Factors</c:v>
                  </c:pt>
                  <c:pt idx="16">
                    <c:v>Cytokines/Receptors</c:v>
                  </c:pt>
                  <c:pt idx="24">
                    <c:v>Markers</c:v>
                  </c:pt>
                  <c:pt idx="31">
                    <c:v>TCR/CD3</c:v>
                  </c:pt>
                  <c:pt idx="35">
                    <c:v>Cell Cycling</c:v>
                  </c:pt>
                </c:lvl>
              </c:multiLvlStrCache>
            </c:multiLvlStrRef>
          </c:cat>
          <c:val>
            <c:numRef>
              <c:f>Sheet1!$F$2:$F$42</c:f>
              <c:numCache>
                <c:formatCode>General</c:formatCode>
                <c:ptCount val="41"/>
                <c:pt idx="0">
                  <c:v>52.17</c:v>
                </c:pt>
                <c:pt idx="1">
                  <c:v>30.294999999999998</c:v>
                </c:pt>
                <c:pt idx="2">
                  <c:v>41.92</c:v>
                </c:pt>
                <c:pt idx="3">
                  <c:v>44.665000000000006</c:v>
                </c:pt>
                <c:pt idx="4">
                  <c:v>149.60999999999999</c:v>
                </c:pt>
                <c:pt idx="5">
                  <c:v>28.274999999999999</c:v>
                </c:pt>
                <c:pt idx="6">
                  <c:v>54.384999999999998</c:v>
                </c:pt>
                <c:pt idx="7">
                  <c:v>103.82</c:v>
                </c:pt>
                <c:pt idx="8">
                  <c:v>225.48500000000001</c:v>
                </c:pt>
                <c:pt idx="9">
                  <c:v>84.454999999999998</c:v>
                </c:pt>
                <c:pt idx="10">
                  <c:v>1021.615</c:v>
                </c:pt>
                <c:pt idx="11">
                  <c:v>160.38000000000002</c:v>
                </c:pt>
                <c:pt idx="12">
                  <c:v>11.9</c:v>
                </c:pt>
                <c:pt idx="13">
                  <c:v>237.7</c:v>
                </c:pt>
                <c:pt idx="14">
                  <c:v>212</c:v>
                </c:pt>
                <c:pt idx="16">
                  <c:v>48.175000000000004</c:v>
                </c:pt>
                <c:pt idx="17">
                  <c:v>17.944999999999997</c:v>
                </c:pt>
                <c:pt idx="18">
                  <c:v>142.89000000000001</c:v>
                </c:pt>
                <c:pt idx="19">
                  <c:v>53.875</c:v>
                </c:pt>
                <c:pt idx="20">
                  <c:v>88.910000000000011</c:v>
                </c:pt>
                <c:pt idx="21">
                  <c:v>221.96</c:v>
                </c:pt>
                <c:pt idx="22">
                  <c:v>28.344999999999999</c:v>
                </c:pt>
                <c:pt idx="24">
                  <c:v>26.14</c:v>
                </c:pt>
                <c:pt idx="25">
                  <c:v>93.47</c:v>
                </c:pt>
                <c:pt idx="26">
                  <c:v>287.44499999999999</c:v>
                </c:pt>
                <c:pt idx="27">
                  <c:v>137.02000000000001</c:v>
                </c:pt>
                <c:pt idx="28">
                  <c:v>330.95499999999998</c:v>
                </c:pt>
                <c:pt idx="29">
                  <c:v>120.28</c:v>
                </c:pt>
                <c:pt idx="31">
                  <c:v>550.04</c:v>
                </c:pt>
                <c:pt idx="32">
                  <c:v>834.79000000000008</c:v>
                </c:pt>
                <c:pt idx="33">
                  <c:v>23.284999999999997</c:v>
                </c:pt>
                <c:pt idx="35">
                  <c:v>57.53</c:v>
                </c:pt>
                <c:pt idx="36">
                  <c:v>55.839999999999996</c:v>
                </c:pt>
                <c:pt idx="37">
                  <c:v>125.96000000000001</c:v>
                </c:pt>
                <c:pt idx="38">
                  <c:v>84.015000000000001</c:v>
                </c:pt>
                <c:pt idx="39">
                  <c:v>142.58000000000001</c:v>
                </c:pt>
                <c:pt idx="40">
                  <c:v>201.06</c:v>
                </c:pt>
              </c:numCache>
            </c:numRef>
          </c:val>
        </c:ser>
        <c:dLbls/>
        <c:shape val="cylinder"/>
        <c:axId val="76285440"/>
        <c:axId val="76286976"/>
        <c:axId val="0"/>
      </c:bar3DChart>
      <c:catAx>
        <c:axId val="76285440"/>
        <c:scaling>
          <c:orientation val="minMax"/>
        </c:scaling>
        <c:delete val="1"/>
        <c:axPos val="b"/>
        <c:tickLblPos val="none"/>
        <c:crossAx val="76286976"/>
        <c:crosses val="autoZero"/>
        <c:auto val="1"/>
        <c:lblAlgn val="ctr"/>
        <c:lblOffset val="100"/>
      </c:catAx>
      <c:valAx>
        <c:axId val="76286976"/>
        <c:scaling>
          <c:orientation val="minMax"/>
        </c:scaling>
        <c:axPos val="l"/>
        <c:numFmt formatCode="0%" sourceLinked="0"/>
        <c:tickLblPos val="none"/>
        <c:txPr>
          <a:bodyPr/>
          <a:lstStyle/>
          <a:p>
            <a:pPr>
              <a:defRPr sz="2000" b="1">
                <a:latin typeface="Arial"/>
                <a:cs typeface="Arial"/>
              </a:defRPr>
            </a:pPr>
            <a:endParaRPr lang="en-US"/>
          </a:p>
        </c:txPr>
        <c:crossAx val="76285440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90778559025897809"/>
          <c:y val="7.236231489583779E-2"/>
          <c:w val="7.2438975282936413E-2"/>
          <c:h val="0.49704104641126795"/>
        </c:manualLayout>
      </c:layout>
      <c:txPr>
        <a:bodyPr/>
        <a:lstStyle/>
        <a:p>
          <a:pPr algn="ctr">
            <a:defRPr sz="3200" b="1">
              <a:latin typeface="Arial"/>
              <a:cs typeface="Arial"/>
            </a:defRPr>
          </a:pPr>
          <a:endParaRPr lang="en-US"/>
        </a:p>
      </c:txPr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chart>
    <c:view3D>
      <c:rAngAx val="1"/>
    </c:view3D>
    <c:plotArea>
      <c:layout/>
      <c:bar3DChart>
        <c:barDir val="col"/>
        <c:grouping val="percentStacked"/>
        <c:ser>
          <c:idx val="0"/>
          <c:order val="0"/>
          <c:tx>
            <c:strRef>
              <c:f>Sheet1!$D$46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rgbClr val="A00FE9"/>
            </a:solidFill>
          </c:spPr>
          <c:cat>
            <c:multiLvlStrRef>
              <c:f>Sheet1!$B$47:$C$65</c:f>
              <c:multiLvlStrCache>
                <c:ptCount val="19"/>
                <c:lvl>
                  <c:pt idx="0">
                    <c:v>Ifng</c:v>
                  </c:pt>
                  <c:pt idx="1">
                    <c:v>Tbx21</c:v>
                  </c:pt>
                  <c:pt idx="2">
                    <c:v>Id2</c:v>
                  </c:pt>
                  <c:pt idx="3">
                    <c:v>Gzmb</c:v>
                  </c:pt>
                  <c:pt idx="4">
                    <c:v>Il12rb2</c:v>
                  </c:pt>
                  <c:pt idx="5">
                    <c:v>Il18rap</c:v>
                  </c:pt>
                  <c:pt idx="7">
                    <c:v>Il4</c:v>
                  </c:pt>
                  <c:pt idx="8">
                    <c:v>Gata3</c:v>
                  </c:pt>
                  <c:pt idx="10">
                    <c:v>Asb2</c:v>
                  </c:pt>
                  <c:pt idx="11">
                    <c:v>Klrg1</c:v>
                  </c:pt>
                  <c:pt idx="12">
                    <c:v>Serpina3g</c:v>
                  </c:pt>
                  <c:pt idx="13">
                    <c:v>Ccl5</c:v>
                  </c:pt>
                  <c:pt idx="15">
                    <c:v>Foxp3</c:v>
                  </c:pt>
                  <c:pt idx="16">
                    <c:v>Il2ra</c:v>
                  </c:pt>
                  <c:pt idx="17">
                    <c:v>Il2rb</c:v>
                  </c:pt>
                  <c:pt idx="18">
                    <c:v>Tnfrsf18</c:v>
                  </c:pt>
                </c:lvl>
                <c:lvl>
                  <c:pt idx="0">
                    <c:v>TH1</c:v>
                  </c:pt>
                  <c:pt idx="7">
                    <c:v>TH2</c:v>
                  </c:pt>
                  <c:pt idx="10">
                    <c:v>NKT</c:v>
                  </c:pt>
                  <c:pt idx="15">
                    <c:v>Treg</c:v>
                  </c:pt>
                </c:lvl>
              </c:multiLvlStrCache>
            </c:multiLvlStrRef>
          </c:cat>
          <c:val>
            <c:numRef>
              <c:f>Sheet1!$D$47:$D$65</c:f>
              <c:numCache>
                <c:formatCode>General</c:formatCode>
                <c:ptCount val="19"/>
                <c:pt idx="0">
                  <c:v>2.7050000000000001</c:v>
                </c:pt>
                <c:pt idx="1">
                  <c:v>0</c:v>
                </c:pt>
                <c:pt idx="2">
                  <c:v>52.790000000000006</c:v>
                </c:pt>
                <c:pt idx="3">
                  <c:v>0.84000000000000008</c:v>
                </c:pt>
                <c:pt idx="4">
                  <c:v>4.085</c:v>
                </c:pt>
                <c:pt idx="5">
                  <c:v>3.4049999999999998</c:v>
                </c:pt>
                <c:pt idx="7">
                  <c:v>0.255</c:v>
                </c:pt>
                <c:pt idx="8">
                  <c:v>18.54</c:v>
                </c:pt>
                <c:pt idx="10">
                  <c:v>0.1</c:v>
                </c:pt>
                <c:pt idx="11">
                  <c:v>0.62000000000000011</c:v>
                </c:pt>
                <c:pt idx="12">
                  <c:v>0.49500000000000005</c:v>
                </c:pt>
                <c:pt idx="13">
                  <c:v>14.88</c:v>
                </c:pt>
                <c:pt idx="15">
                  <c:v>20.784999999999997</c:v>
                </c:pt>
                <c:pt idx="16">
                  <c:v>55.155000000000001</c:v>
                </c:pt>
                <c:pt idx="17">
                  <c:v>56.505000000000003</c:v>
                </c:pt>
                <c:pt idx="18">
                  <c:v>70.295000000000002</c:v>
                </c:pt>
              </c:numCache>
            </c:numRef>
          </c:val>
        </c:ser>
        <c:ser>
          <c:idx val="1"/>
          <c:order val="1"/>
          <c:tx>
            <c:strRef>
              <c:f>Sheet1!$E$46</c:f>
              <c:strCache>
                <c:ptCount val="1"/>
                <c:pt idx="0">
                  <c:v>ACT</c:v>
                </c:pt>
              </c:strCache>
            </c:strRef>
          </c:tx>
          <c:spPr>
            <a:solidFill>
              <a:srgbClr val="58C704"/>
            </a:solidFill>
            <a:ln>
              <a:solidFill>
                <a:srgbClr val="58C704"/>
              </a:solidFill>
            </a:ln>
          </c:spPr>
          <c:cat>
            <c:multiLvlStrRef>
              <c:f>Sheet1!$B$47:$C$65</c:f>
              <c:multiLvlStrCache>
                <c:ptCount val="19"/>
                <c:lvl>
                  <c:pt idx="0">
                    <c:v>Ifng</c:v>
                  </c:pt>
                  <c:pt idx="1">
                    <c:v>Tbx21</c:v>
                  </c:pt>
                  <c:pt idx="2">
                    <c:v>Id2</c:v>
                  </c:pt>
                  <c:pt idx="3">
                    <c:v>Gzmb</c:v>
                  </c:pt>
                  <c:pt idx="4">
                    <c:v>Il12rb2</c:v>
                  </c:pt>
                  <c:pt idx="5">
                    <c:v>Il18rap</c:v>
                  </c:pt>
                  <c:pt idx="7">
                    <c:v>Il4</c:v>
                  </c:pt>
                  <c:pt idx="8">
                    <c:v>Gata3</c:v>
                  </c:pt>
                  <c:pt idx="10">
                    <c:v>Asb2</c:v>
                  </c:pt>
                  <c:pt idx="11">
                    <c:v>Klrg1</c:v>
                  </c:pt>
                  <c:pt idx="12">
                    <c:v>Serpina3g</c:v>
                  </c:pt>
                  <c:pt idx="13">
                    <c:v>Ccl5</c:v>
                  </c:pt>
                  <c:pt idx="15">
                    <c:v>Foxp3</c:v>
                  </c:pt>
                  <c:pt idx="16">
                    <c:v>Il2ra</c:v>
                  </c:pt>
                  <c:pt idx="17">
                    <c:v>Il2rb</c:v>
                  </c:pt>
                  <c:pt idx="18">
                    <c:v>Tnfrsf18</c:v>
                  </c:pt>
                </c:lvl>
                <c:lvl>
                  <c:pt idx="0">
                    <c:v>TH1</c:v>
                  </c:pt>
                  <c:pt idx="7">
                    <c:v>TH2</c:v>
                  </c:pt>
                  <c:pt idx="10">
                    <c:v>NKT</c:v>
                  </c:pt>
                  <c:pt idx="15">
                    <c:v>Treg</c:v>
                  </c:pt>
                </c:lvl>
              </c:multiLvlStrCache>
            </c:multiLvlStrRef>
          </c:cat>
          <c:val>
            <c:numRef>
              <c:f>Sheet1!$E$47:$E$65</c:f>
              <c:numCache>
                <c:formatCode>General</c:formatCode>
                <c:ptCount val="19"/>
                <c:pt idx="0">
                  <c:v>147.36500000000001</c:v>
                </c:pt>
                <c:pt idx="1">
                  <c:v>21.184999999999999</c:v>
                </c:pt>
                <c:pt idx="2">
                  <c:v>776.64499999999998</c:v>
                </c:pt>
                <c:pt idx="3">
                  <c:v>28.59</c:v>
                </c:pt>
                <c:pt idx="4">
                  <c:v>48.825000000000003</c:v>
                </c:pt>
                <c:pt idx="5">
                  <c:v>101.11</c:v>
                </c:pt>
                <c:pt idx="7">
                  <c:v>76.015000000000001</c:v>
                </c:pt>
                <c:pt idx="8">
                  <c:v>41.935000000000002</c:v>
                </c:pt>
                <c:pt idx="10">
                  <c:v>31.310000000000002</c:v>
                </c:pt>
                <c:pt idx="11">
                  <c:v>85.410000000000011</c:v>
                </c:pt>
                <c:pt idx="12">
                  <c:v>51.075000000000003</c:v>
                </c:pt>
                <c:pt idx="13">
                  <c:v>329.43499999999932</c:v>
                </c:pt>
                <c:pt idx="15">
                  <c:v>58.65</c:v>
                </c:pt>
                <c:pt idx="16">
                  <c:v>124.44000000000001</c:v>
                </c:pt>
                <c:pt idx="17">
                  <c:v>554.76499999999999</c:v>
                </c:pt>
                <c:pt idx="18">
                  <c:v>189.52</c:v>
                </c:pt>
              </c:numCache>
            </c:numRef>
          </c:val>
        </c:ser>
        <c:ser>
          <c:idx val="2"/>
          <c:order val="2"/>
          <c:tx>
            <c:strRef>
              <c:f>Sheet1!$F$46</c:f>
              <c:strCache>
                <c:ptCount val="1"/>
                <c:pt idx="0">
                  <c:v>ACT IL21</c:v>
                </c:pt>
              </c:strCache>
            </c:strRef>
          </c:tx>
          <c:spPr>
            <a:solidFill>
              <a:srgbClr val="165DC1"/>
            </a:solidFill>
            <a:ln>
              <a:solidFill>
                <a:srgbClr val="165DC1"/>
              </a:solidFill>
            </a:ln>
          </c:spPr>
          <c:cat>
            <c:multiLvlStrRef>
              <c:f>Sheet1!$B$47:$C$65</c:f>
              <c:multiLvlStrCache>
                <c:ptCount val="19"/>
                <c:lvl>
                  <c:pt idx="0">
                    <c:v>Ifng</c:v>
                  </c:pt>
                  <c:pt idx="1">
                    <c:v>Tbx21</c:v>
                  </c:pt>
                  <c:pt idx="2">
                    <c:v>Id2</c:v>
                  </c:pt>
                  <c:pt idx="3">
                    <c:v>Gzmb</c:v>
                  </c:pt>
                  <c:pt idx="4">
                    <c:v>Il12rb2</c:v>
                  </c:pt>
                  <c:pt idx="5">
                    <c:v>Il18rap</c:v>
                  </c:pt>
                  <c:pt idx="7">
                    <c:v>Il4</c:v>
                  </c:pt>
                  <c:pt idx="8">
                    <c:v>Gata3</c:v>
                  </c:pt>
                  <c:pt idx="10">
                    <c:v>Asb2</c:v>
                  </c:pt>
                  <c:pt idx="11">
                    <c:v>Klrg1</c:v>
                  </c:pt>
                  <c:pt idx="12">
                    <c:v>Serpina3g</c:v>
                  </c:pt>
                  <c:pt idx="13">
                    <c:v>Ccl5</c:v>
                  </c:pt>
                  <c:pt idx="15">
                    <c:v>Foxp3</c:v>
                  </c:pt>
                  <c:pt idx="16">
                    <c:v>Il2ra</c:v>
                  </c:pt>
                  <c:pt idx="17">
                    <c:v>Il2rb</c:v>
                  </c:pt>
                  <c:pt idx="18">
                    <c:v>Tnfrsf18</c:v>
                  </c:pt>
                </c:lvl>
                <c:lvl>
                  <c:pt idx="0">
                    <c:v>TH1</c:v>
                  </c:pt>
                  <c:pt idx="7">
                    <c:v>TH2</c:v>
                  </c:pt>
                  <c:pt idx="10">
                    <c:v>NKT</c:v>
                  </c:pt>
                  <c:pt idx="15">
                    <c:v>Treg</c:v>
                  </c:pt>
                </c:lvl>
              </c:multiLvlStrCache>
            </c:multiLvlStrRef>
          </c:cat>
          <c:val>
            <c:numRef>
              <c:f>Sheet1!$F$47:$F$65</c:f>
              <c:numCache>
                <c:formatCode>General</c:formatCode>
                <c:ptCount val="19"/>
                <c:pt idx="0">
                  <c:v>80.055000000000007</c:v>
                </c:pt>
                <c:pt idx="1">
                  <c:v>5.3849999999999998</c:v>
                </c:pt>
                <c:pt idx="2">
                  <c:v>184.72499999999999</c:v>
                </c:pt>
                <c:pt idx="3">
                  <c:v>10.015000000000001</c:v>
                </c:pt>
                <c:pt idx="4">
                  <c:v>7.3199999999999976</c:v>
                </c:pt>
                <c:pt idx="5">
                  <c:v>33.46</c:v>
                </c:pt>
                <c:pt idx="7">
                  <c:v>13.655000000000001</c:v>
                </c:pt>
                <c:pt idx="8">
                  <c:v>37.03</c:v>
                </c:pt>
                <c:pt idx="10">
                  <c:v>5.5</c:v>
                </c:pt>
                <c:pt idx="11">
                  <c:v>2.7800000000000002</c:v>
                </c:pt>
                <c:pt idx="12">
                  <c:v>11.76</c:v>
                </c:pt>
                <c:pt idx="13">
                  <c:v>113.895</c:v>
                </c:pt>
                <c:pt idx="15">
                  <c:v>2.13</c:v>
                </c:pt>
                <c:pt idx="16">
                  <c:v>7.8199999999999976</c:v>
                </c:pt>
                <c:pt idx="17">
                  <c:v>201.60999999999999</c:v>
                </c:pt>
                <c:pt idx="18">
                  <c:v>80.684999999999988</c:v>
                </c:pt>
              </c:numCache>
            </c:numRef>
          </c:val>
        </c:ser>
        <c:dLbls/>
        <c:shape val="cylinder"/>
        <c:axId val="85976576"/>
        <c:axId val="85978112"/>
        <c:axId val="0"/>
      </c:bar3DChart>
      <c:catAx>
        <c:axId val="85976576"/>
        <c:scaling>
          <c:orientation val="minMax"/>
        </c:scaling>
        <c:delete val="1"/>
        <c:axPos val="b"/>
        <c:tickLblPos val="none"/>
        <c:crossAx val="85978112"/>
        <c:crosses val="autoZero"/>
        <c:auto val="1"/>
        <c:lblAlgn val="ctr"/>
        <c:lblOffset val="100"/>
      </c:catAx>
      <c:valAx>
        <c:axId val="85978112"/>
        <c:scaling>
          <c:orientation val="minMax"/>
        </c:scaling>
        <c:axPos val="l"/>
        <c:numFmt formatCode="0%" sourceLinked="0"/>
        <c:tickLblPos val="none"/>
        <c:txPr>
          <a:bodyPr/>
          <a:lstStyle/>
          <a:p>
            <a:pPr>
              <a:defRPr sz="1100" b="1"/>
            </a:pPr>
            <a:endParaRPr lang="en-US"/>
          </a:p>
        </c:txPr>
        <c:crossAx val="85976576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82181253500181495"/>
          <c:y val="9.7628709157758703E-2"/>
          <c:w val="0.14846667056773105"/>
          <c:h val="0.70785083348319133"/>
        </c:manualLayout>
      </c:layout>
      <c:txPr>
        <a:bodyPr/>
        <a:lstStyle/>
        <a:p>
          <a:pPr>
            <a:defRPr sz="3200" b="1"/>
          </a:pPr>
          <a:endParaRPr lang="en-US"/>
        </a:p>
      </c:txPr>
    </c:legend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1DD9D-C902-B840-B322-154EF55B2869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7450" y="685800"/>
            <a:ext cx="4483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43BF7-641D-E343-8941-44C002111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595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AT HISTOGRAM OF VFP</a:t>
            </a:r>
            <a:r>
              <a:rPr lang="en-US" baseline="0" dirty="0" smtClean="0"/>
              <a:t> for spleen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thymus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3BF7-641D-E343-8941-44C002111AF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2086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Combine knockout and reporter data</a:t>
            </a:r>
            <a:r>
              <a:rPr lang="en-US" baseline="0" dirty="0" smtClean="0"/>
              <a:t>. Put reporter data first. Add FoxP3. Look at FoxP3 in the thymus. Genes and cytokines that </a:t>
            </a:r>
            <a:r>
              <a:rPr lang="en-US" baseline="0" smtClean="0"/>
              <a:t>drive them.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3BF7-641D-E343-8941-44C002111AF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5363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3.</a:t>
            </a:r>
            <a:r>
              <a:rPr lang="en-US" baseline="0" dirty="0" smtClean="0"/>
              <a:t> Functional enrichment in panel b: KEGG terms with p-values less than 0.01.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3BF7-641D-E343-8941-44C002111AF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368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 4 repertoire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3BF7-641D-E343-8941-44C002111AF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0593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5.</a:t>
            </a:r>
            <a:r>
              <a:rPr lang="en-US" baseline="0" dirty="0" smtClean="0"/>
              <a:t> Adoptive transfer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3BF7-641D-E343-8941-44C002111AF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7028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6. Thymus Histogram graph? Look at the activation profile</a:t>
            </a:r>
            <a:r>
              <a:rPr lang="en-US" baseline="0" dirty="0" smtClean="0"/>
              <a:t> of spleen and thymus and compare.  Lymph node spleen and blood. No thymus. CFSE labeled. Thymic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non thymic cells. Present transfer data that is pertinent to the thymus argument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3BF7-641D-E343-8941-44C002111AF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3405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7.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3BF7-641D-E343-8941-44C002111AF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489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4650" y="9231849"/>
            <a:ext cx="33032700" cy="63701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29300" y="16840200"/>
            <a:ext cx="27203400" cy="7594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20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40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60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680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00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20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440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36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512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197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038883" y="1747309"/>
            <a:ext cx="11800285" cy="37188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24541" y="1747309"/>
            <a:ext cx="34766643" cy="37188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027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241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9832" y="19096568"/>
            <a:ext cx="33032700" cy="5902325"/>
          </a:xfrm>
        </p:spPr>
        <p:txBody>
          <a:bodyPr anchor="t"/>
          <a:lstStyle>
            <a:lvl1pPr algn="l">
              <a:defRPr sz="16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9832" y="12595760"/>
            <a:ext cx="33032700" cy="6500809"/>
          </a:xfrm>
        </p:spPr>
        <p:txBody>
          <a:bodyPr anchor="b"/>
          <a:lstStyle>
            <a:lvl1pPr marL="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1pPr>
            <a:lvl2pPr marL="1920101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2pPr>
            <a:lvl3pPr marL="3840203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3pPr>
            <a:lvl4pPr marL="5760303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4pPr>
            <a:lvl5pPr marL="7680404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5pPr>
            <a:lvl6pPr marL="9600505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6pPr>
            <a:lvl7pPr marL="11520607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7pPr>
            <a:lvl8pPr marL="1344070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8pPr>
            <a:lvl9pPr marL="1536080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553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24537" y="10167409"/>
            <a:ext cx="23283465" cy="28768675"/>
          </a:xfrm>
        </p:spPr>
        <p:txBody>
          <a:bodyPr/>
          <a:lstStyle>
            <a:lvl1pPr>
              <a:defRPr sz="11700"/>
            </a:lvl1pPr>
            <a:lvl2pPr>
              <a:defRPr sz="10200"/>
            </a:lvl2pPr>
            <a:lvl3pPr>
              <a:defRPr sz="85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55707" y="10167409"/>
            <a:ext cx="23283467" cy="28768675"/>
          </a:xfrm>
        </p:spPr>
        <p:txBody>
          <a:bodyPr/>
          <a:lstStyle>
            <a:lvl1pPr>
              <a:defRPr sz="11700"/>
            </a:lvl1pPr>
            <a:lvl2pPr>
              <a:defRPr sz="10200"/>
            </a:lvl2pPr>
            <a:lvl3pPr>
              <a:defRPr sz="85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303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0" y="1190097"/>
            <a:ext cx="34975800" cy="495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6652157"/>
            <a:ext cx="17170798" cy="2772303"/>
          </a:xfrm>
        </p:spPr>
        <p:txBody>
          <a:bodyPr anchor="b"/>
          <a:lstStyle>
            <a:lvl1pPr marL="0" indent="0">
              <a:buNone/>
              <a:defRPr sz="10200" b="1"/>
            </a:lvl1pPr>
            <a:lvl2pPr marL="1920101" indent="0">
              <a:buNone/>
              <a:defRPr sz="8500" b="1"/>
            </a:lvl2pPr>
            <a:lvl3pPr marL="3840203" indent="0">
              <a:buNone/>
              <a:defRPr sz="7500" b="1"/>
            </a:lvl3pPr>
            <a:lvl4pPr marL="5760303" indent="0">
              <a:buNone/>
              <a:defRPr sz="6500" b="1"/>
            </a:lvl4pPr>
            <a:lvl5pPr marL="7680404" indent="0">
              <a:buNone/>
              <a:defRPr sz="6500" b="1"/>
            </a:lvl5pPr>
            <a:lvl6pPr marL="9600505" indent="0">
              <a:buNone/>
              <a:defRPr sz="6500" b="1"/>
            </a:lvl6pPr>
            <a:lvl7pPr marL="11520607" indent="0">
              <a:buNone/>
              <a:defRPr sz="6500" b="1"/>
            </a:lvl7pPr>
            <a:lvl8pPr marL="13440708" indent="0">
              <a:buNone/>
              <a:defRPr sz="6500" b="1"/>
            </a:lvl8pPr>
            <a:lvl9pPr marL="15360808" indent="0">
              <a:buNone/>
              <a:defRPr sz="6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3102" y="9424460"/>
            <a:ext cx="17170798" cy="17122247"/>
          </a:xfrm>
        </p:spPr>
        <p:txBody>
          <a:bodyPr/>
          <a:lstStyle>
            <a:lvl1pPr>
              <a:defRPr sz="10200"/>
            </a:lvl1pPr>
            <a:lvl2pPr>
              <a:defRPr sz="8500"/>
            </a:lvl2pPr>
            <a:lvl3pPr>
              <a:defRPr sz="75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741360" y="6652157"/>
            <a:ext cx="17177544" cy="2772303"/>
          </a:xfrm>
        </p:spPr>
        <p:txBody>
          <a:bodyPr anchor="b"/>
          <a:lstStyle>
            <a:lvl1pPr marL="0" indent="0">
              <a:buNone/>
              <a:defRPr sz="10200" b="1"/>
            </a:lvl1pPr>
            <a:lvl2pPr marL="1920101" indent="0">
              <a:buNone/>
              <a:defRPr sz="8500" b="1"/>
            </a:lvl2pPr>
            <a:lvl3pPr marL="3840203" indent="0">
              <a:buNone/>
              <a:defRPr sz="7500" b="1"/>
            </a:lvl3pPr>
            <a:lvl4pPr marL="5760303" indent="0">
              <a:buNone/>
              <a:defRPr sz="6500" b="1"/>
            </a:lvl4pPr>
            <a:lvl5pPr marL="7680404" indent="0">
              <a:buNone/>
              <a:defRPr sz="6500" b="1"/>
            </a:lvl5pPr>
            <a:lvl6pPr marL="9600505" indent="0">
              <a:buNone/>
              <a:defRPr sz="6500" b="1"/>
            </a:lvl6pPr>
            <a:lvl7pPr marL="11520607" indent="0">
              <a:buNone/>
              <a:defRPr sz="6500" b="1"/>
            </a:lvl7pPr>
            <a:lvl8pPr marL="13440708" indent="0">
              <a:buNone/>
              <a:defRPr sz="6500" b="1"/>
            </a:lvl8pPr>
            <a:lvl9pPr marL="15360808" indent="0">
              <a:buNone/>
              <a:defRPr sz="6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741360" y="9424460"/>
            <a:ext cx="17177544" cy="17122247"/>
          </a:xfrm>
        </p:spPr>
        <p:txBody>
          <a:bodyPr/>
          <a:lstStyle>
            <a:lvl1pPr>
              <a:defRPr sz="10200"/>
            </a:lvl1pPr>
            <a:lvl2pPr>
              <a:defRPr sz="8500"/>
            </a:lvl2pPr>
            <a:lvl3pPr>
              <a:defRPr sz="75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032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314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068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1183216"/>
            <a:ext cx="12785332" cy="5035550"/>
          </a:xfrm>
        </p:spPr>
        <p:txBody>
          <a:bodyPr anchor="b"/>
          <a:lstStyle>
            <a:lvl1pPr algn="l">
              <a:defRPr sz="8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93965" y="1183219"/>
            <a:ext cx="21724941" cy="25363491"/>
          </a:xfrm>
        </p:spPr>
        <p:txBody>
          <a:bodyPr/>
          <a:lstStyle>
            <a:lvl1pPr>
              <a:defRPr sz="13500"/>
            </a:lvl1pPr>
            <a:lvl2pPr>
              <a:defRPr sz="11700"/>
            </a:lvl2pPr>
            <a:lvl3pPr>
              <a:defRPr sz="102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102" y="6218769"/>
            <a:ext cx="12785332" cy="20327941"/>
          </a:xfrm>
        </p:spPr>
        <p:txBody>
          <a:bodyPr/>
          <a:lstStyle>
            <a:lvl1pPr marL="0" indent="0">
              <a:buNone/>
              <a:defRPr sz="6000"/>
            </a:lvl1pPr>
            <a:lvl2pPr marL="1920101" indent="0">
              <a:buNone/>
              <a:defRPr sz="5100"/>
            </a:lvl2pPr>
            <a:lvl3pPr marL="3840203" indent="0">
              <a:buNone/>
              <a:defRPr sz="4200"/>
            </a:lvl3pPr>
            <a:lvl4pPr marL="5760303" indent="0">
              <a:buNone/>
              <a:defRPr sz="3900"/>
            </a:lvl4pPr>
            <a:lvl5pPr marL="7680404" indent="0">
              <a:buNone/>
              <a:defRPr sz="3900"/>
            </a:lvl5pPr>
            <a:lvl6pPr marL="9600505" indent="0">
              <a:buNone/>
              <a:defRPr sz="3900"/>
            </a:lvl6pPr>
            <a:lvl7pPr marL="11520607" indent="0">
              <a:buNone/>
              <a:defRPr sz="3900"/>
            </a:lvl7pPr>
            <a:lvl8pPr marL="13440708" indent="0">
              <a:buNone/>
              <a:defRPr sz="3900"/>
            </a:lvl8pPr>
            <a:lvl9pPr marL="15360808" indent="0">
              <a:buNone/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512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7223" y="20802602"/>
            <a:ext cx="23317200" cy="2455866"/>
          </a:xfrm>
        </p:spPr>
        <p:txBody>
          <a:bodyPr anchor="b"/>
          <a:lstStyle>
            <a:lvl1pPr algn="l">
              <a:defRPr sz="8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17223" y="2655359"/>
            <a:ext cx="23317200" cy="17830800"/>
          </a:xfrm>
        </p:spPr>
        <p:txBody>
          <a:bodyPr/>
          <a:lstStyle>
            <a:lvl1pPr marL="0" indent="0">
              <a:buNone/>
              <a:defRPr sz="13500"/>
            </a:lvl1pPr>
            <a:lvl2pPr marL="1920101" indent="0">
              <a:buNone/>
              <a:defRPr sz="11700"/>
            </a:lvl2pPr>
            <a:lvl3pPr marL="3840203" indent="0">
              <a:buNone/>
              <a:defRPr sz="10200"/>
            </a:lvl3pPr>
            <a:lvl4pPr marL="5760303" indent="0">
              <a:buNone/>
              <a:defRPr sz="8500"/>
            </a:lvl4pPr>
            <a:lvl5pPr marL="7680404" indent="0">
              <a:buNone/>
              <a:defRPr sz="8500"/>
            </a:lvl5pPr>
            <a:lvl6pPr marL="9600505" indent="0">
              <a:buNone/>
              <a:defRPr sz="8500"/>
            </a:lvl6pPr>
            <a:lvl7pPr marL="11520607" indent="0">
              <a:buNone/>
              <a:defRPr sz="8500"/>
            </a:lvl7pPr>
            <a:lvl8pPr marL="13440708" indent="0">
              <a:buNone/>
              <a:defRPr sz="8500"/>
            </a:lvl8pPr>
            <a:lvl9pPr marL="15360808" indent="0">
              <a:buNone/>
              <a:defRPr sz="8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17223" y="23258468"/>
            <a:ext cx="23317200" cy="3487734"/>
          </a:xfrm>
        </p:spPr>
        <p:txBody>
          <a:bodyPr/>
          <a:lstStyle>
            <a:lvl1pPr marL="0" indent="0">
              <a:buNone/>
              <a:defRPr sz="6000"/>
            </a:lvl1pPr>
            <a:lvl2pPr marL="1920101" indent="0">
              <a:buNone/>
              <a:defRPr sz="5100"/>
            </a:lvl2pPr>
            <a:lvl3pPr marL="3840203" indent="0">
              <a:buNone/>
              <a:defRPr sz="4200"/>
            </a:lvl3pPr>
            <a:lvl4pPr marL="5760303" indent="0">
              <a:buNone/>
              <a:defRPr sz="3900"/>
            </a:lvl4pPr>
            <a:lvl5pPr marL="7680404" indent="0">
              <a:buNone/>
              <a:defRPr sz="3900"/>
            </a:lvl5pPr>
            <a:lvl6pPr marL="9600505" indent="0">
              <a:buNone/>
              <a:defRPr sz="3900"/>
            </a:lvl6pPr>
            <a:lvl7pPr marL="11520607" indent="0">
              <a:buNone/>
              <a:defRPr sz="3900"/>
            </a:lvl7pPr>
            <a:lvl8pPr marL="13440708" indent="0">
              <a:buNone/>
              <a:defRPr sz="3900"/>
            </a:lvl8pPr>
            <a:lvl9pPr marL="15360808" indent="0">
              <a:buNone/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878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3100" y="1190097"/>
            <a:ext cx="34975800" cy="4953000"/>
          </a:xfrm>
          <a:prstGeom prst="rect">
            <a:avLst/>
          </a:prstGeom>
        </p:spPr>
        <p:txBody>
          <a:bodyPr vert="horz" lIns="384020" tIns="192010" rIns="384020" bIns="1920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6934209"/>
            <a:ext cx="34975800" cy="19612505"/>
          </a:xfrm>
          <a:prstGeom prst="rect">
            <a:avLst/>
          </a:prstGeom>
        </p:spPr>
        <p:txBody>
          <a:bodyPr vert="horz" lIns="384020" tIns="192010" rIns="384020" bIns="1920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43100" y="27544190"/>
            <a:ext cx="9067800" cy="1582209"/>
          </a:xfrm>
          <a:prstGeom prst="rect">
            <a:avLst/>
          </a:prstGeom>
        </p:spPr>
        <p:txBody>
          <a:bodyPr vert="horz" lIns="384020" tIns="192010" rIns="384020" bIns="192010" rtlCol="0" anchor="ctr"/>
          <a:lstStyle>
            <a:lvl1pPr algn="l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E87A5-AD5E-C749-BB36-A736E6992297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77850" y="27544190"/>
            <a:ext cx="12306300" cy="1582209"/>
          </a:xfrm>
          <a:prstGeom prst="rect">
            <a:avLst/>
          </a:prstGeom>
        </p:spPr>
        <p:txBody>
          <a:bodyPr vert="horz" lIns="384020" tIns="192010" rIns="384020" bIns="192010" rtlCol="0" anchor="ctr"/>
          <a:lstStyle>
            <a:lvl1pPr algn="ctr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851100" y="27544190"/>
            <a:ext cx="9067800" cy="1582209"/>
          </a:xfrm>
          <a:prstGeom prst="rect">
            <a:avLst/>
          </a:prstGeom>
        </p:spPr>
        <p:txBody>
          <a:bodyPr vert="horz" lIns="384020" tIns="192010" rIns="384020" bIns="192010" rtlCol="0" anchor="ctr"/>
          <a:lstStyle>
            <a:lvl1pPr algn="r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CE0B2-E3D5-7F4D-8E73-2A75ACEF1A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570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20101" rtl="0" eaLnBrk="1" latinLnBrk="0" hangingPunct="1">
        <a:spcBef>
          <a:spcPct val="0"/>
        </a:spcBef>
        <a:buNone/>
        <a:defRPr sz="18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076" indent="-1440076" algn="l" defTabSz="1920101" rtl="0" eaLnBrk="1" latinLnBrk="0" hangingPunct="1">
        <a:spcBef>
          <a:spcPct val="20000"/>
        </a:spcBef>
        <a:buFont typeface="Arial"/>
        <a:buChar char="•"/>
        <a:defRPr sz="13500" kern="1200">
          <a:solidFill>
            <a:schemeClr val="tx1"/>
          </a:solidFill>
          <a:latin typeface="+mn-lt"/>
          <a:ea typeface="+mn-ea"/>
          <a:cs typeface="+mn-cs"/>
        </a:defRPr>
      </a:lvl1pPr>
      <a:lvl2pPr marL="3120164" indent="-1200063" algn="l" defTabSz="1920101" rtl="0" eaLnBrk="1" latinLnBrk="0" hangingPunct="1">
        <a:spcBef>
          <a:spcPct val="20000"/>
        </a:spcBef>
        <a:buFont typeface="Arial"/>
        <a:buChar char="–"/>
        <a:defRPr sz="11700" kern="1200">
          <a:solidFill>
            <a:schemeClr val="tx1"/>
          </a:solidFill>
          <a:latin typeface="+mn-lt"/>
          <a:ea typeface="+mn-ea"/>
          <a:cs typeface="+mn-cs"/>
        </a:defRPr>
      </a:lvl2pPr>
      <a:lvl3pPr marL="4800252" indent="-960050" algn="l" defTabSz="1920101" rtl="0" eaLnBrk="1" latinLnBrk="0" hangingPunct="1">
        <a:spcBef>
          <a:spcPct val="20000"/>
        </a:spcBef>
        <a:buFont typeface="Arial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353" indent="-960050" algn="l" defTabSz="1920101" rtl="0" eaLnBrk="1" latinLnBrk="0" hangingPunct="1">
        <a:spcBef>
          <a:spcPct val="20000"/>
        </a:spcBef>
        <a:buFont typeface="Arial"/>
        <a:buChar char="–"/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455" indent="-960050" algn="l" defTabSz="1920101" rtl="0" eaLnBrk="1" latinLnBrk="0" hangingPunct="1">
        <a:spcBef>
          <a:spcPct val="20000"/>
        </a:spcBef>
        <a:buFont typeface="Arial"/>
        <a:buChar char="»"/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560555" indent="-960050" algn="l" defTabSz="1920101" rtl="0" eaLnBrk="1" latinLnBrk="0" hangingPunct="1">
        <a:spcBef>
          <a:spcPct val="20000"/>
        </a:spcBef>
        <a:buFont typeface="Arial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480656" indent="-960050" algn="l" defTabSz="1920101" rtl="0" eaLnBrk="1" latinLnBrk="0" hangingPunct="1">
        <a:spcBef>
          <a:spcPct val="20000"/>
        </a:spcBef>
        <a:buFont typeface="Arial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758" indent="-960050" algn="l" defTabSz="1920101" rtl="0" eaLnBrk="1" latinLnBrk="0" hangingPunct="1">
        <a:spcBef>
          <a:spcPct val="20000"/>
        </a:spcBef>
        <a:buFont typeface="Arial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6320859" indent="-960050" algn="l" defTabSz="1920101" rtl="0" eaLnBrk="1" latinLnBrk="0" hangingPunct="1">
        <a:spcBef>
          <a:spcPct val="20000"/>
        </a:spcBef>
        <a:buFont typeface="Arial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101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203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303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404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505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0607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0708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0808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9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image" Target="../media/image33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emf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image" Target="../media/image44.png"/><Relationship Id="rId7" Type="http://schemas.openxmlformats.org/officeDocument/2006/relationships/image" Target="../media/image4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png"/><Relationship Id="rId9" Type="http://schemas.openxmlformats.org/officeDocument/2006/relationships/image" Target="../media/image5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Box 159"/>
          <p:cNvSpPr txBox="1"/>
          <p:nvPr/>
        </p:nvSpPr>
        <p:spPr>
          <a:xfrm>
            <a:off x="296736" y="1835888"/>
            <a:ext cx="526961" cy="830977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a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99749" y="2220593"/>
            <a:ext cx="13106272" cy="7364419"/>
            <a:chOff x="2315541" y="2220593"/>
            <a:chExt cx="13106272" cy="7364419"/>
          </a:xfrm>
        </p:grpSpPr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82450" y="4290300"/>
              <a:ext cx="11775149" cy="4590629"/>
            </a:xfrm>
            <a:prstGeom prst="rect">
              <a:avLst/>
            </a:prstGeom>
          </p:spPr>
        </p:pic>
        <p:sp>
          <p:nvSpPr>
            <p:cNvPr id="162" name="TextBox 161"/>
            <p:cNvSpPr txBox="1"/>
            <p:nvPr/>
          </p:nvSpPr>
          <p:spPr>
            <a:xfrm>
              <a:off x="3536132" y="8815579"/>
              <a:ext cx="1271828" cy="769433"/>
            </a:xfrm>
            <a:prstGeom prst="rect">
              <a:avLst/>
            </a:prstGeom>
            <a:noFill/>
          </p:spPr>
          <p:txBody>
            <a:bodyPr wrap="none" lIns="91428" tIns="45716" rIns="91428" bIns="45716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VFP</a:t>
              </a:r>
            </a:p>
          </p:txBody>
        </p:sp>
        <p:cxnSp>
          <p:nvCxnSpPr>
            <p:cNvPr id="163" name="Straight Arrow Connector 162"/>
            <p:cNvCxnSpPr>
              <a:stCxn id="162" idx="3"/>
            </p:cNvCxnSpPr>
            <p:nvPr/>
          </p:nvCxnSpPr>
          <p:spPr>
            <a:xfrm>
              <a:off x="4807960" y="9200296"/>
              <a:ext cx="10613853" cy="0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 rot="16200000">
              <a:off x="2043542" y="7120992"/>
              <a:ext cx="1313431" cy="769433"/>
            </a:xfrm>
            <a:prstGeom prst="rect">
              <a:avLst/>
            </a:prstGeom>
            <a:noFill/>
          </p:spPr>
          <p:txBody>
            <a:bodyPr wrap="none" lIns="91428" tIns="45716" rIns="91428" bIns="45716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CD4</a:t>
              </a:r>
            </a:p>
          </p:txBody>
        </p:sp>
        <p:cxnSp>
          <p:nvCxnSpPr>
            <p:cNvPr id="165" name="Straight Arrow Connector 164"/>
            <p:cNvCxnSpPr/>
            <p:nvPr/>
          </p:nvCxnSpPr>
          <p:spPr>
            <a:xfrm flipH="1" flipV="1">
              <a:off x="2680292" y="4160299"/>
              <a:ext cx="19966" cy="2688695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5010169" y="3520879"/>
              <a:ext cx="905921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B6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8703879" y="3390878"/>
              <a:ext cx="1407911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2 wk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3133249" y="3390878"/>
              <a:ext cx="1407911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4 wk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9563667" y="2220593"/>
              <a:ext cx="3466843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B6.IL21-VFP</a:t>
              </a:r>
            </a:p>
          </p:txBody>
        </p:sp>
        <p:cxnSp>
          <p:nvCxnSpPr>
            <p:cNvPr id="170" name="Straight Connector 169"/>
            <p:cNvCxnSpPr/>
            <p:nvPr/>
          </p:nvCxnSpPr>
          <p:spPr>
            <a:xfrm>
              <a:off x="7685208" y="3239630"/>
              <a:ext cx="7223760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TextBox 170"/>
          <p:cNvSpPr txBox="1"/>
          <p:nvPr/>
        </p:nvSpPr>
        <p:spPr>
          <a:xfrm>
            <a:off x="342734" y="10513822"/>
            <a:ext cx="338901" cy="830977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b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16046574" y="10697040"/>
            <a:ext cx="526961" cy="830977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800" b="1" dirty="0" smtClean="0">
                <a:latin typeface="Arial"/>
                <a:cs typeface="Arial"/>
              </a:rPr>
              <a:t>c</a:t>
            </a:r>
            <a:endParaRPr lang="en-US" sz="4800" b="1" dirty="0">
              <a:latin typeface="Arial"/>
              <a:cs typeface="Arial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42734" y="20089597"/>
            <a:ext cx="560624" cy="830977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800" b="1" dirty="0" smtClean="0">
                <a:latin typeface="Arial"/>
                <a:cs typeface="Arial"/>
              </a:rPr>
              <a:t>d</a:t>
            </a:r>
            <a:endParaRPr lang="en-US" sz="4800" b="1" dirty="0">
              <a:latin typeface="Arial"/>
              <a:cs typeface="Arial"/>
            </a:endParaRPr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16201794" y="15888776"/>
            <a:ext cx="13134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CD4</a:t>
            </a:r>
          </a:p>
        </p:txBody>
      </p:sp>
      <p:pic>
        <p:nvPicPr>
          <p:cNvPr id="175" name="Picture 17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154302" y="12471052"/>
            <a:ext cx="15124715" cy="4798604"/>
          </a:xfrm>
          <a:prstGeom prst="rect">
            <a:avLst/>
          </a:prstGeom>
        </p:spPr>
      </p:pic>
      <p:sp>
        <p:nvSpPr>
          <p:cNvPr id="176" name="TextBox 175"/>
          <p:cNvSpPr txBox="1"/>
          <p:nvPr/>
        </p:nvSpPr>
        <p:spPr>
          <a:xfrm>
            <a:off x="18030264" y="17315891"/>
            <a:ext cx="1271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VFP</a:t>
            </a: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19302117" y="17695661"/>
            <a:ext cx="2851920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28128175" y="17272048"/>
            <a:ext cx="20972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CXCR5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79" name="Straight Arrow Connector 178"/>
          <p:cNvCxnSpPr>
            <a:stCxn id="178" idx="3"/>
          </p:cNvCxnSpPr>
          <p:nvPr/>
        </p:nvCxnSpPr>
        <p:spPr>
          <a:xfrm>
            <a:off x="30225474" y="17656769"/>
            <a:ext cx="1986387" cy="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3083742" y="17272048"/>
            <a:ext cx="16272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CD44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81" name="Straight Arrow Connector 180"/>
          <p:cNvCxnSpPr>
            <a:stCxn id="180" idx="3"/>
          </p:cNvCxnSpPr>
          <p:nvPr/>
        </p:nvCxnSpPr>
        <p:spPr>
          <a:xfrm>
            <a:off x="24711010" y="17656769"/>
            <a:ext cx="2458434" cy="4951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V="1">
            <a:off x="16909081" y="12723604"/>
            <a:ext cx="2" cy="277150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 rot="16200000">
            <a:off x="27102293" y="15563263"/>
            <a:ext cx="1282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PD1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85" name="Straight Arrow Connector 184"/>
          <p:cNvCxnSpPr/>
          <p:nvPr/>
        </p:nvCxnSpPr>
        <p:spPr>
          <a:xfrm flipV="1">
            <a:off x="27740251" y="12723604"/>
            <a:ext cx="1" cy="2651573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 rot="16200000">
            <a:off x="21801473" y="15529544"/>
            <a:ext cx="15641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ICOS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87" name="Straight Arrow Connector 186"/>
          <p:cNvCxnSpPr/>
          <p:nvPr/>
        </p:nvCxnSpPr>
        <p:spPr>
          <a:xfrm flipV="1">
            <a:off x="22545074" y="12696721"/>
            <a:ext cx="1" cy="2435456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21108713" y="13765540"/>
            <a:ext cx="901089" cy="0"/>
          </a:xfrm>
          <a:prstGeom prst="straightConnector1">
            <a:avLst/>
          </a:prstGeom>
          <a:ln w="762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9" name="Picture 1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95007" y="2873701"/>
            <a:ext cx="8155818" cy="7651335"/>
          </a:xfrm>
          <a:prstGeom prst="rect">
            <a:avLst/>
          </a:prstGeom>
        </p:spPr>
      </p:pic>
      <p:pic>
        <p:nvPicPr>
          <p:cNvPr id="190" name="Picture 18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0626" y="11112529"/>
            <a:ext cx="13307933" cy="8348264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361373" y="272060"/>
            <a:ext cx="5294657" cy="923310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5400" b="1" dirty="0" smtClean="0">
                <a:latin typeface="Arial"/>
                <a:cs typeface="Arial"/>
              </a:rPr>
              <a:t>FIGURE 1 </a:t>
            </a:r>
            <a:endParaRPr lang="en-US" sz="5400" b="1" dirty="0">
              <a:latin typeface="Arial"/>
              <a:cs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52237" y="20858990"/>
            <a:ext cx="17105642" cy="6180118"/>
            <a:chOff x="16214212" y="20858990"/>
            <a:chExt cx="17105642" cy="6180118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5324242" y="21638200"/>
              <a:ext cx="4030679" cy="4150998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 rot="16200000">
              <a:off x="15942205" y="24736740"/>
              <a:ext cx="13134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CD4</a:t>
              </a: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16573535" y="21628440"/>
              <a:ext cx="0" cy="2836293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17432304" y="26269667"/>
              <a:ext cx="254428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Arial"/>
                  <a:cs typeface="Arial"/>
                </a:rPr>
                <a:t>Reporter</a:t>
              </a:r>
              <a:endParaRPr lang="en-US" sz="4400" b="1" dirty="0">
                <a:latin typeface="Arial"/>
                <a:cs typeface="Arial"/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19910922" y="26805803"/>
              <a:ext cx="13192545" cy="0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7778120" y="20920574"/>
              <a:ext cx="3560519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B6</a:t>
              </a:r>
              <a:r>
                <a:rPr lang="en-US" sz="4400" b="1" dirty="0" smtClean="0">
                  <a:latin typeface="Arial"/>
                  <a:cs typeface="Arial"/>
                </a:rPr>
                <a:t>.IFNγ-YFP</a:t>
              </a:r>
              <a:endParaRPr lang="en-US" sz="4400" b="1" dirty="0">
                <a:latin typeface="Arial"/>
                <a:cs typeface="Arial"/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826475" y="21658867"/>
              <a:ext cx="8564474" cy="4617711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21555209" y="20920574"/>
              <a:ext cx="3529385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pPr algn="ctr"/>
              <a:r>
                <a:rPr lang="en-US" sz="4400" b="1" dirty="0">
                  <a:latin typeface="Arial"/>
                  <a:cs typeface="Arial"/>
                </a:rPr>
                <a:t>B6</a:t>
              </a:r>
              <a:r>
                <a:rPr lang="en-US" sz="4400" b="1" dirty="0" smtClean="0">
                  <a:latin typeface="Arial"/>
                  <a:cs typeface="Arial"/>
                </a:rPr>
                <a:t>.IL10-</a:t>
              </a:r>
              <a:r>
                <a:rPr lang="en-US" sz="4400" b="1" dirty="0">
                  <a:latin typeface="Arial"/>
                  <a:cs typeface="Arial"/>
                </a:rPr>
                <a:t>G</a:t>
              </a:r>
              <a:r>
                <a:rPr lang="en-US" sz="4400" b="1" dirty="0" smtClean="0">
                  <a:latin typeface="Arial"/>
                  <a:cs typeface="Arial"/>
                </a:rPr>
                <a:t>FP</a:t>
              </a:r>
              <a:endParaRPr lang="en-US" sz="4400" b="1" dirty="0">
                <a:latin typeface="Arial"/>
                <a:cs typeface="Arial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110534" y="20883834"/>
              <a:ext cx="4093642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pPr algn="ctr"/>
              <a:r>
                <a:rPr lang="en-US" sz="4400" b="1" dirty="0">
                  <a:latin typeface="Arial"/>
                  <a:cs typeface="Arial"/>
                </a:rPr>
                <a:t>B6</a:t>
              </a:r>
              <a:r>
                <a:rPr lang="en-US" sz="4400" b="1" dirty="0" smtClean="0">
                  <a:latin typeface="Arial"/>
                  <a:cs typeface="Arial"/>
                </a:rPr>
                <a:t>.FoxP3-</a:t>
              </a:r>
              <a:r>
                <a:rPr lang="en-US" sz="4400" b="1" dirty="0">
                  <a:latin typeface="Arial"/>
                  <a:cs typeface="Arial"/>
                </a:rPr>
                <a:t>G</a:t>
              </a:r>
              <a:r>
                <a:rPr lang="en-US" sz="4400" b="1" dirty="0" smtClean="0">
                  <a:latin typeface="Arial"/>
                  <a:cs typeface="Arial"/>
                </a:rPr>
                <a:t>FP</a:t>
              </a:r>
              <a:endParaRPr lang="en-US" sz="4400" b="1" dirty="0">
                <a:latin typeface="Arial"/>
                <a:cs typeface="Arial"/>
              </a:endParaRP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9309682" y="21628440"/>
              <a:ext cx="4010172" cy="4129879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25589971" y="20858990"/>
              <a:ext cx="3466843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pPr algn="ctr"/>
              <a:r>
                <a:rPr lang="en-US" sz="4400" b="1" dirty="0">
                  <a:latin typeface="Arial"/>
                  <a:cs typeface="Arial"/>
                </a:rPr>
                <a:t>B6</a:t>
              </a:r>
              <a:r>
                <a:rPr lang="en-US" sz="4400" b="1" dirty="0" smtClean="0">
                  <a:latin typeface="Arial"/>
                  <a:cs typeface="Arial"/>
                </a:rPr>
                <a:t>.IL21-</a:t>
              </a:r>
              <a:r>
                <a:rPr lang="en-US" sz="4400" b="1" dirty="0">
                  <a:latin typeface="Arial"/>
                  <a:cs typeface="Arial"/>
                </a:rPr>
                <a:t>V</a:t>
              </a:r>
              <a:r>
                <a:rPr lang="en-US" sz="4400" b="1" dirty="0" smtClean="0">
                  <a:latin typeface="Arial"/>
                  <a:cs typeface="Arial"/>
                </a:rPr>
                <a:t>FP</a:t>
              </a:r>
              <a:endParaRPr lang="en-US" sz="4400" b="1" dirty="0">
                <a:latin typeface="Arial"/>
                <a:cs typeface="Arial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609823" y="20858989"/>
            <a:ext cx="10371200" cy="7348578"/>
          </a:xfrm>
          <a:prstGeom prst="rect">
            <a:avLst/>
          </a:prstGeom>
        </p:spPr>
      </p:pic>
      <p:sp>
        <p:nvSpPr>
          <p:cNvPr id="47" name="Rectangular Callout 46"/>
          <p:cNvSpPr/>
          <p:nvPr/>
        </p:nvSpPr>
        <p:spPr>
          <a:xfrm>
            <a:off x="12517457" y="542262"/>
            <a:ext cx="16300106" cy="1678331"/>
          </a:xfrm>
          <a:prstGeom prst="wedgeRectCallout">
            <a:avLst>
              <a:gd name="adj1" fmla="val -41603"/>
              <a:gd name="adj2" fmla="val 10987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C00000"/>
                </a:solidFill>
              </a:rPr>
              <a:t>This line should be shortened to match the plot frames and the strain name should be centered above it.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48" name="Rectangular Callout 47"/>
          <p:cNvSpPr/>
          <p:nvPr/>
        </p:nvSpPr>
        <p:spPr>
          <a:xfrm>
            <a:off x="12414718" y="9585012"/>
            <a:ext cx="21736134" cy="1678331"/>
          </a:xfrm>
          <a:prstGeom prst="wedgeRectCallout">
            <a:avLst>
              <a:gd name="adj1" fmla="val -41603"/>
              <a:gd name="adj2" fmla="val 10987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C00000"/>
                </a:solidFill>
              </a:rPr>
              <a:t>*** is defined in the legend, but not **. Probably obvious but maybe worth specifying? Also not entirely clear what is being tested here.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49" name="Rectangular Callout 48"/>
          <p:cNvSpPr/>
          <p:nvPr/>
        </p:nvSpPr>
        <p:spPr>
          <a:xfrm>
            <a:off x="5254723" y="28039669"/>
            <a:ext cx="14319990" cy="1678331"/>
          </a:xfrm>
          <a:prstGeom prst="wedgeRectCallout">
            <a:avLst>
              <a:gd name="adj1" fmla="val -24668"/>
              <a:gd name="adj2" fmla="val -17674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C00000"/>
                </a:solidFill>
              </a:rPr>
              <a:t>Are the x-axis scales identical for all reporters? Should be noted in the legend, if that matters.</a:t>
            </a:r>
            <a:endParaRPr lang="en-US" sz="5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040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2390"/>
            <a:ext cx="5294657" cy="923310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5400" b="1" dirty="0" smtClean="0">
                <a:latin typeface="Arial"/>
                <a:cs typeface="Arial"/>
              </a:rPr>
              <a:t>FIGURE 2 </a:t>
            </a:r>
            <a:endParaRPr lang="en-US" sz="5400" b="1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558782" y="1390058"/>
            <a:ext cx="529290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b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910412" y="9138785"/>
            <a:ext cx="654273" cy="6435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6" rIns="91428" bIns="45716" rtlCol="0" anchor="ctr"/>
          <a:lstStyle/>
          <a:p>
            <a:pPr algn="ctr"/>
            <a:endParaRPr lang="en-US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91386" y="2029732"/>
            <a:ext cx="12986887" cy="8736304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1970752" y="1501846"/>
            <a:ext cx="4876550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i="1" dirty="0">
                <a:latin typeface="Arial"/>
                <a:cs typeface="Arial"/>
              </a:rPr>
              <a:t>Cxcr5</a:t>
            </a:r>
            <a:r>
              <a:rPr lang="en-US" sz="4400" b="1" dirty="0">
                <a:latin typeface="Arial"/>
                <a:cs typeface="Arial"/>
              </a:rPr>
              <a:t>-/- IL21-VFP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1970751" y="6008573"/>
            <a:ext cx="2588773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IL21-VFP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0583178" y="10068212"/>
            <a:ext cx="1637929" cy="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80097" y="18234507"/>
            <a:ext cx="49843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8836903" y="18470447"/>
            <a:ext cx="529290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d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55621" y="1393975"/>
            <a:ext cx="49843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a 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90816" y="1952342"/>
            <a:ext cx="13240084" cy="8574530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2254954" y="1158221"/>
            <a:ext cx="465586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i="1" dirty="0">
                <a:latin typeface="Arial"/>
                <a:cs typeface="Arial"/>
              </a:rPr>
              <a:t>Ighm</a:t>
            </a:r>
            <a:r>
              <a:rPr lang="en-US" sz="4400" b="1" dirty="0">
                <a:latin typeface="Arial"/>
                <a:cs typeface="Arial"/>
              </a:rPr>
              <a:t>-/- IL21-VFP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313711" y="5627755"/>
            <a:ext cx="2588773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IL21-VFP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254954" y="10358513"/>
            <a:ext cx="1271828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VFP</a:t>
            </a:r>
          </a:p>
        </p:txBody>
      </p:sp>
      <p:cxnSp>
        <p:nvCxnSpPr>
          <p:cNvPr id="94" name="Straight Arrow Connector 93"/>
          <p:cNvCxnSpPr>
            <a:stCxn id="93" idx="3"/>
          </p:cNvCxnSpPr>
          <p:nvPr/>
        </p:nvCxnSpPr>
        <p:spPr>
          <a:xfrm>
            <a:off x="3526782" y="10743230"/>
            <a:ext cx="2070711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 rot="16200000">
            <a:off x="546553" y="8881848"/>
            <a:ext cx="131343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CD4</a:t>
            </a:r>
          </a:p>
        </p:txBody>
      </p:sp>
      <p:cxnSp>
        <p:nvCxnSpPr>
          <p:cNvPr id="96" name="Straight Arrow Connector 95"/>
          <p:cNvCxnSpPr>
            <a:stCxn id="95" idx="3"/>
          </p:cNvCxnSpPr>
          <p:nvPr/>
        </p:nvCxnSpPr>
        <p:spPr>
          <a:xfrm flipV="1">
            <a:off x="1203269" y="1859092"/>
            <a:ext cx="0" cy="6750757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350970" y="24348222"/>
            <a:ext cx="846709" cy="1039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2420587" y="24348222"/>
            <a:ext cx="846709" cy="1039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7933" y="20046580"/>
            <a:ext cx="15632283" cy="85805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4052" y="19624584"/>
            <a:ext cx="18412141" cy="9018191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 rot="16200000">
            <a:off x="5439689" y="8947611"/>
            <a:ext cx="156415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ICOS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83" name="Straight Arrow Connector 82"/>
          <p:cNvCxnSpPr>
            <a:stCxn id="81" idx="3"/>
          </p:cNvCxnSpPr>
          <p:nvPr/>
        </p:nvCxnSpPr>
        <p:spPr>
          <a:xfrm flipV="1">
            <a:off x="6221765" y="1924858"/>
            <a:ext cx="0" cy="662539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606481" y="10358513"/>
            <a:ext cx="1627244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CD44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05" name="Straight Arrow Connector 104"/>
          <p:cNvCxnSpPr>
            <a:stCxn id="87" idx="3"/>
          </p:cNvCxnSpPr>
          <p:nvPr/>
        </p:nvCxnSpPr>
        <p:spPr>
          <a:xfrm>
            <a:off x="8233725" y="10743230"/>
            <a:ext cx="1715295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999111" y="10358513"/>
            <a:ext cx="2097275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CXCR5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07" name="Straight Arrow Connector 106"/>
          <p:cNvCxnSpPr>
            <a:stCxn id="106" idx="3"/>
          </p:cNvCxnSpPr>
          <p:nvPr/>
        </p:nvCxnSpPr>
        <p:spPr>
          <a:xfrm>
            <a:off x="13096386" y="10743230"/>
            <a:ext cx="1245264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 rot="16200000">
            <a:off x="9920123" y="8845975"/>
            <a:ext cx="1282298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PD1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09" name="Straight Arrow Connector 108"/>
          <p:cNvCxnSpPr>
            <a:stCxn id="108" idx="3"/>
          </p:cNvCxnSpPr>
          <p:nvPr/>
        </p:nvCxnSpPr>
        <p:spPr>
          <a:xfrm flipH="1" flipV="1">
            <a:off x="10561272" y="1823223"/>
            <a:ext cx="1" cy="676632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1967443" y="10776771"/>
            <a:ext cx="1271828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VFP</a:t>
            </a:r>
          </a:p>
        </p:txBody>
      </p:sp>
      <p:cxnSp>
        <p:nvCxnSpPr>
          <p:cNvPr id="111" name="Straight Arrow Connector 110"/>
          <p:cNvCxnSpPr>
            <a:stCxn id="110" idx="3"/>
          </p:cNvCxnSpPr>
          <p:nvPr/>
        </p:nvCxnSpPr>
        <p:spPr>
          <a:xfrm>
            <a:off x="23239271" y="11161488"/>
            <a:ext cx="2070711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 rot="16200000">
            <a:off x="20259042" y="9300106"/>
            <a:ext cx="131343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CD4</a:t>
            </a:r>
          </a:p>
        </p:txBody>
      </p:sp>
      <p:cxnSp>
        <p:nvCxnSpPr>
          <p:cNvPr id="113" name="Straight Arrow Connector 112"/>
          <p:cNvCxnSpPr>
            <a:stCxn id="112" idx="3"/>
          </p:cNvCxnSpPr>
          <p:nvPr/>
        </p:nvCxnSpPr>
        <p:spPr>
          <a:xfrm flipV="1">
            <a:off x="20915758" y="2277350"/>
            <a:ext cx="0" cy="6750757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 rot="16200000">
            <a:off x="25152178" y="9365869"/>
            <a:ext cx="156415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ICOS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15" name="Straight Arrow Connector 114"/>
          <p:cNvCxnSpPr>
            <a:stCxn id="114" idx="3"/>
          </p:cNvCxnSpPr>
          <p:nvPr/>
        </p:nvCxnSpPr>
        <p:spPr>
          <a:xfrm flipV="1">
            <a:off x="25934254" y="2343116"/>
            <a:ext cx="0" cy="662539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6318970" y="10776771"/>
            <a:ext cx="1627244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CD44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17" name="Straight Arrow Connector 116"/>
          <p:cNvCxnSpPr>
            <a:stCxn id="116" idx="3"/>
          </p:cNvCxnSpPr>
          <p:nvPr/>
        </p:nvCxnSpPr>
        <p:spPr>
          <a:xfrm>
            <a:off x="27946214" y="11161488"/>
            <a:ext cx="1715295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0711600" y="10776771"/>
            <a:ext cx="2097275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CXCR5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19" name="Straight Arrow Connector 118"/>
          <p:cNvCxnSpPr>
            <a:stCxn id="118" idx="3"/>
          </p:cNvCxnSpPr>
          <p:nvPr/>
        </p:nvCxnSpPr>
        <p:spPr>
          <a:xfrm>
            <a:off x="32808875" y="11161488"/>
            <a:ext cx="1245264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 rot="16200000">
            <a:off x="29632612" y="9264233"/>
            <a:ext cx="1282298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PD1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21" name="Straight Arrow Connector 120"/>
          <p:cNvCxnSpPr>
            <a:stCxn id="120" idx="3"/>
          </p:cNvCxnSpPr>
          <p:nvPr/>
        </p:nvCxnSpPr>
        <p:spPr>
          <a:xfrm flipH="1" flipV="1">
            <a:off x="30273761" y="2241481"/>
            <a:ext cx="1" cy="676632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9110" y="11227443"/>
            <a:ext cx="10891904" cy="6951114"/>
          </a:xfrm>
          <a:prstGeom prst="rect">
            <a:avLst/>
          </a:prstGeom>
        </p:spPr>
      </p:pic>
      <p:pic>
        <p:nvPicPr>
          <p:cNvPr id="14" name="Picture 13" descr="fig2a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500262" y="11546204"/>
            <a:ext cx="10891904" cy="707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340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3060428"/>
              </p:ext>
            </p:extLst>
          </p:nvPr>
        </p:nvGraphicFramePr>
        <p:xfrm>
          <a:off x="16422897" y="2677278"/>
          <a:ext cx="6716503" cy="146114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716503"/>
              </a:tblGrid>
              <a:tr h="72632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4000" b="1" dirty="0" smtClean="0">
                          <a:latin typeface="Arial"/>
                          <a:cs typeface="Arial"/>
                        </a:rPr>
                        <a:t>Functional</a:t>
                      </a:r>
                      <a:r>
                        <a:rPr lang="en-US" sz="4000" b="1" baseline="0" dirty="0" smtClean="0">
                          <a:latin typeface="Arial"/>
                          <a:cs typeface="Arial"/>
                        </a:rPr>
                        <a:t> enrichment</a:t>
                      </a:r>
                      <a:endParaRPr lang="en-US" sz="4000" b="1" dirty="0">
                        <a:latin typeface="Arial"/>
                        <a:cs typeface="Arial"/>
                      </a:endParaRPr>
                    </a:p>
                  </a:txBody>
                  <a:tcPr marL="254555" marR="254555" marT="129551" marB="1295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59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700" dirty="0" smtClean="0">
                        <a:solidFill>
                          <a:srgbClr val="660066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2700" dirty="0" smtClean="0">
                        <a:solidFill>
                          <a:srgbClr val="660066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2700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Ribosome</a:t>
                      </a:r>
                      <a:r>
                        <a:rPr lang="en-US" sz="2700" b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(9)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Prostate cancer (4)</a:t>
                      </a:r>
                    </a:p>
                  </a:txBody>
                  <a:tcPr marL="254555" marR="254555" marT="129551" marB="1295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4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700" b="1" dirty="0" smtClean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="1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Cytokine-cytokine receptor interaction (15)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="1" baseline="0" dirty="0" err="1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Leishmaniasis</a:t>
                      </a: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(5)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Chemokine signaling pathway (8)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Natural killer cell mediated </a:t>
                      </a:r>
                      <a:r>
                        <a:rPr lang="en-US" sz="2700" b="1" baseline="0" dirty="0" err="1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cytoxicity</a:t>
                      </a: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(6)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Protein processing in endoplasmic reticulum (7)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Endocytosis (7)</a:t>
                      </a:r>
                    </a:p>
                  </a:txBody>
                  <a:tcPr marL="254555" marR="254555" marT="129551" marB="1295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69219">
                <a:tc>
                  <a:txBody>
                    <a:bodyPr/>
                    <a:lstStyle/>
                    <a:p>
                      <a:pPr marL="0" marR="0" indent="0" algn="l" defTabSz="19201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 cell receptor signaling pathway (9)</a:t>
                      </a:r>
                    </a:p>
                    <a:p>
                      <a:pPr marL="0" marR="0" indent="0" algn="l" defTabSz="19201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Fc epsilon </a:t>
                      </a:r>
                      <a:r>
                        <a:rPr lang="en-US" sz="2700" b="1" baseline="0" dirty="0" err="1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Rl</a:t>
                      </a: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signaling pathway (6)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="1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Fc gamma R-mediated phagocytosis (6)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VEGF signaling pathway (5)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="1" baseline="0" dirty="0" err="1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Neurotrophin</a:t>
                      </a: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signaling pathway (6)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Inositol phosphate metabolism (4)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="1" baseline="0" dirty="0" err="1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GnRH</a:t>
                      </a: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signaling pathway (5)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="1" baseline="0" dirty="0" err="1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Glioma</a:t>
                      </a: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(4)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Leukocyte </a:t>
                      </a:r>
                      <a:r>
                        <a:rPr lang="en-US" sz="2700" b="1" baseline="0" dirty="0" err="1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transcendothelial</a:t>
                      </a: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migration (5)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Chemokine signaling pathway (6)</a:t>
                      </a:r>
                    </a:p>
                  </a:txBody>
                  <a:tcPr marL="254555" marR="254555" marT="129551" marB="1295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-70428" y="9365713"/>
            <a:ext cx="12178070" cy="9133552"/>
            <a:chOff x="361372" y="8712198"/>
            <a:chExt cx="12178070" cy="9133552"/>
          </a:xfrm>
        </p:grpSpPr>
        <p:pic>
          <p:nvPicPr>
            <p:cNvPr id="22" name="Picture 21" descr="phylo3d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61372" y="8712198"/>
              <a:ext cx="12178070" cy="9133552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9536756" y="10312786"/>
              <a:ext cx="2761894" cy="54784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en-US" sz="3200" b="1" dirty="0">
                  <a:solidFill>
                    <a:srgbClr val="0F6CAE"/>
                  </a:solidFill>
                  <a:latin typeface="Arial"/>
                  <a:cs typeface="Arial"/>
                </a:rPr>
                <a:t>IL21-</a:t>
              </a: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ACT2</a:t>
              </a:r>
              <a:endParaRPr lang="en-US" sz="3200" b="1" dirty="0">
                <a:solidFill>
                  <a:srgbClr val="0F6CAE"/>
                </a:solidFill>
                <a:latin typeface="Arial"/>
                <a:cs typeface="Arial"/>
              </a:endParaRPr>
            </a:p>
            <a:p>
              <a:pPr>
                <a:spcAft>
                  <a:spcPts val="400"/>
                </a:spcAft>
              </a:pPr>
              <a:r>
                <a:rPr lang="en-US" sz="3200" b="1" dirty="0">
                  <a:solidFill>
                    <a:srgbClr val="0F6CAE"/>
                  </a:solidFill>
                  <a:latin typeface="Arial"/>
                  <a:cs typeface="Arial"/>
                </a:rPr>
                <a:t>IL21-</a:t>
              </a: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ACT1</a:t>
              </a:r>
              <a:endParaRPr lang="en-US" sz="3200" b="1" dirty="0">
                <a:solidFill>
                  <a:srgbClr val="0F6CAE"/>
                </a:solidFill>
                <a:latin typeface="Arial"/>
                <a:cs typeface="Arial"/>
              </a:endParaRP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3 </a:t>
              </a:r>
              <a:r>
                <a:rPr lang="en-US" sz="3200" b="1" dirty="0">
                  <a:solidFill>
                    <a:srgbClr val="0F6CAE"/>
                  </a:solidFill>
                  <a:latin typeface="Arial"/>
                  <a:cs typeface="Arial"/>
                </a:rPr>
                <a:t>day TFH2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3 </a:t>
              </a:r>
              <a:r>
                <a:rPr lang="en-US" sz="3200" b="1" dirty="0">
                  <a:solidFill>
                    <a:srgbClr val="0F6CAE"/>
                  </a:solidFill>
                  <a:latin typeface="Arial"/>
                  <a:cs typeface="Arial"/>
                </a:rPr>
                <a:t>day TFH1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58C704"/>
                  </a:solidFill>
                  <a:latin typeface="Arial"/>
                  <a:cs typeface="Arial"/>
                </a:rPr>
                <a:t>3 </a:t>
              </a:r>
              <a:r>
                <a:rPr lang="en-US" sz="3200" b="1" dirty="0">
                  <a:solidFill>
                    <a:srgbClr val="58C704"/>
                  </a:solidFill>
                  <a:latin typeface="Arial"/>
                  <a:cs typeface="Arial"/>
                </a:rPr>
                <a:t>day TH1 R2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58C704"/>
                  </a:solidFill>
                  <a:latin typeface="Arial"/>
                  <a:cs typeface="Arial"/>
                </a:rPr>
                <a:t>3 </a:t>
              </a:r>
              <a:r>
                <a:rPr lang="en-US" sz="3200" b="1" dirty="0">
                  <a:solidFill>
                    <a:srgbClr val="58C704"/>
                  </a:solidFill>
                  <a:latin typeface="Arial"/>
                  <a:cs typeface="Arial"/>
                </a:rPr>
                <a:t>day TH1 R1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58C704"/>
                  </a:solidFill>
                  <a:latin typeface="Arial"/>
                  <a:cs typeface="Arial"/>
                </a:rPr>
                <a:t>ACT1</a:t>
              </a:r>
              <a:endParaRPr lang="en-US" sz="3200" b="1" dirty="0">
                <a:solidFill>
                  <a:srgbClr val="58C704"/>
                </a:solidFill>
                <a:latin typeface="Arial"/>
                <a:cs typeface="Arial"/>
              </a:endParaRP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58C704"/>
                  </a:solidFill>
                  <a:latin typeface="Arial"/>
                  <a:cs typeface="Arial"/>
                </a:rPr>
                <a:t>ACT2</a:t>
              </a:r>
              <a:endParaRPr lang="en-US" sz="3200" b="1" dirty="0">
                <a:solidFill>
                  <a:srgbClr val="58C704"/>
                </a:solidFill>
                <a:latin typeface="Arial"/>
                <a:cs typeface="Arial"/>
              </a:endParaRP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A00FE9"/>
                  </a:solidFill>
                  <a:latin typeface="Arial"/>
                  <a:cs typeface="Arial"/>
                </a:rPr>
                <a:t>N2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A00FE9"/>
                  </a:solidFill>
                  <a:latin typeface="Arial"/>
                  <a:cs typeface="Arial"/>
                </a:rPr>
                <a:t>N1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-237870" y="1407258"/>
            <a:ext cx="13318870" cy="11099059"/>
            <a:chOff x="66930" y="1015183"/>
            <a:chExt cx="13318870" cy="11099059"/>
          </a:xfrm>
        </p:grpSpPr>
        <p:pic>
          <p:nvPicPr>
            <p:cNvPr id="5" name="Picture 4" descr="phylo3d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6930" y="1015183"/>
              <a:ext cx="13318870" cy="1109905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456336" y="2804767"/>
              <a:ext cx="3044684" cy="710963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A00FE9"/>
                  </a:solidFill>
                  <a:latin typeface="Arial"/>
                  <a:cs typeface="Arial"/>
                </a:rPr>
                <a:t>N2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A00FE9"/>
                  </a:solidFill>
                  <a:latin typeface="Arial"/>
                  <a:cs typeface="Arial"/>
                </a:rPr>
                <a:t>N1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A00FE9"/>
                  </a:solidFill>
                  <a:latin typeface="Arial"/>
                  <a:cs typeface="Arial"/>
                </a:rPr>
                <a:t>8 day N CD4T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58C704"/>
                  </a:solidFill>
                  <a:latin typeface="Arial"/>
                  <a:cs typeface="Arial"/>
                </a:rPr>
                <a:t>8 day TH1 R2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58C704"/>
                  </a:solidFill>
                  <a:latin typeface="Arial"/>
                  <a:cs typeface="Arial"/>
                </a:rPr>
                <a:t>8 day TH1 R1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58C704"/>
                  </a:solidFill>
                  <a:latin typeface="Arial"/>
                  <a:cs typeface="Arial"/>
                </a:rPr>
                <a:t>ACT1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58C704"/>
                  </a:solidFill>
                  <a:latin typeface="Arial"/>
                  <a:cs typeface="Arial"/>
                </a:rPr>
                <a:t>ACT2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8 day TFH2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8 day TFH1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8 day GCTFH2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8 day GCTFH1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IL21-ACT1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IL21-ACT2</a:t>
              </a:r>
            </a:p>
          </p:txBody>
        </p:sp>
      </p:grpSp>
      <p:pic>
        <p:nvPicPr>
          <p:cNvPr id="31" name="Picture 30" descr="heatmap_profile1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586"/>
          <a:stretch/>
        </p:blipFill>
        <p:spPr>
          <a:xfrm rot="5400000">
            <a:off x="7541492" y="8909927"/>
            <a:ext cx="14198114" cy="30727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1373" y="634045"/>
            <a:ext cx="5294657" cy="923310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5400" b="1" dirty="0" smtClean="0">
                <a:latin typeface="Arial"/>
                <a:cs typeface="Arial"/>
              </a:rPr>
              <a:t>FIGURE 3</a:t>
            </a:r>
            <a:endParaRPr lang="en-US" sz="5400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2349" y="2163849"/>
            <a:ext cx="49843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a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320033" y="2037152"/>
            <a:ext cx="529290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b 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832050" y="2134079"/>
            <a:ext cx="49843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 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12349" y="17649279"/>
            <a:ext cx="487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d</a:t>
            </a:r>
            <a:endParaRPr lang="en-US" sz="4400" b="1" dirty="0"/>
          </a:p>
        </p:txBody>
      </p:sp>
      <p:sp>
        <p:nvSpPr>
          <p:cNvPr id="79" name="TextBox 78"/>
          <p:cNvSpPr txBox="1"/>
          <p:nvPr/>
        </p:nvSpPr>
        <p:spPr>
          <a:xfrm flipH="1">
            <a:off x="24804298" y="17769849"/>
            <a:ext cx="3143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e</a:t>
            </a:r>
            <a:endParaRPr lang="en-US" sz="4400" b="1" dirty="0">
              <a:latin typeface="Arial"/>
              <a:cs typeface="Arial"/>
            </a:endParaRPr>
          </a:p>
        </p:txBody>
      </p:sp>
      <p:pic>
        <p:nvPicPr>
          <p:cNvPr id="83" name="Picture 82" descr="phylo_profile1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5696"/>
          <a:stretch/>
        </p:blipFill>
        <p:spPr>
          <a:xfrm>
            <a:off x="13398434" y="1863974"/>
            <a:ext cx="3000549" cy="1486194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 rot="16200000">
            <a:off x="11592020" y="5034072"/>
            <a:ext cx="2689000" cy="713777"/>
          </a:xfrm>
          <a:prstGeom prst="rect">
            <a:avLst/>
          </a:prstGeom>
          <a:noFill/>
        </p:spPr>
        <p:txBody>
          <a:bodyPr wrap="square" lIns="97274" tIns="48637" rIns="97274" bIns="48637" rtlCol="0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N (</a:t>
            </a:r>
            <a:r>
              <a:rPr lang="en-US" sz="4000" b="1" dirty="0" smtClean="0">
                <a:latin typeface="Arial"/>
                <a:cs typeface="Arial"/>
              </a:rPr>
              <a:t>149)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3423308" y="12183534"/>
            <a:ext cx="267292" cy="4428065"/>
          </a:xfrm>
          <a:prstGeom prst="rect">
            <a:avLst/>
          </a:prstGeom>
          <a:solidFill>
            <a:srgbClr val="165DC1"/>
          </a:solidFill>
          <a:ln>
            <a:solidFill>
              <a:srgbClr val="176FA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69" tIns="48635" rIns="97269" bIns="48635" rtlCol="0" anchor="ctr"/>
          <a:lstStyle/>
          <a:p>
            <a:pPr algn="ctr"/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 rot="16200000">
            <a:off x="10788356" y="13916204"/>
            <a:ext cx="4343260" cy="713777"/>
          </a:xfrm>
          <a:prstGeom prst="rect">
            <a:avLst/>
          </a:prstGeom>
          <a:noFill/>
        </p:spPr>
        <p:txBody>
          <a:bodyPr wrap="square" lIns="97274" tIns="48637" rIns="97274" bIns="48637" rtlCol="0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ACT IL21 (</a:t>
            </a:r>
            <a:r>
              <a:rPr lang="en-US" sz="4000" b="1" dirty="0" smtClean="0">
                <a:latin typeface="Arial"/>
                <a:cs typeface="Arial"/>
              </a:rPr>
              <a:t>158)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91" name="TextBox 90"/>
          <p:cNvSpPr txBox="1"/>
          <p:nvPr/>
        </p:nvSpPr>
        <p:spPr>
          <a:xfrm rot="16200000">
            <a:off x="11492565" y="9396656"/>
            <a:ext cx="2902873" cy="713777"/>
          </a:xfrm>
          <a:prstGeom prst="rect">
            <a:avLst/>
          </a:prstGeom>
          <a:noFill/>
        </p:spPr>
        <p:txBody>
          <a:bodyPr wrap="square" lIns="97274" tIns="48637" rIns="97274" bIns="48637" rtlCol="0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Arial"/>
                <a:cs typeface="Arial"/>
              </a:rPr>
              <a:t>ACT (</a:t>
            </a:r>
            <a:r>
              <a:rPr lang="en-US" sz="4000" b="1" dirty="0" smtClean="0">
                <a:solidFill>
                  <a:srgbClr val="000000"/>
                </a:solidFill>
                <a:latin typeface="Arial"/>
                <a:cs typeface="Arial"/>
              </a:rPr>
              <a:t>165)</a:t>
            </a:r>
            <a:endParaRPr lang="en-US" sz="4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3411201" y="3377272"/>
            <a:ext cx="288000" cy="4166527"/>
          </a:xfrm>
          <a:prstGeom prst="rect">
            <a:avLst/>
          </a:prstGeom>
          <a:solidFill>
            <a:srgbClr val="A00FE9"/>
          </a:solidFill>
          <a:ln>
            <a:solidFill>
              <a:srgbClr val="A00FE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69" tIns="48635" rIns="97269" bIns="48635" rtlCol="0" anchor="ctr"/>
          <a:lstStyle/>
          <a:p>
            <a:pPr algn="ctr"/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 flipH="1">
            <a:off x="13405964" y="7557042"/>
            <a:ext cx="284635" cy="4634958"/>
          </a:xfrm>
          <a:prstGeom prst="rect">
            <a:avLst/>
          </a:prstGeom>
          <a:solidFill>
            <a:srgbClr val="58C704"/>
          </a:solidFill>
          <a:ln>
            <a:solidFill>
              <a:srgbClr val="58C70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69" tIns="48635" rIns="97269" bIns="48635"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4086132" y="16916541"/>
            <a:ext cx="150190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-1   0   1</a:t>
            </a:r>
            <a:endParaRPr lang="en-US" sz="2800" b="1" dirty="0">
              <a:latin typeface="Arial"/>
              <a:cs typeface="Arial"/>
            </a:endParaRPr>
          </a:p>
        </p:txBody>
      </p:sp>
      <p:pic>
        <p:nvPicPr>
          <p:cNvPr id="97" name="Picture 96" descr="scatterplot.pdf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9028" r="24336"/>
          <a:stretch/>
        </p:blipFill>
        <p:spPr>
          <a:xfrm>
            <a:off x="22624938" y="3723382"/>
            <a:ext cx="12427932" cy="11739367"/>
          </a:xfrm>
          <a:prstGeom prst="rect">
            <a:avLst/>
          </a:prstGeom>
        </p:spPr>
      </p:pic>
      <p:grpSp>
        <p:nvGrpSpPr>
          <p:cNvPr id="103" name="Group 102"/>
          <p:cNvGrpSpPr/>
          <p:nvPr/>
        </p:nvGrpSpPr>
        <p:grpSpPr>
          <a:xfrm>
            <a:off x="32413388" y="11485186"/>
            <a:ext cx="1584378" cy="1102866"/>
            <a:chOff x="33408759" y="14416645"/>
            <a:chExt cx="1584378" cy="1102866"/>
          </a:xfrm>
        </p:grpSpPr>
        <p:sp>
          <p:nvSpPr>
            <p:cNvPr id="99" name="TextBox 98"/>
            <p:cNvSpPr txBox="1"/>
            <p:nvPr/>
          </p:nvSpPr>
          <p:spPr>
            <a:xfrm>
              <a:off x="33696889" y="14416645"/>
              <a:ext cx="1296248" cy="110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N       </a:t>
              </a:r>
            </a:p>
            <a:p>
              <a:pPr>
                <a:lnSpc>
                  <a:spcPct val="110000"/>
                </a:lnSpc>
              </a:pPr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ACT      </a:t>
              </a:r>
            </a:p>
            <a:p>
              <a:pPr>
                <a:lnSpc>
                  <a:spcPct val="110000"/>
                </a:lnSpc>
              </a:pPr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ACT </a:t>
              </a:r>
              <a:r>
                <a:rPr lang="en-US" sz="2000" b="1" dirty="0">
                  <a:solidFill>
                    <a:srgbClr val="000000"/>
                  </a:solidFill>
                  <a:latin typeface="Arial"/>
                  <a:cs typeface="Arial"/>
                </a:rPr>
                <a:t>IL21</a:t>
              </a:r>
            </a:p>
          </p:txBody>
        </p:sp>
        <p:sp>
          <p:nvSpPr>
            <p:cNvPr id="100" name="Oval 99"/>
            <p:cNvSpPr>
              <a:spLocks/>
            </p:cNvSpPr>
            <p:nvPr/>
          </p:nvSpPr>
          <p:spPr>
            <a:xfrm>
              <a:off x="33408759" y="14571272"/>
              <a:ext cx="176998" cy="180277"/>
            </a:xfrm>
            <a:prstGeom prst="ellipse">
              <a:avLst/>
            </a:prstGeom>
            <a:solidFill>
              <a:srgbClr val="A00FE9"/>
            </a:solidFill>
            <a:ln>
              <a:solidFill>
                <a:srgbClr val="A00FE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>
              <a:spLocks noChangeAspect="1"/>
            </p:cNvSpPr>
            <p:nvPr/>
          </p:nvSpPr>
          <p:spPr>
            <a:xfrm>
              <a:off x="33421348" y="14878773"/>
              <a:ext cx="177109" cy="180267"/>
            </a:xfrm>
            <a:prstGeom prst="triangle">
              <a:avLst/>
            </a:prstGeom>
            <a:solidFill>
              <a:srgbClr val="58C704"/>
            </a:solidFill>
            <a:ln>
              <a:solidFill>
                <a:srgbClr val="58C7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58C704"/>
                  </a:solidFill>
                </a:ln>
              </a:endParaRPr>
            </a:p>
          </p:txBody>
        </p:sp>
        <p:sp>
          <p:nvSpPr>
            <p:cNvPr id="102" name="Parallelogram 101"/>
            <p:cNvSpPr>
              <a:spLocks/>
            </p:cNvSpPr>
            <p:nvPr/>
          </p:nvSpPr>
          <p:spPr>
            <a:xfrm>
              <a:off x="33408759" y="15231991"/>
              <a:ext cx="178549" cy="180267"/>
            </a:xfrm>
            <a:prstGeom prst="parallelogram">
              <a:avLst>
                <a:gd name="adj" fmla="val 0"/>
              </a:avLst>
            </a:prstGeom>
            <a:solidFill>
              <a:srgbClr val="165DC1"/>
            </a:solidFill>
            <a:ln>
              <a:solidFill>
                <a:srgbClr val="165DC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6" name="Straight Connector 105"/>
          <p:cNvCxnSpPr/>
          <p:nvPr/>
        </p:nvCxnSpPr>
        <p:spPr>
          <a:xfrm>
            <a:off x="33160075" y="5993884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194750" y="5769685"/>
            <a:ext cx="624249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err="1" smtClean="0">
                <a:latin typeface="Arial"/>
                <a:cs typeface="Arial"/>
              </a:rPr>
              <a:t>Ifng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32535826" y="5416034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3570501" y="5191835"/>
            <a:ext cx="645289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err="1" smtClean="0">
                <a:latin typeface="Arial"/>
                <a:cs typeface="Arial"/>
              </a:rPr>
              <a:t>Maf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 rot="16200000">
            <a:off x="28988126" y="4729077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9200477" y="3817710"/>
            <a:ext cx="609973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Il21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 rot="16200000">
            <a:off x="29705677" y="4969800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9704253" y="4046461"/>
            <a:ext cx="1037523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Gpm6b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 rot="16200000">
            <a:off x="30243489" y="5461737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0455840" y="4550370"/>
            <a:ext cx="866203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Cxcr5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23" name="Straight Connector 122"/>
          <p:cNvCxnSpPr>
            <a:stCxn id="124" idx="3"/>
          </p:cNvCxnSpPr>
          <p:nvPr/>
        </p:nvCxnSpPr>
        <p:spPr>
          <a:xfrm>
            <a:off x="30182491" y="5857197"/>
            <a:ext cx="456259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9444278" y="5654196"/>
            <a:ext cx="738213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Tox2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29200477" y="6545419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8500028" y="6323368"/>
            <a:ext cx="767017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Lag3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33242625" y="8768834"/>
            <a:ext cx="8060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4016950" y="8544635"/>
            <a:ext cx="795195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Klrg1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32207950" y="7625834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3242625" y="7401635"/>
            <a:ext cx="909283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Tbx21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31845625" y="8302108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2880300" y="8077909"/>
            <a:ext cx="552991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Id2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 rot="5400000">
            <a:off x="30889442" y="8816646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31024805" y="9287585"/>
            <a:ext cx="838025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Il21rb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>
            <a:off x="26689050" y="11441732"/>
            <a:ext cx="815602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6156878" y="11219681"/>
            <a:ext cx="624124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Sell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42" name="Straight Connector 141"/>
          <p:cNvCxnSpPr/>
          <p:nvPr/>
        </p:nvCxnSpPr>
        <p:spPr>
          <a:xfrm rot="16200000">
            <a:off x="28835728" y="7781970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8834304" y="6858631"/>
            <a:ext cx="994693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Slamf6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>
            <a:off x="29353065" y="8992517"/>
            <a:ext cx="8060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30127390" y="8768318"/>
            <a:ext cx="809597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Cd28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>
            <a:off x="27982690" y="8882219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27282241" y="8660168"/>
            <a:ext cx="695383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Bcl6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>
            <a:off x="28834304" y="9904569"/>
            <a:ext cx="8060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29608629" y="9680370"/>
            <a:ext cx="696585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Il21r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 flipH="1">
            <a:off x="28371977" y="10084605"/>
            <a:ext cx="1" cy="831048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7990003" y="10888732"/>
            <a:ext cx="909283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Foxo1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56" name="Straight Connector 155"/>
          <p:cNvCxnSpPr/>
          <p:nvPr/>
        </p:nvCxnSpPr>
        <p:spPr>
          <a:xfrm rot="16200000" flipH="1">
            <a:off x="27726878" y="9722921"/>
            <a:ext cx="1" cy="831048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6511429" y="9916395"/>
            <a:ext cx="909283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Foxp1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55840" y="11820090"/>
            <a:ext cx="404079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ADDIl17a</a:t>
            </a:r>
          </a:p>
          <a:p>
            <a:r>
              <a:rPr lang="en-US" dirty="0" smtClean="0"/>
              <a:t>ADD Il17f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568400" y="1168400"/>
            <a:ext cx="9384244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Xulong</a:t>
            </a:r>
            <a:r>
              <a:rPr lang="en-US" dirty="0" smtClean="0"/>
              <a:t> what are these?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017365" y="2677278"/>
            <a:ext cx="21701" cy="3092407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2186249" y="2561789"/>
            <a:ext cx="1811517" cy="429684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439251" y="18393152"/>
            <a:ext cx="21700149" cy="9121733"/>
            <a:chOff x="1439251" y="18393152"/>
            <a:chExt cx="21700149" cy="9121733"/>
          </a:xfrm>
        </p:grpSpPr>
        <p:graphicFrame>
          <p:nvGraphicFramePr>
            <p:cNvPr id="72" name="Chart 7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xmlns="" val="4221582759"/>
                </p:ext>
              </p:extLst>
            </p:nvPr>
          </p:nvGraphicFramePr>
          <p:xfrm>
            <a:off x="1946389" y="18623945"/>
            <a:ext cx="21193011" cy="88909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2848024" y="23154880"/>
              <a:ext cx="4699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"/>
                  <a:cs typeface="Arial"/>
                </a:rPr>
                <a:t>0</a:t>
              </a:r>
              <a:endParaRPr lang="en-US" sz="4000" b="1" dirty="0">
                <a:latin typeface="Arial"/>
                <a:cs typeface="Arial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540128" y="22219807"/>
              <a:ext cx="7552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"/>
                  <a:cs typeface="Arial"/>
                </a:rPr>
                <a:t>20</a:t>
              </a:r>
              <a:endParaRPr lang="en-US" sz="4000" b="1" dirty="0">
                <a:latin typeface="Arial"/>
                <a:cs typeface="Arial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64403" y="21280742"/>
              <a:ext cx="7552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"/>
                  <a:cs typeface="Arial"/>
                </a:rPr>
                <a:t>40</a:t>
              </a:r>
              <a:endParaRPr lang="en-US" sz="4000" b="1" dirty="0">
                <a:latin typeface="Arial"/>
                <a:cs typeface="Arial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526013" y="20241927"/>
              <a:ext cx="7552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"/>
                  <a:cs typeface="Arial"/>
                </a:rPr>
                <a:t>60</a:t>
              </a:r>
              <a:endParaRPr lang="en-US" sz="4000" b="1" dirty="0">
                <a:latin typeface="Arial"/>
                <a:cs typeface="Arial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565238" y="19318558"/>
              <a:ext cx="7552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"/>
                  <a:cs typeface="Arial"/>
                </a:rPr>
                <a:t>80</a:t>
              </a:r>
              <a:endParaRPr lang="en-US" sz="4000" b="1" dirty="0">
                <a:latin typeface="Arial"/>
                <a:cs typeface="Arial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64802" y="18393152"/>
              <a:ext cx="10405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"/>
                  <a:cs typeface="Arial"/>
                </a:rPr>
                <a:t>100</a:t>
              </a:r>
              <a:endParaRPr lang="en-US" sz="4000" b="1" dirty="0">
                <a:latin typeface="Arial"/>
                <a:cs typeface="Arial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 rot="16200000">
              <a:off x="1398" y="20833967"/>
              <a:ext cx="36451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/>
                <a:t>% of total TPM</a:t>
              </a:r>
              <a:endParaRPr lang="en-US" sz="44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5171948" y="21857755"/>
              <a:ext cx="3022984" cy="6555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Bcl6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E2f2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Id3</a:t>
              </a:r>
            </a:p>
            <a:p>
              <a:pPr algn="r"/>
              <a:r>
                <a:rPr lang="en-US" sz="2800" b="1" i="1" dirty="0" err="1" smtClean="0">
                  <a:latin typeface="Arial"/>
                  <a:cs typeface="Arial"/>
                </a:rPr>
                <a:t>Fosb</a:t>
              </a:r>
              <a:endParaRPr lang="en-US" sz="2800" b="1" i="1" dirty="0" smtClean="0">
                <a:latin typeface="Arial"/>
                <a:cs typeface="Arial"/>
              </a:endParaRPr>
            </a:p>
            <a:p>
              <a:pPr algn="r"/>
              <a:r>
                <a:rPr lang="en-US" sz="2800" b="1" i="1" dirty="0" err="1" smtClean="0">
                  <a:latin typeface="Arial"/>
                  <a:cs typeface="Arial"/>
                </a:rPr>
                <a:t>Tox</a:t>
              </a:r>
              <a:endParaRPr lang="en-US" sz="2800" b="1" i="1" dirty="0" smtClean="0">
                <a:latin typeface="Arial"/>
                <a:cs typeface="Arial"/>
              </a:endParaRP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Tox2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Egr2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Maf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Nfatc1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Pou2af1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Tcf7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Lef1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Prdm1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Foxp1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Foxo1</a:t>
              </a:r>
              <a:endParaRPr lang="en-US" sz="2800" b="1" i="1" dirty="0">
                <a:latin typeface="Arial"/>
                <a:cs typeface="Arial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 rot="16200000">
              <a:off x="10246317" y="23598423"/>
              <a:ext cx="3022984" cy="3108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Il21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Tnsf8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Tgfb3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Angptl2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Il6ra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Il6st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Il21r</a:t>
              </a:r>
              <a:endParaRPr lang="en-US" sz="2800" b="1" i="1" dirty="0">
                <a:latin typeface="Arial"/>
                <a:cs typeface="Arial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 rot="16200000">
              <a:off x="13495603" y="23813867"/>
              <a:ext cx="3022984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Sostdc1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Cxcr5</a:t>
              </a:r>
            </a:p>
            <a:p>
              <a:pPr algn="r"/>
              <a:r>
                <a:rPr lang="en-US" sz="2800" b="1" i="1" dirty="0" err="1" smtClean="0">
                  <a:latin typeface="Arial"/>
                  <a:cs typeface="Arial"/>
                </a:rPr>
                <a:t>Btla</a:t>
              </a:r>
              <a:endParaRPr lang="en-US" sz="2800" b="1" i="1" dirty="0" smtClean="0">
                <a:latin typeface="Arial"/>
                <a:cs typeface="Arial"/>
              </a:endParaRP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Cd200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Slamf6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Gpm6b</a:t>
              </a:r>
              <a:endParaRPr lang="en-US" sz="2800" b="1" i="1" dirty="0">
                <a:latin typeface="Arial"/>
                <a:cs typeface="Arial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 rot="16200000">
              <a:off x="15852155" y="24460197"/>
              <a:ext cx="30229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Cd4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Cd28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Lag3</a:t>
              </a:r>
              <a:endParaRPr lang="en-US" sz="2800" b="1" i="1" dirty="0">
                <a:latin typeface="Arial"/>
                <a:cs typeface="Arial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 rot="16200000">
              <a:off x="18195914" y="23786891"/>
              <a:ext cx="3022984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Mki67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Cdc25b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Ccdc12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Ccdc28b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Tbc1d4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Myo1g</a:t>
              </a:r>
              <a:endParaRPr lang="en-US" sz="2800" b="1" i="1" dirty="0">
                <a:latin typeface="Arial"/>
                <a:cs typeface="Arial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63926" y="25398357"/>
              <a:ext cx="21192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Tx Factors</a:t>
              </a:r>
              <a:endParaRPr lang="en-US" sz="3600" b="1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3405619" y="25321389"/>
              <a:ext cx="6555642" cy="4508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10203537" y="25319856"/>
              <a:ext cx="3108544" cy="1533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10515130" y="25398357"/>
              <a:ext cx="226215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Cytokines/</a:t>
              </a:r>
            </a:p>
            <a:p>
              <a:r>
                <a:rPr lang="en-US" sz="3600" b="1" dirty="0" smtClean="0"/>
                <a:t>Receptors</a:t>
              </a: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668267" y="25286440"/>
              <a:ext cx="2730716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16551383" y="25286440"/>
              <a:ext cx="1504762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18368578" y="25286440"/>
              <a:ext cx="2677656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14086132" y="25398357"/>
              <a:ext cx="17824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Markers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6292211" y="25483097"/>
              <a:ext cx="18852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TCR/CD3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8566869" y="25475321"/>
              <a:ext cx="2342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Cell Cycling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25333458" y="18425828"/>
            <a:ext cx="12750083" cy="8449068"/>
            <a:chOff x="25333458" y="18425828"/>
            <a:chExt cx="12750083" cy="8449068"/>
          </a:xfrm>
        </p:grpSpPr>
        <p:graphicFrame>
          <p:nvGraphicFramePr>
            <p:cNvPr id="84" name="Chart 8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xmlns="" val="3847424955"/>
                </p:ext>
              </p:extLst>
            </p:nvPr>
          </p:nvGraphicFramePr>
          <p:xfrm>
            <a:off x="27180535" y="18425828"/>
            <a:ext cx="10903006" cy="55830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86" name="TextBox 85"/>
            <p:cNvSpPr txBox="1"/>
            <p:nvPr/>
          </p:nvSpPr>
          <p:spPr>
            <a:xfrm>
              <a:off x="26806012" y="23301018"/>
              <a:ext cx="4699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"/>
                  <a:cs typeface="Arial"/>
                </a:rPr>
                <a:t>0</a:t>
              </a:r>
              <a:endParaRPr lang="en-US" sz="4000" b="1" dirty="0">
                <a:latin typeface="Arial"/>
                <a:cs typeface="Arial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98116" y="22365945"/>
              <a:ext cx="7552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"/>
                  <a:cs typeface="Arial"/>
                </a:rPr>
                <a:t>20</a:t>
              </a:r>
              <a:endParaRPr lang="en-US" sz="4000" b="1" dirty="0">
                <a:latin typeface="Arial"/>
                <a:cs typeface="Arial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6522391" y="21426880"/>
              <a:ext cx="7552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"/>
                  <a:cs typeface="Arial"/>
                </a:rPr>
                <a:t>40</a:t>
              </a:r>
              <a:endParaRPr lang="en-US" sz="4000" b="1" dirty="0">
                <a:latin typeface="Arial"/>
                <a:cs typeface="Arial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6484001" y="20388065"/>
              <a:ext cx="7552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"/>
                  <a:cs typeface="Arial"/>
                </a:rPr>
                <a:t>60</a:t>
              </a:r>
              <a:endParaRPr lang="en-US" sz="4000" b="1" dirty="0">
                <a:latin typeface="Arial"/>
                <a:cs typeface="Arial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6523226" y="19464696"/>
              <a:ext cx="7552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"/>
                  <a:cs typeface="Arial"/>
                </a:rPr>
                <a:t>80</a:t>
              </a:r>
              <a:endParaRPr lang="en-US" sz="4000" b="1" dirty="0">
                <a:latin typeface="Arial"/>
                <a:cs typeface="Arial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6222790" y="18539290"/>
              <a:ext cx="10405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"/>
                  <a:cs typeface="Arial"/>
                </a:rPr>
                <a:t>100</a:t>
              </a:r>
              <a:endParaRPr lang="en-US" sz="4000" b="1" dirty="0">
                <a:latin typeface="Arial"/>
                <a:cs typeface="Arial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23895605" y="20896021"/>
              <a:ext cx="36451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/>
                <a:t>% of total TPM</a:t>
              </a:r>
              <a:endParaRPr lang="en-US" sz="4400" b="1" dirty="0"/>
            </a:p>
          </p:txBody>
        </p:sp>
        <p:sp>
          <p:nvSpPr>
            <p:cNvPr id="155" name="TextBox 154"/>
            <p:cNvSpPr txBox="1"/>
            <p:nvPr/>
          </p:nvSpPr>
          <p:spPr>
            <a:xfrm rot="16200000">
              <a:off x="27249712" y="24024576"/>
              <a:ext cx="3022984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Ifng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Tbx21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Id2</a:t>
              </a:r>
            </a:p>
            <a:p>
              <a:pPr algn="r"/>
              <a:r>
                <a:rPr lang="en-US" sz="2800" b="1" i="1" dirty="0" err="1" smtClean="0">
                  <a:latin typeface="Arial"/>
                  <a:cs typeface="Arial"/>
                </a:rPr>
                <a:t>Gzmb</a:t>
              </a:r>
              <a:endParaRPr lang="en-US" sz="2800" b="1" i="1" dirty="0" smtClean="0">
                <a:latin typeface="Arial"/>
                <a:cs typeface="Arial"/>
              </a:endParaRP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Il12rb2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Il18rap</a:t>
              </a:r>
              <a:endParaRPr lang="en-US" sz="2800" b="1" i="1" dirty="0">
                <a:latin typeface="Arial"/>
                <a:cs typeface="Arial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 rot="16200000">
              <a:off x="29418234" y="24866497"/>
              <a:ext cx="3022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Il4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Gata3</a:t>
              </a:r>
              <a:endParaRPr lang="en-US" sz="2800" b="1" i="1" dirty="0">
                <a:latin typeface="Arial"/>
                <a:cs typeface="Arial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 rot="16200000">
              <a:off x="31091594" y="24435610"/>
              <a:ext cx="302298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Asb2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Klrg1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Serpina3g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Ccl5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 rot="16200000">
              <a:off x="33300653" y="24378499"/>
              <a:ext cx="302298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Foxp3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Il2ra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Il21rb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Tnfrsf18</a:t>
              </a:r>
            </a:p>
          </p:txBody>
        </p:sp>
        <p:cxnSp>
          <p:nvCxnSpPr>
            <p:cNvPr id="161" name="Straight Connector 160"/>
            <p:cNvCxnSpPr/>
            <p:nvPr/>
          </p:nvCxnSpPr>
          <p:spPr>
            <a:xfrm>
              <a:off x="27504652" y="25747075"/>
              <a:ext cx="2455245" cy="3151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28340731" y="25858518"/>
              <a:ext cx="8604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TH</a:t>
              </a:r>
              <a:r>
                <a:rPr lang="en-US" sz="3600" b="1" baseline="-25000" dirty="0" smtClean="0"/>
                <a:t>1</a:t>
              </a:r>
              <a:endParaRPr lang="en-US" sz="3600" b="1" dirty="0" smtClean="0"/>
            </a:p>
          </p:txBody>
        </p:sp>
        <p:cxnSp>
          <p:nvCxnSpPr>
            <p:cNvPr id="163" name="Straight Connector 162"/>
            <p:cNvCxnSpPr/>
            <p:nvPr/>
          </p:nvCxnSpPr>
          <p:spPr>
            <a:xfrm>
              <a:off x="30529772" y="25747075"/>
              <a:ext cx="1016829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30571301" y="25815700"/>
              <a:ext cx="8604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TH</a:t>
              </a:r>
              <a:r>
                <a:rPr lang="en-US" sz="3600" b="1" baseline="-25000" dirty="0"/>
                <a:t>2</a:t>
              </a:r>
              <a:endParaRPr lang="en-US" sz="3600" b="1" dirty="0" smtClean="0"/>
            </a:p>
          </p:txBody>
        </p:sp>
        <p:cxnSp>
          <p:nvCxnSpPr>
            <p:cNvPr id="170" name="Straight Connector 169"/>
            <p:cNvCxnSpPr/>
            <p:nvPr/>
          </p:nvCxnSpPr>
          <p:spPr>
            <a:xfrm>
              <a:off x="31890347" y="25713991"/>
              <a:ext cx="1620680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32271277" y="25835345"/>
              <a:ext cx="9698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NKT</a:t>
              </a:r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34019665" y="25750944"/>
              <a:ext cx="1620680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4334093" y="25721522"/>
              <a:ext cx="8235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T</a:t>
              </a:r>
              <a:r>
                <a:rPr lang="en-US" sz="3600" b="1" baseline="-25000" dirty="0" smtClean="0"/>
                <a:t>reg</a:t>
              </a:r>
              <a:endParaRPr lang="en-US" sz="36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xmlns="" val="410932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3100" y="12935731"/>
            <a:ext cx="466623" cy="64631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3600" b="1" dirty="0">
                <a:latin typeface="Arial"/>
                <a:cs typeface="Arial"/>
              </a:rPr>
              <a:t>b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20650" y="14783446"/>
            <a:ext cx="7949413" cy="85721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5876" y="18418520"/>
            <a:ext cx="1271828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VFP</a:t>
            </a:r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3937704" y="18803237"/>
            <a:ext cx="5953383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8311" y="23482632"/>
            <a:ext cx="156415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ICOS</a:t>
            </a: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>
            <a:off x="4422462" y="23867349"/>
            <a:ext cx="5661060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1412224" y="21938834"/>
            <a:ext cx="131343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CD4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068940" y="14976971"/>
            <a:ext cx="0" cy="6728347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95111" y="13483008"/>
            <a:ext cx="3667586" cy="1446530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pPr algn="ctr"/>
            <a:r>
              <a:rPr lang="en-US" sz="4400" b="1" i="1" dirty="0">
                <a:latin typeface="Arial"/>
                <a:cs typeface="Arial"/>
              </a:rPr>
              <a:t>TCRα</a:t>
            </a:r>
            <a:r>
              <a:rPr lang="en-US" sz="4400" b="1" dirty="0">
                <a:latin typeface="Arial"/>
                <a:cs typeface="Arial"/>
              </a:rPr>
              <a:t> -/- OT2</a:t>
            </a:r>
          </a:p>
          <a:p>
            <a:pPr algn="ctr"/>
            <a:r>
              <a:rPr lang="en-US" sz="4400" b="1" dirty="0">
                <a:latin typeface="Arial"/>
                <a:cs typeface="Arial"/>
              </a:rPr>
              <a:t> IL21-VFP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18668" y="13836933"/>
            <a:ext cx="2588773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pPr algn="ctr"/>
            <a:r>
              <a:rPr lang="en-US" sz="4400" b="1" dirty="0">
                <a:latin typeface="Arial"/>
                <a:cs typeface="Arial"/>
              </a:rPr>
              <a:t>IL21-VFP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9201" y="1576568"/>
            <a:ext cx="322692" cy="586967"/>
          </a:xfrm>
          <a:prstGeom prst="rect">
            <a:avLst/>
          </a:prstGeom>
          <a:noFill/>
        </p:spPr>
        <p:txBody>
          <a:bodyPr wrap="none" lIns="32649" tIns="16325" rIns="32649" bIns="16325" rtlCol="0">
            <a:spAutoFit/>
          </a:bodyPr>
          <a:lstStyle/>
          <a:p>
            <a:r>
              <a:rPr lang="en-US" sz="3600" b="1" dirty="0">
                <a:latin typeface="Arial"/>
                <a:cs typeface="Arial"/>
              </a:rPr>
              <a:t>a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48810" y="2163536"/>
            <a:ext cx="24987363" cy="10304745"/>
            <a:chOff x="767336" y="637340"/>
            <a:chExt cx="18411269" cy="8122751"/>
          </a:xfrm>
        </p:grpSpPr>
        <p:pic>
          <p:nvPicPr>
            <p:cNvPr id="47" name="Picture 46" descr="TCR.pdf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 l="1623" b="26354"/>
            <a:stretch/>
          </p:blipFill>
          <p:spPr>
            <a:xfrm>
              <a:off x="1237370" y="637340"/>
              <a:ext cx="17941235" cy="5674219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 rot="16200000">
              <a:off x="9060219" y="-936732"/>
              <a:ext cx="2481749" cy="169118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Trav10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Trav10d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Trav11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Trav11d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Trav12−2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Trav12−3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Trav12d−3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Trav12n−3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Trav13−1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Trav13−4−dv7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Trav14−1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Trav14−2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Trav14−3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Trav14d−1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Trav14d−2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Trav14d−3−dv8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Trav14n−1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Trav14n−2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Trav14n−3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Trav16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Trav16n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Trav17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Trav3−3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Trav4−2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Trav4−4−dv10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Trav5−4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Trav6−5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Trav6−6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Trav6−7−dv9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Trav7−2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Trav7−3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Trav7−4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Trav7−6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Trav7d−3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Trav7d−4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Trav7d−5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Trav8−1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Trav8−2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Trav9−1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Trav9−2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Trav9−4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Trav9d−1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Trbv12−2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Trbv13−2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Trbv13−3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Trbv15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Trbv16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Trbv19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Trbv2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Trbv20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Trbv29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Trbv3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Trbv31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Trbv4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Trbv5</a:t>
              </a:r>
              <a:endParaRPr lang="en-US" sz="3000" dirty="0">
                <a:latin typeface="Arial"/>
                <a:cs typeface="Arial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rot="16200000">
              <a:off x="506125" y="3302307"/>
              <a:ext cx="1093705" cy="571283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97274" tIns="48637" rIns="97274" bIns="48637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TPM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4894465" y="7002280"/>
            <a:ext cx="707886" cy="2182211"/>
            <a:chOff x="8367191" y="4002558"/>
            <a:chExt cx="254455" cy="827632"/>
          </a:xfrm>
        </p:grpSpPr>
        <p:sp>
          <p:nvSpPr>
            <p:cNvPr id="45" name="Rectangle 44"/>
            <p:cNvSpPr/>
            <p:nvPr/>
          </p:nvSpPr>
          <p:spPr>
            <a:xfrm>
              <a:off x="8374772" y="4002558"/>
              <a:ext cx="225228" cy="827632"/>
            </a:xfrm>
            <a:prstGeom prst="rect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 rot="5400000">
              <a:off x="8254119" y="4267439"/>
              <a:ext cx="480600" cy="254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chemeClr val="bg1"/>
                  </a:solidFill>
                  <a:latin typeface="Arial"/>
                  <a:cs typeface="Arial"/>
                </a:rPr>
                <a:t>nT</a:t>
              </a:r>
              <a:r>
                <a:rPr lang="en-US" sz="4000" b="1" baseline="-25000" dirty="0" smtClean="0">
                  <a:solidFill>
                    <a:schemeClr val="bg1"/>
                  </a:solidFill>
                  <a:latin typeface="Arial"/>
                  <a:cs typeface="Arial"/>
                </a:rPr>
                <a:t>FH</a:t>
              </a:r>
              <a:endParaRPr lang="en-US" sz="4000" b="1" baseline="-250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834244" y="4855442"/>
            <a:ext cx="707887" cy="2079612"/>
            <a:chOff x="8333989" y="3036667"/>
            <a:chExt cx="254454" cy="788722"/>
          </a:xfrm>
        </p:grpSpPr>
        <p:sp>
          <p:nvSpPr>
            <p:cNvPr id="43" name="Rectangle 42"/>
            <p:cNvSpPr/>
            <p:nvPr/>
          </p:nvSpPr>
          <p:spPr>
            <a:xfrm>
              <a:off x="8373968" y="3036667"/>
              <a:ext cx="211861" cy="788722"/>
            </a:xfrm>
            <a:prstGeom prst="rect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 rot="5400000">
              <a:off x="8226282" y="3295776"/>
              <a:ext cx="469867" cy="254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Arial"/>
                  <a:cs typeface="Arial"/>
                </a:rPr>
                <a:t>ACT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4826965" y="2609338"/>
            <a:ext cx="707887" cy="2125965"/>
            <a:chOff x="8333975" y="2106803"/>
            <a:chExt cx="254454" cy="826962"/>
          </a:xfrm>
        </p:grpSpPr>
        <p:sp>
          <p:nvSpPr>
            <p:cNvPr id="41" name="Rectangle 40"/>
            <p:cNvSpPr/>
            <p:nvPr/>
          </p:nvSpPr>
          <p:spPr>
            <a:xfrm>
              <a:off x="8373970" y="2106803"/>
              <a:ext cx="198329" cy="826962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 rot="5400000">
              <a:off x="8324680" y="2444779"/>
              <a:ext cx="273043" cy="254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Arial"/>
                  <a:cs typeface="Arial"/>
                </a:rPr>
                <a:t>N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836360" y="3719084"/>
            <a:ext cx="301470" cy="878053"/>
            <a:chOff x="23948573" y="1985674"/>
            <a:chExt cx="222130" cy="692128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3948573" y="1995460"/>
              <a:ext cx="222130" cy="0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24150201" y="1985674"/>
              <a:ext cx="10248" cy="692128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794304" y="5139227"/>
            <a:ext cx="301470" cy="619102"/>
            <a:chOff x="23928379" y="3305238"/>
            <a:chExt cx="222130" cy="488009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23928379" y="3783943"/>
              <a:ext cx="222130" cy="0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4150506" y="3305238"/>
              <a:ext cx="3" cy="488009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5722976" y="4431341"/>
            <a:ext cx="1493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/>
                <a:cs typeface="Arial"/>
              </a:rPr>
              <a:t>-0.004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26491526" y="2654003"/>
            <a:ext cx="1339955" cy="6530488"/>
            <a:chOff x="28300415" y="2269183"/>
            <a:chExt cx="1339955" cy="6530488"/>
          </a:xfrm>
        </p:grpSpPr>
        <p:grpSp>
          <p:nvGrpSpPr>
            <p:cNvPr id="22" name="Group 21"/>
            <p:cNvGrpSpPr/>
            <p:nvPr/>
          </p:nvGrpSpPr>
          <p:grpSpPr>
            <a:xfrm>
              <a:off x="28754820" y="2269183"/>
              <a:ext cx="420470" cy="6530488"/>
              <a:chOff x="19746203" y="1023952"/>
              <a:chExt cx="309812" cy="514768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9833885" y="1023952"/>
                <a:ext cx="222130" cy="2129642"/>
                <a:chOff x="24601450" y="2215831"/>
                <a:chExt cx="222130" cy="2129642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4601450" y="2225620"/>
                  <a:ext cx="222130" cy="0"/>
                </a:xfrm>
                <a:prstGeom prst="line">
                  <a:avLst/>
                </a:prstGeom>
                <a:ln w="57150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24803074" y="2215831"/>
                  <a:ext cx="10248" cy="2129642"/>
                </a:xfrm>
                <a:prstGeom prst="line">
                  <a:avLst/>
                </a:prstGeom>
                <a:ln w="57150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19746203" y="3970795"/>
                <a:ext cx="253095" cy="2200837"/>
                <a:chOff x="24496182" y="3373858"/>
                <a:chExt cx="253095" cy="2200837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24496182" y="5556346"/>
                  <a:ext cx="222130" cy="0"/>
                </a:xfrm>
                <a:prstGeom prst="line">
                  <a:avLst/>
                </a:prstGeom>
                <a:ln w="57150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H="1">
                  <a:off x="24746974" y="3373858"/>
                  <a:ext cx="2303" cy="2200837"/>
                </a:xfrm>
                <a:prstGeom prst="line">
                  <a:avLst/>
                </a:prstGeom>
                <a:ln w="57150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TextBox 22"/>
            <p:cNvSpPr txBox="1"/>
            <p:nvPr/>
          </p:nvSpPr>
          <p:spPr>
            <a:xfrm>
              <a:off x="28300415" y="5146351"/>
              <a:ext cx="13399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Arial"/>
                  <a:cs typeface="Arial"/>
                </a:rPr>
                <a:t>0.866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786370" y="6027706"/>
            <a:ext cx="351459" cy="647426"/>
            <a:chOff x="23948268" y="4187732"/>
            <a:chExt cx="222130" cy="383261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3948268" y="4189442"/>
              <a:ext cx="222130" cy="0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4149311" y="4187732"/>
              <a:ext cx="10834" cy="383261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5836360" y="7364908"/>
            <a:ext cx="301470" cy="780569"/>
            <a:chOff x="20092626" y="5213064"/>
            <a:chExt cx="222130" cy="615286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0092626" y="5828350"/>
              <a:ext cx="222130" cy="0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0314756" y="5213064"/>
              <a:ext cx="0" cy="615286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25741550" y="6681396"/>
            <a:ext cx="1339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/>
                <a:cs typeface="Arial"/>
              </a:rPr>
              <a:t>0.076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09723" y="286765"/>
            <a:ext cx="5294657" cy="923310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5400" b="1" dirty="0" smtClean="0">
                <a:latin typeface="Arial"/>
                <a:cs typeface="Arial"/>
              </a:rPr>
              <a:t>FIGURE 4 </a:t>
            </a:r>
            <a:endParaRPr lang="en-US" sz="5400" b="1" dirty="0">
              <a:latin typeface="Arial"/>
              <a:cs typeface="Arial"/>
            </a:endParaRPr>
          </a:p>
        </p:txBody>
      </p:sp>
      <p:pic>
        <p:nvPicPr>
          <p:cNvPr id="3" name="Picture 2" descr="Fig 6b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75819" y="14783445"/>
            <a:ext cx="15317293" cy="97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787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373" y="634045"/>
            <a:ext cx="14225107" cy="923310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5400" b="1" dirty="0" smtClean="0">
                <a:latin typeface="Arial"/>
                <a:cs typeface="Arial"/>
              </a:rPr>
              <a:t>FIGURE 5 – Adoptive Transfer Data </a:t>
            </a:r>
            <a:endParaRPr lang="en-US" sz="5400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7998" y="1779068"/>
            <a:ext cx="408277" cy="771633"/>
          </a:xfrm>
          <a:prstGeom prst="rect">
            <a:avLst/>
          </a:prstGeom>
          <a:noFill/>
        </p:spPr>
        <p:txBody>
          <a:bodyPr wrap="none" lIns="32649" tIns="16325" rIns="32649" bIns="16325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a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7998" y="8722664"/>
            <a:ext cx="441940" cy="771633"/>
          </a:xfrm>
          <a:prstGeom prst="rect">
            <a:avLst/>
          </a:prstGeom>
          <a:noFill/>
        </p:spPr>
        <p:txBody>
          <a:bodyPr wrap="none" lIns="32649" tIns="16325" rIns="32649" bIns="16325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b</a:t>
            </a:r>
            <a:r>
              <a:rPr lang="en-US" sz="4800" b="1" dirty="0" smtClean="0">
                <a:latin typeface="Arial"/>
                <a:cs typeface="Arial"/>
              </a:rPr>
              <a:t> </a:t>
            </a:r>
            <a:endParaRPr lang="en-US" sz="4800" b="1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28374" y="9197944"/>
            <a:ext cx="11634424" cy="8147027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580593" y="2026876"/>
            <a:ext cx="15482613" cy="6813196"/>
            <a:chOff x="17634469" y="3893680"/>
            <a:chExt cx="15482613" cy="6813196"/>
          </a:xfrm>
        </p:grpSpPr>
        <p:grpSp>
          <p:nvGrpSpPr>
            <p:cNvPr id="11" name="Group 10"/>
            <p:cNvGrpSpPr/>
            <p:nvPr/>
          </p:nvGrpSpPr>
          <p:grpSpPr>
            <a:xfrm>
              <a:off x="18413913" y="4754503"/>
              <a:ext cx="14549779" cy="5344462"/>
              <a:chOff x="10635202" y="4891844"/>
              <a:chExt cx="14549779" cy="5344462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6088226" y="4925234"/>
                <a:ext cx="4517590" cy="465311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20599938" y="4891844"/>
                <a:ext cx="4585043" cy="4719898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0635202" y="4925234"/>
                <a:ext cx="5288471" cy="5311072"/>
              </a:xfrm>
              <a:prstGeom prst="rect">
                <a:avLst/>
              </a:prstGeom>
            </p:spPr>
          </p:pic>
        </p:grpSp>
        <p:cxnSp>
          <p:nvCxnSpPr>
            <p:cNvPr id="13" name="Straight Arrow Connector 12"/>
            <p:cNvCxnSpPr/>
            <p:nvPr/>
          </p:nvCxnSpPr>
          <p:spPr>
            <a:xfrm>
              <a:off x="20325391" y="10483788"/>
              <a:ext cx="12791691" cy="0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9209275" y="9937435"/>
              <a:ext cx="128204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Arial"/>
                  <a:cs typeface="Arial"/>
                </a:rPr>
                <a:t>VFP</a:t>
              </a:r>
              <a:endParaRPr lang="en-US" sz="4400" b="1" baseline="30000" dirty="0">
                <a:latin typeface="Arial"/>
                <a:cs typeface="Arial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17362462" y="8228996"/>
              <a:ext cx="13134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Arial"/>
                  <a:cs typeface="Arial"/>
                </a:rPr>
                <a:t>CD4</a:t>
              </a:r>
              <a:endParaRPr lang="en-US" sz="4400" b="1" baseline="30000" dirty="0">
                <a:latin typeface="Arial"/>
                <a:cs typeface="Arial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17937665" y="4787893"/>
              <a:ext cx="0" cy="3220528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967513" y="3893680"/>
              <a:ext cx="17217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Arial"/>
                  <a:cs typeface="Arial"/>
                </a:rPr>
                <a:t>2 wks</a:t>
              </a:r>
              <a:endParaRPr lang="en-US" sz="4400" b="1" baseline="30000" dirty="0">
                <a:latin typeface="Arial"/>
                <a:cs typeface="Arial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353455" y="3893680"/>
              <a:ext cx="17217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Arial"/>
                  <a:cs typeface="Arial"/>
                </a:rPr>
                <a:t>4 wks</a:t>
              </a:r>
              <a:endParaRPr lang="en-US" sz="4400" b="1" baseline="30000" dirty="0">
                <a:latin typeface="Arial"/>
                <a:cs typeface="Arial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816370" y="3904084"/>
              <a:ext cx="17217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Arial"/>
                  <a:cs typeface="Arial"/>
                </a:rPr>
                <a:t>6 wks</a:t>
              </a:r>
              <a:endParaRPr lang="en-US" sz="4400" b="1" baseline="30000" dirty="0">
                <a:latin typeface="Arial"/>
                <a:cs typeface="Arial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7471483" y="9108480"/>
            <a:ext cx="408277" cy="771633"/>
          </a:xfrm>
          <a:prstGeom prst="rect">
            <a:avLst/>
          </a:prstGeom>
          <a:noFill/>
        </p:spPr>
        <p:txBody>
          <a:bodyPr wrap="none" lIns="32649" tIns="16325" rIns="32649" bIns="16325" rtlCol="0">
            <a:spAutoFit/>
          </a:bodyPr>
          <a:lstStyle/>
          <a:p>
            <a:r>
              <a:rPr lang="en-US" sz="4800" b="1" dirty="0" smtClean="0">
                <a:latin typeface="Arial"/>
                <a:cs typeface="Arial"/>
              </a:rPr>
              <a:t>c</a:t>
            </a:r>
            <a:endParaRPr lang="en-US" sz="4800" b="1" dirty="0">
              <a:latin typeface="Arial"/>
              <a:cs typeface="Arial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39983" y="9919589"/>
            <a:ext cx="14453496" cy="724270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21041" y="17639498"/>
            <a:ext cx="441940" cy="771633"/>
          </a:xfrm>
          <a:prstGeom prst="rect">
            <a:avLst/>
          </a:prstGeom>
          <a:noFill/>
        </p:spPr>
        <p:txBody>
          <a:bodyPr wrap="none" lIns="32649" tIns="16325" rIns="32649" bIns="16325" rtlCol="0">
            <a:spAutoFit/>
          </a:bodyPr>
          <a:lstStyle/>
          <a:p>
            <a:r>
              <a:rPr lang="en-US" sz="4800" b="1" dirty="0" smtClean="0">
                <a:latin typeface="Arial"/>
                <a:cs typeface="Arial"/>
              </a:rPr>
              <a:t>d</a:t>
            </a:r>
            <a:endParaRPr lang="en-US" sz="4800" b="1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83266" y="18778940"/>
            <a:ext cx="16825131" cy="665789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79873" y="18495238"/>
            <a:ext cx="4388022" cy="445287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28028" y="23300235"/>
            <a:ext cx="4938443" cy="50020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1624140" y="20376011"/>
            <a:ext cx="38837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Unimmunized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3572980" y="27249286"/>
            <a:ext cx="13134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CD4</a:t>
            </a:r>
            <a:endParaRPr lang="en-US" sz="4400" b="1" baseline="30000" dirty="0">
              <a:latin typeface="Arial"/>
              <a:cs typeface="Arial"/>
            </a:endParaRPr>
          </a:p>
        </p:txBody>
      </p:sp>
      <p:cxnSp>
        <p:nvCxnSpPr>
          <p:cNvPr id="30" name="Straight Arrow Connector 29"/>
          <p:cNvCxnSpPr>
            <a:stCxn id="29" idx="3"/>
          </p:cNvCxnSpPr>
          <p:nvPr/>
        </p:nvCxnSpPr>
        <p:spPr>
          <a:xfrm flipV="1">
            <a:off x="4229709" y="18341310"/>
            <a:ext cx="75259" cy="8635969"/>
          </a:xfrm>
          <a:prstGeom prst="straightConnector1">
            <a:avLst/>
          </a:prstGeom>
          <a:ln w="5715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51044" y="28740376"/>
            <a:ext cx="3346167" cy="0"/>
          </a:xfrm>
          <a:prstGeom prst="straightConnector1">
            <a:avLst/>
          </a:prstGeom>
          <a:ln w="5715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34928" y="28194023"/>
            <a:ext cx="12820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VFP</a:t>
            </a:r>
            <a:endParaRPr lang="en-US" sz="4400" b="1" baseline="30000" dirty="0">
              <a:latin typeface="Arial"/>
              <a:cs typeface="Arial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1930689" y="28587976"/>
            <a:ext cx="2547072" cy="0"/>
          </a:xfrm>
          <a:prstGeom prst="straightConnector1">
            <a:avLst/>
          </a:prstGeom>
          <a:ln w="5715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882878" y="28111026"/>
            <a:ext cx="20972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CXCR5</a:t>
            </a:r>
            <a:endParaRPr lang="en-US" sz="4400" b="1" baseline="30000" dirty="0">
              <a:latin typeface="Arial"/>
              <a:cs typeface="Arial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430739" y="20492538"/>
            <a:ext cx="1149591" cy="0"/>
          </a:xfrm>
          <a:prstGeom prst="straightConnector1">
            <a:avLst/>
          </a:prstGeom>
          <a:ln w="5715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2006066" y="24470192"/>
            <a:ext cx="3131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I</a:t>
            </a:r>
            <a:r>
              <a:rPr lang="en-US" sz="4400" b="1" dirty="0" smtClean="0">
                <a:latin typeface="Arial"/>
                <a:cs typeface="Arial"/>
              </a:rPr>
              <a:t>mmunized</a:t>
            </a:r>
            <a:endParaRPr lang="en-US" sz="4400" b="1" dirty="0">
              <a:latin typeface="Arial"/>
              <a:cs typeface="Arial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98111" y="18515054"/>
            <a:ext cx="4411322" cy="4433053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14252" y="23276598"/>
            <a:ext cx="4463509" cy="4485282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V="1">
            <a:off x="9737287" y="18624187"/>
            <a:ext cx="0" cy="7544513"/>
          </a:xfrm>
          <a:prstGeom prst="straightConnector1">
            <a:avLst/>
          </a:prstGeom>
          <a:ln w="5715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9072229" y="26389650"/>
            <a:ext cx="1282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PD1</a:t>
            </a:r>
            <a:endParaRPr lang="en-US" sz="4400" b="1" baseline="30000" dirty="0">
              <a:latin typeface="Arial"/>
              <a:cs typeface="Arial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8546200" y="25274213"/>
            <a:ext cx="1149591" cy="0"/>
          </a:xfrm>
          <a:prstGeom prst="straightConnector1">
            <a:avLst/>
          </a:prstGeom>
          <a:ln w="5715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462263" y="1202326"/>
            <a:ext cx="13597203" cy="815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979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80636" y="1644680"/>
            <a:ext cx="49843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a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717152" y="1644680"/>
            <a:ext cx="1027040" cy="769421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b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252978" y="2895682"/>
            <a:ext cx="9748670" cy="545139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61373" y="310889"/>
            <a:ext cx="6929284" cy="923310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5400" b="1" dirty="0" smtClean="0">
                <a:latin typeface="Arial"/>
                <a:cs typeface="Arial"/>
              </a:rPr>
              <a:t>FIGURE 6  - Thymus </a:t>
            </a:r>
            <a:endParaRPr lang="en-US" sz="5400" b="1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7461" y="2980909"/>
            <a:ext cx="905921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B6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57794" y="2948950"/>
            <a:ext cx="1633734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2 </a:t>
            </a:r>
            <a:r>
              <a:rPr lang="en-US" sz="4400" b="1" dirty="0" smtClean="0">
                <a:latin typeface="Arial"/>
                <a:cs typeface="Arial"/>
              </a:rPr>
              <a:t>day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84658" y="2108278"/>
            <a:ext cx="3466843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B6.IL21-VFP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539278" y="2916181"/>
            <a:ext cx="9741577" cy="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731315" y="2948950"/>
            <a:ext cx="1407911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2 </a:t>
            </a:r>
            <a:r>
              <a:rPr lang="en-US" sz="4400" b="1" dirty="0" smtClean="0">
                <a:latin typeface="Arial"/>
                <a:cs typeface="Arial"/>
              </a:rPr>
              <a:t>wk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830115" y="2910468"/>
            <a:ext cx="1407911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4 wk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945999" y="9439610"/>
            <a:ext cx="131343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CD4</a:t>
            </a:r>
          </a:p>
        </p:txBody>
      </p:sp>
      <p:cxnSp>
        <p:nvCxnSpPr>
          <p:cNvPr id="45" name="Straight Arrow Connector 44"/>
          <p:cNvCxnSpPr>
            <a:stCxn id="44" idx="3"/>
          </p:cNvCxnSpPr>
          <p:nvPr/>
        </p:nvCxnSpPr>
        <p:spPr>
          <a:xfrm flipV="1">
            <a:off x="1602715" y="3578860"/>
            <a:ext cx="0" cy="5588751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93881" y="8226971"/>
            <a:ext cx="643653" cy="52321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2800" b="1" dirty="0">
                <a:latin typeface="Arial"/>
                <a:cs typeface="Arial"/>
              </a:rPr>
              <a:t>B6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144559" y="8226971"/>
            <a:ext cx="1120773" cy="523200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2800" b="1" dirty="0">
                <a:latin typeface="Arial"/>
                <a:cs typeface="Arial"/>
              </a:rPr>
              <a:t>2 </a:t>
            </a:r>
            <a:r>
              <a:rPr lang="en-US" sz="2800" b="1" dirty="0" smtClean="0">
                <a:latin typeface="Arial"/>
                <a:cs typeface="Arial"/>
              </a:rPr>
              <a:t>day</a:t>
            </a:r>
            <a:endParaRPr lang="en-US" sz="2800" b="1" dirty="0">
              <a:latin typeface="Arial"/>
              <a:cs typeface="Arial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84411" y="6887164"/>
            <a:ext cx="13470297" cy="378142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2254308" y="10577433"/>
            <a:ext cx="1271828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VFP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026467" y="10962150"/>
            <a:ext cx="11677772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282504" y="1830406"/>
            <a:ext cx="1027040" cy="769421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80636" y="11523267"/>
            <a:ext cx="1027040" cy="769421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d</a:t>
            </a:r>
            <a:endParaRPr lang="en-US" sz="4400" b="1" dirty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43086" y="16150396"/>
            <a:ext cx="15088731" cy="35502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34678" y="12628661"/>
            <a:ext cx="15097140" cy="35711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14528407" y="8365450"/>
            <a:ext cx="1763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Spleen</a:t>
            </a:r>
            <a:endParaRPr lang="en-US" sz="4400" b="1" dirty="0"/>
          </a:p>
        </p:txBody>
      </p:sp>
      <p:sp>
        <p:nvSpPr>
          <p:cNvPr id="48" name="TextBox 47"/>
          <p:cNvSpPr txBox="1"/>
          <p:nvPr/>
        </p:nvSpPr>
        <p:spPr>
          <a:xfrm rot="16200000">
            <a:off x="238321" y="14234914"/>
            <a:ext cx="2187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Thymus</a:t>
            </a:r>
            <a:endParaRPr lang="en-US" sz="4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722567" y="19680076"/>
            <a:ext cx="1271828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VFP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8022612" y="20203533"/>
            <a:ext cx="13650827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6200000">
            <a:off x="5641002" y="18520923"/>
            <a:ext cx="156415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ICOS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381585" y="12721241"/>
            <a:ext cx="0" cy="539410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16200000">
            <a:off x="9507777" y="18497945"/>
            <a:ext cx="1627244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CD44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10321397" y="12721241"/>
            <a:ext cx="0" cy="5294033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16200000">
            <a:off x="13500181" y="18786221"/>
            <a:ext cx="131343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CD5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14154636" y="12721241"/>
            <a:ext cx="0" cy="5727279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rot="16200000">
            <a:off x="17260716" y="18532220"/>
            <a:ext cx="1627244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CD3e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8056944" y="12721241"/>
            <a:ext cx="0" cy="5282327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672929" y="12014139"/>
            <a:ext cx="1564129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ICOS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1534226" y="12054151"/>
            <a:ext cx="162722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CD44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658433" y="12052621"/>
            <a:ext cx="1313409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CD5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143837" y="12092633"/>
            <a:ext cx="162722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CD3e</a:t>
            </a:r>
            <a:endParaRPr lang="en-US" sz="4400" b="1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078622" y="2180945"/>
            <a:ext cx="10698582" cy="8016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20291" y="12763135"/>
            <a:ext cx="15310508" cy="7686372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863051" y="21044393"/>
            <a:ext cx="630416" cy="769421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e</a:t>
            </a:r>
            <a:endParaRPr lang="en-US" sz="4400" b="1" dirty="0">
              <a:latin typeface="Arial"/>
              <a:cs typeface="Arial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14958" y="12711009"/>
            <a:ext cx="3412375" cy="3514236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2775482" y="19740118"/>
            <a:ext cx="1271828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VFP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4152501" y="20186611"/>
            <a:ext cx="2087861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6200000">
            <a:off x="1471503" y="18900430"/>
            <a:ext cx="131343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CD4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flipV="1">
            <a:off x="2128220" y="12721241"/>
            <a:ext cx="0" cy="5915105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3" name="Picture 9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31059" y="16194293"/>
            <a:ext cx="3372952" cy="3473638"/>
          </a:xfrm>
          <a:prstGeom prst="rect">
            <a:avLst/>
          </a:prstGeom>
        </p:spPr>
      </p:pic>
      <p:cxnSp>
        <p:nvCxnSpPr>
          <p:cNvPr id="98" name="Straight Arrow Connector 97"/>
          <p:cNvCxnSpPr/>
          <p:nvPr/>
        </p:nvCxnSpPr>
        <p:spPr>
          <a:xfrm>
            <a:off x="5283200" y="14056742"/>
            <a:ext cx="851423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6200000">
            <a:off x="14499384" y="4453417"/>
            <a:ext cx="20209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Thymus</a:t>
            </a:r>
            <a:endParaRPr lang="en-US" sz="4400" b="1" dirty="0"/>
          </a:p>
        </p:txBody>
      </p:sp>
      <p:sp>
        <p:nvSpPr>
          <p:cNvPr id="75" name="TextBox 74"/>
          <p:cNvSpPr txBox="1"/>
          <p:nvPr/>
        </p:nvSpPr>
        <p:spPr>
          <a:xfrm rot="16200000">
            <a:off x="378684" y="17259336"/>
            <a:ext cx="1907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Spleen</a:t>
            </a:r>
            <a:endParaRPr lang="en-US" sz="4800" b="1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4852048" y="17326213"/>
            <a:ext cx="1434975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5693" y="21813813"/>
            <a:ext cx="19672543" cy="6547682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28908" y="3588775"/>
            <a:ext cx="13102000" cy="339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97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373" y="634045"/>
            <a:ext cx="5294657" cy="923310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5400" b="1" dirty="0" smtClean="0">
                <a:latin typeface="Arial"/>
                <a:cs typeface="Arial"/>
              </a:rPr>
              <a:t>FIGURE 7</a:t>
            </a:r>
            <a:endParaRPr lang="en-US" sz="5400" b="1" dirty="0">
              <a:latin typeface="Arial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48284" y="20435732"/>
            <a:ext cx="9208716" cy="6608469"/>
            <a:chOff x="1131870" y="12656003"/>
            <a:chExt cx="9208716" cy="6608469"/>
          </a:xfrm>
        </p:grpSpPr>
        <p:sp>
          <p:nvSpPr>
            <p:cNvPr id="4" name="TextBox 3"/>
            <p:cNvSpPr txBox="1"/>
            <p:nvPr/>
          </p:nvSpPr>
          <p:spPr>
            <a:xfrm>
              <a:off x="6962353" y="12656003"/>
              <a:ext cx="2775465" cy="1446530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r>
                <a:rPr lang="en-US" sz="4400" b="1" i="1" dirty="0" smtClean="0">
                  <a:latin typeface="Arial"/>
                  <a:cs typeface="Arial"/>
                </a:rPr>
                <a:t>FoxP3-</a:t>
              </a:r>
              <a:r>
                <a:rPr lang="en-US" sz="4400" b="1" i="1" dirty="0">
                  <a:latin typeface="Arial"/>
                  <a:cs typeface="Arial"/>
                </a:rPr>
                <a:t>/</a:t>
              </a:r>
              <a:r>
                <a:rPr lang="en-US" sz="4400" b="1" i="1" dirty="0" smtClean="0">
                  <a:latin typeface="Arial"/>
                  <a:cs typeface="Arial"/>
                </a:rPr>
                <a:t>-</a:t>
              </a:r>
            </a:p>
            <a:p>
              <a:r>
                <a:rPr lang="en-US" sz="4400" b="1" i="1" dirty="0" smtClean="0">
                  <a:latin typeface="Arial"/>
                  <a:cs typeface="Arial"/>
                </a:rPr>
                <a:t> </a:t>
              </a:r>
              <a:r>
                <a:rPr lang="en-US" sz="4400" b="1" dirty="0">
                  <a:latin typeface="Arial"/>
                  <a:cs typeface="Arial"/>
                </a:rPr>
                <a:t>IL21-VFP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53951" y="13176297"/>
              <a:ext cx="2745542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 IL21-VFP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942086" y="13945718"/>
              <a:ext cx="8398500" cy="457401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203122" y="18495039"/>
              <a:ext cx="1271828" cy="769433"/>
            </a:xfrm>
            <a:prstGeom prst="rect">
              <a:avLst/>
            </a:prstGeom>
            <a:noFill/>
          </p:spPr>
          <p:txBody>
            <a:bodyPr wrap="none" lIns="91428" tIns="45716" rIns="91428" bIns="45716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VFP</a:t>
              </a: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3474950" y="18879756"/>
              <a:ext cx="6438860" cy="0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16200000">
              <a:off x="859871" y="17014455"/>
              <a:ext cx="1313431" cy="769433"/>
            </a:xfrm>
            <a:prstGeom prst="rect">
              <a:avLst/>
            </a:prstGeom>
            <a:noFill/>
          </p:spPr>
          <p:txBody>
            <a:bodyPr wrap="none" lIns="91428" tIns="45716" rIns="91428" bIns="45716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CD4</a:t>
              </a: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H="1" flipV="1">
              <a:off x="1516583" y="14159143"/>
              <a:ext cx="4" cy="2583313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751235" y="2472094"/>
            <a:ext cx="49843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a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5880" y="8833032"/>
            <a:ext cx="49843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798922" y="9140654"/>
            <a:ext cx="529290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d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6929" y="19666311"/>
            <a:ext cx="49843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e</a:t>
            </a:r>
            <a:endParaRPr lang="en-US" sz="4400" b="1" dirty="0">
              <a:latin typeface="Arial"/>
              <a:cs typeface="Arial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049466" y="8833032"/>
            <a:ext cx="9770816" cy="10239723"/>
            <a:chOff x="13176391" y="1519382"/>
            <a:chExt cx="7838582" cy="9063007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3673633" y="2092716"/>
              <a:ext cx="7264471" cy="7864006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 rot="16200000">
              <a:off x="12903772" y="8549449"/>
              <a:ext cx="1162518" cy="617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CD4</a:t>
              </a:r>
            </a:p>
          </p:txBody>
        </p:sp>
        <p:cxnSp>
          <p:nvCxnSpPr>
            <p:cNvPr id="29" name="Straight Arrow Connector 28"/>
            <p:cNvCxnSpPr>
              <a:stCxn id="28" idx="3"/>
            </p:cNvCxnSpPr>
            <p:nvPr/>
          </p:nvCxnSpPr>
          <p:spPr>
            <a:xfrm flipV="1">
              <a:off x="13485032" y="2200384"/>
              <a:ext cx="0" cy="6076447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4271769" y="9901370"/>
              <a:ext cx="1020337" cy="681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VFP</a:t>
              </a:r>
            </a:p>
          </p:txBody>
        </p:sp>
        <p:cxnSp>
          <p:nvCxnSpPr>
            <p:cNvPr id="31" name="Straight Arrow Connector 30"/>
            <p:cNvCxnSpPr>
              <a:stCxn id="30" idx="3"/>
            </p:cNvCxnSpPr>
            <p:nvPr/>
          </p:nvCxnSpPr>
          <p:spPr>
            <a:xfrm>
              <a:off x="15292106" y="10241881"/>
              <a:ext cx="2013763" cy="0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rot="16200000">
              <a:off x="17009146" y="8717001"/>
              <a:ext cx="1134962" cy="617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PD1</a:t>
              </a:r>
            </a:p>
          </p:txBody>
        </p:sp>
        <p:cxnSp>
          <p:nvCxnSpPr>
            <p:cNvPr id="33" name="Straight Arrow Connector 32"/>
            <p:cNvCxnSpPr>
              <a:stCxn id="32" idx="3"/>
            </p:cNvCxnSpPr>
            <p:nvPr/>
          </p:nvCxnSpPr>
          <p:spPr>
            <a:xfrm flipH="1" flipV="1">
              <a:off x="17576627" y="2200401"/>
              <a:ext cx="1" cy="6257759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7980873" y="9813953"/>
              <a:ext cx="1682546" cy="681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CXCR5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19663419" y="10241881"/>
              <a:ext cx="1351554" cy="0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4166873" y="5547974"/>
              <a:ext cx="2955820" cy="681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i="1" dirty="0" smtClean="0">
                  <a:latin typeface="Arial"/>
                  <a:cs typeface="Arial"/>
                </a:rPr>
                <a:t>FoxP3</a:t>
              </a:r>
              <a:r>
                <a:rPr lang="en-US" sz="4400" b="1" dirty="0">
                  <a:latin typeface="Arial"/>
                  <a:cs typeface="Arial"/>
                </a:rPr>
                <a:t>-/</a:t>
              </a:r>
              <a:r>
                <a:rPr lang="en-US" sz="4400" b="1" dirty="0" smtClean="0">
                  <a:latin typeface="Arial"/>
                  <a:cs typeface="Arial"/>
                </a:rPr>
                <a:t>- VFP</a:t>
              </a:r>
              <a:endParaRPr lang="en-US" sz="4400" b="1" dirty="0">
                <a:latin typeface="Arial"/>
                <a:cs typeface="Arial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771354" y="1519382"/>
              <a:ext cx="2051889" cy="681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IL21 VFP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8942306" y="1979444"/>
            <a:ext cx="23480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Thymus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984573" y="1979444"/>
            <a:ext cx="20347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Spleen</a:t>
            </a:r>
            <a:endParaRPr lang="en-US" sz="4400" b="1" dirty="0">
              <a:latin typeface="Arial"/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05511" y="2810441"/>
            <a:ext cx="17018932" cy="539743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724443" y="2425730"/>
            <a:ext cx="529290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b</a:t>
            </a:r>
            <a:endParaRPr lang="en-US" sz="4400" b="1" dirty="0">
              <a:latin typeface="Arial"/>
              <a:cs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14842" y="2810441"/>
            <a:ext cx="16775804" cy="53974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277274" y="10698095"/>
            <a:ext cx="8215194" cy="739083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277274" y="20523328"/>
            <a:ext cx="12135956" cy="6136157"/>
          </a:xfrm>
          <a:prstGeom prst="rect">
            <a:avLst/>
          </a:prstGeom>
        </p:spPr>
      </p:pic>
      <p:pic>
        <p:nvPicPr>
          <p:cNvPr id="13" name="Picture 12" descr="Fig 7d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381075" y="9788428"/>
            <a:ext cx="17408444" cy="956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79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8858</TotalTime>
  <Words>786</Words>
  <Application>Microsoft Office PowerPoint</Application>
  <PresentationFormat>Custom</PresentationFormat>
  <Paragraphs>354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Elisabeth Adkins</dc:creator>
  <cp:lastModifiedBy>Gregory Carter</cp:lastModifiedBy>
  <cp:revision>250</cp:revision>
  <cp:lastPrinted>2016-01-30T13:41:43Z</cp:lastPrinted>
  <dcterms:created xsi:type="dcterms:W3CDTF">2015-08-10T19:32:25Z</dcterms:created>
  <dcterms:modified xsi:type="dcterms:W3CDTF">2016-02-01T18:56:00Z</dcterms:modified>
</cp:coreProperties>
</file>