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4" r:id="rId4"/>
    <p:sldId id="259" r:id="rId5"/>
    <p:sldId id="260" r:id="rId6"/>
    <p:sldId id="258" r:id="rId7"/>
    <p:sldId id="262" r:id="rId8"/>
  </p:sldIdLst>
  <p:sldSz cx="38862000" cy="29718000"/>
  <p:notesSz cx="6858000" cy="9144000"/>
  <p:defaultTextStyle>
    <a:defPPr>
      <a:defRPr lang="en-US"/>
    </a:defPPr>
    <a:lvl1pPr marL="0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01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3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404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505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607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7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8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286" autoAdjust="0"/>
    <p:restoredTop sz="99656" autoAdjust="0"/>
  </p:normalViewPr>
  <p:slideViewPr>
    <p:cSldViewPr snapToGrid="0" snapToObjects="1">
      <p:cViewPr varScale="1">
        <p:scale>
          <a:sx n="36" d="100"/>
          <a:sy n="36" d="100"/>
        </p:scale>
        <p:origin x="-848" y="-104"/>
      </p:cViewPr>
      <p:guideLst>
        <p:guide orient="horz" pos="9360"/>
        <p:guide pos="12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Fig%203%20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BOBCAT:Users:s-adkins:Desktop:Fig%203%20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527544099324633"/>
          <c:y val="0.000479516147438092"/>
          <c:w val="0.864722274412011"/>
          <c:h val="0.560349550056243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  <a:ln>
              <a:solidFill>
                <a:srgbClr val="A00FE9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23.75</c:v>
                </c:pt>
                <c:pt idx="1">
                  <c:v>14.965</c:v>
                </c:pt>
                <c:pt idx="2">
                  <c:v>26.32</c:v>
                </c:pt>
                <c:pt idx="3">
                  <c:v>6.319999999999999</c:v>
                </c:pt>
                <c:pt idx="4">
                  <c:v>73.16500000000001</c:v>
                </c:pt>
                <c:pt idx="5">
                  <c:v>0.0</c:v>
                </c:pt>
                <c:pt idx="6">
                  <c:v>14.72</c:v>
                </c:pt>
                <c:pt idx="7">
                  <c:v>1.44</c:v>
                </c:pt>
                <c:pt idx="8">
                  <c:v>62.935</c:v>
                </c:pt>
                <c:pt idx="9">
                  <c:v>21.21</c:v>
                </c:pt>
                <c:pt idx="10">
                  <c:v>1084.715</c:v>
                </c:pt>
                <c:pt idx="11">
                  <c:v>403.605</c:v>
                </c:pt>
                <c:pt idx="12">
                  <c:v>8.425</c:v>
                </c:pt>
                <c:pt idx="13">
                  <c:v>333.0</c:v>
                </c:pt>
                <c:pt idx="14">
                  <c:v>296.0</c:v>
                </c:pt>
                <c:pt idx="16">
                  <c:v>0.0</c:v>
                </c:pt>
                <c:pt idx="17">
                  <c:v>1.105</c:v>
                </c:pt>
                <c:pt idx="18">
                  <c:v>36.975</c:v>
                </c:pt>
                <c:pt idx="19">
                  <c:v>0.595</c:v>
                </c:pt>
                <c:pt idx="20">
                  <c:v>104.0</c:v>
                </c:pt>
                <c:pt idx="21">
                  <c:v>216.355</c:v>
                </c:pt>
                <c:pt idx="22">
                  <c:v>33.19</c:v>
                </c:pt>
                <c:pt idx="24">
                  <c:v>0.0</c:v>
                </c:pt>
                <c:pt idx="25">
                  <c:v>2.695</c:v>
                </c:pt>
                <c:pt idx="26">
                  <c:v>137.905</c:v>
                </c:pt>
                <c:pt idx="27">
                  <c:v>20.765</c:v>
                </c:pt>
                <c:pt idx="28">
                  <c:v>90.925</c:v>
                </c:pt>
                <c:pt idx="29">
                  <c:v>1.895</c:v>
                </c:pt>
                <c:pt idx="31">
                  <c:v>336.745</c:v>
                </c:pt>
                <c:pt idx="32">
                  <c:v>433.875</c:v>
                </c:pt>
                <c:pt idx="33">
                  <c:v>0.505</c:v>
                </c:pt>
                <c:pt idx="35">
                  <c:v>3.3</c:v>
                </c:pt>
                <c:pt idx="36">
                  <c:v>16.4</c:v>
                </c:pt>
                <c:pt idx="37">
                  <c:v>60.69</c:v>
                </c:pt>
                <c:pt idx="38">
                  <c:v>10.955</c:v>
                </c:pt>
                <c:pt idx="39">
                  <c:v>18.65</c:v>
                </c:pt>
                <c:pt idx="40">
                  <c:v>109.59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21.96</c:v>
                </c:pt>
                <c:pt idx="1">
                  <c:v>15.26</c:v>
                </c:pt>
                <c:pt idx="2">
                  <c:v>19.81</c:v>
                </c:pt>
                <c:pt idx="3">
                  <c:v>13.37</c:v>
                </c:pt>
                <c:pt idx="4">
                  <c:v>90.44</c:v>
                </c:pt>
                <c:pt idx="5">
                  <c:v>3.385</c:v>
                </c:pt>
                <c:pt idx="6">
                  <c:v>27.06</c:v>
                </c:pt>
                <c:pt idx="7">
                  <c:v>63.355</c:v>
                </c:pt>
                <c:pt idx="8">
                  <c:v>138.83</c:v>
                </c:pt>
                <c:pt idx="9">
                  <c:v>29.305</c:v>
                </c:pt>
                <c:pt idx="10">
                  <c:v>393.46</c:v>
                </c:pt>
                <c:pt idx="11">
                  <c:v>117.235</c:v>
                </c:pt>
                <c:pt idx="12">
                  <c:v>42.25</c:v>
                </c:pt>
                <c:pt idx="13">
                  <c:v>135.4</c:v>
                </c:pt>
                <c:pt idx="14">
                  <c:v>152.0</c:v>
                </c:pt>
                <c:pt idx="16">
                  <c:v>0.63</c:v>
                </c:pt>
                <c:pt idx="17">
                  <c:v>4.245</c:v>
                </c:pt>
                <c:pt idx="18">
                  <c:v>16.81</c:v>
                </c:pt>
                <c:pt idx="19">
                  <c:v>10.16</c:v>
                </c:pt>
                <c:pt idx="20">
                  <c:v>31.065</c:v>
                </c:pt>
                <c:pt idx="21">
                  <c:v>123.015</c:v>
                </c:pt>
                <c:pt idx="22">
                  <c:v>27.235</c:v>
                </c:pt>
                <c:pt idx="24">
                  <c:v>0.0</c:v>
                </c:pt>
                <c:pt idx="25">
                  <c:v>16.41</c:v>
                </c:pt>
                <c:pt idx="26">
                  <c:v>119.885</c:v>
                </c:pt>
                <c:pt idx="27">
                  <c:v>62.09</c:v>
                </c:pt>
                <c:pt idx="28">
                  <c:v>117.43</c:v>
                </c:pt>
                <c:pt idx="29">
                  <c:v>8.04</c:v>
                </c:pt>
                <c:pt idx="31">
                  <c:v>251.835</c:v>
                </c:pt>
                <c:pt idx="32">
                  <c:v>572.14</c:v>
                </c:pt>
                <c:pt idx="33">
                  <c:v>3.97</c:v>
                </c:pt>
                <c:pt idx="35">
                  <c:v>36.62</c:v>
                </c:pt>
                <c:pt idx="36">
                  <c:v>21.765</c:v>
                </c:pt>
                <c:pt idx="37">
                  <c:v>64.45</c:v>
                </c:pt>
                <c:pt idx="38">
                  <c:v>22.025</c:v>
                </c:pt>
                <c:pt idx="39">
                  <c:v>45.42</c:v>
                </c:pt>
                <c:pt idx="40">
                  <c:v>119.885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Sheet1!$B$2:$C$42</c:f>
              <c:multiLvlStrCache>
                <c:ptCount val="41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0">
                    <c:v>Tcf7</c:v>
                  </c:pt>
                  <c:pt idx="11">
                    <c:v>Lef1</c:v>
                  </c:pt>
                  <c:pt idx="12">
                    <c:v>Prdm1</c:v>
                  </c:pt>
                  <c:pt idx="13">
                    <c:v>Foxp1</c:v>
                  </c:pt>
                  <c:pt idx="14">
                    <c:v>Foxo1</c:v>
                  </c:pt>
                  <c:pt idx="16">
                    <c:v>Il21</c:v>
                  </c:pt>
                  <c:pt idx="17">
                    <c:v>Tnsf8</c:v>
                  </c:pt>
                  <c:pt idx="18">
                    <c:v>Tgfb3</c:v>
                  </c:pt>
                  <c:pt idx="19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2">
                    <c:v>Il21r</c:v>
                  </c:pt>
                  <c:pt idx="24">
                    <c:v>Sostdc1</c:v>
                  </c:pt>
                  <c:pt idx="25">
                    <c:v>Cxcr5</c:v>
                  </c:pt>
                  <c:pt idx="26">
                    <c:v>Btla</c:v>
                  </c:pt>
                  <c:pt idx="27">
                    <c:v>Cd200</c:v>
                  </c:pt>
                  <c:pt idx="28">
                    <c:v>Slamf6</c:v>
                  </c:pt>
                  <c:pt idx="29">
                    <c:v>Gpm6b</c:v>
                  </c:pt>
                  <c:pt idx="31">
                    <c:v>Cd4</c:v>
                  </c:pt>
                  <c:pt idx="32">
                    <c:v>Cd28</c:v>
                  </c:pt>
                  <c:pt idx="33">
                    <c:v>Lag3</c:v>
                  </c:pt>
                  <c:pt idx="35">
                    <c:v>Mki67</c:v>
                  </c:pt>
                  <c:pt idx="36">
                    <c:v>Cdc25b</c:v>
                  </c:pt>
                  <c:pt idx="37">
                    <c:v>Ccdc12</c:v>
                  </c:pt>
                  <c:pt idx="38">
                    <c:v>Ccdc28b</c:v>
                  </c:pt>
                  <c:pt idx="39">
                    <c:v>Tbc1d4</c:v>
                  </c:pt>
                  <c:pt idx="40">
                    <c:v>Myo1g</c:v>
                  </c:pt>
                </c:lvl>
                <c:lvl>
                  <c:pt idx="0">
                    <c:v>Tx Factors</c:v>
                  </c:pt>
                  <c:pt idx="16">
                    <c:v>Cytokines/Receptors</c:v>
                  </c:pt>
                  <c:pt idx="24">
                    <c:v>Markers</c:v>
                  </c:pt>
                  <c:pt idx="31">
                    <c:v>TCR/CD3</c:v>
                  </c:pt>
                  <c:pt idx="35">
                    <c:v>Cell Cycling</c:v>
                  </c:pt>
                </c:lvl>
              </c:multiLvlStrCache>
            </c:multiLvlStr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52.17</c:v>
                </c:pt>
                <c:pt idx="1">
                  <c:v>30.295</c:v>
                </c:pt>
                <c:pt idx="2">
                  <c:v>41.92</c:v>
                </c:pt>
                <c:pt idx="3">
                  <c:v>44.665</c:v>
                </c:pt>
                <c:pt idx="4">
                  <c:v>149.61</c:v>
                </c:pt>
                <c:pt idx="5">
                  <c:v>28.275</c:v>
                </c:pt>
                <c:pt idx="6">
                  <c:v>54.385</c:v>
                </c:pt>
                <c:pt idx="7">
                  <c:v>103.82</c:v>
                </c:pt>
                <c:pt idx="8">
                  <c:v>225.485</c:v>
                </c:pt>
                <c:pt idx="9">
                  <c:v>84.455</c:v>
                </c:pt>
                <c:pt idx="10">
                  <c:v>1021.615</c:v>
                </c:pt>
                <c:pt idx="11">
                  <c:v>160.38</c:v>
                </c:pt>
                <c:pt idx="12">
                  <c:v>11.9</c:v>
                </c:pt>
                <c:pt idx="13">
                  <c:v>237.7</c:v>
                </c:pt>
                <c:pt idx="14">
                  <c:v>212.0</c:v>
                </c:pt>
                <c:pt idx="16">
                  <c:v>48.175</c:v>
                </c:pt>
                <c:pt idx="17">
                  <c:v>17.945</c:v>
                </c:pt>
                <c:pt idx="18">
                  <c:v>142.89</c:v>
                </c:pt>
                <c:pt idx="19">
                  <c:v>53.875</c:v>
                </c:pt>
                <c:pt idx="20">
                  <c:v>88.91</c:v>
                </c:pt>
                <c:pt idx="21">
                  <c:v>221.96</c:v>
                </c:pt>
                <c:pt idx="22">
                  <c:v>28.345</c:v>
                </c:pt>
                <c:pt idx="24">
                  <c:v>26.14</c:v>
                </c:pt>
                <c:pt idx="25">
                  <c:v>93.47</c:v>
                </c:pt>
                <c:pt idx="26">
                  <c:v>287.445</c:v>
                </c:pt>
                <c:pt idx="27">
                  <c:v>137.02</c:v>
                </c:pt>
                <c:pt idx="28">
                  <c:v>330.955</c:v>
                </c:pt>
                <c:pt idx="29">
                  <c:v>120.28</c:v>
                </c:pt>
                <c:pt idx="31">
                  <c:v>550.04</c:v>
                </c:pt>
                <c:pt idx="32">
                  <c:v>834.79</c:v>
                </c:pt>
                <c:pt idx="33">
                  <c:v>23.285</c:v>
                </c:pt>
                <c:pt idx="35">
                  <c:v>57.53</c:v>
                </c:pt>
                <c:pt idx="36">
                  <c:v>55.84</c:v>
                </c:pt>
                <c:pt idx="37">
                  <c:v>125.96</c:v>
                </c:pt>
                <c:pt idx="38">
                  <c:v>84.015</c:v>
                </c:pt>
                <c:pt idx="39">
                  <c:v>142.58</c:v>
                </c:pt>
                <c:pt idx="40">
                  <c:v>201.06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15281192"/>
        <c:axId val="-2120122376"/>
        <c:axId val="0"/>
      </c:bar3DChart>
      <c:catAx>
        <c:axId val="-211528119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0122376"/>
        <c:crosses val="autoZero"/>
        <c:auto val="1"/>
        <c:lblAlgn val="ctr"/>
        <c:lblOffset val="100"/>
        <c:noMultiLvlLbl val="0"/>
      </c:catAx>
      <c:valAx>
        <c:axId val="-212012237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2000" b="1">
                <a:latin typeface="Arial"/>
                <a:cs typeface="Arial"/>
              </a:defRPr>
            </a:pPr>
            <a:endParaRPr lang="en-US"/>
          </a:p>
        </c:txPr>
        <c:crossAx val="-211528119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907785590258978"/>
          <c:y val="0.0723623148958378"/>
          <c:w val="0.0724389752829364"/>
          <c:h val="0.497041046411268"/>
        </c:manualLayout>
      </c:layout>
      <c:overlay val="0"/>
      <c:txPr>
        <a:bodyPr/>
        <a:lstStyle/>
        <a:p>
          <a:pPr algn="ctr">
            <a:defRPr sz="3200" b="1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Sheet1!$D$46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A00FE9"/>
            </a:solidFill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Sheet1!$D$47:$D$65</c:f>
              <c:numCache>
                <c:formatCode>General</c:formatCode>
                <c:ptCount val="19"/>
                <c:pt idx="0">
                  <c:v>2.705</c:v>
                </c:pt>
                <c:pt idx="1">
                  <c:v>0.0</c:v>
                </c:pt>
                <c:pt idx="2">
                  <c:v>52.79</c:v>
                </c:pt>
                <c:pt idx="3">
                  <c:v>0.84</c:v>
                </c:pt>
                <c:pt idx="4">
                  <c:v>4.085</c:v>
                </c:pt>
                <c:pt idx="5">
                  <c:v>3.405</c:v>
                </c:pt>
                <c:pt idx="7">
                  <c:v>0.255</c:v>
                </c:pt>
                <c:pt idx="8">
                  <c:v>18.54</c:v>
                </c:pt>
                <c:pt idx="10">
                  <c:v>0.1</c:v>
                </c:pt>
                <c:pt idx="11">
                  <c:v>0.62</c:v>
                </c:pt>
                <c:pt idx="12">
                  <c:v>0.495</c:v>
                </c:pt>
                <c:pt idx="13">
                  <c:v>14.88</c:v>
                </c:pt>
                <c:pt idx="15">
                  <c:v>20.785</c:v>
                </c:pt>
                <c:pt idx="16">
                  <c:v>55.155</c:v>
                </c:pt>
                <c:pt idx="17">
                  <c:v>56.505</c:v>
                </c:pt>
                <c:pt idx="18">
                  <c:v>70.295</c:v>
                </c:pt>
              </c:numCache>
            </c:numRef>
          </c:val>
        </c:ser>
        <c:ser>
          <c:idx val="1"/>
          <c:order val="1"/>
          <c:tx>
            <c:strRef>
              <c:f>Sheet1!$E$46</c:f>
              <c:strCache>
                <c:ptCount val="1"/>
                <c:pt idx="0">
                  <c:v>ACT</c:v>
                </c:pt>
              </c:strCache>
            </c:strRef>
          </c:tx>
          <c:spPr>
            <a:solidFill>
              <a:srgbClr val="58C704"/>
            </a:solidFill>
            <a:ln>
              <a:solidFill>
                <a:srgbClr val="58C704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Sheet1!$E$47:$E$65</c:f>
              <c:numCache>
                <c:formatCode>General</c:formatCode>
                <c:ptCount val="19"/>
                <c:pt idx="0">
                  <c:v>147.365</c:v>
                </c:pt>
                <c:pt idx="1">
                  <c:v>21.185</c:v>
                </c:pt>
                <c:pt idx="2">
                  <c:v>776.645</c:v>
                </c:pt>
                <c:pt idx="3">
                  <c:v>28.59</c:v>
                </c:pt>
                <c:pt idx="4">
                  <c:v>48.825</c:v>
                </c:pt>
                <c:pt idx="5">
                  <c:v>101.11</c:v>
                </c:pt>
                <c:pt idx="7">
                  <c:v>76.015</c:v>
                </c:pt>
                <c:pt idx="8">
                  <c:v>41.935</c:v>
                </c:pt>
                <c:pt idx="10">
                  <c:v>31.31</c:v>
                </c:pt>
                <c:pt idx="11">
                  <c:v>85.41</c:v>
                </c:pt>
                <c:pt idx="12">
                  <c:v>51.075</c:v>
                </c:pt>
                <c:pt idx="13">
                  <c:v>329.4349999999999</c:v>
                </c:pt>
                <c:pt idx="15">
                  <c:v>58.65</c:v>
                </c:pt>
                <c:pt idx="16">
                  <c:v>124.44</c:v>
                </c:pt>
                <c:pt idx="17">
                  <c:v>554.765</c:v>
                </c:pt>
                <c:pt idx="18">
                  <c:v>189.52</c:v>
                </c:pt>
              </c:numCache>
            </c:numRef>
          </c:val>
        </c:ser>
        <c:ser>
          <c:idx val="2"/>
          <c:order val="2"/>
          <c:tx>
            <c:strRef>
              <c:f>Sheet1!$F$46</c:f>
              <c:strCache>
                <c:ptCount val="1"/>
                <c:pt idx="0">
                  <c:v>ACT IL21</c:v>
                </c:pt>
              </c:strCache>
            </c:strRef>
          </c:tx>
          <c:spPr>
            <a:solidFill>
              <a:srgbClr val="165DC1"/>
            </a:solidFill>
            <a:ln>
              <a:solidFill>
                <a:srgbClr val="165DC1"/>
              </a:solidFill>
            </a:ln>
          </c:spPr>
          <c:invertIfNegative val="0"/>
          <c:cat>
            <c:multiLvlStrRef>
              <c:f>Sheet1!$B$47:$C$65</c:f>
              <c:multiLvlStrCache>
                <c:ptCount val="19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Asb2</c:v>
                  </c:pt>
                  <c:pt idx="11">
                    <c:v>Klrg1</c:v>
                  </c:pt>
                  <c:pt idx="12">
                    <c:v>Serpina3g</c:v>
                  </c:pt>
                  <c:pt idx="13">
                    <c:v>Ccl5</c:v>
                  </c:pt>
                  <c:pt idx="15">
                    <c:v>Foxp3</c:v>
                  </c:pt>
                  <c:pt idx="16">
                    <c:v>Il2ra</c:v>
                  </c:pt>
                  <c:pt idx="17">
                    <c:v>Il2rb</c:v>
                  </c:pt>
                  <c:pt idx="18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NKT</c:v>
                  </c:pt>
                  <c:pt idx="15">
                    <c:v>Treg</c:v>
                  </c:pt>
                </c:lvl>
              </c:multiLvlStrCache>
            </c:multiLvlStrRef>
          </c:cat>
          <c:val>
            <c:numRef>
              <c:f>Sheet1!$F$47:$F$65</c:f>
              <c:numCache>
                <c:formatCode>General</c:formatCode>
                <c:ptCount val="19"/>
                <c:pt idx="0">
                  <c:v>80.05500000000001</c:v>
                </c:pt>
                <c:pt idx="1">
                  <c:v>5.385</c:v>
                </c:pt>
                <c:pt idx="2">
                  <c:v>184.725</c:v>
                </c:pt>
                <c:pt idx="3">
                  <c:v>10.015</c:v>
                </c:pt>
                <c:pt idx="4">
                  <c:v>7.319999999999999</c:v>
                </c:pt>
                <c:pt idx="5">
                  <c:v>33.46</c:v>
                </c:pt>
                <c:pt idx="7">
                  <c:v>13.655</c:v>
                </c:pt>
                <c:pt idx="8">
                  <c:v>37.03</c:v>
                </c:pt>
                <c:pt idx="10">
                  <c:v>5.5</c:v>
                </c:pt>
                <c:pt idx="11">
                  <c:v>2.78</c:v>
                </c:pt>
                <c:pt idx="12">
                  <c:v>11.76</c:v>
                </c:pt>
                <c:pt idx="13">
                  <c:v>113.895</c:v>
                </c:pt>
                <c:pt idx="15">
                  <c:v>2.13</c:v>
                </c:pt>
                <c:pt idx="16">
                  <c:v>7.819999999999999</c:v>
                </c:pt>
                <c:pt idx="17">
                  <c:v>201.61</c:v>
                </c:pt>
                <c:pt idx="18">
                  <c:v>80.68499999999998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39829896"/>
        <c:axId val="2139832840"/>
        <c:axId val="0"/>
      </c:bar3DChart>
      <c:catAx>
        <c:axId val="2139829896"/>
        <c:scaling>
          <c:orientation val="minMax"/>
        </c:scaling>
        <c:delete val="1"/>
        <c:axPos val="b"/>
        <c:majorTickMark val="out"/>
        <c:minorTickMark val="none"/>
        <c:tickLblPos val="nextTo"/>
        <c:crossAx val="2139832840"/>
        <c:crosses val="autoZero"/>
        <c:auto val="1"/>
        <c:lblAlgn val="ctr"/>
        <c:lblOffset val="100"/>
        <c:noMultiLvlLbl val="0"/>
      </c:catAx>
      <c:valAx>
        <c:axId val="213983284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one"/>
        <c:txPr>
          <a:bodyPr/>
          <a:lstStyle/>
          <a:p>
            <a:pPr>
              <a:defRPr sz="1100" b="1"/>
            </a:pPr>
            <a:endParaRPr lang="en-US"/>
          </a:p>
        </c:txPr>
        <c:crossAx val="213982989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821812535001815"/>
          <c:y val="0.0976287091577587"/>
          <c:w val="0.148466670567731"/>
          <c:h val="0.707850833483191"/>
        </c:manualLayout>
      </c:layout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DD9D-C902-B840-B322-154EF55B2869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3BF7-641D-E343-8941-44C00211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HISTOGRAM OF VFP</a:t>
            </a:r>
            <a:r>
              <a:rPr lang="en-US" baseline="0" dirty="0" smtClean="0"/>
              <a:t> for spleen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thymus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 knockout and reporter data</a:t>
            </a:r>
            <a:r>
              <a:rPr lang="en-US" baseline="0" dirty="0" smtClean="0"/>
              <a:t>. Put reporter data first. Add FoxP3. Look at FoxP3 in the thymus. Genes and cytokines that </a:t>
            </a:r>
            <a:r>
              <a:rPr lang="en-US" baseline="0" smtClean="0"/>
              <a:t>drive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3.</a:t>
            </a:r>
            <a:r>
              <a:rPr lang="en-US" baseline="0" dirty="0" smtClean="0"/>
              <a:t> Functional enrichment in panel b: KEGG terms with p-values less than 0.01.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4 repertoire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5.</a:t>
            </a:r>
            <a:r>
              <a:rPr lang="en-US" baseline="0" dirty="0" smtClean="0"/>
              <a:t> Adoptive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6. Thymus Histogram graph? Look at the activation profile</a:t>
            </a:r>
            <a:r>
              <a:rPr lang="en-US" baseline="0" dirty="0" smtClean="0"/>
              <a:t> of spleen and thymus and compare.  Lymph node spleen and blood. No thymus. CFSE labeled. Thymic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non thymic cells. Present transfer data that is pertinent to the thymus argument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9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9231849"/>
            <a:ext cx="33032700" cy="63701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16840200"/>
            <a:ext cx="27203400" cy="7594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8883" y="1747309"/>
            <a:ext cx="11800285" cy="3718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541" y="1747309"/>
            <a:ext cx="34766643" cy="3718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2" y="19096568"/>
            <a:ext cx="33032700" cy="5902325"/>
          </a:xfrm>
        </p:spPr>
        <p:txBody>
          <a:bodyPr anchor="t"/>
          <a:lstStyle>
            <a:lvl1pPr algn="l">
              <a:defRPr sz="1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2" y="12595760"/>
            <a:ext cx="33032700" cy="6500809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2010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84020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76030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68040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600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537" y="10167409"/>
            <a:ext cx="23283465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5707" y="10167409"/>
            <a:ext cx="23283467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652157"/>
            <a:ext cx="17170798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2" y="9424460"/>
            <a:ext cx="17170798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0" y="6652157"/>
            <a:ext cx="17177544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0" y="9424460"/>
            <a:ext cx="17177544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183216"/>
            <a:ext cx="12785332" cy="503555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5" y="1183219"/>
            <a:ext cx="21724941" cy="25363491"/>
          </a:xfrm>
        </p:spPr>
        <p:txBody>
          <a:bodyPr/>
          <a:lstStyle>
            <a:lvl1pPr>
              <a:defRPr sz="13500"/>
            </a:lvl1pPr>
            <a:lvl2pPr>
              <a:defRPr sz="117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6218769"/>
            <a:ext cx="12785332" cy="20327941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3" y="20802602"/>
            <a:ext cx="23317200" cy="2455866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3" y="2655359"/>
            <a:ext cx="23317200" cy="17830800"/>
          </a:xfrm>
        </p:spPr>
        <p:txBody>
          <a:bodyPr/>
          <a:lstStyle>
            <a:lvl1pPr marL="0" indent="0">
              <a:buNone/>
              <a:defRPr sz="13500"/>
            </a:lvl1pPr>
            <a:lvl2pPr marL="1920101" indent="0">
              <a:buNone/>
              <a:defRPr sz="11700"/>
            </a:lvl2pPr>
            <a:lvl3pPr marL="3840203" indent="0">
              <a:buNone/>
              <a:defRPr sz="10200"/>
            </a:lvl3pPr>
            <a:lvl4pPr marL="5760303" indent="0">
              <a:buNone/>
              <a:defRPr sz="8500"/>
            </a:lvl4pPr>
            <a:lvl5pPr marL="7680404" indent="0">
              <a:buNone/>
              <a:defRPr sz="8500"/>
            </a:lvl5pPr>
            <a:lvl6pPr marL="9600505" indent="0">
              <a:buNone/>
              <a:defRPr sz="8500"/>
            </a:lvl6pPr>
            <a:lvl7pPr marL="11520607" indent="0">
              <a:buNone/>
              <a:defRPr sz="8500"/>
            </a:lvl7pPr>
            <a:lvl8pPr marL="13440708" indent="0">
              <a:buNone/>
              <a:defRPr sz="8500"/>
            </a:lvl8pPr>
            <a:lvl9pPr marL="15360808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3" y="23258468"/>
            <a:ext cx="23317200" cy="3487734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  <a:prstGeom prst="rect">
            <a:avLst/>
          </a:prstGeom>
        </p:spPr>
        <p:txBody>
          <a:bodyPr vert="horz" lIns="384020" tIns="192010" rIns="384020" bIns="192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934209"/>
            <a:ext cx="34975800" cy="19612505"/>
          </a:xfrm>
          <a:prstGeom prst="rect">
            <a:avLst/>
          </a:prstGeom>
        </p:spPr>
        <p:txBody>
          <a:bodyPr vert="horz" lIns="384020" tIns="192010" rIns="384020" bIns="192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87A5-AD5E-C749-BB36-A736E6992297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0" y="27544190"/>
            <a:ext cx="123063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101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76" indent="-1440076" algn="l" defTabSz="1920101" rtl="0" eaLnBrk="1" latinLnBrk="0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164" indent="-1200063" algn="l" defTabSz="1920101" rtl="0" eaLnBrk="1" latinLnBrk="0" hangingPunct="1">
        <a:spcBef>
          <a:spcPct val="20000"/>
        </a:spcBef>
        <a:buFont typeface="Arial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252" indent="-960050" algn="l" defTabSz="192010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353" indent="-960050" algn="l" defTabSz="1920101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55" indent="-960050" algn="l" defTabSz="1920101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555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656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758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859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01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3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404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505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607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7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8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chart" Target="../charts/chart1.xml"/><Relationship Id="rId9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emf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emf"/><Relationship Id="rId9" Type="http://schemas.openxmlformats.org/officeDocument/2006/relationships/image" Target="../media/image40.emf"/><Relationship Id="rId10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8" Type="http://schemas.openxmlformats.org/officeDocument/2006/relationships/image" Target="../media/image49.emf"/><Relationship Id="rId9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>
          <a:xfrm>
            <a:off x="296736" y="1835888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07314" y="2220593"/>
            <a:ext cx="13435919" cy="7518347"/>
            <a:chOff x="2123106" y="2220593"/>
            <a:chExt cx="13435919" cy="7518347"/>
          </a:xfrm>
        </p:grpSpPr>
        <p:pic>
          <p:nvPicPr>
            <p:cNvPr id="161" name="Picture 160" descr="Screen Shot 2015-03-14 at 11.58.2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18239" y="4290300"/>
              <a:ext cx="12503574" cy="4590629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36132" y="8969507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>
            <a:xfrm>
              <a:off x="4807960" y="9354224"/>
              <a:ext cx="10613853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 rot="16200000">
              <a:off x="1851107" y="7120992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V="1">
              <a:off x="2507823" y="4290300"/>
              <a:ext cx="27297" cy="255869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010169" y="3520879"/>
              <a:ext cx="90592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703879" y="339087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2 wk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3133249" y="3390878"/>
              <a:ext cx="1407911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4 wk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111790" y="2220593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B6.IL21-VFP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7208124" y="3239630"/>
              <a:ext cx="8350901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342734" y="10513822"/>
            <a:ext cx="338901" cy="830977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046574" y="10697040"/>
            <a:ext cx="526961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2734" y="20089597"/>
            <a:ext cx="560624" cy="830977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16201794" y="1588877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4302" y="12468661"/>
            <a:ext cx="15124715" cy="4803387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18030264" y="17315891"/>
            <a:ext cx="127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9302117" y="17695661"/>
            <a:ext cx="285192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128175" y="17272048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79" name="Straight Arrow Connector 178"/>
          <p:cNvCxnSpPr>
            <a:stCxn id="178" idx="3"/>
          </p:cNvCxnSpPr>
          <p:nvPr/>
        </p:nvCxnSpPr>
        <p:spPr>
          <a:xfrm>
            <a:off x="30225474" y="17656769"/>
            <a:ext cx="1986387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3083742" y="17272048"/>
            <a:ext cx="16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1" name="Straight Arrow Connector 180"/>
          <p:cNvCxnSpPr>
            <a:stCxn id="180" idx="3"/>
          </p:cNvCxnSpPr>
          <p:nvPr/>
        </p:nvCxnSpPr>
        <p:spPr>
          <a:xfrm>
            <a:off x="24711010" y="17656769"/>
            <a:ext cx="2458434" cy="49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16909081" y="12723604"/>
            <a:ext cx="2" cy="277150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16200000">
            <a:off x="27102293" y="15563263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27740251" y="12723604"/>
            <a:ext cx="1" cy="265157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21878447" y="15529544"/>
            <a:ext cx="1564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22660535" y="12696721"/>
            <a:ext cx="1" cy="243545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1108713" y="13765540"/>
            <a:ext cx="901089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007" y="2873701"/>
            <a:ext cx="8155818" cy="7651335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6" y="11112529"/>
            <a:ext cx="13307933" cy="834826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61373" y="27206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1 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2237" y="20858990"/>
            <a:ext cx="17075363" cy="6180118"/>
            <a:chOff x="16214212" y="20858990"/>
            <a:chExt cx="17075363" cy="6180118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13975" y="21580471"/>
              <a:ext cx="4051215" cy="4150998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 rot="16200000">
              <a:off x="15942205" y="24736740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16573535" y="21628440"/>
              <a:ext cx="0" cy="283629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432304" y="26269667"/>
              <a:ext cx="25442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Reporter</a:t>
              </a:r>
              <a:endParaRPr lang="en-US" sz="4400" b="1" dirty="0"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9910922" y="26805803"/>
              <a:ext cx="13192545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78120" y="20920574"/>
              <a:ext cx="3560519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.IFNγ-YFP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26475" y="21658867"/>
              <a:ext cx="8564474" cy="4617712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1555209" y="20920574"/>
              <a:ext cx="3529385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.IL10-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10534" y="20883834"/>
              <a:ext cx="40936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.FoxP3-</a:t>
              </a:r>
              <a:r>
                <a:rPr lang="en-US" sz="4400" b="1" dirty="0">
                  <a:latin typeface="Arial"/>
                  <a:cs typeface="Arial"/>
                </a:rPr>
                <a:t>G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38360" y="21628440"/>
              <a:ext cx="4051215" cy="412987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5589971" y="20858990"/>
              <a:ext cx="3466843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pPr algn="ctr"/>
              <a:r>
                <a:rPr lang="en-US" sz="4400" b="1" dirty="0">
                  <a:latin typeface="Arial"/>
                  <a:cs typeface="Arial"/>
                </a:rPr>
                <a:t>B6</a:t>
              </a:r>
              <a:r>
                <a:rPr lang="en-US" sz="4400" b="1" dirty="0" smtClean="0">
                  <a:latin typeface="Arial"/>
                  <a:cs typeface="Arial"/>
                </a:rPr>
                <a:t>.IL21-</a:t>
              </a:r>
              <a:r>
                <a:rPr lang="en-US" sz="4400" b="1" dirty="0">
                  <a:latin typeface="Arial"/>
                  <a:cs typeface="Arial"/>
                </a:rPr>
                <a:t>V</a:t>
              </a:r>
              <a:r>
                <a:rPr lang="en-US" sz="4400" b="1" dirty="0" smtClean="0">
                  <a:latin typeface="Arial"/>
                  <a:cs typeface="Arial"/>
                </a:rPr>
                <a:t>FP</a:t>
              </a:r>
              <a:endParaRPr lang="en-US" sz="4400" b="1" dirty="0">
                <a:latin typeface="Arial"/>
                <a:cs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823" y="20858989"/>
            <a:ext cx="10371200" cy="73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2390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2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58782" y="1390058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910412" y="9138785"/>
            <a:ext cx="654273" cy="643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6" rIns="91428" bIns="45716"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91386" y="1970536"/>
            <a:ext cx="12986887" cy="88546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1970752" y="1660588"/>
            <a:ext cx="487655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Cxcr5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70751" y="6008573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0583178" y="10068212"/>
            <a:ext cx="1637929" cy="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0097" y="17871481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029431" y="17465081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5621" y="1393975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816" y="1859092"/>
            <a:ext cx="13240084" cy="876103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254954" y="1158221"/>
            <a:ext cx="465586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i="1" dirty="0">
                <a:latin typeface="Arial"/>
                <a:cs typeface="Arial"/>
              </a:rPr>
              <a:t>Ighm</a:t>
            </a:r>
            <a:r>
              <a:rPr lang="en-US" sz="4400" b="1" dirty="0">
                <a:latin typeface="Arial"/>
                <a:cs typeface="Arial"/>
              </a:rPr>
              <a:t>-/- IL21-VFP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13711" y="5627755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54954" y="1035851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4" name="Straight Arrow Connector 93"/>
          <p:cNvCxnSpPr>
            <a:stCxn id="93" idx="3"/>
          </p:cNvCxnSpPr>
          <p:nvPr/>
        </p:nvCxnSpPr>
        <p:spPr>
          <a:xfrm>
            <a:off x="3526782" y="10743230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6200000">
            <a:off x="546553" y="8881848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 flipV="1">
            <a:off x="1203269" y="1859092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6808427" y="9288947"/>
            <a:ext cx="1774119" cy="13080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350970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420587" y="24348222"/>
            <a:ext cx="846709" cy="10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933" y="19025613"/>
            <a:ext cx="15632283" cy="8611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9" y="19025613"/>
            <a:ext cx="17582418" cy="8611797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5439689" y="8947611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83" name="Straight Arrow Connector 82"/>
          <p:cNvCxnSpPr>
            <a:stCxn id="81" idx="3"/>
          </p:cNvCxnSpPr>
          <p:nvPr/>
        </p:nvCxnSpPr>
        <p:spPr>
          <a:xfrm flipV="1">
            <a:off x="6221765" y="1924858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06481" y="10358513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5" name="Straight Arrow Connector 104"/>
          <p:cNvCxnSpPr>
            <a:stCxn id="87" idx="3"/>
          </p:cNvCxnSpPr>
          <p:nvPr/>
        </p:nvCxnSpPr>
        <p:spPr>
          <a:xfrm>
            <a:off x="8233725" y="10743230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999111" y="10358513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7" name="Straight Arrow Connector 106"/>
          <p:cNvCxnSpPr>
            <a:stCxn id="106" idx="3"/>
          </p:cNvCxnSpPr>
          <p:nvPr/>
        </p:nvCxnSpPr>
        <p:spPr>
          <a:xfrm>
            <a:off x="13096386" y="10743230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9920123" y="8845975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>
            <a:stCxn id="108" idx="3"/>
          </p:cNvCxnSpPr>
          <p:nvPr/>
        </p:nvCxnSpPr>
        <p:spPr>
          <a:xfrm flipH="1" flipV="1">
            <a:off x="10561272" y="1823223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967443" y="10776771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111" name="Straight Arrow Connector 110"/>
          <p:cNvCxnSpPr>
            <a:stCxn id="110" idx="3"/>
          </p:cNvCxnSpPr>
          <p:nvPr/>
        </p:nvCxnSpPr>
        <p:spPr>
          <a:xfrm>
            <a:off x="23239271" y="11161488"/>
            <a:ext cx="207071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200000">
            <a:off x="20259042" y="9300106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13" name="Straight Arrow Connector 112"/>
          <p:cNvCxnSpPr>
            <a:stCxn id="112" idx="3"/>
          </p:cNvCxnSpPr>
          <p:nvPr/>
        </p:nvCxnSpPr>
        <p:spPr>
          <a:xfrm flipV="1">
            <a:off x="20915758" y="2277350"/>
            <a:ext cx="0" cy="675075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25152178" y="9365869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5" name="Straight Arrow Connector 114"/>
          <p:cNvCxnSpPr>
            <a:stCxn id="114" idx="3"/>
          </p:cNvCxnSpPr>
          <p:nvPr/>
        </p:nvCxnSpPr>
        <p:spPr>
          <a:xfrm flipV="1">
            <a:off x="25934254" y="2343116"/>
            <a:ext cx="0" cy="662539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318970" y="10776771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stCxn id="116" idx="3"/>
          </p:cNvCxnSpPr>
          <p:nvPr/>
        </p:nvCxnSpPr>
        <p:spPr>
          <a:xfrm>
            <a:off x="27946214" y="11161488"/>
            <a:ext cx="171529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711600" y="10776771"/>
            <a:ext cx="2097275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32808875" y="11161488"/>
            <a:ext cx="124526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29632612" y="9264233"/>
            <a:ext cx="128229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121" name="Straight Arrow Connector 120"/>
          <p:cNvCxnSpPr>
            <a:stCxn id="120" idx="3"/>
          </p:cNvCxnSpPr>
          <p:nvPr/>
        </p:nvCxnSpPr>
        <p:spPr>
          <a:xfrm flipH="1" flipV="1">
            <a:off x="30273761" y="2241481"/>
            <a:ext cx="1" cy="676632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10" y="11227443"/>
            <a:ext cx="10891904" cy="6951114"/>
          </a:xfrm>
          <a:prstGeom prst="rect">
            <a:avLst/>
          </a:prstGeom>
        </p:spPr>
      </p:pic>
      <p:pic>
        <p:nvPicPr>
          <p:cNvPr id="14" name="Picture 13" descr="fig2a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262" y="11546204"/>
            <a:ext cx="10891904" cy="70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atterplo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r="25400" b="5809"/>
          <a:stretch/>
        </p:blipFill>
        <p:spPr>
          <a:xfrm>
            <a:off x="24598611" y="2702341"/>
            <a:ext cx="10050439" cy="13768431"/>
          </a:xfrm>
          <a:prstGeom prst="rect">
            <a:avLst/>
          </a:prstGeom>
        </p:spPr>
      </p:pic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76012"/>
              </p:ext>
            </p:extLst>
          </p:nvPr>
        </p:nvGraphicFramePr>
        <p:xfrm>
          <a:off x="16422897" y="2677278"/>
          <a:ext cx="6716503" cy="142887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16503"/>
              </a:tblGrid>
              <a:tr h="72632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7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27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2700" b="1" dirty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5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2700" baseline="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A00FE9"/>
                          </a:solidFill>
                          <a:latin typeface="Arial"/>
                          <a:cs typeface="Arial"/>
                        </a:rPr>
                        <a:t>Prostate cancer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3200" baseline="0" dirty="0" smtClean="0">
                        <a:solidFill>
                          <a:srgbClr val="A00FE9"/>
                        </a:solidFill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Cytokine-cytokine receptor interaction (15)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Leishmaniasis</a:t>
                      </a:r>
                      <a:r>
                        <a:rPr lang="en-US" sz="2700" baseline="0" dirty="0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Chemokine signaling pathway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Natural killer cell mediated </a:t>
                      </a:r>
                      <a:r>
                        <a:rPr lang="en-US" sz="2700" baseline="0" dirty="0" err="1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cytoxicity</a:t>
                      </a:r>
                      <a:r>
                        <a:rPr lang="en-US" sz="2700" baseline="0" dirty="0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Protein processing in endoplasmic reticulum (7)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58C704"/>
                          </a:solidFill>
                          <a:latin typeface="Arial"/>
                          <a:cs typeface="Arial"/>
                        </a:rPr>
                        <a:t>Endocytosis (7)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9219">
                <a:tc>
                  <a:txBody>
                    <a:bodyPr/>
                    <a:lstStyle/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T cell receptor signaling pathway (9)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Fc epsilon </a:t>
                      </a:r>
                      <a:r>
                        <a:rPr lang="en-US" sz="2700" baseline="0" dirty="0" err="1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Rl</a:t>
                      </a: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Fc gamma R-mediated phagocytosis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VEGF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Neurotrophin</a:t>
                      </a: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Inositol phosphate metabolism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GnRH</a:t>
                      </a: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Glioma</a:t>
                      </a: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Leukocyte </a:t>
                      </a:r>
                      <a:r>
                        <a:rPr lang="en-US" sz="2700" baseline="0" dirty="0" err="1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transcendothelial</a:t>
                      </a: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 migration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165DC1"/>
                          </a:solidFill>
                          <a:latin typeface="Arial"/>
                          <a:cs typeface="Arial"/>
                        </a:rPr>
                        <a:t>Chemokine signaling pathway (6)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-70428" y="9365713"/>
            <a:ext cx="12178070" cy="9133552"/>
            <a:chOff x="361372" y="8712198"/>
            <a:chExt cx="12178070" cy="9133552"/>
          </a:xfrm>
        </p:grpSpPr>
        <p:pic>
          <p:nvPicPr>
            <p:cNvPr id="22" name="Picture 21" descr="phylo3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2" y="8712198"/>
              <a:ext cx="12178070" cy="913355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9536756" y="10312786"/>
              <a:ext cx="2761894" cy="54784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58C704"/>
                  </a:solidFill>
                  <a:latin typeface="Arial"/>
                  <a:cs typeface="Arial"/>
                </a:rPr>
                <a:t>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58C704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237870" y="1407258"/>
            <a:ext cx="13318870" cy="11099059"/>
            <a:chOff x="66930" y="1015183"/>
            <a:chExt cx="13318870" cy="11099059"/>
          </a:xfrm>
        </p:grpSpPr>
        <p:pic>
          <p:nvPicPr>
            <p:cNvPr id="5" name="Picture 4" descr="phylo3d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" y="1015183"/>
              <a:ext cx="13318870" cy="110990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6336" y="2804767"/>
              <a:ext cx="3044684" cy="7109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N1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A00FE9"/>
                  </a:solidFill>
                  <a:latin typeface="Arial"/>
                  <a:cs typeface="Arial"/>
                </a:rPr>
                <a:t>8 day N CD4T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8 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58C704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IL21-ACT2</a:t>
              </a:r>
            </a:p>
          </p:txBody>
        </p:sp>
      </p:grpSp>
      <p:pic>
        <p:nvPicPr>
          <p:cNvPr id="31" name="Picture 30" descr="heatmap_profile1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>
          <a:xfrm rot="5400000">
            <a:off x="7541492" y="8909927"/>
            <a:ext cx="14198114" cy="3072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3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349" y="216384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20033" y="2037152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32050" y="213407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2349" y="17649279"/>
            <a:ext cx="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</a:t>
            </a:r>
            <a:endParaRPr lang="en-US" sz="4400" b="1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23752004" y="17769849"/>
            <a:ext cx="31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3" name="Picture 82" descr="phylo_profile1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6"/>
          <a:stretch/>
        </p:blipFill>
        <p:spPr>
          <a:xfrm>
            <a:off x="13398434" y="1863974"/>
            <a:ext cx="3000549" cy="14861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 rot="16200000">
            <a:off x="12316608" y="4790891"/>
            <a:ext cx="1722345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N (</a:t>
            </a:r>
            <a:r>
              <a:rPr lang="en-US" sz="2400" b="1" dirty="0" smtClean="0">
                <a:latin typeface="Arial"/>
                <a:cs typeface="Arial"/>
              </a:rPr>
              <a:t>149)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423308" y="12183534"/>
            <a:ext cx="267292" cy="4428065"/>
          </a:xfrm>
          <a:prstGeom prst="rect">
            <a:avLst/>
          </a:prstGeom>
          <a:solidFill>
            <a:srgbClr val="165DC1"/>
          </a:solidFill>
          <a:ln>
            <a:solidFill>
              <a:srgbClr val="176F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1500211" y="13320644"/>
            <a:ext cx="3355138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ACT IL21 (</a:t>
            </a:r>
            <a:r>
              <a:rPr lang="en-US" sz="2400" b="1" dirty="0" smtClean="0">
                <a:latin typeface="Arial"/>
                <a:cs typeface="Arial"/>
              </a:rPr>
              <a:t>158)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2046402" y="8923368"/>
            <a:ext cx="2294724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ACT (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165)</a:t>
            </a:r>
            <a:endParaRPr 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411201" y="3377272"/>
            <a:ext cx="288000" cy="4166527"/>
          </a:xfrm>
          <a:prstGeom prst="rect">
            <a:avLst/>
          </a:prstGeom>
          <a:solidFill>
            <a:srgbClr val="A00FE9"/>
          </a:solidFill>
          <a:ln>
            <a:solidFill>
              <a:srgbClr val="A00FE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13405964" y="7557042"/>
            <a:ext cx="284635" cy="4634958"/>
          </a:xfrm>
          <a:prstGeom prst="rect">
            <a:avLst/>
          </a:prstGeom>
          <a:solidFill>
            <a:srgbClr val="58C704"/>
          </a:solidFill>
          <a:ln>
            <a:solidFill>
              <a:srgbClr val="58C70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4086132" y="16916541"/>
            <a:ext cx="15019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-1   0   1</a:t>
            </a:r>
            <a:endParaRPr lang="en-US" sz="2800" b="1" dirty="0">
              <a:latin typeface="Arial"/>
              <a:cs typeface="Arial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2776248" y="11739188"/>
            <a:ext cx="1584378" cy="1102866"/>
            <a:chOff x="33408759" y="14416645"/>
            <a:chExt cx="1584378" cy="1102866"/>
          </a:xfrm>
        </p:grpSpPr>
        <p:sp>
          <p:nvSpPr>
            <p:cNvPr id="99" name="TextBox 98"/>
            <p:cNvSpPr txBox="1"/>
            <p:nvPr/>
          </p:nvSpPr>
          <p:spPr>
            <a:xfrm>
              <a:off x="33696889" y="14416645"/>
              <a:ext cx="1296248" cy="110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N 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</a:t>
              </a:r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IL21</a:t>
              </a:r>
            </a:p>
          </p:txBody>
        </p:sp>
        <p:sp>
          <p:nvSpPr>
            <p:cNvPr id="100" name="Oval 99"/>
            <p:cNvSpPr>
              <a:spLocks/>
            </p:cNvSpPr>
            <p:nvPr/>
          </p:nvSpPr>
          <p:spPr>
            <a:xfrm>
              <a:off x="33408759" y="14571272"/>
              <a:ext cx="176998" cy="180277"/>
            </a:xfrm>
            <a:prstGeom prst="ellipse">
              <a:avLst/>
            </a:prstGeom>
            <a:solidFill>
              <a:srgbClr val="A00FE9"/>
            </a:solidFill>
            <a:ln>
              <a:solidFill>
                <a:srgbClr val="A00FE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>
              <a:spLocks noChangeAspect="1"/>
            </p:cNvSpPr>
            <p:nvPr/>
          </p:nvSpPr>
          <p:spPr>
            <a:xfrm>
              <a:off x="33421348" y="14878773"/>
              <a:ext cx="177109" cy="180267"/>
            </a:xfrm>
            <a:prstGeom prst="triangle">
              <a:avLst/>
            </a:prstGeom>
            <a:solidFill>
              <a:srgbClr val="58C704"/>
            </a:solidFill>
            <a:ln>
              <a:solidFill>
                <a:srgbClr val="58C70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58C704"/>
                  </a:solidFill>
                </a:ln>
              </a:endParaRPr>
            </a:p>
          </p:txBody>
        </p:sp>
        <p:sp>
          <p:nvSpPr>
            <p:cNvPr id="102" name="Parallelogram 101"/>
            <p:cNvSpPr>
              <a:spLocks/>
            </p:cNvSpPr>
            <p:nvPr/>
          </p:nvSpPr>
          <p:spPr>
            <a:xfrm>
              <a:off x="33408759" y="15231991"/>
              <a:ext cx="178549" cy="180267"/>
            </a:xfrm>
            <a:prstGeom prst="parallelogram">
              <a:avLst>
                <a:gd name="adj" fmla="val 0"/>
              </a:avLst>
            </a:prstGeom>
            <a:solidFill>
              <a:srgbClr val="165DC1"/>
            </a:solidFill>
            <a:ln>
              <a:solidFill>
                <a:srgbClr val="165DC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32913347" y="5553633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948022" y="5295568"/>
            <a:ext cx="709810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Ifng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2289098" y="4806453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357639" y="4548388"/>
            <a:ext cx="722233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Maf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6200000">
            <a:off x="28775264" y="406869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987615" y="3106531"/>
            <a:ext cx="692677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Il21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rot="16200000">
            <a:off x="29492815" y="429248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491391" y="3318349"/>
            <a:ext cx="1205739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Gpm6b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16200000">
            <a:off x="29878230" y="478442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107514" y="3873057"/>
            <a:ext cx="846566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Tox2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7815561" y="5570566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6590189" y="5314649"/>
            <a:ext cx="1308531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Sostdc1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2028954" y="7625841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012830" y="7367776"/>
            <a:ext cx="1051850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Tbx21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9922296" y="1322492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0956971" y="12966855"/>
            <a:ext cx="1051850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Foxp3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28859385" y="13058903"/>
            <a:ext cx="836866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8130136" y="12777728"/>
            <a:ext cx="795169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Il2ra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6764049" y="11712667"/>
            <a:ext cx="815602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045614" y="11439817"/>
            <a:ext cx="795470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Lef1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27803110" y="9253025"/>
            <a:ext cx="31021" cy="12205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7470611" y="8829700"/>
            <a:ext cx="760905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Tcf7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8775264" y="9230036"/>
            <a:ext cx="703052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427517" y="8976236"/>
            <a:ext cx="795169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Bcl6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8655308" y="10564963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446566" y="10306898"/>
            <a:ext cx="799177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Il21r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28176048" y="10846597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7726342" y="11633791"/>
            <a:ext cx="1051850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Foxo1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16200000" flipH="1">
            <a:off x="27514016" y="10417181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6112304" y="10576789"/>
            <a:ext cx="1051850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Foxp1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439251" y="18393152"/>
            <a:ext cx="21700149" cy="9121733"/>
            <a:chOff x="1439251" y="18393152"/>
            <a:chExt cx="21700149" cy="9121733"/>
          </a:xfrm>
        </p:grpSpPr>
        <p:graphicFrame>
          <p:nvGraphicFramePr>
            <p:cNvPr id="72" name="Chart 7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1582759"/>
                </p:ext>
              </p:extLst>
            </p:nvPr>
          </p:nvGraphicFramePr>
          <p:xfrm>
            <a:off x="1946389" y="18623945"/>
            <a:ext cx="21193011" cy="889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48024" y="23154880"/>
              <a:ext cx="469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40128" y="2221980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20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64403" y="21280742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40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26013" y="20241927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60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65238" y="19318558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80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64802" y="18393152"/>
              <a:ext cx="104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100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16200000">
              <a:off x="1398" y="20833967"/>
              <a:ext cx="36451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% of total TPM</a:t>
              </a:r>
              <a:endParaRPr lang="en-US" sz="4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171948" y="21857755"/>
              <a:ext cx="3022984" cy="655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Bcl6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E2f2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Id3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Fosb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Tox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Tox2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Egr2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Maf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Nfatc1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Pou2af1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Tcf7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Lef1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Prdm1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Foxp1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Foxo1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10246317" y="23598423"/>
              <a:ext cx="3022984" cy="310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Tnsf8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Tgfb3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Angptl2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Il6ra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Il6st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Il21r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 rot="16200000">
              <a:off x="13495603" y="23813867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Sostdc1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Cxcr5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Btla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Cd200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Slamf6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Gpm6b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6200000">
              <a:off x="15852155" y="24460197"/>
              <a:ext cx="3022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Cd28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Lag3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18195914" y="23786891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Mki67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Cdc25b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Ccdc12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Ccdc28b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Tbc1d4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Myo1g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3926" y="25398357"/>
              <a:ext cx="2119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Tx Factors</a:t>
              </a:r>
              <a:endParaRPr lang="en-US" sz="36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405619" y="25321389"/>
              <a:ext cx="6555642" cy="4508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203537" y="25319856"/>
              <a:ext cx="3108544" cy="1533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0515130" y="25398357"/>
              <a:ext cx="2262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Cytokines/</a:t>
              </a:r>
            </a:p>
            <a:p>
              <a:r>
                <a:rPr lang="en-US" sz="3600" b="1" dirty="0" smtClean="0"/>
                <a:t>Receptors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668267" y="25286440"/>
              <a:ext cx="273071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6551383" y="25286440"/>
              <a:ext cx="1504762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368578" y="25286440"/>
              <a:ext cx="2677656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4086132" y="25398357"/>
              <a:ext cx="1782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Markers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292211" y="25483097"/>
              <a:ext cx="1885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TCR/CD3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566869" y="25475321"/>
              <a:ext cx="2342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Cell Cycling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4281164" y="18425828"/>
            <a:ext cx="12750083" cy="8390733"/>
            <a:chOff x="25333458" y="18425828"/>
            <a:chExt cx="12750083" cy="8390733"/>
          </a:xfrm>
        </p:grpSpPr>
        <p:graphicFrame>
          <p:nvGraphicFramePr>
            <p:cNvPr id="84" name="Chart 8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7424955"/>
                </p:ext>
              </p:extLst>
            </p:nvPr>
          </p:nvGraphicFramePr>
          <p:xfrm>
            <a:off x="27180535" y="18425828"/>
            <a:ext cx="10903006" cy="55830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26806012" y="23301018"/>
              <a:ext cx="4699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98116" y="22365945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20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522391" y="21426880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40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484001" y="20388065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60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523226" y="19464696"/>
              <a:ext cx="7552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80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222790" y="18539290"/>
              <a:ext cx="104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"/>
                  <a:cs typeface="Arial"/>
                </a:rPr>
                <a:t>100</a:t>
              </a:r>
              <a:endParaRPr lang="en-US" sz="4000" b="1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3895605" y="20896021"/>
              <a:ext cx="36451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% of total TPM</a:t>
              </a:r>
              <a:endParaRPr lang="en-US" sz="44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16200000">
              <a:off x="27249712" y="23947612"/>
              <a:ext cx="30229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Ifng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Tbx21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Id2</a:t>
              </a:r>
            </a:p>
            <a:p>
              <a:pPr algn="r"/>
              <a:r>
                <a:rPr lang="en-US" sz="2800" b="1" i="1" dirty="0" err="1" smtClean="0">
                  <a:latin typeface="Arial"/>
                  <a:cs typeface="Arial"/>
                </a:rPr>
                <a:t>Gzmb</a:t>
              </a:r>
              <a:endParaRPr lang="en-US" sz="2800" b="1" i="1" dirty="0" smtClean="0">
                <a:latin typeface="Arial"/>
                <a:cs typeface="Arial"/>
              </a:endParaRP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Il12rb2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Il18rap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 rot="16200000">
              <a:off x="29418234" y="24828015"/>
              <a:ext cx="3022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Il4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Gata3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 rot="16200000">
              <a:off x="31091594" y="24397128"/>
              <a:ext cx="30229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Asb2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Klrg1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Serpina3g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Ccl5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33300653" y="24378499"/>
              <a:ext cx="30229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Foxp3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Il2ra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Il21rb</a:t>
              </a:r>
            </a:p>
            <a:p>
              <a:pPr algn="r"/>
              <a:r>
                <a:rPr lang="en-US" sz="2800" b="1" i="1" dirty="0" smtClean="0">
                  <a:latin typeface="Arial"/>
                  <a:cs typeface="Arial"/>
                </a:rPr>
                <a:t>Tnfrsf18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7504652" y="25593147"/>
              <a:ext cx="2455245" cy="315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8340731" y="25704590"/>
              <a:ext cx="860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TH</a:t>
              </a:r>
              <a:r>
                <a:rPr lang="en-US" sz="3600" b="1" baseline="-25000" dirty="0" smtClean="0"/>
                <a:t>1</a:t>
              </a:r>
              <a:endParaRPr lang="en-US" sz="3600" b="1" dirty="0" smtClean="0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0529772" y="25593147"/>
              <a:ext cx="1016829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0571301" y="25815700"/>
              <a:ext cx="860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TH</a:t>
              </a:r>
              <a:r>
                <a:rPr lang="en-US" sz="3600" b="1" baseline="-25000" dirty="0"/>
                <a:t>2</a:t>
              </a:r>
              <a:endParaRPr lang="en-US" sz="3600" b="1" dirty="0" smtClean="0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31890347" y="25675509"/>
              <a:ext cx="1620680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32271277" y="25719899"/>
              <a:ext cx="9698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NKT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4019665" y="25558534"/>
              <a:ext cx="1620680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4334093" y="25721522"/>
              <a:ext cx="823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</a:t>
              </a:r>
              <a:r>
                <a:rPr lang="en-US" sz="3600" b="1" baseline="-25000" dirty="0" smtClean="0"/>
                <a:t>reg</a:t>
              </a:r>
              <a:endParaRPr lang="en-US" sz="3600" b="1" dirty="0" smtClean="0"/>
            </a:p>
          </p:txBody>
        </p:sp>
      </p:grpSp>
      <p:cxnSp>
        <p:nvCxnSpPr>
          <p:cNvPr id="150" name="Straight Connector 149"/>
          <p:cNvCxnSpPr/>
          <p:nvPr/>
        </p:nvCxnSpPr>
        <p:spPr>
          <a:xfrm>
            <a:off x="32930280" y="6424582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3981888" y="6149584"/>
            <a:ext cx="914944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Nkg7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30443104" y="9893868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1477779" y="9669669"/>
            <a:ext cx="1102946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Prdm1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rot="16200000" flipH="1">
            <a:off x="27243091" y="10112390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6105249" y="10243336"/>
            <a:ext cx="795169" cy="467556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Il6ra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74986" y="16516411"/>
            <a:ext cx="223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ACT </a:t>
            </a:r>
            <a:r>
              <a:rPr lang="en-US" sz="3600" b="1" dirty="0" err="1" smtClean="0">
                <a:latin typeface="Arial"/>
                <a:cs typeface="Arial"/>
              </a:rPr>
              <a:t>vs</a:t>
            </a:r>
            <a:r>
              <a:rPr lang="en-US" sz="3600" b="1" dirty="0" smtClean="0">
                <a:latin typeface="Arial"/>
                <a:cs typeface="Arial"/>
              </a:rPr>
              <a:t> N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22630968" y="9633973"/>
            <a:ext cx="328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ACT IL21 </a:t>
            </a:r>
            <a:r>
              <a:rPr lang="en-US" sz="3600" b="1" dirty="0" err="1" smtClean="0">
                <a:latin typeface="Arial"/>
                <a:cs typeface="Arial"/>
              </a:rPr>
              <a:t>vs</a:t>
            </a:r>
            <a:r>
              <a:rPr lang="en-US" sz="3600" b="1" dirty="0" smtClean="0">
                <a:latin typeface="Arial"/>
                <a:cs typeface="Arial"/>
              </a:rPr>
              <a:t> N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3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100" y="12935731"/>
            <a:ext cx="466623" cy="6463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b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191" y="14783446"/>
            <a:ext cx="8176331" cy="8572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8311" y="18533966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4130139" y="18918683"/>
            <a:ext cx="5953383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8311" y="23482632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ICOS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422462" y="23867349"/>
            <a:ext cx="5661060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1412224" y="21938834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8940" y="14976971"/>
            <a:ext cx="0" cy="672834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111" y="13675418"/>
            <a:ext cx="3667586" cy="144653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i="1" dirty="0">
                <a:latin typeface="Arial"/>
                <a:cs typeface="Arial"/>
              </a:rPr>
              <a:t>TCRα</a:t>
            </a:r>
            <a:r>
              <a:rPr lang="en-US" sz="4400" b="1" dirty="0">
                <a:latin typeface="Arial"/>
                <a:cs typeface="Arial"/>
              </a:rPr>
              <a:t> -/- OT2</a:t>
            </a:r>
          </a:p>
          <a:p>
            <a:pPr algn="ctr"/>
            <a:r>
              <a:rPr lang="en-US" sz="4400" b="1" dirty="0">
                <a:latin typeface="Arial"/>
                <a:cs typeface="Arial"/>
              </a:rPr>
              <a:t> IL21-VFP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8668" y="14144789"/>
            <a:ext cx="258877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pPr algn="ctr"/>
            <a:r>
              <a:rPr lang="en-US" sz="4400" b="1" dirty="0">
                <a:latin typeface="Arial"/>
                <a:cs typeface="Arial"/>
              </a:rPr>
              <a:t>IL21-VFP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01" y="1576568"/>
            <a:ext cx="322692" cy="586967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a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19199" y="2163536"/>
            <a:ext cx="26621857" cy="10304745"/>
            <a:chOff x="819199" y="1778716"/>
            <a:chExt cx="26621857" cy="10304745"/>
          </a:xfrm>
        </p:grpSpPr>
        <p:grpSp>
          <p:nvGrpSpPr>
            <p:cNvPr id="15" name="Group 14"/>
            <p:cNvGrpSpPr/>
            <p:nvPr/>
          </p:nvGrpSpPr>
          <p:grpSpPr>
            <a:xfrm>
              <a:off x="819199" y="1778716"/>
              <a:ext cx="24916974" cy="10304745"/>
              <a:chOff x="819200" y="637340"/>
              <a:chExt cx="18359405" cy="8122751"/>
            </a:xfrm>
          </p:grpSpPr>
          <p:pic>
            <p:nvPicPr>
              <p:cNvPr id="47" name="Picture 46" descr="TCR.pdf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623" b="26354"/>
              <a:stretch/>
            </p:blipFill>
            <p:spPr>
              <a:xfrm>
                <a:off x="1237370" y="637340"/>
                <a:ext cx="17941235" cy="5674219"/>
              </a:xfrm>
              <a:prstGeom prst="rect">
                <a:avLst/>
              </a:prstGeom>
            </p:spPr>
          </p:pic>
          <p:sp>
            <p:nvSpPr>
              <p:cNvPr id="48" name="Rectangle 47"/>
              <p:cNvSpPr/>
              <p:nvPr/>
            </p:nvSpPr>
            <p:spPr>
              <a:xfrm rot="16200000">
                <a:off x="9060219" y="-936732"/>
                <a:ext cx="2481749" cy="16911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Trav10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Trav10d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Trav11d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Trav12−2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Trav12−3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Trav12d−3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Trav12n−3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Trav13−1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Trav13−4−dv7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Trav14−1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Trav14d−1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Trav14d−2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Trav14d−3−dv8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Trav14n−1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Trav14n−2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Trav14n−3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Trav16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Trav16n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Trav17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Trav3−3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Trav4−2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Trav4−4−dv10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Trav5−4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Trav6−5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Trav6−6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Trav6−7−dv9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Trav7−2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Trav7−3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Trav7−4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Trav7−6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Trav7d−3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Trav7d−4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Trav7d−5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Trav8−1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Trav8−2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Trav9−1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Trav9−2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Trav9−4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en-US" sz="3000" b="1" dirty="0">
                    <a:latin typeface="Arial"/>
                    <a:cs typeface="Arial"/>
                  </a:rPr>
                  <a:t>Trav9d−1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Trbv12−2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Trbv13−2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Trbv13−3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Trbv15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Trbv16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Trbv19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Trbv2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Trbv20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Trbv29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Trbv3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Trbv31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Trbv4</a:t>
                </a:r>
              </a:p>
              <a:p>
                <a:pPr algn="r">
                  <a:lnSpc>
                    <a:spcPct val="90000"/>
                  </a:lnSpc>
                </a:pPr>
                <a:r>
                  <a:rPr lang="cs-CZ" sz="3000" b="1" dirty="0">
                    <a:latin typeface="Arial"/>
                    <a:cs typeface="Arial"/>
                  </a:rPr>
                  <a:t>Trbv5</a:t>
                </a:r>
                <a:endParaRPr lang="en-US" sz="3000" dirty="0">
                  <a:latin typeface="Arial"/>
                  <a:cs typeface="Arial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629920" y="3354170"/>
                <a:ext cx="846115" cy="46755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97274" tIns="48637" rIns="97274" bIns="48637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TPM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4902116" y="6617460"/>
              <a:ext cx="461665" cy="2182211"/>
              <a:chOff x="8369942" y="4002558"/>
              <a:chExt cx="165949" cy="82763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8374772" y="4002558"/>
                <a:ext cx="150975" cy="827632"/>
              </a:xfrm>
              <a:prstGeom prst="rect">
                <a:avLst/>
              </a:prstGeom>
              <a:solidFill>
                <a:srgbClr val="000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5400000">
                <a:off x="8294729" y="4311692"/>
                <a:ext cx="316375" cy="165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nT</a:t>
                </a:r>
                <a:r>
                  <a:rPr lang="en-US" sz="2400" b="1" baseline="-250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FH</a:t>
                </a:r>
                <a:endParaRPr lang="en-US" sz="2400" b="1" baseline="-25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4759436" y="4470622"/>
              <a:ext cx="626561" cy="2079612"/>
              <a:chOff x="8307102" y="3036667"/>
              <a:chExt cx="225221" cy="78872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373968" y="3036667"/>
                <a:ext cx="141832" cy="78872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5400000">
                <a:off x="8223117" y="3310392"/>
                <a:ext cx="393192" cy="225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ACT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4752159" y="2224518"/>
              <a:ext cx="626561" cy="2125965"/>
              <a:chOff x="8307089" y="2106803"/>
              <a:chExt cx="225221" cy="82696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73970" y="2106803"/>
                <a:ext cx="141828" cy="826962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5400000">
                <a:off x="8283178" y="2459395"/>
                <a:ext cx="273043" cy="22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5489977" y="3334264"/>
              <a:ext cx="301470" cy="878053"/>
              <a:chOff x="23948573" y="1985674"/>
              <a:chExt cx="222130" cy="69212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23948573" y="1995460"/>
                <a:ext cx="222130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4150201" y="1985674"/>
                <a:ext cx="10248" cy="692128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447921" y="4754407"/>
              <a:ext cx="301470" cy="619102"/>
              <a:chOff x="23928379" y="3305238"/>
              <a:chExt cx="222130" cy="488009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3928379" y="3783943"/>
                <a:ext cx="222130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4150506" y="3305238"/>
                <a:ext cx="3" cy="488009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568816" y="4148006"/>
              <a:ext cx="1435013" cy="585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-0.004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6145143" y="2269183"/>
              <a:ext cx="1295913" cy="6530488"/>
              <a:chOff x="28300415" y="2269183"/>
              <a:chExt cx="1295913" cy="653048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8446914" y="2269183"/>
                <a:ext cx="381983" cy="6530488"/>
                <a:chOff x="19519339" y="1023952"/>
                <a:chExt cx="281454" cy="514768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9578663" y="1023952"/>
                  <a:ext cx="222130" cy="2129642"/>
                  <a:chOff x="24346228" y="2215831"/>
                  <a:chExt cx="222130" cy="2129642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24346228" y="2225620"/>
                    <a:ext cx="222130" cy="0"/>
                  </a:xfrm>
                  <a:prstGeom prst="line">
                    <a:avLst/>
                  </a:pr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H="1">
                    <a:off x="24547852" y="2215831"/>
                    <a:ext cx="10248" cy="2129642"/>
                  </a:xfrm>
                  <a:prstGeom prst="line">
                    <a:avLst/>
                  </a:pr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9519339" y="3970795"/>
                  <a:ext cx="253095" cy="2200837"/>
                  <a:chOff x="24269318" y="3373858"/>
                  <a:chExt cx="253095" cy="2200837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24269318" y="5556346"/>
                    <a:ext cx="222130" cy="0"/>
                  </a:xfrm>
                  <a:prstGeom prst="line">
                    <a:avLst/>
                  </a:pr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24520110" y="3373858"/>
                    <a:ext cx="2303" cy="2200837"/>
                  </a:xfrm>
                  <a:prstGeom prst="line">
                    <a:avLst/>
                  </a:pr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28300415" y="5146351"/>
                <a:ext cx="1295913" cy="585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0.866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439987" y="5642886"/>
              <a:ext cx="351459" cy="647426"/>
              <a:chOff x="23948268" y="4187732"/>
              <a:chExt cx="222130" cy="38326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3948268" y="4189442"/>
                <a:ext cx="222130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4149311" y="4187732"/>
                <a:ext cx="10834" cy="38326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5489977" y="6980088"/>
              <a:ext cx="301470" cy="780569"/>
              <a:chOff x="20092626" y="5213064"/>
              <a:chExt cx="222130" cy="61528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0092626" y="5828350"/>
                <a:ext cx="222130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314756" y="5213064"/>
                <a:ext cx="0" cy="615286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5587602" y="6335058"/>
              <a:ext cx="1295913" cy="585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0.076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09723" y="28676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4 </a:t>
            </a:r>
            <a:endParaRPr lang="en-US" sz="5400" b="1" dirty="0">
              <a:latin typeface="Arial"/>
              <a:cs typeface="Arial"/>
            </a:endParaRPr>
          </a:p>
        </p:txBody>
      </p:sp>
      <p:pic>
        <p:nvPicPr>
          <p:cNvPr id="54" name="Picture 53" descr="Fig 6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99" y="15167129"/>
            <a:ext cx="14550043" cy="9155375"/>
          </a:xfrm>
          <a:prstGeom prst="rect">
            <a:avLst/>
          </a:prstGeom>
        </p:spPr>
      </p:pic>
      <p:sp>
        <p:nvSpPr>
          <p:cNvPr id="53" name="Down Arrow 52"/>
          <p:cNvSpPr/>
          <p:nvPr/>
        </p:nvSpPr>
        <p:spPr>
          <a:xfrm>
            <a:off x="17039402" y="12187112"/>
            <a:ext cx="482151" cy="27898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1422510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5 – Adoptive Transfer Data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998" y="1779068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998" y="8722664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b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74" y="9197944"/>
            <a:ext cx="11634424" cy="814702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80593" y="2026876"/>
            <a:ext cx="15482613" cy="6813196"/>
            <a:chOff x="17634469" y="3893680"/>
            <a:chExt cx="15482613" cy="6813196"/>
          </a:xfrm>
        </p:grpSpPr>
        <p:grpSp>
          <p:nvGrpSpPr>
            <p:cNvPr id="11" name="Group 10"/>
            <p:cNvGrpSpPr/>
            <p:nvPr/>
          </p:nvGrpSpPr>
          <p:grpSpPr>
            <a:xfrm>
              <a:off x="18373133" y="4601566"/>
              <a:ext cx="14743949" cy="5420435"/>
              <a:chOff x="10594422" y="4738907"/>
              <a:chExt cx="14743949" cy="542043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016571" y="4925234"/>
                <a:ext cx="4660900" cy="465311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677471" y="4891844"/>
                <a:ext cx="4660900" cy="4719898"/>
              </a:xfrm>
              <a:prstGeom prst="rect">
                <a:avLst/>
              </a:prstGeom>
            </p:spPr>
          </p:pic>
          <p:pic>
            <p:nvPicPr>
              <p:cNvPr id="10" name="Picture 9" descr="Screen Shot 2016-01-18 at 2.31.13 PM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594422" y="4738907"/>
                <a:ext cx="5478929" cy="542043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20325391" y="10483788"/>
              <a:ext cx="12791691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209275" y="9937435"/>
              <a:ext cx="128204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VFP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7362462" y="8228996"/>
              <a:ext cx="131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CD4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7937665" y="4787893"/>
              <a:ext cx="0" cy="3220528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967513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2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53455" y="3893680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4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201240" y="3904084"/>
              <a:ext cx="17217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Arial"/>
                  <a:cs typeface="Arial"/>
                </a:rPr>
                <a:t>6 wks</a:t>
              </a:r>
              <a:endParaRPr lang="en-US" sz="44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859881" y="9147956"/>
            <a:ext cx="408277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c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841" y="9919589"/>
            <a:ext cx="14453496" cy="72427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1041" y="17639498"/>
            <a:ext cx="441940" cy="771633"/>
          </a:xfrm>
          <a:prstGeom prst="rect">
            <a:avLst/>
          </a:prstGeom>
          <a:noFill/>
        </p:spPr>
        <p:txBody>
          <a:bodyPr wrap="none" lIns="32649" tIns="16325" rIns="32649" bIns="16325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</a:t>
            </a:r>
            <a:endParaRPr lang="en-US" sz="48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66" y="18778940"/>
            <a:ext cx="16825131" cy="66578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1011" y="18341310"/>
            <a:ext cx="5478930" cy="46067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3272" y="23069343"/>
            <a:ext cx="5787956" cy="500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162296" y="20376011"/>
            <a:ext cx="3883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Unimmunized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111136" y="27249286"/>
            <a:ext cx="1313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3767865" y="18341310"/>
            <a:ext cx="75259" cy="8635969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51044" y="28740376"/>
            <a:ext cx="3346167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4928" y="28194023"/>
            <a:ext cx="1282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VFP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930689" y="28587976"/>
            <a:ext cx="2547072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82878" y="28111026"/>
            <a:ext cx="2097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CXCR5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430739" y="20492538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1544222" y="24470192"/>
            <a:ext cx="313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I</a:t>
            </a:r>
            <a:r>
              <a:rPr lang="en-US" sz="4400" b="1" dirty="0" smtClean="0">
                <a:latin typeface="Arial"/>
                <a:cs typeface="Arial"/>
              </a:rPr>
              <a:t>mmunized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901670" y="18341310"/>
            <a:ext cx="4631312" cy="46067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4252" y="23216742"/>
            <a:ext cx="4463509" cy="4604994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9737287" y="18624187"/>
            <a:ext cx="0" cy="7544513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9072229" y="26389650"/>
            <a:ext cx="1282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PD1</a:t>
            </a:r>
            <a:endParaRPr lang="en-US" sz="4400" b="1" baseline="30000" dirty="0"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430739" y="24812429"/>
            <a:ext cx="1149591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264" y="1273485"/>
            <a:ext cx="12199180" cy="78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0636" y="1644680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a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17152" y="1644680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978" y="2895682"/>
            <a:ext cx="9748670" cy="54513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1373" y="310889"/>
            <a:ext cx="6929284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6  - Thymus 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116" y="2632596"/>
            <a:ext cx="90592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7794" y="2517150"/>
            <a:ext cx="1633734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day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4658" y="1676478"/>
            <a:ext cx="3466843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B6.IL21-VFP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39278" y="2484381"/>
            <a:ext cx="9741577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creen Shot 2015-09-21 at 2.32.28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5694" y="3271254"/>
            <a:ext cx="13695161" cy="423154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731315" y="2517150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2 </a:t>
            </a:r>
            <a:r>
              <a:rPr lang="en-US" sz="4400" b="1" dirty="0" smtClean="0">
                <a:latin typeface="Arial"/>
                <a:cs typeface="Arial"/>
              </a:rPr>
              <a:t>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830115" y="2478668"/>
            <a:ext cx="1407911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4 wk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4399" y="943961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CD4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 flipV="1">
            <a:off x="1501115" y="3578860"/>
            <a:ext cx="0" cy="558875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3881" y="8226971"/>
            <a:ext cx="643653" cy="52321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44559" y="8226971"/>
            <a:ext cx="1120773" cy="5232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2 </a:t>
            </a:r>
            <a:r>
              <a:rPr lang="en-US" sz="2800" b="1" dirty="0" smtClean="0">
                <a:latin typeface="Arial"/>
                <a:cs typeface="Arial"/>
              </a:rPr>
              <a:t>day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611" y="6996106"/>
            <a:ext cx="13470297" cy="396993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518080" y="8226971"/>
            <a:ext cx="966885" cy="5232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2 </a:t>
            </a:r>
            <a:r>
              <a:rPr lang="en-US" sz="2800" b="1" dirty="0" smtClean="0">
                <a:latin typeface="Arial"/>
                <a:cs typeface="Arial"/>
              </a:rPr>
              <a:t>wk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616880" y="8226971"/>
            <a:ext cx="966885" cy="523200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4 wk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54308" y="10704433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026467" y="11089150"/>
            <a:ext cx="11677772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82504" y="1830406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0636" y="11523267"/>
            <a:ext cx="1027040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d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567" y="16217148"/>
            <a:ext cx="14950872" cy="3483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678" y="12611359"/>
            <a:ext cx="15097140" cy="3605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4528407" y="8365450"/>
            <a:ext cx="1763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Spleen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38321" y="14234914"/>
            <a:ext cx="2187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Thymus</a:t>
            </a:r>
            <a:endParaRPr lang="en-US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22567" y="19680076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022612" y="20203533"/>
            <a:ext cx="13650827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5717202" y="18520923"/>
            <a:ext cx="156415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457785" y="12721241"/>
            <a:ext cx="0" cy="539410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9507777" y="18497945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0321397" y="12721241"/>
            <a:ext cx="0" cy="529403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13500181" y="18786221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4154636" y="12721241"/>
            <a:ext cx="0" cy="5727279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17260716" y="18532220"/>
            <a:ext cx="1627244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8056944" y="12721241"/>
            <a:ext cx="0" cy="528232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72929" y="12014139"/>
            <a:ext cx="156412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ICOS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534226" y="12054151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CD44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58433" y="12052621"/>
            <a:ext cx="1313409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CD5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43837" y="12092633"/>
            <a:ext cx="162722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CD3e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622" y="2180945"/>
            <a:ext cx="10698582" cy="801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291" y="12763135"/>
            <a:ext cx="15310508" cy="768637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63051" y="21044393"/>
            <a:ext cx="630416" cy="769421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767" r="-3241"/>
          <a:stretch/>
        </p:blipFill>
        <p:spPr>
          <a:xfrm>
            <a:off x="2514966" y="12417040"/>
            <a:ext cx="3626213" cy="3878194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775482" y="19740118"/>
            <a:ext cx="1271828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VFP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52501" y="20186611"/>
            <a:ext cx="2087861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471503" y="18900430"/>
            <a:ext cx="1313431" cy="769433"/>
          </a:xfrm>
          <a:prstGeom prst="rect">
            <a:avLst/>
          </a:prstGeom>
          <a:noFill/>
        </p:spPr>
        <p:txBody>
          <a:bodyPr wrap="none" lIns="91428" tIns="45716" rIns="91428" bIns="45716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CD4</a:t>
            </a:r>
            <a:endParaRPr lang="en-US" sz="4400" b="1" dirty="0">
              <a:latin typeface="Arial"/>
              <a:cs typeface="Arial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128220" y="12721241"/>
            <a:ext cx="0" cy="5915105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966" y="16257038"/>
            <a:ext cx="3512367" cy="3599306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4699648" y="14056742"/>
            <a:ext cx="143497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14499384" y="4453417"/>
            <a:ext cx="2020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Thymus</a:t>
            </a:r>
            <a:endParaRPr lang="en-US" sz="44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378684" y="17259336"/>
            <a:ext cx="1907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Spleen</a:t>
            </a:r>
            <a:endParaRPr lang="en-US" sz="48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852048" y="17326213"/>
            <a:ext cx="1434975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93" y="21813813"/>
            <a:ext cx="19672543" cy="65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7</a:t>
            </a:r>
            <a:endParaRPr lang="en-US" sz="5400" b="1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48284" y="19074826"/>
            <a:ext cx="8781940" cy="6532133"/>
            <a:chOff x="1131870" y="12732339"/>
            <a:chExt cx="8781940" cy="6532133"/>
          </a:xfrm>
        </p:grpSpPr>
        <p:sp>
          <p:nvSpPr>
            <p:cNvPr id="4" name="TextBox 3"/>
            <p:cNvSpPr txBox="1"/>
            <p:nvPr/>
          </p:nvSpPr>
          <p:spPr>
            <a:xfrm>
              <a:off x="3051883" y="12732339"/>
              <a:ext cx="2775465" cy="1446530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i="1" dirty="0" smtClean="0">
                  <a:latin typeface="Arial"/>
                  <a:cs typeface="Arial"/>
                </a:rPr>
                <a:t>FoxP3-</a:t>
              </a:r>
              <a:r>
                <a:rPr lang="en-US" sz="4400" b="1" i="1" dirty="0">
                  <a:latin typeface="Arial"/>
                  <a:cs typeface="Arial"/>
                </a:rPr>
                <a:t>/</a:t>
              </a:r>
              <a:r>
                <a:rPr lang="en-US" sz="4400" b="1" i="1" dirty="0" smtClean="0">
                  <a:latin typeface="Arial"/>
                  <a:cs typeface="Arial"/>
                </a:rPr>
                <a:t>-</a:t>
              </a:r>
            </a:p>
            <a:p>
              <a:r>
                <a:rPr lang="en-US" sz="4400" b="1" i="1" dirty="0" smtClean="0">
                  <a:latin typeface="Arial"/>
                  <a:cs typeface="Arial"/>
                </a:rPr>
                <a:t> </a:t>
              </a:r>
              <a:r>
                <a:rPr lang="en-US" sz="4400" b="1" dirty="0">
                  <a:latin typeface="Arial"/>
                  <a:cs typeface="Arial"/>
                </a:rPr>
                <a:t>IL21-VFP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351" y="13407621"/>
              <a:ext cx="2745542" cy="769421"/>
            </a:xfrm>
            <a:prstGeom prst="rect">
              <a:avLst/>
            </a:prstGeom>
            <a:noFill/>
          </p:spPr>
          <p:txBody>
            <a:bodyPr wrap="none" lIns="91417" tIns="45710" rIns="91417" bIns="45710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 IL21-VFP</a:t>
              </a:r>
            </a:p>
          </p:txBody>
        </p:sp>
        <p:pic>
          <p:nvPicPr>
            <p:cNvPr id="6" name="Picture 5" descr="Screen Shot 2015-03-15 at 3.43.06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0985" y="14053932"/>
              <a:ext cx="8162825" cy="4374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3122" y="18495039"/>
              <a:ext cx="1271828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3474950" y="18879756"/>
              <a:ext cx="6438860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859871" y="17014455"/>
              <a:ext cx="1313431" cy="769433"/>
            </a:xfrm>
            <a:prstGeom prst="rect">
              <a:avLst/>
            </a:prstGeom>
            <a:noFill/>
          </p:spPr>
          <p:txBody>
            <a:bodyPr wrap="none" lIns="91428" tIns="45716" rIns="91428" bIns="45716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 flipV="1">
              <a:off x="1516583" y="14159143"/>
              <a:ext cx="4" cy="2583313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1235" y="2472094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a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5880" y="8833032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75687" y="9246388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6929" y="18896890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e</a:t>
            </a:r>
            <a:endParaRPr lang="en-US" sz="4400" b="1" dirty="0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89058" y="9120308"/>
            <a:ext cx="9888216" cy="9609010"/>
            <a:chOff x="13176390" y="1501374"/>
            <a:chExt cx="7932766" cy="8504774"/>
          </a:xfrm>
        </p:grpSpPr>
        <p:pic>
          <p:nvPicPr>
            <p:cNvPr id="27" name="Picture 26" descr="Screen Shot 2015-03-15 at 3.28.40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827823" y="2007814"/>
              <a:ext cx="7281333" cy="740135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 rot="16200000">
              <a:off x="12903771" y="8132481"/>
              <a:ext cx="1162518" cy="617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CD4</a:t>
              </a:r>
            </a:p>
          </p:txBody>
        </p:sp>
        <p:cxnSp>
          <p:nvCxnSpPr>
            <p:cNvPr id="29" name="Straight Arrow Connector 28"/>
            <p:cNvCxnSpPr>
              <a:stCxn id="28" idx="3"/>
            </p:cNvCxnSpPr>
            <p:nvPr/>
          </p:nvCxnSpPr>
          <p:spPr>
            <a:xfrm flipV="1">
              <a:off x="13485031" y="2092719"/>
              <a:ext cx="0" cy="5767144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4271769" y="9325129"/>
              <a:ext cx="1020337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VFP</a:t>
              </a:r>
            </a:p>
          </p:txBody>
        </p:sp>
        <p:cxnSp>
          <p:nvCxnSpPr>
            <p:cNvPr id="31" name="Straight Arrow Connector 30"/>
            <p:cNvCxnSpPr>
              <a:stCxn id="30" idx="3"/>
            </p:cNvCxnSpPr>
            <p:nvPr/>
          </p:nvCxnSpPr>
          <p:spPr>
            <a:xfrm>
              <a:off x="15292106" y="9665639"/>
              <a:ext cx="2013763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200000">
              <a:off x="17151785" y="8132483"/>
              <a:ext cx="1134962" cy="617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PD1</a:t>
              </a:r>
            </a:p>
          </p:txBody>
        </p: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 flipH="1" flipV="1">
              <a:off x="17719266" y="2092716"/>
              <a:ext cx="1" cy="5780926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980873" y="9215918"/>
              <a:ext cx="1682546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CXCR5</a:t>
              </a: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9663419" y="9556428"/>
              <a:ext cx="1351554" cy="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339504" y="1501374"/>
              <a:ext cx="3961955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1" dirty="0">
                  <a:latin typeface="Arial"/>
                  <a:cs typeface="Arial"/>
                </a:rPr>
                <a:t>Foxp3</a:t>
              </a:r>
              <a:r>
                <a:rPr lang="en-US" sz="4400" b="1" dirty="0">
                  <a:latin typeface="Arial"/>
                  <a:cs typeface="Arial"/>
                </a:rPr>
                <a:t>-/- IL21 VFP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339504" y="5167053"/>
              <a:ext cx="2051889" cy="681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Arial"/>
                  <a:cs typeface="Arial"/>
                </a:rPr>
                <a:t>IL21 VFP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942306" y="1979444"/>
            <a:ext cx="2348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Thymus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84573" y="1979444"/>
            <a:ext cx="203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Spleen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11" y="2810441"/>
            <a:ext cx="17018932" cy="53974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724443" y="2425730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</a:t>
            </a:r>
            <a:endParaRPr lang="en-US" sz="4400" b="1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842" y="2810441"/>
            <a:ext cx="16775804" cy="5397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23" y="10698095"/>
            <a:ext cx="8215194" cy="7390832"/>
          </a:xfrm>
          <a:prstGeom prst="rect">
            <a:avLst/>
          </a:prstGeom>
        </p:spPr>
      </p:pic>
      <p:pic>
        <p:nvPicPr>
          <p:cNvPr id="20" name="Picture 19" descr="fig 8c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977" y="9889749"/>
            <a:ext cx="13201139" cy="7946738"/>
          </a:xfrm>
          <a:prstGeom prst="rect">
            <a:avLst/>
          </a:prstGeom>
        </p:spPr>
      </p:pic>
      <p:pic>
        <p:nvPicPr>
          <p:cNvPr id="23" name="Picture 22" descr="fig 8d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938" y="20126273"/>
            <a:ext cx="12471357" cy="54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8544</TotalTime>
  <Words>788</Words>
  <Application>Microsoft Macintosh PowerPoint</Application>
  <PresentationFormat>Custom</PresentationFormat>
  <Paragraphs>352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Xulong Wang</cp:lastModifiedBy>
  <cp:revision>234</cp:revision>
  <cp:lastPrinted>2016-01-29T20:27:14Z</cp:lastPrinted>
  <dcterms:created xsi:type="dcterms:W3CDTF">2015-08-10T19:32:25Z</dcterms:created>
  <dcterms:modified xsi:type="dcterms:W3CDTF">2016-02-05T02:40:35Z</dcterms:modified>
</cp:coreProperties>
</file>