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63" r:id="rId2"/>
    <p:sldId id="257" r:id="rId3"/>
    <p:sldId id="264" r:id="rId4"/>
    <p:sldId id="259" r:id="rId5"/>
    <p:sldId id="260" r:id="rId6"/>
    <p:sldId id="258" r:id="rId7"/>
    <p:sldId id="262" r:id="rId8"/>
  </p:sldIdLst>
  <p:sldSz cx="38862000" cy="29718000"/>
  <p:notesSz cx="6858000" cy="9144000"/>
  <p:defaultTextStyle>
    <a:defPPr>
      <a:defRPr lang="en-US"/>
    </a:defPPr>
    <a:lvl1pPr marL="0" algn="l" defTabSz="1920101" rtl="0" eaLnBrk="1" latinLnBrk="0" hangingPunct="1">
      <a:defRPr sz="7500" kern="1200">
        <a:solidFill>
          <a:schemeClr val="tx1"/>
        </a:solidFill>
        <a:latin typeface="+mn-lt"/>
        <a:ea typeface="+mn-ea"/>
        <a:cs typeface="+mn-cs"/>
      </a:defRPr>
    </a:lvl1pPr>
    <a:lvl2pPr marL="1920101" algn="l" defTabSz="1920101" rtl="0" eaLnBrk="1" latinLnBrk="0" hangingPunct="1">
      <a:defRPr sz="7500" kern="1200">
        <a:solidFill>
          <a:schemeClr val="tx1"/>
        </a:solidFill>
        <a:latin typeface="+mn-lt"/>
        <a:ea typeface="+mn-ea"/>
        <a:cs typeface="+mn-cs"/>
      </a:defRPr>
    </a:lvl2pPr>
    <a:lvl3pPr marL="3840203" algn="l" defTabSz="1920101" rtl="0" eaLnBrk="1" latinLnBrk="0" hangingPunct="1">
      <a:defRPr sz="7500" kern="1200">
        <a:solidFill>
          <a:schemeClr val="tx1"/>
        </a:solidFill>
        <a:latin typeface="+mn-lt"/>
        <a:ea typeface="+mn-ea"/>
        <a:cs typeface="+mn-cs"/>
      </a:defRPr>
    </a:lvl3pPr>
    <a:lvl4pPr marL="5760303" algn="l" defTabSz="1920101" rtl="0" eaLnBrk="1" latinLnBrk="0" hangingPunct="1">
      <a:defRPr sz="7500" kern="1200">
        <a:solidFill>
          <a:schemeClr val="tx1"/>
        </a:solidFill>
        <a:latin typeface="+mn-lt"/>
        <a:ea typeface="+mn-ea"/>
        <a:cs typeface="+mn-cs"/>
      </a:defRPr>
    </a:lvl4pPr>
    <a:lvl5pPr marL="7680404" algn="l" defTabSz="1920101" rtl="0" eaLnBrk="1" latinLnBrk="0" hangingPunct="1">
      <a:defRPr sz="7500" kern="1200">
        <a:solidFill>
          <a:schemeClr val="tx1"/>
        </a:solidFill>
        <a:latin typeface="+mn-lt"/>
        <a:ea typeface="+mn-ea"/>
        <a:cs typeface="+mn-cs"/>
      </a:defRPr>
    </a:lvl5pPr>
    <a:lvl6pPr marL="9600505" algn="l" defTabSz="1920101" rtl="0" eaLnBrk="1" latinLnBrk="0" hangingPunct="1">
      <a:defRPr sz="7500" kern="1200">
        <a:solidFill>
          <a:schemeClr val="tx1"/>
        </a:solidFill>
        <a:latin typeface="+mn-lt"/>
        <a:ea typeface="+mn-ea"/>
        <a:cs typeface="+mn-cs"/>
      </a:defRPr>
    </a:lvl6pPr>
    <a:lvl7pPr marL="11520607" algn="l" defTabSz="1920101" rtl="0" eaLnBrk="1" latinLnBrk="0" hangingPunct="1">
      <a:defRPr sz="7500" kern="1200">
        <a:solidFill>
          <a:schemeClr val="tx1"/>
        </a:solidFill>
        <a:latin typeface="+mn-lt"/>
        <a:ea typeface="+mn-ea"/>
        <a:cs typeface="+mn-cs"/>
      </a:defRPr>
    </a:lvl7pPr>
    <a:lvl8pPr marL="13440708" algn="l" defTabSz="1920101" rtl="0" eaLnBrk="1" latinLnBrk="0" hangingPunct="1">
      <a:defRPr sz="7500" kern="1200">
        <a:solidFill>
          <a:schemeClr val="tx1"/>
        </a:solidFill>
        <a:latin typeface="+mn-lt"/>
        <a:ea typeface="+mn-ea"/>
        <a:cs typeface="+mn-cs"/>
      </a:defRPr>
    </a:lvl8pPr>
    <a:lvl9pPr marL="15360808" algn="l" defTabSz="1920101" rtl="0" eaLnBrk="1" latinLnBrk="0" hangingPunct="1">
      <a:defRPr sz="7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4286" autoAdjust="0"/>
    <p:restoredTop sz="89984" autoAdjust="0"/>
  </p:normalViewPr>
  <p:slideViewPr>
    <p:cSldViewPr snapToGrid="0" snapToObjects="1">
      <p:cViewPr varScale="1">
        <p:scale>
          <a:sx n="36" d="100"/>
          <a:sy n="36" d="100"/>
        </p:scale>
        <p:origin x="-248" y="-112"/>
      </p:cViewPr>
      <p:guideLst>
        <p:guide orient="horz" pos="9360"/>
        <p:guide pos="122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LG-BOBCAT:Users:s-adkins:Desktop:Fig%203%20ed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MLG-BOBCAT:Users:s-adkins:Library:Caches:TemporaryItems:Outlook%20Temp:new%20DCRrev%20summary%20for%20heatmap%20Viz%20MS%201.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view3D>
      <c:rotX val="15"/>
      <c:rotY val="20"/>
      <c:rAngAx val="1"/>
    </c:view3D>
    <c:floor>
      <c:thickness val="0"/>
      <c:spPr>
        <a:noFill/>
        <a:ln w="9525">
          <a:noFill/>
        </a:ln>
      </c:spPr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0.0527544099324633"/>
          <c:y val="0.000479516147438092"/>
          <c:w val="0.864722274412011"/>
          <c:h val="0.560349550056243"/>
        </c:manualLayout>
      </c:layout>
      <c:bar3DChart>
        <c:barDir val="col"/>
        <c:grouping val="percentStacked"/>
        <c:varyColors val="0"/>
        <c:ser>
          <c:idx val="0"/>
          <c:order val="0"/>
          <c:tx>
            <c:strRef>
              <c:f>Sheet1!$D$1</c:f>
              <c:strCache>
                <c:ptCount val="1"/>
                <c:pt idx="0">
                  <c:v>N</c:v>
                </c:pt>
              </c:strCache>
            </c:strRef>
          </c:tx>
          <c:spPr>
            <a:solidFill>
              <a:srgbClr val="A00FE9"/>
            </a:solidFill>
            <a:ln>
              <a:solidFill>
                <a:srgbClr val="A00FE9"/>
              </a:solidFill>
            </a:ln>
          </c:spPr>
          <c:invertIfNegative val="0"/>
          <c:cat>
            <c:multiLvlStrRef>
              <c:f>Sheet1!$B$2:$C$42</c:f>
              <c:multiLvlStrCache>
                <c:ptCount val="41"/>
                <c:lvl>
                  <c:pt idx="0">
                    <c:v>Bcl6</c:v>
                  </c:pt>
                  <c:pt idx="1">
                    <c:v>E2f2</c:v>
                  </c:pt>
                  <c:pt idx="2">
                    <c:v>Id3</c:v>
                  </c:pt>
                  <c:pt idx="3">
                    <c:v>Fosb</c:v>
                  </c:pt>
                  <c:pt idx="4">
                    <c:v>Tox</c:v>
                  </c:pt>
                  <c:pt idx="5">
                    <c:v>Tox2</c:v>
                  </c:pt>
                  <c:pt idx="6">
                    <c:v>Egr2</c:v>
                  </c:pt>
                  <c:pt idx="7">
                    <c:v>Maf</c:v>
                  </c:pt>
                  <c:pt idx="8">
                    <c:v>Nfatc1</c:v>
                  </c:pt>
                  <c:pt idx="9">
                    <c:v>Pou2af1</c:v>
                  </c:pt>
                  <c:pt idx="10">
                    <c:v>Tcf7</c:v>
                  </c:pt>
                  <c:pt idx="11">
                    <c:v>Lef1</c:v>
                  </c:pt>
                  <c:pt idx="12">
                    <c:v>Prdm1</c:v>
                  </c:pt>
                  <c:pt idx="13">
                    <c:v>Foxp1</c:v>
                  </c:pt>
                  <c:pt idx="14">
                    <c:v>Foxo1</c:v>
                  </c:pt>
                  <c:pt idx="16">
                    <c:v>Il21</c:v>
                  </c:pt>
                  <c:pt idx="17">
                    <c:v>Tnsf8</c:v>
                  </c:pt>
                  <c:pt idx="18">
                    <c:v>Tgfb3</c:v>
                  </c:pt>
                  <c:pt idx="19">
                    <c:v>Angptl2</c:v>
                  </c:pt>
                  <c:pt idx="20">
                    <c:v>Il6ra</c:v>
                  </c:pt>
                  <c:pt idx="21">
                    <c:v>Il6st</c:v>
                  </c:pt>
                  <c:pt idx="22">
                    <c:v>Il21r</c:v>
                  </c:pt>
                  <c:pt idx="24">
                    <c:v>Sostdc1</c:v>
                  </c:pt>
                  <c:pt idx="25">
                    <c:v>Cxcr5</c:v>
                  </c:pt>
                  <c:pt idx="26">
                    <c:v>Btla</c:v>
                  </c:pt>
                  <c:pt idx="27">
                    <c:v>Cd200</c:v>
                  </c:pt>
                  <c:pt idx="28">
                    <c:v>Slamf6</c:v>
                  </c:pt>
                  <c:pt idx="29">
                    <c:v>Gpm6b</c:v>
                  </c:pt>
                  <c:pt idx="31">
                    <c:v>Cd4</c:v>
                  </c:pt>
                  <c:pt idx="32">
                    <c:v>Cd28</c:v>
                  </c:pt>
                  <c:pt idx="33">
                    <c:v>Lag3</c:v>
                  </c:pt>
                  <c:pt idx="35">
                    <c:v>Mki67</c:v>
                  </c:pt>
                  <c:pt idx="36">
                    <c:v>Cdc25b</c:v>
                  </c:pt>
                  <c:pt idx="37">
                    <c:v>Ccdc12</c:v>
                  </c:pt>
                  <c:pt idx="38">
                    <c:v>Ccdc28b</c:v>
                  </c:pt>
                  <c:pt idx="39">
                    <c:v>Tbc1d4</c:v>
                  </c:pt>
                  <c:pt idx="40">
                    <c:v>Myo1g</c:v>
                  </c:pt>
                </c:lvl>
                <c:lvl>
                  <c:pt idx="0">
                    <c:v>Tx Factors</c:v>
                  </c:pt>
                  <c:pt idx="16">
                    <c:v>Cytokines/Receptors</c:v>
                  </c:pt>
                  <c:pt idx="24">
                    <c:v>Markers</c:v>
                  </c:pt>
                  <c:pt idx="31">
                    <c:v>TCR/CD3</c:v>
                  </c:pt>
                  <c:pt idx="35">
                    <c:v>Cell Cycling</c:v>
                  </c:pt>
                </c:lvl>
              </c:multiLvlStrCache>
            </c:multiLvlStrRef>
          </c:cat>
          <c:val>
            <c:numRef>
              <c:f>Sheet1!$D$2:$D$42</c:f>
              <c:numCache>
                <c:formatCode>General</c:formatCode>
                <c:ptCount val="41"/>
                <c:pt idx="0">
                  <c:v>23.75</c:v>
                </c:pt>
                <c:pt idx="1">
                  <c:v>14.965</c:v>
                </c:pt>
                <c:pt idx="2">
                  <c:v>26.32</c:v>
                </c:pt>
                <c:pt idx="3">
                  <c:v>6.319999999999998</c:v>
                </c:pt>
                <c:pt idx="4">
                  <c:v>73.16500000000001</c:v>
                </c:pt>
                <c:pt idx="5">
                  <c:v>0.0</c:v>
                </c:pt>
                <c:pt idx="6">
                  <c:v>14.72</c:v>
                </c:pt>
                <c:pt idx="7">
                  <c:v>1.44</c:v>
                </c:pt>
                <c:pt idx="8">
                  <c:v>62.935</c:v>
                </c:pt>
                <c:pt idx="9">
                  <c:v>21.21</c:v>
                </c:pt>
                <c:pt idx="10">
                  <c:v>1084.715</c:v>
                </c:pt>
                <c:pt idx="11">
                  <c:v>403.605</c:v>
                </c:pt>
                <c:pt idx="12">
                  <c:v>8.425</c:v>
                </c:pt>
                <c:pt idx="13">
                  <c:v>333.0</c:v>
                </c:pt>
                <c:pt idx="14">
                  <c:v>296.0</c:v>
                </c:pt>
                <c:pt idx="16">
                  <c:v>0.0</c:v>
                </c:pt>
                <c:pt idx="17">
                  <c:v>1.105</c:v>
                </c:pt>
                <c:pt idx="18">
                  <c:v>36.975</c:v>
                </c:pt>
                <c:pt idx="19">
                  <c:v>0.595</c:v>
                </c:pt>
                <c:pt idx="20">
                  <c:v>104.0</c:v>
                </c:pt>
                <c:pt idx="21">
                  <c:v>216.355</c:v>
                </c:pt>
                <c:pt idx="22">
                  <c:v>33.19</c:v>
                </c:pt>
                <c:pt idx="24">
                  <c:v>0.0</c:v>
                </c:pt>
                <c:pt idx="25">
                  <c:v>2.695</c:v>
                </c:pt>
                <c:pt idx="26">
                  <c:v>137.905</c:v>
                </c:pt>
                <c:pt idx="27">
                  <c:v>20.765</c:v>
                </c:pt>
                <c:pt idx="28">
                  <c:v>90.925</c:v>
                </c:pt>
                <c:pt idx="29">
                  <c:v>1.895</c:v>
                </c:pt>
                <c:pt idx="31">
                  <c:v>336.745</c:v>
                </c:pt>
                <c:pt idx="32">
                  <c:v>433.875</c:v>
                </c:pt>
                <c:pt idx="33">
                  <c:v>0.505</c:v>
                </c:pt>
                <c:pt idx="35">
                  <c:v>3.3</c:v>
                </c:pt>
                <c:pt idx="36">
                  <c:v>16.4</c:v>
                </c:pt>
                <c:pt idx="37">
                  <c:v>60.69</c:v>
                </c:pt>
                <c:pt idx="38">
                  <c:v>10.955</c:v>
                </c:pt>
                <c:pt idx="39">
                  <c:v>18.65</c:v>
                </c:pt>
                <c:pt idx="40">
                  <c:v>109.59</c:v>
                </c:pt>
              </c:numCache>
            </c:numRef>
          </c:val>
        </c:ser>
        <c:ser>
          <c:idx val="1"/>
          <c:order val="1"/>
          <c:tx>
            <c:strRef>
              <c:f>Sheet1!$E$1</c:f>
              <c:strCache>
                <c:ptCount val="1"/>
                <c:pt idx="0">
                  <c:v>ACT</c:v>
                </c:pt>
              </c:strCache>
            </c:strRef>
          </c:tx>
          <c:spPr>
            <a:solidFill>
              <a:srgbClr val="58C704"/>
            </a:solidFill>
            <a:ln>
              <a:solidFill>
                <a:srgbClr val="58C704"/>
              </a:solidFill>
            </a:ln>
          </c:spPr>
          <c:invertIfNegative val="0"/>
          <c:cat>
            <c:multiLvlStrRef>
              <c:f>Sheet1!$B$2:$C$42</c:f>
              <c:multiLvlStrCache>
                <c:ptCount val="41"/>
                <c:lvl>
                  <c:pt idx="0">
                    <c:v>Bcl6</c:v>
                  </c:pt>
                  <c:pt idx="1">
                    <c:v>E2f2</c:v>
                  </c:pt>
                  <c:pt idx="2">
                    <c:v>Id3</c:v>
                  </c:pt>
                  <c:pt idx="3">
                    <c:v>Fosb</c:v>
                  </c:pt>
                  <c:pt idx="4">
                    <c:v>Tox</c:v>
                  </c:pt>
                  <c:pt idx="5">
                    <c:v>Tox2</c:v>
                  </c:pt>
                  <c:pt idx="6">
                    <c:v>Egr2</c:v>
                  </c:pt>
                  <c:pt idx="7">
                    <c:v>Maf</c:v>
                  </c:pt>
                  <c:pt idx="8">
                    <c:v>Nfatc1</c:v>
                  </c:pt>
                  <c:pt idx="9">
                    <c:v>Pou2af1</c:v>
                  </c:pt>
                  <c:pt idx="10">
                    <c:v>Tcf7</c:v>
                  </c:pt>
                  <c:pt idx="11">
                    <c:v>Lef1</c:v>
                  </c:pt>
                  <c:pt idx="12">
                    <c:v>Prdm1</c:v>
                  </c:pt>
                  <c:pt idx="13">
                    <c:v>Foxp1</c:v>
                  </c:pt>
                  <c:pt idx="14">
                    <c:v>Foxo1</c:v>
                  </c:pt>
                  <c:pt idx="16">
                    <c:v>Il21</c:v>
                  </c:pt>
                  <c:pt idx="17">
                    <c:v>Tnsf8</c:v>
                  </c:pt>
                  <c:pt idx="18">
                    <c:v>Tgfb3</c:v>
                  </c:pt>
                  <c:pt idx="19">
                    <c:v>Angptl2</c:v>
                  </c:pt>
                  <c:pt idx="20">
                    <c:v>Il6ra</c:v>
                  </c:pt>
                  <c:pt idx="21">
                    <c:v>Il6st</c:v>
                  </c:pt>
                  <c:pt idx="22">
                    <c:v>Il21r</c:v>
                  </c:pt>
                  <c:pt idx="24">
                    <c:v>Sostdc1</c:v>
                  </c:pt>
                  <c:pt idx="25">
                    <c:v>Cxcr5</c:v>
                  </c:pt>
                  <c:pt idx="26">
                    <c:v>Btla</c:v>
                  </c:pt>
                  <c:pt idx="27">
                    <c:v>Cd200</c:v>
                  </c:pt>
                  <c:pt idx="28">
                    <c:v>Slamf6</c:v>
                  </c:pt>
                  <c:pt idx="29">
                    <c:v>Gpm6b</c:v>
                  </c:pt>
                  <c:pt idx="31">
                    <c:v>Cd4</c:v>
                  </c:pt>
                  <c:pt idx="32">
                    <c:v>Cd28</c:v>
                  </c:pt>
                  <c:pt idx="33">
                    <c:v>Lag3</c:v>
                  </c:pt>
                  <c:pt idx="35">
                    <c:v>Mki67</c:v>
                  </c:pt>
                  <c:pt idx="36">
                    <c:v>Cdc25b</c:v>
                  </c:pt>
                  <c:pt idx="37">
                    <c:v>Ccdc12</c:v>
                  </c:pt>
                  <c:pt idx="38">
                    <c:v>Ccdc28b</c:v>
                  </c:pt>
                  <c:pt idx="39">
                    <c:v>Tbc1d4</c:v>
                  </c:pt>
                  <c:pt idx="40">
                    <c:v>Myo1g</c:v>
                  </c:pt>
                </c:lvl>
                <c:lvl>
                  <c:pt idx="0">
                    <c:v>Tx Factors</c:v>
                  </c:pt>
                  <c:pt idx="16">
                    <c:v>Cytokines/Receptors</c:v>
                  </c:pt>
                  <c:pt idx="24">
                    <c:v>Markers</c:v>
                  </c:pt>
                  <c:pt idx="31">
                    <c:v>TCR/CD3</c:v>
                  </c:pt>
                  <c:pt idx="35">
                    <c:v>Cell Cycling</c:v>
                  </c:pt>
                </c:lvl>
              </c:multiLvlStrCache>
            </c:multiLvlStrRef>
          </c:cat>
          <c:val>
            <c:numRef>
              <c:f>Sheet1!$E$2:$E$42</c:f>
              <c:numCache>
                <c:formatCode>General</c:formatCode>
                <c:ptCount val="41"/>
                <c:pt idx="0">
                  <c:v>21.96</c:v>
                </c:pt>
                <c:pt idx="1">
                  <c:v>15.26</c:v>
                </c:pt>
                <c:pt idx="2">
                  <c:v>19.81</c:v>
                </c:pt>
                <c:pt idx="3">
                  <c:v>13.37</c:v>
                </c:pt>
                <c:pt idx="4">
                  <c:v>90.44</c:v>
                </c:pt>
                <c:pt idx="5">
                  <c:v>3.385</c:v>
                </c:pt>
                <c:pt idx="6">
                  <c:v>27.06</c:v>
                </c:pt>
                <c:pt idx="7">
                  <c:v>63.355</c:v>
                </c:pt>
                <c:pt idx="8">
                  <c:v>138.83</c:v>
                </c:pt>
                <c:pt idx="9">
                  <c:v>29.305</c:v>
                </c:pt>
                <c:pt idx="10">
                  <c:v>393.46</c:v>
                </c:pt>
                <c:pt idx="11">
                  <c:v>117.235</c:v>
                </c:pt>
                <c:pt idx="12">
                  <c:v>42.25</c:v>
                </c:pt>
                <c:pt idx="13">
                  <c:v>135.4</c:v>
                </c:pt>
                <c:pt idx="14">
                  <c:v>152.0</c:v>
                </c:pt>
                <c:pt idx="16">
                  <c:v>0.63</c:v>
                </c:pt>
                <c:pt idx="17">
                  <c:v>4.245</c:v>
                </c:pt>
                <c:pt idx="18">
                  <c:v>16.81</c:v>
                </c:pt>
                <c:pt idx="19">
                  <c:v>10.16</c:v>
                </c:pt>
                <c:pt idx="20">
                  <c:v>31.065</c:v>
                </c:pt>
                <c:pt idx="21">
                  <c:v>123.015</c:v>
                </c:pt>
                <c:pt idx="22">
                  <c:v>27.235</c:v>
                </c:pt>
                <c:pt idx="24">
                  <c:v>0.0</c:v>
                </c:pt>
                <c:pt idx="25">
                  <c:v>16.41</c:v>
                </c:pt>
                <c:pt idx="26">
                  <c:v>119.885</c:v>
                </c:pt>
                <c:pt idx="27">
                  <c:v>62.09</c:v>
                </c:pt>
                <c:pt idx="28">
                  <c:v>117.43</c:v>
                </c:pt>
                <c:pt idx="29">
                  <c:v>8.04</c:v>
                </c:pt>
                <c:pt idx="31">
                  <c:v>251.835</c:v>
                </c:pt>
                <c:pt idx="32">
                  <c:v>572.14</c:v>
                </c:pt>
                <c:pt idx="33">
                  <c:v>3.97</c:v>
                </c:pt>
                <c:pt idx="35">
                  <c:v>36.62</c:v>
                </c:pt>
                <c:pt idx="36">
                  <c:v>21.765</c:v>
                </c:pt>
                <c:pt idx="37">
                  <c:v>64.45</c:v>
                </c:pt>
                <c:pt idx="38">
                  <c:v>22.025</c:v>
                </c:pt>
                <c:pt idx="39">
                  <c:v>45.42</c:v>
                </c:pt>
                <c:pt idx="40">
                  <c:v>119.885</c:v>
                </c:pt>
              </c:numCache>
            </c:numRef>
          </c:val>
        </c:ser>
        <c:ser>
          <c:idx val="2"/>
          <c:order val="2"/>
          <c:tx>
            <c:strRef>
              <c:f>Sheet1!$F$1</c:f>
              <c:strCache>
                <c:ptCount val="1"/>
                <c:pt idx="0">
                  <c:v>ACT IL21</c:v>
                </c:pt>
              </c:strCache>
            </c:strRef>
          </c:tx>
          <c:spPr>
            <a:solidFill>
              <a:srgbClr val="165DC1"/>
            </a:solidFill>
            <a:ln>
              <a:solidFill>
                <a:srgbClr val="165DC1"/>
              </a:solidFill>
            </a:ln>
          </c:spPr>
          <c:invertIfNegative val="0"/>
          <c:cat>
            <c:multiLvlStrRef>
              <c:f>Sheet1!$B$2:$C$42</c:f>
              <c:multiLvlStrCache>
                <c:ptCount val="41"/>
                <c:lvl>
                  <c:pt idx="0">
                    <c:v>Bcl6</c:v>
                  </c:pt>
                  <c:pt idx="1">
                    <c:v>E2f2</c:v>
                  </c:pt>
                  <c:pt idx="2">
                    <c:v>Id3</c:v>
                  </c:pt>
                  <c:pt idx="3">
                    <c:v>Fosb</c:v>
                  </c:pt>
                  <c:pt idx="4">
                    <c:v>Tox</c:v>
                  </c:pt>
                  <c:pt idx="5">
                    <c:v>Tox2</c:v>
                  </c:pt>
                  <c:pt idx="6">
                    <c:v>Egr2</c:v>
                  </c:pt>
                  <c:pt idx="7">
                    <c:v>Maf</c:v>
                  </c:pt>
                  <c:pt idx="8">
                    <c:v>Nfatc1</c:v>
                  </c:pt>
                  <c:pt idx="9">
                    <c:v>Pou2af1</c:v>
                  </c:pt>
                  <c:pt idx="10">
                    <c:v>Tcf7</c:v>
                  </c:pt>
                  <c:pt idx="11">
                    <c:v>Lef1</c:v>
                  </c:pt>
                  <c:pt idx="12">
                    <c:v>Prdm1</c:v>
                  </c:pt>
                  <c:pt idx="13">
                    <c:v>Foxp1</c:v>
                  </c:pt>
                  <c:pt idx="14">
                    <c:v>Foxo1</c:v>
                  </c:pt>
                  <c:pt idx="16">
                    <c:v>Il21</c:v>
                  </c:pt>
                  <c:pt idx="17">
                    <c:v>Tnsf8</c:v>
                  </c:pt>
                  <c:pt idx="18">
                    <c:v>Tgfb3</c:v>
                  </c:pt>
                  <c:pt idx="19">
                    <c:v>Angptl2</c:v>
                  </c:pt>
                  <c:pt idx="20">
                    <c:v>Il6ra</c:v>
                  </c:pt>
                  <c:pt idx="21">
                    <c:v>Il6st</c:v>
                  </c:pt>
                  <c:pt idx="22">
                    <c:v>Il21r</c:v>
                  </c:pt>
                  <c:pt idx="24">
                    <c:v>Sostdc1</c:v>
                  </c:pt>
                  <c:pt idx="25">
                    <c:v>Cxcr5</c:v>
                  </c:pt>
                  <c:pt idx="26">
                    <c:v>Btla</c:v>
                  </c:pt>
                  <c:pt idx="27">
                    <c:v>Cd200</c:v>
                  </c:pt>
                  <c:pt idx="28">
                    <c:v>Slamf6</c:v>
                  </c:pt>
                  <c:pt idx="29">
                    <c:v>Gpm6b</c:v>
                  </c:pt>
                  <c:pt idx="31">
                    <c:v>Cd4</c:v>
                  </c:pt>
                  <c:pt idx="32">
                    <c:v>Cd28</c:v>
                  </c:pt>
                  <c:pt idx="33">
                    <c:v>Lag3</c:v>
                  </c:pt>
                  <c:pt idx="35">
                    <c:v>Mki67</c:v>
                  </c:pt>
                  <c:pt idx="36">
                    <c:v>Cdc25b</c:v>
                  </c:pt>
                  <c:pt idx="37">
                    <c:v>Ccdc12</c:v>
                  </c:pt>
                  <c:pt idx="38">
                    <c:v>Ccdc28b</c:v>
                  </c:pt>
                  <c:pt idx="39">
                    <c:v>Tbc1d4</c:v>
                  </c:pt>
                  <c:pt idx="40">
                    <c:v>Myo1g</c:v>
                  </c:pt>
                </c:lvl>
                <c:lvl>
                  <c:pt idx="0">
                    <c:v>Tx Factors</c:v>
                  </c:pt>
                  <c:pt idx="16">
                    <c:v>Cytokines/Receptors</c:v>
                  </c:pt>
                  <c:pt idx="24">
                    <c:v>Markers</c:v>
                  </c:pt>
                  <c:pt idx="31">
                    <c:v>TCR/CD3</c:v>
                  </c:pt>
                  <c:pt idx="35">
                    <c:v>Cell Cycling</c:v>
                  </c:pt>
                </c:lvl>
              </c:multiLvlStrCache>
            </c:multiLvlStrRef>
          </c:cat>
          <c:val>
            <c:numRef>
              <c:f>Sheet1!$F$2:$F$42</c:f>
              <c:numCache>
                <c:formatCode>General</c:formatCode>
                <c:ptCount val="41"/>
                <c:pt idx="0">
                  <c:v>52.17</c:v>
                </c:pt>
                <c:pt idx="1">
                  <c:v>30.295</c:v>
                </c:pt>
                <c:pt idx="2">
                  <c:v>41.92</c:v>
                </c:pt>
                <c:pt idx="3">
                  <c:v>44.665</c:v>
                </c:pt>
                <c:pt idx="4">
                  <c:v>149.61</c:v>
                </c:pt>
                <c:pt idx="5">
                  <c:v>28.275</c:v>
                </c:pt>
                <c:pt idx="6">
                  <c:v>54.385</c:v>
                </c:pt>
                <c:pt idx="7">
                  <c:v>103.82</c:v>
                </c:pt>
                <c:pt idx="8">
                  <c:v>225.485</c:v>
                </c:pt>
                <c:pt idx="9">
                  <c:v>84.455</c:v>
                </c:pt>
                <c:pt idx="10">
                  <c:v>1021.615</c:v>
                </c:pt>
                <c:pt idx="11">
                  <c:v>160.38</c:v>
                </c:pt>
                <c:pt idx="12">
                  <c:v>11.9</c:v>
                </c:pt>
                <c:pt idx="13">
                  <c:v>237.7</c:v>
                </c:pt>
                <c:pt idx="14">
                  <c:v>212.0</c:v>
                </c:pt>
                <c:pt idx="16">
                  <c:v>48.175</c:v>
                </c:pt>
                <c:pt idx="17">
                  <c:v>17.945</c:v>
                </c:pt>
                <c:pt idx="18">
                  <c:v>142.89</c:v>
                </c:pt>
                <c:pt idx="19">
                  <c:v>53.875</c:v>
                </c:pt>
                <c:pt idx="20">
                  <c:v>88.91</c:v>
                </c:pt>
                <c:pt idx="21">
                  <c:v>221.96</c:v>
                </c:pt>
                <c:pt idx="22">
                  <c:v>28.345</c:v>
                </c:pt>
                <c:pt idx="24">
                  <c:v>26.14</c:v>
                </c:pt>
                <c:pt idx="25">
                  <c:v>93.47</c:v>
                </c:pt>
                <c:pt idx="26">
                  <c:v>287.445</c:v>
                </c:pt>
                <c:pt idx="27">
                  <c:v>137.02</c:v>
                </c:pt>
                <c:pt idx="28">
                  <c:v>330.955</c:v>
                </c:pt>
                <c:pt idx="29">
                  <c:v>120.28</c:v>
                </c:pt>
                <c:pt idx="31">
                  <c:v>550.04</c:v>
                </c:pt>
                <c:pt idx="32">
                  <c:v>834.79</c:v>
                </c:pt>
                <c:pt idx="33">
                  <c:v>23.285</c:v>
                </c:pt>
                <c:pt idx="35">
                  <c:v>57.53</c:v>
                </c:pt>
                <c:pt idx="36">
                  <c:v>55.84</c:v>
                </c:pt>
                <c:pt idx="37">
                  <c:v>125.96</c:v>
                </c:pt>
                <c:pt idx="38">
                  <c:v>84.015</c:v>
                </c:pt>
                <c:pt idx="39">
                  <c:v>142.58</c:v>
                </c:pt>
                <c:pt idx="40">
                  <c:v>201.06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cylinder"/>
        <c:axId val="-2077469736"/>
        <c:axId val="-2077467368"/>
        <c:axId val="0"/>
      </c:bar3DChart>
      <c:catAx>
        <c:axId val="-2077469736"/>
        <c:scaling>
          <c:orientation val="minMax"/>
        </c:scaling>
        <c:delete val="1"/>
        <c:axPos val="b"/>
        <c:majorTickMark val="out"/>
        <c:minorTickMark val="none"/>
        <c:tickLblPos val="nextTo"/>
        <c:crossAx val="-2077467368"/>
        <c:crosses val="autoZero"/>
        <c:auto val="1"/>
        <c:lblAlgn val="ctr"/>
        <c:lblOffset val="100"/>
        <c:noMultiLvlLbl val="0"/>
      </c:catAx>
      <c:valAx>
        <c:axId val="-2077467368"/>
        <c:scaling>
          <c:orientation val="minMax"/>
        </c:scaling>
        <c:delete val="0"/>
        <c:axPos val="l"/>
        <c:numFmt formatCode="0%" sourceLinked="0"/>
        <c:majorTickMark val="out"/>
        <c:minorTickMark val="none"/>
        <c:tickLblPos val="none"/>
        <c:txPr>
          <a:bodyPr/>
          <a:lstStyle/>
          <a:p>
            <a:pPr>
              <a:defRPr sz="2000" b="1">
                <a:latin typeface="Arial"/>
                <a:cs typeface="Arial"/>
              </a:defRPr>
            </a:pPr>
            <a:endParaRPr lang="en-US"/>
          </a:p>
        </c:txPr>
        <c:crossAx val="-2077469736"/>
        <c:crosses val="autoZero"/>
        <c:crossBetween val="between"/>
        <c:majorUnit val="0.2"/>
      </c:valAx>
    </c:plotArea>
    <c:legend>
      <c:legendPos val="r"/>
      <c:layout>
        <c:manualLayout>
          <c:xMode val="edge"/>
          <c:yMode val="edge"/>
          <c:x val="0.907785590258978"/>
          <c:y val="0.0723623148958378"/>
          <c:w val="0.0724389752829364"/>
          <c:h val="0.497041046411268"/>
        </c:manualLayout>
      </c:layout>
      <c:overlay val="0"/>
      <c:txPr>
        <a:bodyPr/>
        <a:lstStyle/>
        <a:p>
          <a:pPr algn="ctr">
            <a:defRPr sz="3200" b="1">
              <a:latin typeface="Arial"/>
              <a:cs typeface="Arial"/>
            </a:defRPr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percentStacked"/>
        <c:varyColors val="0"/>
        <c:ser>
          <c:idx val="0"/>
          <c:order val="0"/>
          <c:tx>
            <c:strRef>
              <c:f>Sheet1!$D$46</c:f>
              <c:strCache>
                <c:ptCount val="1"/>
                <c:pt idx="0">
                  <c:v>N</c:v>
                </c:pt>
              </c:strCache>
            </c:strRef>
          </c:tx>
          <c:spPr>
            <a:solidFill>
              <a:srgbClr val="A00FE9"/>
            </a:solidFill>
          </c:spPr>
          <c:invertIfNegative val="0"/>
          <c:cat>
            <c:multiLvlStrRef>
              <c:f>Sheet1!$B$47:$C$65</c:f>
              <c:multiLvlStrCache>
                <c:ptCount val="19"/>
                <c:lvl>
                  <c:pt idx="0">
                    <c:v>Ifng</c:v>
                  </c:pt>
                  <c:pt idx="1">
                    <c:v>Tbx21</c:v>
                  </c:pt>
                  <c:pt idx="2">
                    <c:v>Id2</c:v>
                  </c:pt>
                  <c:pt idx="3">
                    <c:v>Gzmb</c:v>
                  </c:pt>
                  <c:pt idx="4">
                    <c:v>Il12rb2</c:v>
                  </c:pt>
                  <c:pt idx="5">
                    <c:v>Nkg7</c:v>
                  </c:pt>
                  <c:pt idx="7">
                    <c:v>Il4</c:v>
                  </c:pt>
                  <c:pt idx="8">
                    <c:v>Gata3</c:v>
                  </c:pt>
                  <c:pt idx="10">
                    <c:v>Asb2</c:v>
                  </c:pt>
                  <c:pt idx="11">
                    <c:v>Klrg1</c:v>
                  </c:pt>
                  <c:pt idx="12">
                    <c:v>Serpina3g</c:v>
                  </c:pt>
                  <c:pt idx="13">
                    <c:v>Ccl5</c:v>
                  </c:pt>
                  <c:pt idx="15">
                    <c:v>Foxp3</c:v>
                  </c:pt>
                  <c:pt idx="16">
                    <c:v>Il2ra</c:v>
                  </c:pt>
                  <c:pt idx="17">
                    <c:v>Il2rb</c:v>
                  </c:pt>
                  <c:pt idx="18">
                    <c:v>Tnfrsf18</c:v>
                  </c:pt>
                </c:lvl>
                <c:lvl>
                  <c:pt idx="0">
                    <c:v>TH1</c:v>
                  </c:pt>
                  <c:pt idx="7">
                    <c:v>TH2</c:v>
                  </c:pt>
                  <c:pt idx="10">
                    <c:v>NKT</c:v>
                  </c:pt>
                  <c:pt idx="15">
                    <c:v>Treg</c:v>
                  </c:pt>
                </c:lvl>
              </c:multiLvlStrCache>
            </c:multiLvlStrRef>
          </c:cat>
          <c:val>
            <c:numRef>
              <c:f>Sheet1!$D$47:$D$65</c:f>
              <c:numCache>
                <c:formatCode>General</c:formatCode>
                <c:ptCount val="19"/>
                <c:pt idx="0">
                  <c:v>2.705</c:v>
                </c:pt>
                <c:pt idx="1">
                  <c:v>0.0</c:v>
                </c:pt>
                <c:pt idx="2">
                  <c:v>52.79</c:v>
                </c:pt>
                <c:pt idx="3">
                  <c:v>0.84</c:v>
                </c:pt>
                <c:pt idx="4">
                  <c:v>4.085</c:v>
                </c:pt>
                <c:pt idx="5">
                  <c:v>8.45</c:v>
                </c:pt>
                <c:pt idx="7">
                  <c:v>0.255</c:v>
                </c:pt>
                <c:pt idx="8">
                  <c:v>18.54</c:v>
                </c:pt>
                <c:pt idx="10">
                  <c:v>0.1</c:v>
                </c:pt>
                <c:pt idx="11">
                  <c:v>0.62</c:v>
                </c:pt>
                <c:pt idx="12">
                  <c:v>0.495</c:v>
                </c:pt>
                <c:pt idx="13">
                  <c:v>14.88</c:v>
                </c:pt>
                <c:pt idx="15">
                  <c:v>20.785</c:v>
                </c:pt>
                <c:pt idx="16">
                  <c:v>55.155</c:v>
                </c:pt>
                <c:pt idx="17">
                  <c:v>56.505</c:v>
                </c:pt>
                <c:pt idx="18">
                  <c:v>70.295</c:v>
                </c:pt>
              </c:numCache>
            </c:numRef>
          </c:val>
        </c:ser>
        <c:ser>
          <c:idx val="1"/>
          <c:order val="1"/>
          <c:tx>
            <c:strRef>
              <c:f>Sheet1!$E$46</c:f>
              <c:strCache>
                <c:ptCount val="1"/>
                <c:pt idx="0">
                  <c:v>ACT</c:v>
                </c:pt>
              </c:strCache>
            </c:strRef>
          </c:tx>
          <c:spPr>
            <a:solidFill>
              <a:srgbClr val="58C704"/>
            </a:solidFill>
            <a:ln>
              <a:solidFill>
                <a:srgbClr val="58C704"/>
              </a:solidFill>
            </a:ln>
          </c:spPr>
          <c:invertIfNegative val="0"/>
          <c:cat>
            <c:multiLvlStrRef>
              <c:f>Sheet1!$B$47:$C$65</c:f>
              <c:multiLvlStrCache>
                <c:ptCount val="19"/>
                <c:lvl>
                  <c:pt idx="0">
                    <c:v>Ifng</c:v>
                  </c:pt>
                  <c:pt idx="1">
                    <c:v>Tbx21</c:v>
                  </c:pt>
                  <c:pt idx="2">
                    <c:v>Id2</c:v>
                  </c:pt>
                  <c:pt idx="3">
                    <c:v>Gzmb</c:v>
                  </c:pt>
                  <c:pt idx="4">
                    <c:v>Il12rb2</c:v>
                  </c:pt>
                  <c:pt idx="5">
                    <c:v>Nkg7</c:v>
                  </c:pt>
                  <c:pt idx="7">
                    <c:v>Il4</c:v>
                  </c:pt>
                  <c:pt idx="8">
                    <c:v>Gata3</c:v>
                  </c:pt>
                  <c:pt idx="10">
                    <c:v>Asb2</c:v>
                  </c:pt>
                  <c:pt idx="11">
                    <c:v>Klrg1</c:v>
                  </c:pt>
                  <c:pt idx="12">
                    <c:v>Serpina3g</c:v>
                  </c:pt>
                  <c:pt idx="13">
                    <c:v>Ccl5</c:v>
                  </c:pt>
                  <c:pt idx="15">
                    <c:v>Foxp3</c:v>
                  </c:pt>
                  <c:pt idx="16">
                    <c:v>Il2ra</c:v>
                  </c:pt>
                  <c:pt idx="17">
                    <c:v>Il2rb</c:v>
                  </c:pt>
                  <c:pt idx="18">
                    <c:v>Tnfrsf18</c:v>
                  </c:pt>
                </c:lvl>
                <c:lvl>
                  <c:pt idx="0">
                    <c:v>TH1</c:v>
                  </c:pt>
                  <c:pt idx="7">
                    <c:v>TH2</c:v>
                  </c:pt>
                  <c:pt idx="10">
                    <c:v>NKT</c:v>
                  </c:pt>
                  <c:pt idx="15">
                    <c:v>Treg</c:v>
                  </c:pt>
                </c:lvl>
              </c:multiLvlStrCache>
            </c:multiLvlStrRef>
          </c:cat>
          <c:val>
            <c:numRef>
              <c:f>Sheet1!$E$47:$E$65</c:f>
              <c:numCache>
                <c:formatCode>General</c:formatCode>
                <c:ptCount val="19"/>
                <c:pt idx="0">
                  <c:v>147.365</c:v>
                </c:pt>
                <c:pt idx="1">
                  <c:v>21.185</c:v>
                </c:pt>
                <c:pt idx="2">
                  <c:v>776.645</c:v>
                </c:pt>
                <c:pt idx="3">
                  <c:v>28.59</c:v>
                </c:pt>
                <c:pt idx="4">
                  <c:v>48.825</c:v>
                </c:pt>
                <c:pt idx="5">
                  <c:v>468.965</c:v>
                </c:pt>
                <c:pt idx="7">
                  <c:v>76.015</c:v>
                </c:pt>
                <c:pt idx="8">
                  <c:v>41.935</c:v>
                </c:pt>
                <c:pt idx="10">
                  <c:v>31.31</c:v>
                </c:pt>
                <c:pt idx="11">
                  <c:v>85.41</c:v>
                </c:pt>
                <c:pt idx="12">
                  <c:v>51.075</c:v>
                </c:pt>
                <c:pt idx="13">
                  <c:v>329.4349999999993</c:v>
                </c:pt>
                <c:pt idx="15">
                  <c:v>58.65</c:v>
                </c:pt>
                <c:pt idx="16">
                  <c:v>124.44</c:v>
                </c:pt>
                <c:pt idx="17">
                  <c:v>554.765</c:v>
                </c:pt>
                <c:pt idx="18">
                  <c:v>189.52</c:v>
                </c:pt>
              </c:numCache>
            </c:numRef>
          </c:val>
        </c:ser>
        <c:ser>
          <c:idx val="2"/>
          <c:order val="2"/>
          <c:tx>
            <c:strRef>
              <c:f>Sheet1!$F$46</c:f>
              <c:strCache>
                <c:ptCount val="1"/>
                <c:pt idx="0">
                  <c:v>ACT IL21</c:v>
                </c:pt>
              </c:strCache>
            </c:strRef>
          </c:tx>
          <c:spPr>
            <a:solidFill>
              <a:srgbClr val="165DC1"/>
            </a:solidFill>
            <a:ln>
              <a:solidFill>
                <a:srgbClr val="165DC1"/>
              </a:solidFill>
            </a:ln>
          </c:spPr>
          <c:invertIfNegative val="0"/>
          <c:cat>
            <c:multiLvlStrRef>
              <c:f>Sheet1!$B$47:$C$65</c:f>
              <c:multiLvlStrCache>
                <c:ptCount val="19"/>
                <c:lvl>
                  <c:pt idx="0">
                    <c:v>Ifng</c:v>
                  </c:pt>
                  <c:pt idx="1">
                    <c:v>Tbx21</c:v>
                  </c:pt>
                  <c:pt idx="2">
                    <c:v>Id2</c:v>
                  </c:pt>
                  <c:pt idx="3">
                    <c:v>Gzmb</c:v>
                  </c:pt>
                  <c:pt idx="4">
                    <c:v>Il12rb2</c:v>
                  </c:pt>
                  <c:pt idx="5">
                    <c:v>Nkg7</c:v>
                  </c:pt>
                  <c:pt idx="7">
                    <c:v>Il4</c:v>
                  </c:pt>
                  <c:pt idx="8">
                    <c:v>Gata3</c:v>
                  </c:pt>
                  <c:pt idx="10">
                    <c:v>Asb2</c:v>
                  </c:pt>
                  <c:pt idx="11">
                    <c:v>Klrg1</c:v>
                  </c:pt>
                  <c:pt idx="12">
                    <c:v>Serpina3g</c:v>
                  </c:pt>
                  <c:pt idx="13">
                    <c:v>Ccl5</c:v>
                  </c:pt>
                  <c:pt idx="15">
                    <c:v>Foxp3</c:v>
                  </c:pt>
                  <c:pt idx="16">
                    <c:v>Il2ra</c:v>
                  </c:pt>
                  <c:pt idx="17">
                    <c:v>Il2rb</c:v>
                  </c:pt>
                  <c:pt idx="18">
                    <c:v>Tnfrsf18</c:v>
                  </c:pt>
                </c:lvl>
                <c:lvl>
                  <c:pt idx="0">
                    <c:v>TH1</c:v>
                  </c:pt>
                  <c:pt idx="7">
                    <c:v>TH2</c:v>
                  </c:pt>
                  <c:pt idx="10">
                    <c:v>NKT</c:v>
                  </c:pt>
                  <c:pt idx="15">
                    <c:v>Treg</c:v>
                  </c:pt>
                </c:lvl>
              </c:multiLvlStrCache>
            </c:multiLvlStrRef>
          </c:cat>
          <c:val>
            <c:numRef>
              <c:f>Sheet1!$F$47:$F$65</c:f>
              <c:numCache>
                <c:formatCode>General</c:formatCode>
                <c:ptCount val="19"/>
                <c:pt idx="0">
                  <c:v>80.05500000000001</c:v>
                </c:pt>
                <c:pt idx="1">
                  <c:v>5.385</c:v>
                </c:pt>
                <c:pt idx="2">
                  <c:v>184.725</c:v>
                </c:pt>
                <c:pt idx="3">
                  <c:v>10.015</c:v>
                </c:pt>
                <c:pt idx="4">
                  <c:v>7.319999999999998</c:v>
                </c:pt>
                <c:pt idx="5">
                  <c:v>136.6</c:v>
                </c:pt>
                <c:pt idx="7">
                  <c:v>13.655</c:v>
                </c:pt>
                <c:pt idx="8">
                  <c:v>37.03</c:v>
                </c:pt>
                <c:pt idx="10">
                  <c:v>5.5</c:v>
                </c:pt>
                <c:pt idx="11">
                  <c:v>2.78</c:v>
                </c:pt>
                <c:pt idx="12">
                  <c:v>11.76</c:v>
                </c:pt>
                <c:pt idx="13">
                  <c:v>113.895</c:v>
                </c:pt>
                <c:pt idx="15">
                  <c:v>2.13</c:v>
                </c:pt>
                <c:pt idx="16">
                  <c:v>7.819999999999998</c:v>
                </c:pt>
                <c:pt idx="17">
                  <c:v>201.61</c:v>
                </c:pt>
                <c:pt idx="18">
                  <c:v>80.68499999999998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cylinder"/>
        <c:axId val="-2075344472"/>
        <c:axId val="-2075341336"/>
        <c:axId val="0"/>
      </c:bar3DChart>
      <c:catAx>
        <c:axId val="-2075344472"/>
        <c:scaling>
          <c:orientation val="minMax"/>
        </c:scaling>
        <c:delete val="0"/>
        <c:axPos val="b"/>
        <c:majorTickMark val="out"/>
        <c:minorTickMark val="none"/>
        <c:tickLblPos val="none"/>
        <c:spPr>
          <a:ln>
            <a:noFill/>
          </a:ln>
        </c:spPr>
        <c:txPr>
          <a:bodyPr/>
          <a:lstStyle/>
          <a:p>
            <a:pPr>
              <a:defRPr sz="1100" b="1"/>
            </a:pPr>
            <a:endParaRPr lang="en-US"/>
          </a:p>
        </c:txPr>
        <c:crossAx val="-2075341336"/>
        <c:crosses val="autoZero"/>
        <c:auto val="1"/>
        <c:lblAlgn val="ctr"/>
        <c:lblOffset val="100"/>
        <c:noMultiLvlLbl val="0"/>
      </c:catAx>
      <c:valAx>
        <c:axId val="-2075341336"/>
        <c:scaling>
          <c:orientation val="minMax"/>
        </c:scaling>
        <c:delete val="0"/>
        <c:axPos val="l"/>
        <c:numFmt formatCode="0%" sourceLinked="0"/>
        <c:majorTickMark val="out"/>
        <c:minorTickMark val="none"/>
        <c:tickLblPos val="none"/>
        <c:txPr>
          <a:bodyPr/>
          <a:lstStyle/>
          <a:p>
            <a:pPr>
              <a:defRPr sz="1100" b="1"/>
            </a:pPr>
            <a:endParaRPr lang="en-US"/>
          </a:p>
        </c:txPr>
        <c:crossAx val="-2075344472"/>
        <c:crosses val="autoZero"/>
        <c:crossBetween val="between"/>
        <c:majorUnit val="0.2"/>
      </c:valAx>
    </c:plotArea>
    <c:legend>
      <c:legendPos val="r"/>
      <c:layout>
        <c:manualLayout>
          <c:xMode val="edge"/>
          <c:yMode val="edge"/>
          <c:x val="0.804268899489319"/>
          <c:y val="0.245740873299928"/>
          <c:w val="0.184136896554461"/>
          <c:h val="0.61128376279188"/>
        </c:manualLayout>
      </c:layout>
      <c:overlay val="0"/>
      <c:txPr>
        <a:bodyPr/>
        <a:lstStyle/>
        <a:p>
          <a:pPr>
            <a:defRPr sz="3200" b="1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B1DD9D-C902-B840-B322-154EF55B2869}" type="datetimeFigureOut">
              <a:rPr lang="en-US" smtClean="0"/>
              <a:t>2/11/16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7450" y="685800"/>
            <a:ext cx="44831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443BF7-641D-E343-8941-44C002111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954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LOOK AT HISTOGRAM OF VFP</a:t>
            </a:r>
            <a:r>
              <a:rPr lang="en-US" baseline="0" dirty="0" smtClean="0"/>
              <a:t> for spleen </a:t>
            </a:r>
            <a:r>
              <a:rPr lang="en-US" baseline="0" dirty="0" err="1" smtClean="0"/>
              <a:t>vs</a:t>
            </a:r>
            <a:r>
              <a:rPr lang="en-US" baseline="0" dirty="0" smtClean="0"/>
              <a:t> thymus **** = &lt; 0.0001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443BF7-641D-E343-8941-44C002111AF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0869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Combine knockout and reporter data</a:t>
            </a:r>
            <a:r>
              <a:rPr lang="en-US" baseline="0" dirty="0" smtClean="0"/>
              <a:t>. Put reporter data first. Add FoxP3. Look at FoxP3 in the thymus. Genes and cytokines that </a:t>
            </a:r>
            <a:r>
              <a:rPr lang="en-US" baseline="0" smtClean="0"/>
              <a:t>drive them.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443BF7-641D-E343-8941-44C002111AF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3639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Figure 3.</a:t>
            </a:r>
            <a:r>
              <a:rPr lang="en-US" baseline="0" dirty="0" smtClean="0"/>
              <a:t> Functional enrichment in panel b: KEGG terms with p-values less than 0.01. </a:t>
            </a:r>
            <a:r>
              <a:rPr lang="en-US" baseline="0" smtClean="0"/>
              <a:t>nkg7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443BF7-641D-E343-8941-44C002111AF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681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Fig 4 repertoire</a:t>
            </a:r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443BF7-641D-E343-8941-44C002111AF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5933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Figure 5.</a:t>
            </a:r>
            <a:r>
              <a:rPr lang="en-US" baseline="0" dirty="0" smtClean="0"/>
              <a:t> Adoptive transfer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443BF7-641D-E343-8941-44C002111AF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0280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Figure 6. Thymus Histogram graph? Look at the activation profile</a:t>
            </a:r>
            <a:r>
              <a:rPr lang="en-US" baseline="0" dirty="0" smtClean="0"/>
              <a:t> of spleen and thymus and compare.  Lymph node spleen and blood. No thymus. CFSE labeled. Thymic </a:t>
            </a:r>
            <a:r>
              <a:rPr lang="en-US" baseline="0" dirty="0" err="1" smtClean="0"/>
              <a:t>vs</a:t>
            </a:r>
            <a:r>
              <a:rPr lang="en-US" baseline="0" dirty="0" smtClean="0"/>
              <a:t> non thymic cells. Present transfer data that is pertinent to the thymus argument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443BF7-641D-E343-8941-44C002111AF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4058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Figure</a:t>
            </a:r>
            <a:r>
              <a:rPr lang="en-US" baseline="0" dirty="0" smtClean="0"/>
              <a:t> 7.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443BF7-641D-E343-8941-44C002111AF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8924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14650" y="9231849"/>
            <a:ext cx="33032700" cy="637010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29300" y="16840200"/>
            <a:ext cx="27203400" cy="7594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9201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8402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7603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7680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9600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15206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34407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5360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E87A5-AD5E-C749-BB36-A736E6992297}" type="datetimeFigureOut">
              <a:rPr lang="en-US" smtClean="0"/>
              <a:t>2/11/16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CE0B2-E3D5-7F4D-8E73-2A75ACEF1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123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E87A5-AD5E-C749-BB36-A736E6992297}" type="datetimeFigureOut">
              <a:rPr lang="en-US" smtClean="0"/>
              <a:t>2/11/16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CE0B2-E3D5-7F4D-8E73-2A75ACEF1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978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038883" y="1747309"/>
            <a:ext cx="11800285" cy="371887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24541" y="1747309"/>
            <a:ext cx="34766643" cy="371887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E87A5-AD5E-C749-BB36-A736E6992297}" type="datetimeFigureOut">
              <a:rPr lang="en-US" smtClean="0"/>
              <a:t>2/11/16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CE0B2-E3D5-7F4D-8E73-2A75ACEF1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274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E87A5-AD5E-C749-BB36-A736E6992297}" type="datetimeFigureOut">
              <a:rPr lang="en-US" smtClean="0"/>
              <a:t>2/11/16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CE0B2-E3D5-7F4D-8E73-2A75ACEF1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412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69832" y="19096568"/>
            <a:ext cx="33032700" cy="5902325"/>
          </a:xfrm>
        </p:spPr>
        <p:txBody>
          <a:bodyPr anchor="t"/>
          <a:lstStyle>
            <a:lvl1pPr algn="l">
              <a:defRPr sz="167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69832" y="12595760"/>
            <a:ext cx="33032700" cy="6500809"/>
          </a:xfrm>
        </p:spPr>
        <p:txBody>
          <a:bodyPr anchor="b"/>
          <a:lstStyle>
            <a:lvl1pPr marL="0" indent="0">
              <a:buNone/>
              <a:defRPr sz="8500">
                <a:solidFill>
                  <a:schemeClr val="tx1">
                    <a:tint val="75000"/>
                  </a:schemeClr>
                </a:solidFill>
              </a:defRPr>
            </a:lvl1pPr>
            <a:lvl2pPr marL="1920101" indent="0">
              <a:buNone/>
              <a:defRPr sz="7500">
                <a:solidFill>
                  <a:schemeClr val="tx1">
                    <a:tint val="75000"/>
                  </a:schemeClr>
                </a:solidFill>
              </a:defRPr>
            </a:lvl2pPr>
            <a:lvl3pPr marL="3840203" indent="0">
              <a:buNone/>
              <a:defRPr sz="6500">
                <a:solidFill>
                  <a:schemeClr val="tx1">
                    <a:tint val="75000"/>
                  </a:schemeClr>
                </a:solidFill>
              </a:defRPr>
            </a:lvl3pPr>
            <a:lvl4pPr marL="5760303" indent="0">
              <a:buNone/>
              <a:defRPr sz="6000">
                <a:solidFill>
                  <a:schemeClr val="tx1">
                    <a:tint val="75000"/>
                  </a:schemeClr>
                </a:solidFill>
              </a:defRPr>
            </a:lvl4pPr>
            <a:lvl5pPr marL="7680404" indent="0">
              <a:buNone/>
              <a:defRPr sz="6000">
                <a:solidFill>
                  <a:schemeClr val="tx1">
                    <a:tint val="75000"/>
                  </a:schemeClr>
                </a:solidFill>
              </a:defRPr>
            </a:lvl5pPr>
            <a:lvl6pPr marL="9600505" indent="0">
              <a:buNone/>
              <a:defRPr sz="6000">
                <a:solidFill>
                  <a:schemeClr val="tx1">
                    <a:tint val="75000"/>
                  </a:schemeClr>
                </a:solidFill>
              </a:defRPr>
            </a:lvl6pPr>
            <a:lvl7pPr marL="11520607" indent="0">
              <a:buNone/>
              <a:defRPr sz="6000">
                <a:solidFill>
                  <a:schemeClr val="tx1">
                    <a:tint val="75000"/>
                  </a:schemeClr>
                </a:solidFill>
              </a:defRPr>
            </a:lvl7pPr>
            <a:lvl8pPr marL="13440708" indent="0">
              <a:buNone/>
              <a:defRPr sz="6000">
                <a:solidFill>
                  <a:schemeClr val="tx1">
                    <a:tint val="75000"/>
                  </a:schemeClr>
                </a:solidFill>
              </a:defRPr>
            </a:lvl8pPr>
            <a:lvl9pPr marL="15360808" indent="0">
              <a:buNone/>
              <a:defRPr sz="6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E87A5-AD5E-C749-BB36-A736E6992297}" type="datetimeFigureOut">
              <a:rPr lang="en-US" smtClean="0"/>
              <a:t>2/11/16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CE0B2-E3D5-7F4D-8E73-2A75ACEF1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535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24537" y="10167409"/>
            <a:ext cx="23283465" cy="28768675"/>
          </a:xfrm>
        </p:spPr>
        <p:txBody>
          <a:bodyPr/>
          <a:lstStyle>
            <a:lvl1pPr>
              <a:defRPr sz="11700"/>
            </a:lvl1pPr>
            <a:lvl2pPr>
              <a:defRPr sz="10200"/>
            </a:lvl2pPr>
            <a:lvl3pPr>
              <a:defRPr sz="8500"/>
            </a:lvl3pPr>
            <a:lvl4pPr>
              <a:defRPr sz="7500"/>
            </a:lvl4pPr>
            <a:lvl5pPr>
              <a:defRPr sz="7500"/>
            </a:lvl5pPr>
            <a:lvl6pPr>
              <a:defRPr sz="7500"/>
            </a:lvl6pPr>
            <a:lvl7pPr>
              <a:defRPr sz="7500"/>
            </a:lvl7pPr>
            <a:lvl8pPr>
              <a:defRPr sz="7500"/>
            </a:lvl8pPr>
            <a:lvl9pPr>
              <a:defRPr sz="7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555707" y="10167409"/>
            <a:ext cx="23283467" cy="28768675"/>
          </a:xfrm>
        </p:spPr>
        <p:txBody>
          <a:bodyPr/>
          <a:lstStyle>
            <a:lvl1pPr>
              <a:defRPr sz="11700"/>
            </a:lvl1pPr>
            <a:lvl2pPr>
              <a:defRPr sz="10200"/>
            </a:lvl2pPr>
            <a:lvl3pPr>
              <a:defRPr sz="8500"/>
            </a:lvl3pPr>
            <a:lvl4pPr>
              <a:defRPr sz="7500"/>
            </a:lvl4pPr>
            <a:lvl5pPr>
              <a:defRPr sz="7500"/>
            </a:lvl5pPr>
            <a:lvl6pPr>
              <a:defRPr sz="7500"/>
            </a:lvl6pPr>
            <a:lvl7pPr>
              <a:defRPr sz="7500"/>
            </a:lvl7pPr>
            <a:lvl8pPr>
              <a:defRPr sz="7500"/>
            </a:lvl8pPr>
            <a:lvl9pPr>
              <a:defRPr sz="7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E87A5-AD5E-C749-BB36-A736E6992297}" type="datetimeFigureOut">
              <a:rPr lang="en-US" smtClean="0"/>
              <a:t>2/11/16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CE0B2-E3D5-7F4D-8E73-2A75ACEF1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039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3100" y="1190097"/>
            <a:ext cx="34975800" cy="495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3102" y="6652157"/>
            <a:ext cx="17170798" cy="2772303"/>
          </a:xfrm>
        </p:spPr>
        <p:txBody>
          <a:bodyPr anchor="b"/>
          <a:lstStyle>
            <a:lvl1pPr marL="0" indent="0">
              <a:buNone/>
              <a:defRPr sz="10200" b="1"/>
            </a:lvl1pPr>
            <a:lvl2pPr marL="1920101" indent="0">
              <a:buNone/>
              <a:defRPr sz="8500" b="1"/>
            </a:lvl2pPr>
            <a:lvl3pPr marL="3840203" indent="0">
              <a:buNone/>
              <a:defRPr sz="7500" b="1"/>
            </a:lvl3pPr>
            <a:lvl4pPr marL="5760303" indent="0">
              <a:buNone/>
              <a:defRPr sz="6500" b="1"/>
            </a:lvl4pPr>
            <a:lvl5pPr marL="7680404" indent="0">
              <a:buNone/>
              <a:defRPr sz="6500" b="1"/>
            </a:lvl5pPr>
            <a:lvl6pPr marL="9600505" indent="0">
              <a:buNone/>
              <a:defRPr sz="6500" b="1"/>
            </a:lvl6pPr>
            <a:lvl7pPr marL="11520607" indent="0">
              <a:buNone/>
              <a:defRPr sz="6500" b="1"/>
            </a:lvl7pPr>
            <a:lvl8pPr marL="13440708" indent="0">
              <a:buNone/>
              <a:defRPr sz="6500" b="1"/>
            </a:lvl8pPr>
            <a:lvl9pPr marL="15360808" indent="0">
              <a:buNone/>
              <a:defRPr sz="6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3102" y="9424460"/>
            <a:ext cx="17170798" cy="17122247"/>
          </a:xfrm>
        </p:spPr>
        <p:txBody>
          <a:bodyPr/>
          <a:lstStyle>
            <a:lvl1pPr>
              <a:defRPr sz="10200"/>
            </a:lvl1pPr>
            <a:lvl2pPr>
              <a:defRPr sz="8500"/>
            </a:lvl2pPr>
            <a:lvl3pPr>
              <a:defRPr sz="7500"/>
            </a:lvl3pPr>
            <a:lvl4pPr>
              <a:defRPr sz="6500"/>
            </a:lvl4pPr>
            <a:lvl5pPr>
              <a:defRPr sz="6500"/>
            </a:lvl5pPr>
            <a:lvl6pPr>
              <a:defRPr sz="6500"/>
            </a:lvl6pPr>
            <a:lvl7pPr>
              <a:defRPr sz="6500"/>
            </a:lvl7pPr>
            <a:lvl8pPr>
              <a:defRPr sz="6500"/>
            </a:lvl8pPr>
            <a:lvl9pPr>
              <a:defRPr sz="6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9741360" y="6652157"/>
            <a:ext cx="17177544" cy="2772303"/>
          </a:xfrm>
        </p:spPr>
        <p:txBody>
          <a:bodyPr anchor="b"/>
          <a:lstStyle>
            <a:lvl1pPr marL="0" indent="0">
              <a:buNone/>
              <a:defRPr sz="10200" b="1"/>
            </a:lvl1pPr>
            <a:lvl2pPr marL="1920101" indent="0">
              <a:buNone/>
              <a:defRPr sz="8500" b="1"/>
            </a:lvl2pPr>
            <a:lvl3pPr marL="3840203" indent="0">
              <a:buNone/>
              <a:defRPr sz="7500" b="1"/>
            </a:lvl3pPr>
            <a:lvl4pPr marL="5760303" indent="0">
              <a:buNone/>
              <a:defRPr sz="6500" b="1"/>
            </a:lvl4pPr>
            <a:lvl5pPr marL="7680404" indent="0">
              <a:buNone/>
              <a:defRPr sz="6500" b="1"/>
            </a:lvl5pPr>
            <a:lvl6pPr marL="9600505" indent="0">
              <a:buNone/>
              <a:defRPr sz="6500" b="1"/>
            </a:lvl6pPr>
            <a:lvl7pPr marL="11520607" indent="0">
              <a:buNone/>
              <a:defRPr sz="6500" b="1"/>
            </a:lvl7pPr>
            <a:lvl8pPr marL="13440708" indent="0">
              <a:buNone/>
              <a:defRPr sz="6500" b="1"/>
            </a:lvl8pPr>
            <a:lvl9pPr marL="15360808" indent="0">
              <a:buNone/>
              <a:defRPr sz="6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9741360" y="9424460"/>
            <a:ext cx="17177544" cy="17122247"/>
          </a:xfrm>
        </p:spPr>
        <p:txBody>
          <a:bodyPr/>
          <a:lstStyle>
            <a:lvl1pPr>
              <a:defRPr sz="10200"/>
            </a:lvl1pPr>
            <a:lvl2pPr>
              <a:defRPr sz="8500"/>
            </a:lvl2pPr>
            <a:lvl3pPr>
              <a:defRPr sz="7500"/>
            </a:lvl3pPr>
            <a:lvl4pPr>
              <a:defRPr sz="6500"/>
            </a:lvl4pPr>
            <a:lvl5pPr>
              <a:defRPr sz="6500"/>
            </a:lvl5pPr>
            <a:lvl6pPr>
              <a:defRPr sz="6500"/>
            </a:lvl6pPr>
            <a:lvl7pPr>
              <a:defRPr sz="6500"/>
            </a:lvl7pPr>
            <a:lvl8pPr>
              <a:defRPr sz="6500"/>
            </a:lvl8pPr>
            <a:lvl9pPr>
              <a:defRPr sz="6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E87A5-AD5E-C749-BB36-A736E6992297}" type="datetimeFigureOut">
              <a:rPr lang="en-US" smtClean="0"/>
              <a:t>2/11/16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CE0B2-E3D5-7F4D-8E73-2A75ACEF1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329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E87A5-AD5E-C749-BB36-A736E6992297}" type="datetimeFigureOut">
              <a:rPr lang="en-US" smtClean="0"/>
              <a:t>2/11/16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CE0B2-E3D5-7F4D-8E73-2A75ACEF1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149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E87A5-AD5E-C749-BB36-A736E6992297}" type="datetimeFigureOut">
              <a:rPr lang="en-US" smtClean="0"/>
              <a:t>2/11/16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CE0B2-E3D5-7F4D-8E73-2A75ACEF1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685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3102" y="1183216"/>
            <a:ext cx="12785332" cy="5035550"/>
          </a:xfrm>
        </p:spPr>
        <p:txBody>
          <a:bodyPr anchor="b"/>
          <a:lstStyle>
            <a:lvl1pPr algn="l">
              <a:defRPr sz="8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93965" y="1183219"/>
            <a:ext cx="21724941" cy="25363491"/>
          </a:xfrm>
        </p:spPr>
        <p:txBody>
          <a:bodyPr/>
          <a:lstStyle>
            <a:lvl1pPr>
              <a:defRPr sz="13500"/>
            </a:lvl1pPr>
            <a:lvl2pPr>
              <a:defRPr sz="11700"/>
            </a:lvl2pPr>
            <a:lvl3pPr>
              <a:defRPr sz="10200"/>
            </a:lvl3pPr>
            <a:lvl4pPr>
              <a:defRPr sz="8500"/>
            </a:lvl4pPr>
            <a:lvl5pPr>
              <a:defRPr sz="8500"/>
            </a:lvl5pPr>
            <a:lvl6pPr>
              <a:defRPr sz="8500"/>
            </a:lvl6pPr>
            <a:lvl7pPr>
              <a:defRPr sz="8500"/>
            </a:lvl7pPr>
            <a:lvl8pPr>
              <a:defRPr sz="8500"/>
            </a:lvl8pPr>
            <a:lvl9pPr>
              <a:defRPr sz="8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3102" y="6218769"/>
            <a:ext cx="12785332" cy="20327941"/>
          </a:xfrm>
        </p:spPr>
        <p:txBody>
          <a:bodyPr/>
          <a:lstStyle>
            <a:lvl1pPr marL="0" indent="0">
              <a:buNone/>
              <a:defRPr sz="6000"/>
            </a:lvl1pPr>
            <a:lvl2pPr marL="1920101" indent="0">
              <a:buNone/>
              <a:defRPr sz="5100"/>
            </a:lvl2pPr>
            <a:lvl3pPr marL="3840203" indent="0">
              <a:buNone/>
              <a:defRPr sz="4200"/>
            </a:lvl3pPr>
            <a:lvl4pPr marL="5760303" indent="0">
              <a:buNone/>
              <a:defRPr sz="3900"/>
            </a:lvl4pPr>
            <a:lvl5pPr marL="7680404" indent="0">
              <a:buNone/>
              <a:defRPr sz="3900"/>
            </a:lvl5pPr>
            <a:lvl6pPr marL="9600505" indent="0">
              <a:buNone/>
              <a:defRPr sz="3900"/>
            </a:lvl6pPr>
            <a:lvl7pPr marL="11520607" indent="0">
              <a:buNone/>
              <a:defRPr sz="3900"/>
            </a:lvl7pPr>
            <a:lvl8pPr marL="13440708" indent="0">
              <a:buNone/>
              <a:defRPr sz="3900"/>
            </a:lvl8pPr>
            <a:lvl9pPr marL="15360808" indent="0">
              <a:buNone/>
              <a:defRPr sz="3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E87A5-AD5E-C749-BB36-A736E6992297}" type="datetimeFigureOut">
              <a:rPr lang="en-US" smtClean="0"/>
              <a:t>2/11/16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CE0B2-E3D5-7F4D-8E73-2A75ACEF1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126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17223" y="20802602"/>
            <a:ext cx="23317200" cy="2455866"/>
          </a:xfrm>
        </p:spPr>
        <p:txBody>
          <a:bodyPr anchor="b"/>
          <a:lstStyle>
            <a:lvl1pPr algn="l">
              <a:defRPr sz="8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617223" y="2655359"/>
            <a:ext cx="23317200" cy="17830800"/>
          </a:xfrm>
        </p:spPr>
        <p:txBody>
          <a:bodyPr/>
          <a:lstStyle>
            <a:lvl1pPr marL="0" indent="0">
              <a:buNone/>
              <a:defRPr sz="13500"/>
            </a:lvl1pPr>
            <a:lvl2pPr marL="1920101" indent="0">
              <a:buNone/>
              <a:defRPr sz="11700"/>
            </a:lvl2pPr>
            <a:lvl3pPr marL="3840203" indent="0">
              <a:buNone/>
              <a:defRPr sz="10200"/>
            </a:lvl3pPr>
            <a:lvl4pPr marL="5760303" indent="0">
              <a:buNone/>
              <a:defRPr sz="8500"/>
            </a:lvl4pPr>
            <a:lvl5pPr marL="7680404" indent="0">
              <a:buNone/>
              <a:defRPr sz="8500"/>
            </a:lvl5pPr>
            <a:lvl6pPr marL="9600505" indent="0">
              <a:buNone/>
              <a:defRPr sz="8500"/>
            </a:lvl6pPr>
            <a:lvl7pPr marL="11520607" indent="0">
              <a:buNone/>
              <a:defRPr sz="8500"/>
            </a:lvl7pPr>
            <a:lvl8pPr marL="13440708" indent="0">
              <a:buNone/>
              <a:defRPr sz="8500"/>
            </a:lvl8pPr>
            <a:lvl9pPr marL="15360808" indent="0">
              <a:buNone/>
              <a:defRPr sz="8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17223" y="23258468"/>
            <a:ext cx="23317200" cy="3487734"/>
          </a:xfrm>
        </p:spPr>
        <p:txBody>
          <a:bodyPr/>
          <a:lstStyle>
            <a:lvl1pPr marL="0" indent="0">
              <a:buNone/>
              <a:defRPr sz="6000"/>
            </a:lvl1pPr>
            <a:lvl2pPr marL="1920101" indent="0">
              <a:buNone/>
              <a:defRPr sz="5100"/>
            </a:lvl2pPr>
            <a:lvl3pPr marL="3840203" indent="0">
              <a:buNone/>
              <a:defRPr sz="4200"/>
            </a:lvl3pPr>
            <a:lvl4pPr marL="5760303" indent="0">
              <a:buNone/>
              <a:defRPr sz="3900"/>
            </a:lvl4pPr>
            <a:lvl5pPr marL="7680404" indent="0">
              <a:buNone/>
              <a:defRPr sz="3900"/>
            </a:lvl5pPr>
            <a:lvl6pPr marL="9600505" indent="0">
              <a:buNone/>
              <a:defRPr sz="3900"/>
            </a:lvl6pPr>
            <a:lvl7pPr marL="11520607" indent="0">
              <a:buNone/>
              <a:defRPr sz="3900"/>
            </a:lvl7pPr>
            <a:lvl8pPr marL="13440708" indent="0">
              <a:buNone/>
              <a:defRPr sz="3900"/>
            </a:lvl8pPr>
            <a:lvl9pPr marL="15360808" indent="0">
              <a:buNone/>
              <a:defRPr sz="3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E87A5-AD5E-C749-BB36-A736E6992297}" type="datetimeFigureOut">
              <a:rPr lang="en-US" smtClean="0"/>
              <a:t>2/11/16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CE0B2-E3D5-7F4D-8E73-2A75ACEF1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783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3100" y="1190097"/>
            <a:ext cx="34975800" cy="4953000"/>
          </a:xfrm>
          <a:prstGeom prst="rect">
            <a:avLst/>
          </a:prstGeom>
        </p:spPr>
        <p:txBody>
          <a:bodyPr vert="horz" lIns="384020" tIns="192010" rIns="384020" bIns="19201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3100" y="6934209"/>
            <a:ext cx="34975800" cy="19612505"/>
          </a:xfrm>
          <a:prstGeom prst="rect">
            <a:avLst/>
          </a:prstGeom>
        </p:spPr>
        <p:txBody>
          <a:bodyPr vert="horz" lIns="384020" tIns="192010" rIns="384020" bIns="19201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43100" y="27544190"/>
            <a:ext cx="9067800" cy="1582209"/>
          </a:xfrm>
          <a:prstGeom prst="rect">
            <a:avLst/>
          </a:prstGeom>
        </p:spPr>
        <p:txBody>
          <a:bodyPr vert="horz" lIns="384020" tIns="192010" rIns="384020" bIns="192010" rtlCol="0" anchor="ctr"/>
          <a:lstStyle>
            <a:lvl1pPr algn="l">
              <a:defRPr sz="5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9E87A5-AD5E-C749-BB36-A736E6992297}" type="datetimeFigureOut">
              <a:rPr lang="en-US" smtClean="0"/>
              <a:t>2/11/16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277850" y="27544190"/>
            <a:ext cx="12306300" cy="1582209"/>
          </a:xfrm>
          <a:prstGeom prst="rect">
            <a:avLst/>
          </a:prstGeom>
        </p:spPr>
        <p:txBody>
          <a:bodyPr vert="horz" lIns="384020" tIns="192010" rIns="384020" bIns="192010" rtlCol="0" anchor="ctr"/>
          <a:lstStyle>
            <a:lvl1pPr algn="ctr">
              <a:defRPr sz="5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7851100" y="27544190"/>
            <a:ext cx="9067800" cy="1582209"/>
          </a:xfrm>
          <a:prstGeom prst="rect">
            <a:avLst/>
          </a:prstGeom>
        </p:spPr>
        <p:txBody>
          <a:bodyPr vert="horz" lIns="384020" tIns="192010" rIns="384020" bIns="192010" rtlCol="0" anchor="ctr"/>
          <a:lstStyle>
            <a:lvl1pPr algn="r">
              <a:defRPr sz="5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CE0B2-E3D5-7F4D-8E73-2A75ACEF1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708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920101" rtl="0" eaLnBrk="1" latinLnBrk="0" hangingPunct="1">
        <a:spcBef>
          <a:spcPct val="0"/>
        </a:spcBef>
        <a:buNone/>
        <a:defRPr sz="18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40076" indent="-1440076" algn="l" defTabSz="1920101" rtl="0" eaLnBrk="1" latinLnBrk="0" hangingPunct="1">
        <a:spcBef>
          <a:spcPct val="20000"/>
        </a:spcBef>
        <a:buFont typeface="Arial"/>
        <a:buChar char="•"/>
        <a:defRPr sz="13500" kern="1200">
          <a:solidFill>
            <a:schemeClr val="tx1"/>
          </a:solidFill>
          <a:latin typeface="+mn-lt"/>
          <a:ea typeface="+mn-ea"/>
          <a:cs typeface="+mn-cs"/>
        </a:defRPr>
      </a:lvl1pPr>
      <a:lvl2pPr marL="3120164" indent="-1200063" algn="l" defTabSz="1920101" rtl="0" eaLnBrk="1" latinLnBrk="0" hangingPunct="1">
        <a:spcBef>
          <a:spcPct val="20000"/>
        </a:spcBef>
        <a:buFont typeface="Arial"/>
        <a:buChar char="–"/>
        <a:defRPr sz="11700" kern="1200">
          <a:solidFill>
            <a:schemeClr val="tx1"/>
          </a:solidFill>
          <a:latin typeface="+mn-lt"/>
          <a:ea typeface="+mn-ea"/>
          <a:cs typeface="+mn-cs"/>
        </a:defRPr>
      </a:lvl2pPr>
      <a:lvl3pPr marL="4800252" indent="-960050" algn="l" defTabSz="1920101" rtl="0" eaLnBrk="1" latinLnBrk="0" hangingPunct="1">
        <a:spcBef>
          <a:spcPct val="20000"/>
        </a:spcBef>
        <a:buFont typeface="Arial"/>
        <a:buChar char="•"/>
        <a:defRPr sz="10200" kern="1200">
          <a:solidFill>
            <a:schemeClr val="tx1"/>
          </a:solidFill>
          <a:latin typeface="+mn-lt"/>
          <a:ea typeface="+mn-ea"/>
          <a:cs typeface="+mn-cs"/>
        </a:defRPr>
      </a:lvl3pPr>
      <a:lvl4pPr marL="6720353" indent="-960050" algn="l" defTabSz="1920101" rtl="0" eaLnBrk="1" latinLnBrk="0" hangingPunct="1">
        <a:spcBef>
          <a:spcPct val="20000"/>
        </a:spcBef>
        <a:buFont typeface="Arial"/>
        <a:buChar char="–"/>
        <a:defRPr sz="8500" kern="1200">
          <a:solidFill>
            <a:schemeClr val="tx1"/>
          </a:solidFill>
          <a:latin typeface="+mn-lt"/>
          <a:ea typeface="+mn-ea"/>
          <a:cs typeface="+mn-cs"/>
        </a:defRPr>
      </a:lvl4pPr>
      <a:lvl5pPr marL="8640455" indent="-960050" algn="l" defTabSz="1920101" rtl="0" eaLnBrk="1" latinLnBrk="0" hangingPunct="1">
        <a:spcBef>
          <a:spcPct val="20000"/>
        </a:spcBef>
        <a:buFont typeface="Arial"/>
        <a:buChar char="»"/>
        <a:defRPr sz="8500" kern="1200">
          <a:solidFill>
            <a:schemeClr val="tx1"/>
          </a:solidFill>
          <a:latin typeface="+mn-lt"/>
          <a:ea typeface="+mn-ea"/>
          <a:cs typeface="+mn-cs"/>
        </a:defRPr>
      </a:lvl5pPr>
      <a:lvl6pPr marL="10560555" indent="-960050" algn="l" defTabSz="1920101" rtl="0" eaLnBrk="1" latinLnBrk="0" hangingPunct="1">
        <a:spcBef>
          <a:spcPct val="20000"/>
        </a:spcBef>
        <a:buFont typeface="Arial"/>
        <a:buChar char="•"/>
        <a:defRPr sz="8500" kern="1200">
          <a:solidFill>
            <a:schemeClr val="tx1"/>
          </a:solidFill>
          <a:latin typeface="+mn-lt"/>
          <a:ea typeface="+mn-ea"/>
          <a:cs typeface="+mn-cs"/>
        </a:defRPr>
      </a:lvl6pPr>
      <a:lvl7pPr marL="12480656" indent="-960050" algn="l" defTabSz="1920101" rtl="0" eaLnBrk="1" latinLnBrk="0" hangingPunct="1">
        <a:spcBef>
          <a:spcPct val="20000"/>
        </a:spcBef>
        <a:buFont typeface="Arial"/>
        <a:buChar char="•"/>
        <a:defRPr sz="8500" kern="1200">
          <a:solidFill>
            <a:schemeClr val="tx1"/>
          </a:solidFill>
          <a:latin typeface="+mn-lt"/>
          <a:ea typeface="+mn-ea"/>
          <a:cs typeface="+mn-cs"/>
        </a:defRPr>
      </a:lvl7pPr>
      <a:lvl8pPr marL="14400758" indent="-960050" algn="l" defTabSz="1920101" rtl="0" eaLnBrk="1" latinLnBrk="0" hangingPunct="1">
        <a:spcBef>
          <a:spcPct val="20000"/>
        </a:spcBef>
        <a:buFont typeface="Arial"/>
        <a:buChar char="•"/>
        <a:defRPr sz="8500" kern="1200">
          <a:solidFill>
            <a:schemeClr val="tx1"/>
          </a:solidFill>
          <a:latin typeface="+mn-lt"/>
          <a:ea typeface="+mn-ea"/>
          <a:cs typeface="+mn-cs"/>
        </a:defRPr>
      </a:lvl8pPr>
      <a:lvl9pPr marL="16320859" indent="-960050" algn="l" defTabSz="1920101" rtl="0" eaLnBrk="1" latinLnBrk="0" hangingPunct="1">
        <a:spcBef>
          <a:spcPct val="20000"/>
        </a:spcBef>
        <a:buFont typeface="Arial"/>
        <a:buChar char="•"/>
        <a:defRPr sz="8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920101" rtl="0" eaLnBrk="1" latinLnBrk="0" hangingPunct="1">
        <a:defRPr sz="7500" kern="1200">
          <a:solidFill>
            <a:schemeClr val="tx1"/>
          </a:solidFill>
          <a:latin typeface="+mn-lt"/>
          <a:ea typeface="+mn-ea"/>
          <a:cs typeface="+mn-cs"/>
        </a:defRPr>
      </a:lvl1pPr>
      <a:lvl2pPr marL="1920101" algn="l" defTabSz="1920101" rtl="0" eaLnBrk="1" latinLnBrk="0" hangingPunct="1">
        <a:defRPr sz="7500" kern="1200">
          <a:solidFill>
            <a:schemeClr val="tx1"/>
          </a:solidFill>
          <a:latin typeface="+mn-lt"/>
          <a:ea typeface="+mn-ea"/>
          <a:cs typeface="+mn-cs"/>
        </a:defRPr>
      </a:lvl2pPr>
      <a:lvl3pPr marL="3840203" algn="l" defTabSz="1920101" rtl="0" eaLnBrk="1" latinLnBrk="0" hangingPunct="1">
        <a:defRPr sz="7500" kern="1200">
          <a:solidFill>
            <a:schemeClr val="tx1"/>
          </a:solidFill>
          <a:latin typeface="+mn-lt"/>
          <a:ea typeface="+mn-ea"/>
          <a:cs typeface="+mn-cs"/>
        </a:defRPr>
      </a:lvl3pPr>
      <a:lvl4pPr marL="5760303" algn="l" defTabSz="1920101" rtl="0" eaLnBrk="1" latinLnBrk="0" hangingPunct="1">
        <a:defRPr sz="7500" kern="1200">
          <a:solidFill>
            <a:schemeClr val="tx1"/>
          </a:solidFill>
          <a:latin typeface="+mn-lt"/>
          <a:ea typeface="+mn-ea"/>
          <a:cs typeface="+mn-cs"/>
        </a:defRPr>
      </a:lvl4pPr>
      <a:lvl5pPr marL="7680404" algn="l" defTabSz="1920101" rtl="0" eaLnBrk="1" latinLnBrk="0" hangingPunct="1">
        <a:defRPr sz="7500" kern="1200">
          <a:solidFill>
            <a:schemeClr val="tx1"/>
          </a:solidFill>
          <a:latin typeface="+mn-lt"/>
          <a:ea typeface="+mn-ea"/>
          <a:cs typeface="+mn-cs"/>
        </a:defRPr>
      </a:lvl5pPr>
      <a:lvl6pPr marL="9600505" algn="l" defTabSz="1920101" rtl="0" eaLnBrk="1" latinLnBrk="0" hangingPunct="1">
        <a:defRPr sz="7500" kern="1200">
          <a:solidFill>
            <a:schemeClr val="tx1"/>
          </a:solidFill>
          <a:latin typeface="+mn-lt"/>
          <a:ea typeface="+mn-ea"/>
          <a:cs typeface="+mn-cs"/>
        </a:defRPr>
      </a:lvl6pPr>
      <a:lvl7pPr marL="11520607" algn="l" defTabSz="1920101" rtl="0" eaLnBrk="1" latinLnBrk="0" hangingPunct="1">
        <a:defRPr sz="7500" kern="1200">
          <a:solidFill>
            <a:schemeClr val="tx1"/>
          </a:solidFill>
          <a:latin typeface="+mn-lt"/>
          <a:ea typeface="+mn-ea"/>
          <a:cs typeface="+mn-cs"/>
        </a:defRPr>
      </a:lvl7pPr>
      <a:lvl8pPr marL="13440708" algn="l" defTabSz="1920101" rtl="0" eaLnBrk="1" latinLnBrk="0" hangingPunct="1">
        <a:defRPr sz="7500" kern="1200">
          <a:solidFill>
            <a:schemeClr val="tx1"/>
          </a:solidFill>
          <a:latin typeface="+mn-lt"/>
          <a:ea typeface="+mn-ea"/>
          <a:cs typeface="+mn-cs"/>
        </a:defRPr>
      </a:lvl8pPr>
      <a:lvl9pPr marL="15360808" algn="l" defTabSz="1920101" rtl="0" eaLnBrk="1" latinLnBrk="0" hangingPunct="1">
        <a:defRPr sz="7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emf"/><Relationship Id="rId6" Type="http://schemas.openxmlformats.org/officeDocument/2006/relationships/image" Target="../media/image4.emf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image" Target="../media/image8.em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emf"/><Relationship Id="rId6" Type="http://schemas.openxmlformats.org/officeDocument/2006/relationships/image" Target="../media/image12.emf"/><Relationship Id="rId7" Type="http://schemas.openxmlformats.org/officeDocument/2006/relationships/image" Target="../media/image13.emf"/><Relationship Id="rId8" Type="http://schemas.openxmlformats.org/officeDocument/2006/relationships/image" Target="../media/image14.emf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4" Type="http://schemas.openxmlformats.org/officeDocument/2006/relationships/image" Target="../media/image16.emf"/><Relationship Id="rId5" Type="http://schemas.openxmlformats.org/officeDocument/2006/relationships/image" Target="../media/image17.emf"/><Relationship Id="rId6" Type="http://schemas.openxmlformats.org/officeDocument/2006/relationships/image" Target="../media/image18.emf"/><Relationship Id="rId7" Type="http://schemas.openxmlformats.org/officeDocument/2006/relationships/chart" Target="../charts/chart1.xml"/><Relationship Id="rId8" Type="http://schemas.openxmlformats.org/officeDocument/2006/relationships/chart" Target="../charts/chart2.xml"/><Relationship Id="rId9" Type="http://schemas.openxmlformats.org/officeDocument/2006/relationships/image" Target="../media/image19.emf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emf"/><Relationship Id="rId5" Type="http://schemas.openxmlformats.org/officeDocument/2006/relationships/image" Target="../media/image22.emf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1.png"/><Relationship Id="rId12" Type="http://schemas.openxmlformats.org/officeDocument/2006/relationships/image" Target="../media/image32.png"/><Relationship Id="rId13" Type="http://schemas.openxmlformats.org/officeDocument/2006/relationships/image" Target="../media/image33.emf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3.emf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Relationship Id="rId7" Type="http://schemas.openxmlformats.org/officeDocument/2006/relationships/image" Target="../media/image27.emf"/><Relationship Id="rId8" Type="http://schemas.openxmlformats.org/officeDocument/2006/relationships/image" Target="../media/image28.emf"/><Relationship Id="rId9" Type="http://schemas.openxmlformats.org/officeDocument/2006/relationships/image" Target="../media/image29.png"/><Relationship Id="rId10" Type="http://schemas.openxmlformats.org/officeDocument/2006/relationships/image" Target="../media/image30.png"/></Relationships>
</file>

<file path=ppt/slides/_rels/slide6.xml.rels><?xml version="1.0" encoding="UTF-8" standalone="yes"?>
<Relationships xmlns="http://schemas.openxmlformats.org/package/2006/relationships"><Relationship Id="rId11" Type="http://schemas.openxmlformats.org/officeDocument/2006/relationships/image" Target="../media/image42.emf"/><Relationship Id="rId12" Type="http://schemas.openxmlformats.org/officeDocument/2006/relationships/image" Target="../media/image43.png"/><Relationship Id="rId13" Type="http://schemas.openxmlformats.org/officeDocument/2006/relationships/image" Target="../media/image44.emf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4.emf"/><Relationship Id="rId4" Type="http://schemas.openxmlformats.org/officeDocument/2006/relationships/image" Target="../media/image35.png"/><Relationship Id="rId5" Type="http://schemas.openxmlformats.org/officeDocument/2006/relationships/image" Target="../media/image36.png"/><Relationship Id="rId6" Type="http://schemas.openxmlformats.org/officeDocument/2006/relationships/image" Target="../media/image37.png"/><Relationship Id="rId7" Type="http://schemas.openxmlformats.org/officeDocument/2006/relationships/image" Target="../media/image38.emf"/><Relationship Id="rId8" Type="http://schemas.openxmlformats.org/officeDocument/2006/relationships/image" Target="../media/image39.emf"/><Relationship Id="rId9" Type="http://schemas.openxmlformats.org/officeDocument/2006/relationships/image" Target="../media/image40.png"/><Relationship Id="rId10" Type="http://schemas.openxmlformats.org/officeDocument/2006/relationships/image" Target="../media/image4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4" Type="http://schemas.openxmlformats.org/officeDocument/2006/relationships/image" Target="../media/image46.emf"/><Relationship Id="rId5" Type="http://schemas.openxmlformats.org/officeDocument/2006/relationships/image" Target="../media/image47.emf"/><Relationship Id="rId6" Type="http://schemas.openxmlformats.org/officeDocument/2006/relationships/image" Target="../media/image48.png"/><Relationship Id="rId7" Type="http://schemas.openxmlformats.org/officeDocument/2006/relationships/image" Target="../media/image49.emf"/><Relationship Id="rId8" Type="http://schemas.openxmlformats.org/officeDocument/2006/relationships/image" Target="../media/image50.emf"/><Relationship Id="rId9" Type="http://schemas.openxmlformats.org/officeDocument/2006/relationships/image" Target="../media/image51.emf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extBox 159"/>
          <p:cNvSpPr txBox="1"/>
          <p:nvPr/>
        </p:nvSpPr>
        <p:spPr>
          <a:xfrm>
            <a:off x="296736" y="1835888"/>
            <a:ext cx="526961" cy="830977"/>
          </a:xfrm>
          <a:prstGeom prst="rect">
            <a:avLst/>
          </a:prstGeom>
          <a:noFill/>
        </p:spPr>
        <p:txBody>
          <a:bodyPr wrap="none" lIns="91417" tIns="45710" rIns="91417" bIns="45710" rtlCol="0">
            <a:spAutoFit/>
          </a:bodyPr>
          <a:lstStyle/>
          <a:p>
            <a:r>
              <a:rPr lang="en-US" sz="4800" b="1" dirty="0">
                <a:latin typeface="Arial"/>
                <a:cs typeface="Arial"/>
              </a:rPr>
              <a:t>a 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699749" y="2873701"/>
            <a:ext cx="13106272" cy="6711311"/>
            <a:chOff x="2315541" y="2873701"/>
            <a:chExt cx="13106272" cy="6711311"/>
          </a:xfrm>
        </p:grpSpPr>
        <p:pic>
          <p:nvPicPr>
            <p:cNvPr id="161" name="Picture 16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82450" y="4290300"/>
              <a:ext cx="11775149" cy="4590629"/>
            </a:xfrm>
            <a:prstGeom prst="rect">
              <a:avLst/>
            </a:prstGeom>
          </p:spPr>
        </p:pic>
        <p:sp>
          <p:nvSpPr>
            <p:cNvPr id="162" name="TextBox 161"/>
            <p:cNvSpPr txBox="1"/>
            <p:nvPr/>
          </p:nvSpPr>
          <p:spPr>
            <a:xfrm>
              <a:off x="3536132" y="8815579"/>
              <a:ext cx="1271828" cy="769433"/>
            </a:xfrm>
            <a:prstGeom prst="rect">
              <a:avLst/>
            </a:prstGeom>
            <a:noFill/>
          </p:spPr>
          <p:txBody>
            <a:bodyPr wrap="none" lIns="91428" tIns="45716" rIns="91428" bIns="45716" rtlCol="0">
              <a:spAutoFit/>
            </a:bodyPr>
            <a:lstStyle/>
            <a:p>
              <a:r>
                <a:rPr lang="en-US" sz="4400" b="1" dirty="0">
                  <a:latin typeface="Arial"/>
                  <a:cs typeface="Arial"/>
                </a:rPr>
                <a:t>VFP</a:t>
              </a:r>
            </a:p>
          </p:txBody>
        </p:sp>
        <p:cxnSp>
          <p:nvCxnSpPr>
            <p:cNvPr id="163" name="Straight Arrow Connector 162"/>
            <p:cNvCxnSpPr>
              <a:stCxn id="162" idx="3"/>
            </p:cNvCxnSpPr>
            <p:nvPr/>
          </p:nvCxnSpPr>
          <p:spPr>
            <a:xfrm>
              <a:off x="4807960" y="9200296"/>
              <a:ext cx="10613853" cy="0"/>
            </a:xfrm>
            <a:prstGeom prst="straightConnector1">
              <a:avLst/>
            </a:prstGeom>
            <a:ln w="57150" cmpd="sng">
              <a:solidFill>
                <a:srgbClr val="000000"/>
              </a:solidFill>
              <a:headEnd type="none"/>
              <a:tailEnd type="arrow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TextBox 163"/>
            <p:cNvSpPr txBox="1"/>
            <p:nvPr/>
          </p:nvSpPr>
          <p:spPr>
            <a:xfrm rot="16200000">
              <a:off x="2043542" y="7120992"/>
              <a:ext cx="1313431" cy="769433"/>
            </a:xfrm>
            <a:prstGeom prst="rect">
              <a:avLst/>
            </a:prstGeom>
            <a:noFill/>
          </p:spPr>
          <p:txBody>
            <a:bodyPr wrap="none" lIns="91428" tIns="45716" rIns="91428" bIns="45716" rtlCol="0">
              <a:spAutoFit/>
            </a:bodyPr>
            <a:lstStyle/>
            <a:p>
              <a:r>
                <a:rPr lang="en-US" sz="4400" b="1" dirty="0">
                  <a:latin typeface="Arial"/>
                  <a:cs typeface="Arial"/>
                </a:rPr>
                <a:t>CD4</a:t>
              </a:r>
            </a:p>
          </p:txBody>
        </p:sp>
        <p:cxnSp>
          <p:nvCxnSpPr>
            <p:cNvPr id="165" name="Straight Arrow Connector 164"/>
            <p:cNvCxnSpPr/>
            <p:nvPr/>
          </p:nvCxnSpPr>
          <p:spPr>
            <a:xfrm flipH="1" flipV="1">
              <a:off x="2680292" y="4160299"/>
              <a:ext cx="19966" cy="2688695"/>
            </a:xfrm>
            <a:prstGeom prst="straightConnector1">
              <a:avLst/>
            </a:prstGeom>
            <a:ln w="57150" cmpd="sng">
              <a:solidFill>
                <a:srgbClr val="000000"/>
              </a:solidFill>
              <a:headEnd type="none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TextBox 165"/>
            <p:cNvSpPr txBox="1"/>
            <p:nvPr/>
          </p:nvSpPr>
          <p:spPr>
            <a:xfrm>
              <a:off x="5311778" y="3818275"/>
              <a:ext cx="905921" cy="769421"/>
            </a:xfrm>
            <a:prstGeom prst="rect">
              <a:avLst/>
            </a:prstGeom>
            <a:noFill/>
          </p:spPr>
          <p:txBody>
            <a:bodyPr wrap="none" lIns="91417" tIns="45710" rIns="91417" bIns="45710" rtlCol="0">
              <a:spAutoFit/>
            </a:bodyPr>
            <a:lstStyle/>
            <a:p>
              <a:r>
                <a:rPr lang="en-US" sz="4400" b="1" dirty="0">
                  <a:latin typeface="Arial"/>
                  <a:cs typeface="Arial"/>
                </a:rPr>
                <a:t>B6</a:t>
              </a:r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8770622" y="3818275"/>
              <a:ext cx="1407911" cy="769421"/>
            </a:xfrm>
            <a:prstGeom prst="rect">
              <a:avLst/>
            </a:prstGeom>
            <a:noFill/>
          </p:spPr>
          <p:txBody>
            <a:bodyPr wrap="none" lIns="91417" tIns="45710" rIns="91417" bIns="45710" rtlCol="0">
              <a:spAutoFit/>
            </a:bodyPr>
            <a:lstStyle/>
            <a:p>
              <a:r>
                <a:rPr lang="en-US" sz="4400" b="1" dirty="0">
                  <a:latin typeface="Arial"/>
                  <a:cs typeface="Arial"/>
                </a:rPr>
                <a:t>2 wk</a:t>
              </a:r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12429293" y="3775588"/>
              <a:ext cx="1407911" cy="769421"/>
            </a:xfrm>
            <a:prstGeom prst="rect">
              <a:avLst/>
            </a:prstGeom>
            <a:noFill/>
          </p:spPr>
          <p:txBody>
            <a:bodyPr wrap="none" lIns="91417" tIns="45710" rIns="91417" bIns="45710" rtlCol="0">
              <a:spAutoFit/>
            </a:bodyPr>
            <a:lstStyle/>
            <a:p>
              <a:r>
                <a:rPr lang="en-US" sz="4400" b="1" dirty="0">
                  <a:latin typeface="Arial"/>
                  <a:cs typeface="Arial"/>
                </a:rPr>
                <a:t>4 wk</a:t>
              </a:r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9587972" y="2873701"/>
              <a:ext cx="3466843" cy="769421"/>
            </a:xfrm>
            <a:prstGeom prst="rect">
              <a:avLst/>
            </a:prstGeom>
            <a:noFill/>
          </p:spPr>
          <p:txBody>
            <a:bodyPr wrap="none" lIns="91417" tIns="45710" rIns="91417" bIns="45710" rtlCol="0">
              <a:spAutoFit/>
            </a:bodyPr>
            <a:lstStyle/>
            <a:p>
              <a:r>
                <a:rPr lang="en-US" sz="4400" b="1" dirty="0">
                  <a:latin typeface="Arial"/>
                  <a:cs typeface="Arial"/>
                </a:rPr>
                <a:t>B6.IL21-VFP</a:t>
              </a:r>
            </a:p>
          </p:txBody>
        </p:sp>
        <p:cxnSp>
          <p:nvCxnSpPr>
            <p:cNvPr id="170" name="Straight Connector 169"/>
            <p:cNvCxnSpPr/>
            <p:nvPr/>
          </p:nvCxnSpPr>
          <p:spPr>
            <a:xfrm>
              <a:off x="7732155" y="3818275"/>
              <a:ext cx="7178476" cy="0"/>
            </a:xfrm>
            <a:prstGeom prst="line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1" name="TextBox 170"/>
          <p:cNvSpPr txBox="1"/>
          <p:nvPr/>
        </p:nvSpPr>
        <p:spPr>
          <a:xfrm>
            <a:off x="342734" y="10513822"/>
            <a:ext cx="338901" cy="830977"/>
          </a:xfrm>
          <a:prstGeom prst="rect">
            <a:avLst/>
          </a:prstGeom>
          <a:noFill/>
        </p:spPr>
        <p:txBody>
          <a:bodyPr wrap="square" lIns="91417" tIns="45710" rIns="91417" bIns="45710" rtlCol="0">
            <a:spAutoFit/>
          </a:bodyPr>
          <a:lstStyle/>
          <a:p>
            <a:r>
              <a:rPr lang="en-US" sz="4800" b="1" dirty="0">
                <a:latin typeface="Arial"/>
                <a:cs typeface="Arial"/>
              </a:rPr>
              <a:t>b</a:t>
            </a:r>
          </a:p>
        </p:txBody>
      </p:sp>
      <p:sp>
        <p:nvSpPr>
          <p:cNvPr id="172" name="TextBox 171"/>
          <p:cNvSpPr txBox="1"/>
          <p:nvPr/>
        </p:nvSpPr>
        <p:spPr>
          <a:xfrm>
            <a:off x="16046574" y="10697040"/>
            <a:ext cx="526961" cy="830977"/>
          </a:xfrm>
          <a:prstGeom prst="rect">
            <a:avLst/>
          </a:prstGeom>
          <a:noFill/>
        </p:spPr>
        <p:txBody>
          <a:bodyPr wrap="none" lIns="91417" tIns="45710" rIns="91417" bIns="45710" rtlCol="0">
            <a:spAutoFit/>
          </a:bodyPr>
          <a:lstStyle/>
          <a:p>
            <a:r>
              <a:rPr lang="en-US" sz="4800" b="1" dirty="0" smtClean="0">
                <a:latin typeface="Arial"/>
                <a:cs typeface="Arial"/>
              </a:rPr>
              <a:t>c</a:t>
            </a:r>
            <a:endParaRPr lang="en-US" sz="4800" b="1" dirty="0">
              <a:latin typeface="Arial"/>
              <a:cs typeface="Arial"/>
            </a:endParaRPr>
          </a:p>
        </p:txBody>
      </p:sp>
      <p:sp>
        <p:nvSpPr>
          <p:cNvPr id="173" name="TextBox 172"/>
          <p:cNvSpPr txBox="1"/>
          <p:nvPr/>
        </p:nvSpPr>
        <p:spPr>
          <a:xfrm>
            <a:off x="342734" y="20089597"/>
            <a:ext cx="560624" cy="830977"/>
          </a:xfrm>
          <a:prstGeom prst="rect">
            <a:avLst/>
          </a:prstGeom>
          <a:noFill/>
        </p:spPr>
        <p:txBody>
          <a:bodyPr wrap="none" lIns="91417" tIns="45710" rIns="91417" bIns="45710" rtlCol="0">
            <a:spAutoFit/>
          </a:bodyPr>
          <a:lstStyle/>
          <a:p>
            <a:r>
              <a:rPr lang="en-US" sz="4800" b="1" dirty="0" smtClean="0">
                <a:latin typeface="Arial"/>
                <a:cs typeface="Arial"/>
              </a:rPr>
              <a:t>d</a:t>
            </a:r>
            <a:endParaRPr lang="en-US" sz="4800" b="1" dirty="0">
              <a:latin typeface="Arial"/>
              <a:cs typeface="Arial"/>
            </a:endParaRPr>
          </a:p>
        </p:txBody>
      </p:sp>
      <p:sp>
        <p:nvSpPr>
          <p:cNvPr id="182" name="TextBox 181"/>
          <p:cNvSpPr txBox="1"/>
          <p:nvPr/>
        </p:nvSpPr>
        <p:spPr>
          <a:xfrm rot="16200000">
            <a:off x="16201794" y="15888776"/>
            <a:ext cx="131345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latin typeface="Arial"/>
                <a:cs typeface="Arial"/>
              </a:rPr>
              <a:t>CD4</a:t>
            </a:r>
          </a:p>
        </p:txBody>
      </p:sp>
      <p:pic>
        <p:nvPicPr>
          <p:cNvPr id="175" name="Picture 17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54302" y="12471052"/>
            <a:ext cx="15124715" cy="4798604"/>
          </a:xfrm>
          <a:prstGeom prst="rect">
            <a:avLst/>
          </a:prstGeom>
        </p:spPr>
      </p:pic>
      <p:sp>
        <p:nvSpPr>
          <p:cNvPr id="176" name="TextBox 175"/>
          <p:cNvSpPr txBox="1"/>
          <p:nvPr/>
        </p:nvSpPr>
        <p:spPr>
          <a:xfrm>
            <a:off x="18030264" y="17315891"/>
            <a:ext cx="127185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latin typeface="Arial"/>
                <a:cs typeface="Arial"/>
              </a:rPr>
              <a:t>VFP</a:t>
            </a:r>
          </a:p>
        </p:txBody>
      </p:sp>
      <p:cxnSp>
        <p:nvCxnSpPr>
          <p:cNvPr id="177" name="Straight Arrow Connector 176"/>
          <p:cNvCxnSpPr/>
          <p:nvPr/>
        </p:nvCxnSpPr>
        <p:spPr>
          <a:xfrm>
            <a:off x="19302117" y="17695661"/>
            <a:ext cx="2851920" cy="0"/>
          </a:xfrm>
          <a:prstGeom prst="straightConnector1">
            <a:avLst/>
          </a:prstGeom>
          <a:ln w="57150" cmpd="sng">
            <a:solidFill>
              <a:srgbClr val="000000"/>
            </a:solidFill>
            <a:headEnd type="none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8" name="TextBox 177"/>
          <p:cNvSpPr txBox="1"/>
          <p:nvPr/>
        </p:nvSpPr>
        <p:spPr>
          <a:xfrm>
            <a:off x="28128175" y="17272048"/>
            <a:ext cx="209729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>
                <a:latin typeface="Arial"/>
                <a:cs typeface="Arial"/>
              </a:rPr>
              <a:t>CXCR5</a:t>
            </a:r>
            <a:endParaRPr lang="en-US" sz="4400" b="1" dirty="0">
              <a:latin typeface="Arial"/>
              <a:cs typeface="Arial"/>
            </a:endParaRPr>
          </a:p>
        </p:txBody>
      </p:sp>
      <p:cxnSp>
        <p:nvCxnSpPr>
          <p:cNvPr id="179" name="Straight Arrow Connector 178"/>
          <p:cNvCxnSpPr>
            <a:stCxn id="178" idx="3"/>
          </p:cNvCxnSpPr>
          <p:nvPr/>
        </p:nvCxnSpPr>
        <p:spPr>
          <a:xfrm>
            <a:off x="30225474" y="17656769"/>
            <a:ext cx="1986387" cy="0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0" name="TextBox 179"/>
          <p:cNvSpPr txBox="1"/>
          <p:nvPr/>
        </p:nvSpPr>
        <p:spPr>
          <a:xfrm>
            <a:off x="23083742" y="17272048"/>
            <a:ext cx="162726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>
                <a:latin typeface="Arial"/>
                <a:cs typeface="Arial"/>
              </a:rPr>
              <a:t>CD44</a:t>
            </a:r>
            <a:endParaRPr lang="en-US" sz="4400" b="1" dirty="0">
              <a:latin typeface="Arial"/>
              <a:cs typeface="Arial"/>
            </a:endParaRPr>
          </a:p>
        </p:txBody>
      </p:sp>
      <p:cxnSp>
        <p:nvCxnSpPr>
          <p:cNvPr id="181" name="Straight Arrow Connector 180"/>
          <p:cNvCxnSpPr>
            <a:stCxn id="180" idx="3"/>
          </p:cNvCxnSpPr>
          <p:nvPr/>
        </p:nvCxnSpPr>
        <p:spPr>
          <a:xfrm>
            <a:off x="24711010" y="17656769"/>
            <a:ext cx="2458434" cy="4951"/>
          </a:xfrm>
          <a:prstGeom prst="straightConnector1">
            <a:avLst/>
          </a:prstGeom>
          <a:ln w="57150" cmpd="sng">
            <a:solidFill>
              <a:srgbClr val="000000"/>
            </a:solidFill>
            <a:headEnd type="none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/>
          <p:cNvCxnSpPr/>
          <p:nvPr/>
        </p:nvCxnSpPr>
        <p:spPr>
          <a:xfrm flipV="1">
            <a:off x="16909081" y="12723604"/>
            <a:ext cx="2" cy="2771504"/>
          </a:xfrm>
          <a:prstGeom prst="straightConnector1">
            <a:avLst/>
          </a:prstGeom>
          <a:ln w="57150" cmpd="sng">
            <a:solidFill>
              <a:srgbClr val="000000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4" name="TextBox 183"/>
          <p:cNvSpPr txBox="1"/>
          <p:nvPr/>
        </p:nvSpPr>
        <p:spPr>
          <a:xfrm rot="16200000">
            <a:off x="27102293" y="15563263"/>
            <a:ext cx="128232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>
                <a:latin typeface="Arial"/>
                <a:cs typeface="Arial"/>
              </a:rPr>
              <a:t>PD1</a:t>
            </a:r>
            <a:endParaRPr lang="en-US" sz="4400" b="1" dirty="0">
              <a:latin typeface="Arial"/>
              <a:cs typeface="Arial"/>
            </a:endParaRPr>
          </a:p>
        </p:txBody>
      </p:sp>
      <p:cxnSp>
        <p:nvCxnSpPr>
          <p:cNvPr id="185" name="Straight Arrow Connector 184"/>
          <p:cNvCxnSpPr/>
          <p:nvPr/>
        </p:nvCxnSpPr>
        <p:spPr>
          <a:xfrm flipV="1">
            <a:off x="27740251" y="12723604"/>
            <a:ext cx="1" cy="2651573"/>
          </a:xfrm>
          <a:prstGeom prst="straightConnector1">
            <a:avLst/>
          </a:prstGeom>
          <a:ln w="57150" cmpd="sng">
            <a:solidFill>
              <a:srgbClr val="000000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6" name="TextBox 185"/>
          <p:cNvSpPr txBox="1"/>
          <p:nvPr/>
        </p:nvSpPr>
        <p:spPr>
          <a:xfrm rot="16200000">
            <a:off x="21801473" y="15529544"/>
            <a:ext cx="15641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>
                <a:latin typeface="Arial"/>
                <a:cs typeface="Arial"/>
              </a:rPr>
              <a:t>ICOS</a:t>
            </a:r>
            <a:endParaRPr lang="en-US" sz="4400" b="1" dirty="0">
              <a:latin typeface="Arial"/>
              <a:cs typeface="Arial"/>
            </a:endParaRPr>
          </a:p>
        </p:txBody>
      </p:sp>
      <p:cxnSp>
        <p:nvCxnSpPr>
          <p:cNvPr id="187" name="Straight Arrow Connector 186"/>
          <p:cNvCxnSpPr/>
          <p:nvPr/>
        </p:nvCxnSpPr>
        <p:spPr>
          <a:xfrm flipV="1">
            <a:off x="22545074" y="12696721"/>
            <a:ext cx="1" cy="2435456"/>
          </a:xfrm>
          <a:prstGeom prst="straightConnector1">
            <a:avLst/>
          </a:prstGeom>
          <a:ln w="57150" cmpd="sng">
            <a:solidFill>
              <a:srgbClr val="000000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/>
          <p:cNvCxnSpPr/>
          <p:nvPr/>
        </p:nvCxnSpPr>
        <p:spPr>
          <a:xfrm>
            <a:off x="21108713" y="13765540"/>
            <a:ext cx="901089" cy="0"/>
          </a:xfrm>
          <a:prstGeom prst="straightConnector1">
            <a:avLst/>
          </a:prstGeom>
          <a:ln w="76200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9" name="Picture 18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5007" y="2873701"/>
            <a:ext cx="8155818" cy="7651335"/>
          </a:xfrm>
          <a:prstGeom prst="rect">
            <a:avLst/>
          </a:prstGeom>
        </p:spPr>
      </p:pic>
      <p:pic>
        <p:nvPicPr>
          <p:cNvPr id="190" name="Picture 18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626" y="11112529"/>
            <a:ext cx="13307933" cy="8348264"/>
          </a:xfrm>
          <a:prstGeom prst="rect">
            <a:avLst/>
          </a:prstGeom>
        </p:spPr>
      </p:pic>
      <p:sp>
        <p:nvSpPr>
          <p:cNvPr id="73" name="TextBox 72"/>
          <p:cNvSpPr txBox="1"/>
          <p:nvPr/>
        </p:nvSpPr>
        <p:spPr>
          <a:xfrm>
            <a:off x="361373" y="272060"/>
            <a:ext cx="5294657" cy="923310"/>
          </a:xfrm>
          <a:prstGeom prst="rect">
            <a:avLst/>
          </a:prstGeom>
          <a:noFill/>
        </p:spPr>
        <p:txBody>
          <a:bodyPr wrap="square" lIns="91417" tIns="45710" rIns="91417" bIns="45710" rtlCol="0">
            <a:spAutoFit/>
          </a:bodyPr>
          <a:lstStyle/>
          <a:p>
            <a:r>
              <a:rPr lang="en-US" sz="5400" b="1" dirty="0" smtClean="0">
                <a:latin typeface="Arial"/>
                <a:cs typeface="Arial"/>
              </a:rPr>
              <a:t>FIGURE 1 </a:t>
            </a:r>
            <a:endParaRPr lang="en-US" sz="5400" b="1" dirty="0">
              <a:latin typeface="Arial"/>
              <a:cs typeface="Arial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452237" y="20858990"/>
            <a:ext cx="17105642" cy="6180118"/>
            <a:chOff x="16214212" y="20858990"/>
            <a:chExt cx="17105642" cy="6180118"/>
          </a:xfrm>
        </p:grpSpPr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24242" y="21638200"/>
              <a:ext cx="4030679" cy="4150998"/>
            </a:xfrm>
            <a:prstGeom prst="rect">
              <a:avLst/>
            </a:prstGeom>
          </p:spPr>
        </p:pic>
        <p:sp>
          <p:nvSpPr>
            <p:cNvPr id="75" name="TextBox 74"/>
            <p:cNvSpPr txBox="1"/>
            <p:nvPr/>
          </p:nvSpPr>
          <p:spPr>
            <a:xfrm rot="16200000">
              <a:off x="15942205" y="24736740"/>
              <a:ext cx="1313456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b="1" dirty="0">
                  <a:latin typeface="Arial"/>
                  <a:cs typeface="Arial"/>
                </a:rPr>
                <a:t>CD4</a:t>
              </a:r>
            </a:p>
          </p:txBody>
        </p:sp>
        <p:cxnSp>
          <p:nvCxnSpPr>
            <p:cNvPr id="76" name="Straight Arrow Connector 75"/>
            <p:cNvCxnSpPr/>
            <p:nvPr/>
          </p:nvCxnSpPr>
          <p:spPr>
            <a:xfrm flipV="1">
              <a:off x="16573535" y="21628440"/>
              <a:ext cx="0" cy="2836293"/>
            </a:xfrm>
            <a:prstGeom prst="straightConnector1">
              <a:avLst/>
            </a:prstGeom>
            <a:ln w="57150" cmpd="sng">
              <a:solidFill>
                <a:srgbClr val="000000"/>
              </a:solidFill>
              <a:headEnd type="none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>
              <a:off x="17432304" y="26269667"/>
              <a:ext cx="2544286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b="1" dirty="0" smtClean="0">
                  <a:latin typeface="Arial"/>
                  <a:cs typeface="Arial"/>
                </a:rPr>
                <a:t>Reporter</a:t>
              </a:r>
              <a:endParaRPr lang="en-US" sz="4400" b="1" dirty="0">
                <a:latin typeface="Arial"/>
                <a:cs typeface="Arial"/>
              </a:endParaRPr>
            </a:p>
          </p:txBody>
        </p:sp>
        <p:cxnSp>
          <p:nvCxnSpPr>
            <p:cNvPr id="78" name="Straight Arrow Connector 77"/>
            <p:cNvCxnSpPr/>
            <p:nvPr/>
          </p:nvCxnSpPr>
          <p:spPr>
            <a:xfrm>
              <a:off x="19910922" y="26805803"/>
              <a:ext cx="13192545" cy="0"/>
            </a:xfrm>
            <a:prstGeom prst="straightConnector1">
              <a:avLst/>
            </a:prstGeom>
            <a:ln w="57150" cmpd="sng">
              <a:solidFill>
                <a:srgbClr val="000000"/>
              </a:solidFill>
              <a:headEnd type="none"/>
              <a:tailEnd type="arrow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>
              <a:off x="17778120" y="20920574"/>
              <a:ext cx="3560519" cy="769421"/>
            </a:xfrm>
            <a:prstGeom prst="rect">
              <a:avLst/>
            </a:prstGeom>
            <a:noFill/>
          </p:spPr>
          <p:txBody>
            <a:bodyPr wrap="none" lIns="91417" tIns="45710" rIns="91417" bIns="45710" rtlCol="0">
              <a:spAutoFit/>
            </a:bodyPr>
            <a:lstStyle/>
            <a:p>
              <a:r>
                <a:rPr lang="en-US" sz="4400" b="1" dirty="0">
                  <a:latin typeface="Arial"/>
                  <a:cs typeface="Arial"/>
                </a:rPr>
                <a:t>B6</a:t>
              </a:r>
              <a:r>
                <a:rPr lang="en-US" sz="4400" b="1" dirty="0" smtClean="0">
                  <a:latin typeface="Arial"/>
                  <a:cs typeface="Arial"/>
                </a:rPr>
                <a:t>.IFNγ-YFP</a:t>
              </a:r>
              <a:endParaRPr lang="en-US" sz="4400" b="1" dirty="0">
                <a:latin typeface="Arial"/>
                <a:cs typeface="Arial"/>
              </a:endParaRPr>
            </a:p>
          </p:txBody>
        </p:sp>
        <p:pic>
          <p:nvPicPr>
            <p:cNvPr id="81" name="Picture 80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826475" y="21658867"/>
              <a:ext cx="8564474" cy="4617711"/>
            </a:xfrm>
            <a:prstGeom prst="rect">
              <a:avLst/>
            </a:prstGeom>
          </p:spPr>
        </p:pic>
        <p:sp>
          <p:nvSpPr>
            <p:cNvPr id="56" name="TextBox 55"/>
            <p:cNvSpPr txBox="1"/>
            <p:nvPr/>
          </p:nvSpPr>
          <p:spPr>
            <a:xfrm>
              <a:off x="21555209" y="20920574"/>
              <a:ext cx="3529385" cy="769421"/>
            </a:xfrm>
            <a:prstGeom prst="rect">
              <a:avLst/>
            </a:prstGeom>
            <a:noFill/>
          </p:spPr>
          <p:txBody>
            <a:bodyPr wrap="none" lIns="91417" tIns="45710" rIns="91417" bIns="45710" rtlCol="0">
              <a:spAutoFit/>
            </a:bodyPr>
            <a:lstStyle/>
            <a:p>
              <a:pPr algn="ctr"/>
              <a:r>
                <a:rPr lang="en-US" sz="4400" b="1" dirty="0">
                  <a:latin typeface="Arial"/>
                  <a:cs typeface="Arial"/>
                </a:rPr>
                <a:t>B6</a:t>
              </a:r>
              <a:r>
                <a:rPr lang="en-US" sz="4400" b="1" dirty="0" smtClean="0">
                  <a:latin typeface="Arial"/>
                  <a:cs typeface="Arial"/>
                </a:rPr>
                <a:t>.IL10-</a:t>
              </a:r>
              <a:r>
                <a:rPr lang="en-US" sz="4400" b="1" dirty="0">
                  <a:latin typeface="Arial"/>
                  <a:cs typeface="Arial"/>
                </a:rPr>
                <a:t>G</a:t>
              </a:r>
              <a:r>
                <a:rPr lang="en-US" sz="4400" b="1" dirty="0" smtClean="0">
                  <a:latin typeface="Arial"/>
                  <a:cs typeface="Arial"/>
                </a:rPr>
                <a:t>FP</a:t>
              </a:r>
              <a:endParaRPr lang="en-US" sz="4400" b="1" dirty="0">
                <a:latin typeface="Arial"/>
                <a:cs typeface="Arial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29110534" y="20883834"/>
              <a:ext cx="4093642" cy="769421"/>
            </a:xfrm>
            <a:prstGeom prst="rect">
              <a:avLst/>
            </a:prstGeom>
            <a:noFill/>
          </p:spPr>
          <p:txBody>
            <a:bodyPr wrap="none" lIns="91417" tIns="45710" rIns="91417" bIns="45710" rtlCol="0">
              <a:spAutoFit/>
            </a:bodyPr>
            <a:lstStyle/>
            <a:p>
              <a:pPr algn="ctr"/>
              <a:r>
                <a:rPr lang="en-US" sz="4400" b="1" dirty="0">
                  <a:latin typeface="Arial"/>
                  <a:cs typeface="Arial"/>
                </a:rPr>
                <a:t>B6</a:t>
              </a:r>
              <a:r>
                <a:rPr lang="en-US" sz="4400" b="1" dirty="0" smtClean="0">
                  <a:latin typeface="Arial"/>
                  <a:cs typeface="Arial"/>
                </a:rPr>
                <a:t>.FoxP3-</a:t>
              </a:r>
              <a:r>
                <a:rPr lang="en-US" sz="4400" b="1" dirty="0">
                  <a:latin typeface="Arial"/>
                  <a:cs typeface="Arial"/>
                </a:rPr>
                <a:t>G</a:t>
              </a:r>
              <a:r>
                <a:rPr lang="en-US" sz="4400" b="1" dirty="0" smtClean="0">
                  <a:latin typeface="Arial"/>
                  <a:cs typeface="Arial"/>
                </a:rPr>
                <a:t>FP</a:t>
              </a:r>
              <a:endParaRPr lang="en-US" sz="4400" b="1" dirty="0">
                <a:latin typeface="Arial"/>
                <a:cs typeface="Arial"/>
              </a:endParaRPr>
            </a:p>
          </p:txBody>
        </p:sp>
        <p:pic>
          <p:nvPicPr>
            <p:cNvPr id="61" name="Picture 60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309682" y="21628440"/>
              <a:ext cx="4010172" cy="4129879"/>
            </a:xfrm>
            <a:prstGeom prst="rect">
              <a:avLst/>
            </a:prstGeom>
          </p:spPr>
        </p:pic>
        <p:sp>
          <p:nvSpPr>
            <p:cNvPr id="62" name="TextBox 61"/>
            <p:cNvSpPr txBox="1"/>
            <p:nvPr/>
          </p:nvSpPr>
          <p:spPr>
            <a:xfrm>
              <a:off x="25589971" y="20858990"/>
              <a:ext cx="3466843" cy="769421"/>
            </a:xfrm>
            <a:prstGeom prst="rect">
              <a:avLst/>
            </a:prstGeom>
            <a:noFill/>
          </p:spPr>
          <p:txBody>
            <a:bodyPr wrap="none" lIns="91417" tIns="45710" rIns="91417" bIns="45710" rtlCol="0">
              <a:spAutoFit/>
            </a:bodyPr>
            <a:lstStyle/>
            <a:p>
              <a:pPr algn="ctr"/>
              <a:r>
                <a:rPr lang="en-US" sz="4400" b="1" dirty="0">
                  <a:latin typeface="Arial"/>
                  <a:cs typeface="Arial"/>
                </a:rPr>
                <a:t>B6</a:t>
              </a:r>
              <a:r>
                <a:rPr lang="en-US" sz="4400" b="1" dirty="0" smtClean="0">
                  <a:latin typeface="Arial"/>
                  <a:cs typeface="Arial"/>
                </a:rPr>
                <a:t>.IL21-</a:t>
              </a:r>
              <a:r>
                <a:rPr lang="en-US" sz="4400" b="1" dirty="0">
                  <a:latin typeface="Arial"/>
                  <a:cs typeface="Arial"/>
                </a:rPr>
                <a:t>V</a:t>
              </a:r>
              <a:r>
                <a:rPr lang="en-US" sz="4400" b="1" dirty="0" smtClean="0">
                  <a:latin typeface="Arial"/>
                  <a:cs typeface="Arial"/>
                </a:rPr>
                <a:t>FP</a:t>
              </a:r>
              <a:endParaRPr lang="en-US" sz="4400" b="1" dirty="0">
                <a:latin typeface="Arial"/>
                <a:cs typeface="Arial"/>
              </a:endParaRPr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49992" y="20858989"/>
            <a:ext cx="14590808" cy="7698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4043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72390"/>
            <a:ext cx="5294657" cy="923310"/>
          </a:xfrm>
          <a:prstGeom prst="rect">
            <a:avLst/>
          </a:prstGeom>
          <a:noFill/>
        </p:spPr>
        <p:txBody>
          <a:bodyPr wrap="square" lIns="91417" tIns="45710" rIns="91417" bIns="45710" rtlCol="0">
            <a:spAutoFit/>
          </a:bodyPr>
          <a:lstStyle/>
          <a:p>
            <a:r>
              <a:rPr lang="en-US" sz="5400" b="1" dirty="0" smtClean="0">
                <a:latin typeface="Arial"/>
                <a:cs typeface="Arial"/>
              </a:rPr>
              <a:t>FIGURE 2 </a:t>
            </a:r>
            <a:endParaRPr lang="en-US" sz="5400" b="1" dirty="0">
              <a:latin typeface="Arial"/>
              <a:cs typeface="Arial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8558782" y="1390058"/>
            <a:ext cx="529290" cy="769421"/>
          </a:xfrm>
          <a:prstGeom prst="rect">
            <a:avLst/>
          </a:prstGeom>
          <a:noFill/>
        </p:spPr>
        <p:txBody>
          <a:bodyPr wrap="none" lIns="91417" tIns="45710" rIns="91417" bIns="45710" rtlCol="0">
            <a:spAutoFit/>
          </a:bodyPr>
          <a:lstStyle/>
          <a:p>
            <a:r>
              <a:rPr lang="en-US" sz="4400" b="1" dirty="0" smtClean="0">
                <a:latin typeface="Arial"/>
                <a:cs typeface="Arial"/>
              </a:rPr>
              <a:t>b</a:t>
            </a:r>
            <a:endParaRPr lang="en-US" sz="4400" b="1" dirty="0">
              <a:latin typeface="Arial"/>
              <a:cs typeface="Arial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20910412" y="9138785"/>
            <a:ext cx="654273" cy="64351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8" tIns="45716" rIns="91428" bIns="45716" rtlCol="0" anchor="ctr"/>
          <a:lstStyle/>
          <a:p>
            <a:pPr algn="ctr"/>
            <a:endParaRPr lang="en-US"/>
          </a:p>
        </p:txBody>
      </p:sp>
      <p:pic>
        <p:nvPicPr>
          <p:cNvPr id="60" name="Picture 5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91386" y="2086959"/>
            <a:ext cx="12986887" cy="8621849"/>
          </a:xfrm>
          <a:prstGeom prst="rect">
            <a:avLst/>
          </a:prstGeom>
        </p:spPr>
      </p:pic>
      <p:sp>
        <p:nvSpPr>
          <p:cNvPr id="61" name="TextBox 60"/>
          <p:cNvSpPr txBox="1"/>
          <p:nvPr/>
        </p:nvSpPr>
        <p:spPr>
          <a:xfrm>
            <a:off x="21970752" y="1328647"/>
            <a:ext cx="4876550" cy="769421"/>
          </a:xfrm>
          <a:prstGeom prst="rect">
            <a:avLst/>
          </a:prstGeom>
          <a:noFill/>
        </p:spPr>
        <p:txBody>
          <a:bodyPr wrap="none" lIns="91417" tIns="45710" rIns="91417" bIns="45710" rtlCol="0">
            <a:spAutoFit/>
          </a:bodyPr>
          <a:lstStyle/>
          <a:p>
            <a:r>
              <a:rPr lang="en-US" sz="4400" b="1" i="1" dirty="0">
                <a:latin typeface="Arial"/>
                <a:cs typeface="Arial"/>
              </a:rPr>
              <a:t>Cxcr5</a:t>
            </a:r>
            <a:r>
              <a:rPr lang="en-US" sz="4400" b="1" dirty="0">
                <a:latin typeface="Arial"/>
                <a:cs typeface="Arial"/>
              </a:rPr>
              <a:t>-/- IL21-VFP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21970751" y="5835374"/>
            <a:ext cx="2588773" cy="769421"/>
          </a:xfrm>
          <a:prstGeom prst="rect">
            <a:avLst/>
          </a:prstGeom>
          <a:noFill/>
        </p:spPr>
        <p:txBody>
          <a:bodyPr wrap="none" lIns="91417" tIns="45710" rIns="91417" bIns="45710" rtlCol="0">
            <a:spAutoFit/>
          </a:bodyPr>
          <a:lstStyle/>
          <a:p>
            <a:r>
              <a:rPr lang="en-US" sz="4400" b="1" dirty="0">
                <a:latin typeface="Arial"/>
                <a:cs typeface="Arial"/>
              </a:rPr>
              <a:t>IL21-VFP</a:t>
            </a:r>
          </a:p>
        </p:txBody>
      </p:sp>
      <p:cxnSp>
        <p:nvCxnSpPr>
          <p:cNvPr id="68" name="Straight Arrow Connector 67"/>
          <p:cNvCxnSpPr/>
          <p:nvPr/>
        </p:nvCxnSpPr>
        <p:spPr>
          <a:xfrm>
            <a:off x="30583178" y="10068212"/>
            <a:ext cx="1637929" cy="4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480097" y="18234507"/>
            <a:ext cx="498432" cy="769421"/>
          </a:xfrm>
          <a:prstGeom prst="rect">
            <a:avLst/>
          </a:prstGeom>
          <a:noFill/>
        </p:spPr>
        <p:txBody>
          <a:bodyPr wrap="none" lIns="91417" tIns="45710" rIns="91417" bIns="45710" rtlCol="0">
            <a:spAutoFit/>
          </a:bodyPr>
          <a:lstStyle/>
          <a:p>
            <a:r>
              <a:rPr lang="en-US" sz="4400" b="1" dirty="0" smtClean="0">
                <a:latin typeface="Arial"/>
                <a:cs typeface="Arial"/>
              </a:rPr>
              <a:t>c</a:t>
            </a:r>
            <a:endParaRPr lang="en-US" sz="4400" b="1" dirty="0">
              <a:latin typeface="Arial"/>
              <a:cs typeface="Arial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18836903" y="18470447"/>
            <a:ext cx="529290" cy="769421"/>
          </a:xfrm>
          <a:prstGeom prst="rect">
            <a:avLst/>
          </a:prstGeom>
          <a:noFill/>
        </p:spPr>
        <p:txBody>
          <a:bodyPr wrap="none" lIns="91417" tIns="45710" rIns="91417" bIns="45710" rtlCol="0">
            <a:spAutoFit/>
          </a:bodyPr>
          <a:lstStyle/>
          <a:p>
            <a:r>
              <a:rPr lang="en-US" sz="4400" b="1" dirty="0">
                <a:latin typeface="Arial"/>
                <a:cs typeface="Arial"/>
              </a:rPr>
              <a:t>d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455621" y="1393975"/>
            <a:ext cx="498432" cy="769421"/>
          </a:xfrm>
          <a:prstGeom prst="rect">
            <a:avLst/>
          </a:prstGeom>
          <a:noFill/>
        </p:spPr>
        <p:txBody>
          <a:bodyPr wrap="none" lIns="91417" tIns="45710" rIns="91417" bIns="45710" rtlCol="0">
            <a:spAutoFit/>
          </a:bodyPr>
          <a:lstStyle/>
          <a:p>
            <a:r>
              <a:rPr lang="en-US" sz="4400" b="1" dirty="0">
                <a:latin typeface="Arial"/>
                <a:cs typeface="Arial"/>
              </a:rPr>
              <a:t>a </a:t>
            </a:r>
          </a:p>
        </p:txBody>
      </p:sp>
      <p:pic>
        <p:nvPicPr>
          <p:cNvPr id="90" name="Picture 8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816" y="1952342"/>
            <a:ext cx="13240084" cy="8574530"/>
          </a:xfrm>
          <a:prstGeom prst="rect">
            <a:avLst/>
          </a:prstGeom>
        </p:spPr>
      </p:pic>
      <p:sp>
        <p:nvSpPr>
          <p:cNvPr id="91" name="TextBox 90"/>
          <p:cNvSpPr txBox="1"/>
          <p:nvPr/>
        </p:nvSpPr>
        <p:spPr>
          <a:xfrm>
            <a:off x="2254954" y="1158221"/>
            <a:ext cx="4655862" cy="769421"/>
          </a:xfrm>
          <a:prstGeom prst="rect">
            <a:avLst/>
          </a:prstGeom>
          <a:noFill/>
        </p:spPr>
        <p:txBody>
          <a:bodyPr wrap="none" lIns="91417" tIns="45710" rIns="91417" bIns="45710" rtlCol="0">
            <a:spAutoFit/>
          </a:bodyPr>
          <a:lstStyle/>
          <a:p>
            <a:r>
              <a:rPr lang="en-US" sz="4400" b="1" i="1" dirty="0">
                <a:latin typeface="Arial"/>
                <a:cs typeface="Arial"/>
              </a:rPr>
              <a:t>Ighm</a:t>
            </a:r>
            <a:r>
              <a:rPr lang="en-US" sz="4400" b="1" dirty="0">
                <a:latin typeface="Arial"/>
                <a:cs typeface="Arial"/>
              </a:rPr>
              <a:t>-/- IL21-VFP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2313711" y="5627755"/>
            <a:ext cx="2588773" cy="769421"/>
          </a:xfrm>
          <a:prstGeom prst="rect">
            <a:avLst/>
          </a:prstGeom>
          <a:noFill/>
        </p:spPr>
        <p:txBody>
          <a:bodyPr wrap="none" lIns="91417" tIns="45710" rIns="91417" bIns="45710" rtlCol="0">
            <a:spAutoFit/>
          </a:bodyPr>
          <a:lstStyle/>
          <a:p>
            <a:r>
              <a:rPr lang="en-US" sz="4400" b="1" dirty="0">
                <a:latin typeface="Arial"/>
                <a:cs typeface="Arial"/>
              </a:rPr>
              <a:t>IL21-VFP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2254954" y="10358513"/>
            <a:ext cx="1271828" cy="769433"/>
          </a:xfrm>
          <a:prstGeom prst="rect">
            <a:avLst/>
          </a:prstGeom>
          <a:noFill/>
        </p:spPr>
        <p:txBody>
          <a:bodyPr wrap="none" lIns="91428" tIns="45716" rIns="91428" bIns="45716" rtlCol="0">
            <a:spAutoFit/>
          </a:bodyPr>
          <a:lstStyle/>
          <a:p>
            <a:r>
              <a:rPr lang="en-US" sz="4400" b="1" dirty="0">
                <a:latin typeface="Arial"/>
                <a:cs typeface="Arial"/>
              </a:rPr>
              <a:t>VFP</a:t>
            </a:r>
          </a:p>
        </p:txBody>
      </p:sp>
      <p:cxnSp>
        <p:nvCxnSpPr>
          <p:cNvPr id="94" name="Straight Arrow Connector 93"/>
          <p:cNvCxnSpPr>
            <a:stCxn id="93" idx="3"/>
          </p:cNvCxnSpPr>
          <p:nvPr/>
        </p:nvCxnSpPr>
        <p:spPr>
          <a:xfrm>
            <a:off x="3526782" y="10743230"/>
            <a:ext cx="2070711" cy="0"/>
          </a:xfrm>
          <a:prstGeom prst="straightConnector1">
            <a:avLst/>
          </a:prstGeom>
          <a:ln w="57150" cmpd="sng">
            <a:solidFill>
              <a:srgbClr val="000000"/>
            </a:solidFill>
            <a:headEnd type="none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 rot="16200000">
            <a:off x="546553" y="8881848"/>
            <a:ext cx="1313431" cy="769433"/>
          </a:xfrm>
          <a:prstGeom prst="rect">
            <a:avLst/>
          </a:prstGeom>
          <a:noFill/>
        </p:spPr>
        <p:txBody>
          <a:bodyPr wrap="none" lIns="91428" tIns="45716" rIns="91428" bIns="45716" rtlCol="0">
            <a:spAutoFit/>
          </a:bodyPr>
          <a:lstStyle/>
          <a:p>
            <a:r>
              <a:rPr lang="en-US" sz="4400" b="1" dirty="0">
                <a:latin typeface="Arial"/>
                <a:cs typeface="Arial"/>
              </a:rPr>
              <a:t>CD4</a:t>
            </a:r>
          </a:p>
        </p:txBody>
      </p:sp>
      <p:cxnSp>
        <p:nvCxnSpPr>
          <p:cNvPr id="96" name="Straight Arrow Connector 95"/>
          <p:cNvCxnSpPr>
            <a:stCxn id="95" idx="3"/>
          </p:cNvCxnSpPr>
          <p:nvPr/>
        </p:nvCxnSpPr>
        <p:spPr>
          <a:xfrm flipV="1">
            <a:off x="1203269" y="1859092"/>
            <a:ext cx="0" cy="6750757"/>
          </a:xfrm>
          <a:prstGeom prst="straightConnector1">
            <a:avLst/>
          </a:prstGeom>
          <a:ln w="57150" cmpd="sng">
            <a:solidFill>
              <a:srgbClr val="000000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7350970" y="24348222"/>
            <a:ext cx="846709" cy="1039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12420587" y="24348222"/>
            <a:ext cx="846709" cy="1039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7933" y="20046580"/>
            <a:ext cx="15632283" cy="858059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052" y="19624584"/>
            <a:ext cx="18412141" cy="9018191"/>
          </a:xfrm>
          <a:prstGeom prst="rect">
            <a:avLst/>
          </a:prstGeom>
        </p:spPr>
      </p:pic>
      <p:sp>
        <p:nvSpPr>
          <p:cNvPr id="81" name="TextBox 80"/>
          <p:cNvSpPr txBox="1"/>
          <p:nvPr/>
        </p:nvSpPr>
        <p:spPr>
          <a:xfrm rot="16200000">
            <a:off x="5439689" y="8947611"/>
            <a:ext cx="1564151" cy="769433"/>
          </a:xfrm>
          <a:prstGeom prst="rect">
            <a:avLst/>
          </a:prstGeom>
          <a:noFill/>
        </p:spPr>
        <p:txBody>
          <a:bodyPr wrap="none" lIns="91428" tIns="45716" rIns="91428" bIns="45716" rtlCol="0">
            <a:spAutoFit/>
          </a:bodyPr>
          <a:lstStyle/>
          <a:p>
            <a:r>
              <a:rPr lang="en-US" sz="4400" b="1" dirty="0" smtClean="0">
                <a:latin typeface="Arial"/>
                <a:cs typeface="Arial"/>
              </a:rPr>
              <a:t>ICOS</a:t>
            </a:r>
            <a:endParaRPr lang="en-US" sz="4400" b="1" dirty="0">
              <a:latin typeface="Arial"/>
              <a:cs typeface="Arial"/>
            </a:endParaRPr>
          </a:p>
        </p:txBody>
      </p:sp>
      <p:cxnSp>
        <p:nvCxnSpPr>
          <p:cNvPr id="83" name="Straight Arrow Connector 82"/>
          <p:cNvCxnSpPr>
            <a:stCxn id="81" idx="3"/>
          </p:cNvCxnSpPr>
          <p:nvPr/>
        </p:nvCxnSpPr>
        <p:spPr>
          <a:xfrm flipV="1">
            <a:off x="6221765" y="1924858"/>
            <a:ext cx="0" cy="6625394"/>
          </a:xfrm>
          <a:prstGeom prst="straightConnector1">
            <a:avLst/>
          </a:prstGeom>
          <a:ln w="57150" cmpd="sng">
            <a:solidFill>
              <a:srgbClr val="000000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6606481" y="10358513"/>
            <a:ext cx="1627244" cy="769433"/>
          </a:xfrm>
          <a:prstGeom prst="rect">
            <a:avLst/>
          </a:prstGeom>
          <a:noFill/>
        </p:spPr>
        <p:txBody>
          <a:bodyPr wrap="none" lIns="91428" tIns="45716" rIns="91428" bIns="45716" rtlCol="0">
            <a:spAutoFit/>
          </a:bodyPr>
          <a:lstStyle/>
          <a:p>
            <a:r>
              <a:rPr lang="en-US" sz="4400" b="1" dirty="0" smtClean="0">
                <a:latin typeface="Arial"/>
                <a:cs typeface="Arial"/>
              </a:rPr>
              <a:t>CD44</a:t>
            </a:r>
            <a:endParaRPr lang="en-US" sz="4400" b="1" dirty="0">
              <a:latin typeface="Arial"/>
              <a:cs typeface="Arial"/>
            </a:endParaRPr>
          </a:p>
        </p:txBody>
      </p:sp>
      <p:cxnSp>
        <p:nvCxnSpPr>
          <p:cNvPr id="105" name="Straight Arrow Connector 104"/>
          <p:cNvCxnSpPr>
            <a:stCxn id="87" idx="3"/>
          </p:cNvCxnSpPr>
          <p:nvPr/>
        </p:nvCxnSpPr>
        <p:spPr>
          <a:xfrm>
            <a:off x="8233725" y="10743230"/>
            <a:ext cx="1715295" cy="0"/>
          </a:xfrm>
          <a:prstGeom prst="straightConnector1">
            <a:avLst/>
          </a:prstGeom>
          <a:ln w="57150" cmpd="sng">
            <a:solidFill>
              <a:srgbClr val="000000"/>
            </a:solidFill>
            <a:headEnd type="none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10999111" y="10358513"/>
            <a:ext cx="2097275" cy="769433"/>
          </a:xfrm>
          <a:prstGeom prst="rect">
            <a:avLst/>
          </a:prstGeom>
          <a:noFill/>
        </p:spPr>
        <p:txBody>
          <a:bodyPr wrap="none" lIns="91428" tIns="45716" rIns="91428" bIns="45716" rtlCol="0">
            <a:spAutoFit/>
          </a:bodyPr>
          <a:lstStyle/>
          <a:p>
            <a:r>
              <a:rPr lang="en-US" sz="4400" b="1" dirty="0" smtClean="0">
                <a:latin typeface="Arial"/>
                <a:cs typeface="Arial"/>
              </a:rPr>
              <a:t>CXCR5</a:t>
            </a:r>
            <a:endParaRPr lang="en-US" sz="4400" b="1" dirty="0">
              <a:latin typeface="Arial"/>
              <a:cs typeface="Arial"/>
            </a:endParaRPr>
          </a:p>
        </p:txBody>
      </p:sp>
      <p:cxnSp>
        <p:nvCxnSpPr>
          <p:cNvPr id="107" name="Straight Arrow Connector 106"/>
          <p:cNvCxnSpPr>
            <a:stCxn id="106" idx="3"/>
          </p:cNvCxnSpPr>
          <p:nvPr/>
        </p:nvCxnSpPr>
        <p:spPr>
          <a:xfrm>
            <a:off x="13096386" y="10743230"/>
            <a:ext cx="1245264" cy="0"/>
          </a:xfrm>
          <a:prstGeom prst="straightConnector1">
            <a:avLst/>
          </a:prstGeom>
          <a:ln w="57150" cmpd="sng">
            <a:solidFill>
              <a:srgbClr val="000000"/>
            </a:solidFill>
            <a:headEnd type="none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 rot="16200000">
            <a:off x="9920123" y="8845975"/>
            <a:ext cx="1282298" cy="769433"/>
          </a:xfrm>
          <a:prstGeom prst="rect">
            <a:avLst/>
          </a:prstGeom>
          <a:noFill/>
        </p:spPr>
        <p:txBody>
          <a:bodyPr wrap="none" lIns="91428" tIns="45716" rIns="91428" bIns="45716" rtlCol="0">
            <a:spAutoFit/>
          </a:bodyPr>
          <a:lstStyle/>
          <a:p>
            <a:r>
              <a:rPr lang="en-US" sz="4400" b="1" dirty="0" smtClean="0">
                <a:latin typeface="Arial"/>
                <a:cs typeface="Arial"/>
              </a:rPr>
              <a:t>PD1</a:t>
            </a:r>
            <a:endParaRPr lang="en-US" sz="4400" b="1" dirty="0">
              <a:latin typeface="Arial"/>
              <a:cs typeface="Arial"/>
            </a:endParaRPr>
          </a:p>
        </p:txBody>
      </p:sp>
      <p:cxnSp>
        <p:nvCxnSpPr>
          <p:cNvPr id="109" name="Straight Arrow Connector 108"/>
          <p:cNvCxnSpPr>
            <a:stCxn id="108" idx="3"/>
          </p:cNvCxnSpPr>
          <p:nvPr/>
        </p:nvCxnSpPr>
        <p:spPr>
          <a:xfrm flipH="1" flipV="1">
            <a:off x="10561272" y="1823223"/>
            <a:ext cx="1" cy="6766320"/>
          </a:xfrm>
          <a:prstGeom prst="straightConnector1">
            <a:avLst/>
          </a:prstGeom>
          <a:ln w="57150" cmpd="sng">
            <a:solidFill>
              <a:srgbClr val="000000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21967443" y="10776771"/>
            <a:ext cx="1271828" cy="769433"/>
          </a:xfrm>
          <a:prstGeom prst="rect">
            <a:avLst/>
          </a:prstGeom>
          <a:noFill/>
        </p:spPr>
        <p:txBody>
          <a:bodyPr wrap="none" lIns="91428" tIns="45716" rIns="91428" bIns="45716" rtlCol="0">
            <a:spAutoFit/>
          </a:bodyPr>
          <a:lstStyle/>
          <a:p>
            <a:r>
              <a:rPr lang="en-US" sz="4400" b="1" dirty="0">
                <a:latin typeface="Arial"/>
                <a:cs typeface="Arial"/>
              </a:rPr>
              <a:t>VFP</a:t>
            </a:r>
          </a:p>
        </p:txBody>
      </p:sp>
      <p:cxnSp>
        <p:nvCxnSpPr>
          <p:cNvPr id="111" name="Straight Arrow Connector 110"/>
          <p:cNvCxnSpPr>
            <a:stCxn id="110" idx="3"/>
          </p:cNvCxnSpPr>
          <p:nvPr/>
        </p:nvCxnSpPr>
        <p:spPr>
          <a:xfrm>
            <a:off x="23239271" y="11161488"/>
            <a:ext cx="2070711" cy="0"/>
          </a:xfrm>
          <a:prstGeom prst="straightConnector1">
            <a:avLst/>
          </a:prstGeom>
          <a:ln w="57150" cmpd="sng">
            <a:solidFill>
              <a:srgbClr val="000000"/>
            </a:solidFill>
            <a:headEnd type="none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 rot="16200000">
            <a:off x="20259042" y="9300106"/>
            <a:ext cx="1313431" cy="769433"/>
          </a:xfrm>
          <a:prstGeom prst="rect">
            <a:avLst/>
          </a:prstGeom>
          <a:noFill/>
        </p:spPr>
        <p:txBody>
          <a:bodyPr wrap="none" lIns="91428" tIns="45716" rIns="91428" bIns="45716" rtlCol="0">
            <a:spAutoFit/>
          </a:bodyPr>
          <a:lstStyle/>
          <a:p>
            <a:r>
              <a:rPr lang="en-US" sz="4400" b="1" dirty="0">
                <a:latin typeface="Arial"/>
                <a:cs typeface="Arial"/>
              </a:rPr>
              <a:t>CD4</a:t>
            </a:r>
          </a:p>
        </p:txBody>
      </p:sp>
      <p:cxnSp>
        <p:nvCxnSpPr>
          <p:cNvPr id="113" name="Straight Arrow Connector 112"/>
          <p:cNvCxnSpPr>
            <a:stCxn id="112" idx="3"/>
          </p:cNvCxnSpPr>
          <p:nvPr/>
        </p:nvCxnSpPr>
        <p:spPr>
          <a:xfrm flipV="1">
            <a:off x="20915758" y="2277350"/>
            <a:ext cx="0" cy="6750757"/>
          </a:xfrm>
          <a:prstGeom prst="straightConnector1">
            <a:avLst/>
          </a:prstGeom>
          <a:ln w="57150" cmpd="sng">
            <a:solidFill>
              <a:srgbClr val="000000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 rot="16200000">
            <a:off x="25152178" y="9365869"/>
            <a:ext cx="1564151" cy="769433"/>
          </a:xfrm>
          <a:prstGeom prst="rect">
            <a:avLst/>
          </a:prstGeom>
          <a:noFill/>
        </p:spPr>
        <p:txBody>
          <a:bodyPr wrap="none" lIns="91428" tIns="45716" rIns="91428" bIns="45716" rtlCol="0">
            <a:spAutoFit/>
          </a:bodyPr>
          <a:lstStyle/>
          <a:p>
            <a:r>
              <a:rPr lang="en-US" sz="4400" b="1" dirty="0" smtClean="0">
                <a:latin typeface="Arial"/>
                <a:cs typeface="Arial"/>
              </a:rPr>
              <a:t>ICOS</a:t>
            </a:r>
            <a:endParaRPr lang="en-US" sz="4400" b="1" dirty="0">
              <a:latin typeface="Arial"/>
              <a:cs typeface="Arial"/>
            </a:endParaRPr>
          </a:p>
        </p:txBody>
      </p:sp>
      <p:cxnSp>
        <p:nvCxnSpPr>
          <p:cNvPr id="115" name="Straight Arrow Connector 114"/>
          <p:cNvCxnSpPr>
            <a:stCxn id="114" idx="3"/>
          </p:cNvCxnSpPr>
          <p:nvPr/>
        </p:nvCxnSpPr>
        <p:spPr>
          <a:xfrm flipV="1">
            <a:off x="25934254" y="2343116"/>
            <a:ext cx="0" cy="6625394"/>
          </a:xfrm>
          <a:prstGeom prst="straightConnector1">
            <a:avLst/>
          </a:prstGeom>
          <a:ln w="57150" cmpd="sng">
            <a:solidFill>
              <a:srgbClr val="000000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26318970" y="10776771"/>
            <a:ext cx="1627244" cy="769433"/>
          </a:xfrm>
          <a:prstGeom prst="rect">
            <a:avLst/>
          </a:prstGeom>
          <a:noFill/>
        </p:spPr>
        <p:txBody>
          <a:bodyPr wrap="none" lIns="91428" tIns="45716" rIns="91428" bIns="45716" rtlCol="0">
            <a:spAutoFit/>
          </a:bodyPr>
          <a:lstStyle/>
          <a:p>
            <a:r>
              <a:rPr lang="en-US" sz="4400" b="1" dirty="0" smtClean="0">
                <a:latin typeface="Arial"/>
                <a:cs typeface="Arial"/>
              </a:rPr>
              <a:t>CD44</a:t>
            </a:r>
            <a:endParaRPr lang="en-US" sz="4400" b="1" dirty="0">
              <a:latin typeface="Arial"/>
              <a:cs typeface="Arial"/>
            </a:endParaRPr>
          </a:p>
        </p:txBody>
      </p:sp>
      <p:cxnSp>
        <p:nvCxnSpPr>
          <p:cNvPr id="117" name="Straight Arrow Connector 116"/>
          <p:cNvCxnSpPr>
            <a:stCxn id="116" idx="3"/>
          </p:cNvCxnSpPr>
          <p:nvPr/>
        </p:nvCxnSpPr>
        <p:spPr>
          <a:xfrm>
            <a:off x="27946214" y="11161488"/>
            <a:ext cx="1715295" cy="0"/>
          </a:xfrm>
          <a:prstGeom prst="straightConnector1">
            <a:avLst/>
          </a:prstGeom>
          <a:ln w="57150" cmpd="sng">
            <a:solidFill>
              <a:srgbClr val="000000"/>
            </a:solidFill>
            <a:headEnd type="none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30711600" y="10776771"/>
            <a:ext cx="2097275" cy="769433"/>
          </a:xfrm>
          <a:prstGeom prst="rect">
            <a:avLst/>
          </a:prstGeom>
          <a:noFill/>
        </p:spPr>
        <p:txBody>
          <a:bodyPr wrap="none" lIns="91428" tIns="45716" rIns="91428" bIns="45716" rtlCol="0">
            <a:spAutoFit/>
          </a:bodyPr>
          <a:lstStyle/>
          <a:p>
            <a:r>
              <a:rPr lang="en-US" sz="4400" b="1" dirty="0" smtClean="0">
                <a:latin typeface="Arial"/>
                <a:cs typeface="Arial"/>
              </a:rPr>
              <a:t>CXCR5</a:t>
            </a:r>
            <a:endParaRPr lang="en-US" sz="4400" b="1" dirty="0">
              <a:latin typeface="Arial"/>
              <a:cs typeface="Arial"/>
            </a:endParaRPr>
          </a:p>
        </p:txBody>
      </p:sp>
      <p:cxnSp>
        <p:nvCxnSpPr>
          <p:cNvPr id="119" name="Straight Arrow Connector 118"/>
          <p:cNvCxnSpPr>
            <a:stCxn id="118" idx="3"/>
          </p:cNvCxnSpPr>
          <p:nvPr/>
        </p:nvCxnSpPr>
        <p:spPr>
          <a:xfrm>
            <a:off x="32808875" y="11161488"/>
            <a:ext cx="1245264" cy="0"/>
          </a:xfrm>
          <a:prstGeom prst="straightConnector1">
            <a:avLst/>
          </a:prstGeom>
          <a:ln w="57150" cmpd="sng">
            <a:solidFill>
              <a:srgbClr val="000000"/>
            </a:solidFill>
            <a:headEnd type="none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 rot="16200000">
            <a:off x="29632612" y="9264233"/>
            <a:ext cx="1282298" cy="769433"/>
          </a:xfrm>
          <a:prstGeom prst="rect">
            <a:avLst/>
          </a:prstGeom>
          <a:noFill/>
        </p:spPr>
        <p:txBody>
          <a:bodyPr wrap="none" lIns="91428" tIns="45716" rIns="91428" bIns="45716" rtlCol="0">
            <a:spAutoFit/>
          </a:bodyPr>
          <a:lstStyle/>
          <a:p>
            <a:r>
              <a:rPr lang="en-US" sz="4400" b="1" dirty="0" smtClean="0">
                <a:latin typeface="Arial"/>
                <a:cs typeface="Arial"/>
              </a:rPr>
              <a:t>PD1</a:t>
            </a:r>
            <a:endParaRPr lang="en-US" sz="4400" b="1" dirty="0">
              <a:latin typeface="Arial"/>
              <a:cs typeface="Arial"/>
            </a:endParaRPr>
          </a:p>
        </p:txBody>
      </p:sp>
      <p:cxnSp>
        <p:nvCxnSpPr>
          <p:cNvPr id="121" name="Straight Arrow Connector 120"/>
          <p:cNvCxnSpPr>
            <a:stCxn id="120" idx="3"/>
          </p:cNvCxnSpPr>
          <p:nvPr/>
        </p:nvCxnSpPr>
        <p:spPr>
          <a:xfrm flipH="1" flipV="1">
            <a:off x="30273761" y="2241481"/>
            <a:ext cx="1" cy="6766320"/>
          </a:xfrm>
          <a:prstGeom prst="straightConnector1">
            <a:avLst/>
          </a:prstGeom>
          <a:ln w="57150" cmpd="sng">
            <a:solidFill>
              <a:srgbClr val="000000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9110" y="11573841"/>
            <a:ext cx="10891904" cy="6951114"/>
          </a:xfrm>
          <a:prstGeom prst="rect">
            <a:avLst/>
          </a:prstGeom>
        </p:spPr>
      </p:pic>
      <p:pic>
        <p:nvPicPr>
          <p:cNvPr id="14" name="Picture 13" descr="fig2a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00262" y="11661670"/>
            <a:ext cx="10891904" cy="7073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4042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5" name="Table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338899"/>
              </p:ext>
            </p:extLst>
          </p:nvPr>
        </p:nvGraphicFramePr>
        <p:xfrm>
          <a:off x="15893742" y="2677278"/>
          <a:ext cx="8222059" cy="14173461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8222059"/>
              </a:tblGrid>
              <a:tr h="726322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sz="4000" b="1" dirty="0" smtClean="0">
                          <a:latin typeface="Arial"/>
                          <a:cs typeface="Arial"/>
                        </a:rPr>
                        <a:t>Functional</a:t>
                      </a:r>
                      <a:r>
                        <a:rPr lang="en-US" sz="4000" b="1" baseline="0" dirty="0" smtClean="0">
                          <a:latin typeface="Arial"/>
                          <a:cs typeface="Arial"/>
                        </a:rPr>
                        <a:t> enrichment</a:t>
                      </a:r>
                      <a:endParaRPr lang="en-US" sz="4000" b="1" dirty="0">
                        <a:latin typeface="Arial"/>
                        <a:cs typeface="Arial"/>
                      </a:endParaRPr>
                    </a:p>
                  </a:txBody>
                  <a:tcPr marL="254555" marR="254555" marT="129551" marB="12955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19927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2700" dirty="0" smtClean="0">
                        <a:solidFill>
                          <a:srgbClr val="660066"/>
                        </a:solidFill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2700" dirty="0" smtClean="0">
                        <a:solidFill>
                          <a:srgbClr val="660066"/>
                        </a:solidFill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2700" dirty="0" smtClean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700" b="1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Ribosome</a:t>
                      </a:r>
                      <a:r>
                        <a:rPr lang="en-US" sz="2700" b="1" baseline="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; Prostate cancer</a:t>
                      </a:r>
                      <a:endParaRPr lang="en-US" sz="2700" b="1" baseline="0" dirty="0" smtClean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254555" marR="254555" marT="129551" marB="12955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1981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2700" b="1" dirty="0" smtClean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700" b="1" dirty="0" smtClea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Cytokine-cytokine receptor </a:t>
                      </a:r>
                      <a:r>
                        <a:rPr lang="en-US" sz="2700" b="1" dirty="0" smtClea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interaction;</a:t>
                      </a:r>
                      <a:r>
                        <a:rPr lang="en-US" sz="2700" b="1" baseline="0" dirty="0" smtClea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lang="en-US" sz="2700" b="1" baseline="0" dirty="0" err="1" smtClea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Leishmaniasis</a:t>
                      </a:r>
                      <a:r>
                        <a:rPr lang="en-US" sz="2700" b="1" baseline="0" dirty="0" smtClea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; Chemokine </a:t>
                      </a:r>
                      <a:r>
                        <a:rPr lang="en-US" sz="2700" b="1" baseline="0" dirty="0" smtClea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signaling </a:t>
                      </a:r>
                      <a:r>
                        <a:rPr lang="en-US" sz="2700" b="1" baseline="0" dirty="0" smtClea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pathway; Natural </a:t>
                      </a:r>
                      <a:r>
                        <a:rPr lang="en-US" sz="2700" b="1" baseline="0" dirty="0" smtClea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killer cell mediated </a:t>
                      </a:r>
                      <a:r>
                        <a:rPr lang="en-US" sz="2700" b="1" baseline="0" dirty="0" err="1" smtClea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cytoxicity</a:t>
                      </a:r>
                      <a:r>
                        <a:rPr lang="en-US" sz="2700" b="1" baseline="0" dirty="0" smtClea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; Protein </a:t>
                      </a:r>
                      <a:r>
                        <a:rPr lang="en-US" sz="2700" b="1" baseline="0" dirty="0" smtClea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processing in endoplasmic </a:t>
                      </a:r>
                      <a:r>
                        <a:rPr lang="en-US" sz="2700" b="1" baseline="0" dirty="0" smtClea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reticulum; Endocytosis</a:t>
                      </a:r>
                      <a:endParaRPr lang="en-US" sz="2700" b="1" baseline="0" dirty="0" smtClean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 marL="254555" marR="254555" marT="129551" marB="12955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069219">
                <a:tc>
                  <a:txBody>
                    <a:bodyPr/>
                    <a:lstStyle/>
                    <a:p>
                      <a:pPr marL="0" marR="0" indent="0" algn="l" defTabSz="192010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700" b="1" baseline="0" dirty="0" smtClea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T cell receptor signaling </a:t>
                      </a:r>
                      <a:r>
                        <a:rPr lang="en-US" sz="2700" b="1" baseline="0" dirty="0" smtClea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pathway; Fc </a:t>
                      </a:r>
                      <a:r>
                        <a:rPr lang="en-US" sz="2700" b="1" baseline="0" dirty="0" smtClea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epsilon </a:t>
                      </a:r>
                      <a:r>
                        <a:rPr lang="en-US" sz="2700" b="1" baseline="0" dirty="0" err="1" smtClea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Rl</a:t>
                      </a:r>
                      <a:r>
                        <a:rPr lang="en-US" sz="2700" b="1" baseline="0" dirty="0" smtClea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 signaling </a:t>
                      </a:r>
                      <a:r>
                        <a:rPr lang="en-US" sz="2700" b="1" baseline="0" dirty="0" smtClea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pathway; Natural killer cell mediated cytotoxicity; </a:t>
                      </a:r>
                      <a:r>
                        <a:rPr lang="en-US" sz="2700" b="1" dirty="0" smtClea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Fc </a:t>
                      </a:r>
                      <a:r>
                        <a:rPr lang="en-US" sz="2700" b="1" dirty="0" smtClea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gamma R-mediated </a:t>
                      </a:r>
                      <a:r>
                        <a:rPr lang="en-US" sz="2700" b="1" dirty="0" smtClea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phagocytosis;</a:t>
                      </a:r>
                      <a:r>
                        <a:rPr lang="en-US" sz="2700" b="1" baseline="0" dirty="0" smtClea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 VEGF </a:t>
                      </a:r>
                      <a:r>
                        <a:rPr lang="en-US" sz="2700" b="1" baseline="0" dirty="0" smtClea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signaling </a:t>
                      </a:r>
                      <a:r>
                        <a:rPr lang="en-US" sz="2700" b="1" baseline="0" dirty="0" smtClea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pathway; </a:t>
                      </a:r>
                      <a:r>
                        <a:rPr lang="en-US" sz="2700" b="1" baseline="0" dirty="0" err="1" smtClea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Neurotrophin</a:t>
                      </a:r>
                      <a:r>
                        <a:rPr lang="en-US" sz="2700" b="1" baseline="0" dirty="0" smtClea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lang="en-US" sz="2700" b="1" baseline="0" dirty="0" smtClea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signaling </a:t>
                      </a:r>
                      <a:r>
                        <a:rPr lang="en-US" sz="2700" b="1" baseline="0" dirty="0" smtClea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pathway; Inositol </a:t>
                      </a:r>
                      <a:r>
                        <a:rPr lang="en-US" sz="2700" b="1" baseline="0" dirty="0" smtClea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phosphate </a:t>
                      </a:r>
                      <a:r>
                        <a:rPr lang="en-US" sz="2700" b="1" baseline="0" dirty="0" smtClea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metabolism; </a:t>
                      </a:r>
                      <a:r>
                        <a:rPr lang="en-US" sz="2700" b="1" baseline="0" dirty="0" err="1" smtClea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GnRH</a:t>
                      </a:r>
                      <a:r>
                        <a:rPr lang="en-US" sz="2700" b="1" baseline="0" dirty="0" smtClea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lang="en-US" sz="2700" b="1" baseline="0" dirty="0" smtClea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signaling </a:t>
                      </a:r>
                      <a:r>
                        <a:rPr lang="en-US" sz="2700" b="1" baseline="0" dirty="0" smtClea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pathway; </a:t>
                      </a:r>
                      <a:r>
                        <a:rPr lang="en-US" sz="2700" b="1" baseline="0" dirty="0" err="1" smtClea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Glioma</a:t>
                      </a:r>
                      <a:r>
                        <a:rPr lang="en-US" sz="2700" b="1" baseline="0" dirty="0" smtClea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; Leukocyte </a:t>
                      </a:r>
                      <a:r>
                        <a:rPr lang="en-US" sz="2700" b="1" baseline="0" dirty="0" err="1" smtClea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transcendothelial</a:t>
                      </a:r>
                      <a:r>
                        <a:rPr lang="en-US" sz="2700" b="1" baseline="0" dirty="0" smtClea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lang="en-US" sz="2700" b="1" baseline="0" dirty="0" smtClea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migration; Vascular smooth muscle contraction; Chemokine </a:t>
                      </a:r>
                      <a:r>
                        <a:rPr lang="en-US" sz="2700" b="1" baseline="0" dirty="0" smtClea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signaling </a:t>
                      </a:r>
                      <a:r>
                        <a:rPr lang="en-US" sz="2700" b="1" baseline="0" dirty="0" smtClea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pathway; </a:t>
                      </a:r>
                      <a:r>
                        <a:rPr lang="en-US" sz="2700" b="1" baseline="0" dirty="0" err="1" smtClea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ErbB</a:t>
                      </a:r>
                      <a:r>
                        <a:rPr lang="en-US" sz="2700" b="1" baseline="0" dirty="0" smtClea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 signaling pathway; Progesterone-mediated oocyte maturation; Focal adhesion</a:t>
                      </a:r>
                      <a:endParaRPr lang="en-US" sz="2700" b="1" baseline="0" dirty="0" smtClean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 marL="254555" marR="254555" marT="129551" marB="12955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pSp>
        <p:nvGrpSpPr>
          <p:cNvPr id="24" name="Group 23"/>
          <p:cNvGrpSpPr/>
          <p:nvPr/>
        </p:nvGrpSpPr>
        <p:grpSpPr>
          <a:xfrm>
            <a:off x="-317367" y="9365713"/>
            <a:ext cx="12178070" cy="9133552"/>
            <a:chOff x="361372" y="8712198"/>
            <a:chExt cx="12178070" cy="9133552"/>
          </a:xfrm>
        </p:grpSpPr>
        <p:pic>
          <p:nvPicPr>
            <p:cNvPr id="22" name="Picture 21" descr="phylo3d.pd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1372" y="8712198"/>
              <a:ext cx="12178070" cy="9133552"/>
            </a:xfrm>
            <a:prstGeom prst="rect">
              <a:avLst/>
            </a:prstGeom>
          </p:spPr>
        </p:pic>
        <p:sp>
          <p:nvSpPr>
            <p:cNvPr id="82" name="TextBox 81"/>
            <p:cNvSpPr txBox="1"/>
            <p:nvPr/>
          </p:nvSpPr>
          <p:spPr>
            <a:xfrm>
              <a:off x="9536756" y="10312786"/>
              <a:ext cx="2761894" cy="547842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>
                <a:spcAft>
                  <a:spcPts val="400"/>
                </a:spcAft>
              </a:pPr>
              <a:r>
                <a:rPr lang="en-US" sz="3200" b="1" dirty="0">
                  <a:solidFill>
                    <a:srgbClr val="0F6CAE"/>
                  </a:solidFill>
                  <a:latin typeface="Arial"/>
                  <a:cs typeface="Arial"/>
                </a:rPr>
                <a:t>IL21-</a:t>
              </a:r>
              <a:r>
                <a:rPr lang="en-US" sz="3200" b="1" dirty="0" smtClean="0">
                  <a:solidFill>
                    <a:srgbClr val="0F6CAE"/>
                  </a:solidFill>
                  <a:latin typeface="Arial"/>
                  <a:cs typeface="Arial"/>
                </a:rPr>
                <a:t>ACT2</a:t>
              </a:r>
              <a:endParaRPr lang="en-US" sz="3200" b="1" dirty="0">
                <a:solidFill>
                  <a:srgbClr val="0F6CAE"/>
                </a:solidFill>
                <a:latin typeface="Arial"/>
                <a:cs typeface="Arial"/>
              </a:endParaRPr>
            </a:p>
            <a:p>
              <a:pPr>
                <a:spcAft>
                  <a:spcPts val="400"/>
                </a:spcAft>
              </a:pPr>
              <a:r>
                <a:rPr lang="en-US" sz="3200" b="1" dirty="0">
                  <a:solidFill>
                    <a:srgbClr val="0F6CAE"/>
                  </a:solidFill>
                  <a:latin typeface="Arial"/>
                  <a:cs typeface="Arial"/>
                </a:rPr>
                <a:t>IL21-</a:t>
              </a:r>
              <a:r>
                <a:rPr lang="en-US" sz="3200" b="1" dirty="0" smtClean="0">
                  <a:solidFill>
                    <a:srgbClr val="0F6CAE"/>
                  </a:solidFill>
                  <a:latin typeface="Arial"/>
                  <a:cs typeface="Arial"/>
                </a:rPr>
                <a:t>ACT1</a:t>
              </a:r>
              <a:endParaRPr lang="en-US" sz="3200" b="1" dirty="0">
                <a:solidFill>
                  <a:srgbClr val="0F6CAE"/>
                </a:solidFill>
                <a:latin typeface="Arial"/>
                <a:cs typeface="Arial"/>
              </a:endParaRPr>
            </a:p>
            <a:p>
              <a:pPr>
                <a:spcAft>
                  <a:spcPts val="400"/>
                </a:spcAft>
              </a:pPr>
              <a:r>
                <a:rPr lang="en-US" sz="3200" b="1" dirty="0" smtClean="0">
                  <a:solidFill>
                    <a:srgbClr val="0F6CAE"/>
                  </a:solidFill>
                  <a:latin typeface="Arial"/>
                  <a:cs typeface="Arial"/>
                </a:rPr>
                <a:t>3 </a:t>
              </a:r>
              <a:r>
                <a:rPr lang="en-US" sz="3200" b="1" dirty="0">
                  <a:solidFill>
                    <a:srgbClr val="0F6CAE"/>
                  </a:solidFill>
                  <a:latin typeface="Arial"/>
                  <a:cs typeface="Arial"/>
                </a:rPr>
                <a:t>day TFH2</a:t>
              </a:r>
            </a:p>
            <a:p>
              <a:pPr>
                <a:spcAft>
                  <a:spcPts val="400"/>
                </a:spcAft>
              </a:pPr>
              <a:r>
                <a:rPr lang="en-US" sz="3200" b="1" dirty="0" smtClean="0">
                  <a:solidFill>
                    <a:srgbClr val="0F6CAE"/>
                  </a:solidFill>
                  <a:latin typeface="Arial"/>
                  <a:cs typeface="Arial"/>
                </a:rPr>
                <a:t>3 </a:t>
              </a:r>
              <a:r>
                <a:rPr lang="en-US" sz="3200" b="1" dirty="0">
                  <a:solidFill>
                    <a:srgbClr val="0F6CAE"/>
                  </a:solidFill>
                  <a:latin typeface="Arial"/>
                  <a:cs typeface="Arial"/>
                </a:rPr>
                <a:t>day TFH1</a:t>
              </a:r>
            </a:p>
            <a:p>
              <a:pPr>
                <a:spcAft>
                  <a:spcPts val="400"/>
                </a:spcAft>
              </a:pPr>
              <a:r>
                <a:rPr lang="en-US" sz="3200" b="1" dirty="0" smtClean="0">
                  <a:solidFill>
                    <a:srgbClr val="58C704"/>
                  </a:solidFill>
                  <a:latin typeface="Arial"/>
                  <a:cs typeface="Arial"/>
                </a:rPr>
                <a:t>3 </a:t>
              </a:r>
              <a:r>
                <a:rPr lang="en-US" sz="3200" b="1" dirty="0">
                  <a:solidFill>
                    <a:srgbClr val="58C704"/>
                  </a:solidFill>
                  <a:latin typeface="Arial"/>
                  <a:cs typeface="Arial"/>
                </a:rPr>
                <a:t>day TH1 R2</a:t>
              </a:r>
            </a:p>
            <a:p>
              <a:pPr>
                <a:spcAft>
                  <a:spcPts val="400"/>
                </a:spcAft>
              </a:pPr>
              <a:r>
                <a:rPr lang="en-US" sz="3200" b="1" dirty="0" smtClean="0">
                  <a:solidFill>
                    <a:srgbClr val="58C704"/>
                  </a:solidFill>
                  <a:latin typeface="Arial"/>
                  <a:cs typeface="Arial"/>
                </a:rPr>
                <a:t>3 </a:t>
              </a:r>
              <a:r>
                <a:rPr lang="en-US" sz="3200" b="1" dirty="0">
                  <a:solidFill>
                    <a:srgbClr val="58C704"/>
                  </a:solidFill>
                  <a:latin typeface="Arial"/>
                  <a:cs typeface="Arial"/>
                </a:rPr>
                <a:t>day TH1 R1</a:t>
              </a:r>
            </a:p>
            <a:p>
              <a:pPr>
                <a:spcAft>
                  <a:spcPts val="400"/>
                </a:spcAft>
              </a:pPr>
              <a:r>
                <a:rPr lang="en-US" sz="3200" b="1" dirty="0" smtClean="0">
                  <a:solidFill>
                    <a:srgbClr val="58C704"/>
                  </a:solidFill>
                  <a:latin typeface="Arial"/>
                  <a:cs typeface="Arial"/>
                </a:rPr>
                <a:t>ACT1</a:t>
              </a:r>
              <a:endParaRPr lang="en-US" sz="3200" b="1" dirty="0">
                <a:solidFill>
                  <a:srgbClr val="58C704"/>
                </a:solidFill>
                <a:latin typeface="Arial"/>
                <a:cs typeface="Arial"/>
              </a:endParaRPr>
            </a:p>
            <a:p>
              <a:pPr>
                <a:spcAft>
                  <a:spcPts val="400"/>
                </a:spcAft>
              </a:pPr>
              <a:r>
                <a:rPr lang="en-US" sz="3200" b="1" dirty="0" smtClean="0">
                  <a:solidFill>
                    <a:srgbClr val="58C704"/>
                  </a:solidFill>
                  <a:latin typeface="Arial"/>
                  <a:cs typeface="Arial"/>
                </a:rPr>
                <a:t>ACT2</a:t>
              </a:r>
              <a:endParaRPr lang="en-US" sz="3200" b="1" dirty="0">
                <a:solidFill>
                  <a:srgbClr val="58C704"/>
                </a:solidFill>
                <a:latin typeface="Arial"/>
                <a:cs typeface="Arial"/>
              </a:endParaRPr>
            </a:p>
            <a:p>
              <a:pPr>
                <a:spcAft>
                  <a:spcPts val="400"/>
                </a:spcAft>
              </a:pPr>
              <a:r>
                <a:rPr lang="en-US" sz="3200" b="1" dirty="0" smtClean="0">
                  <a:solidFill>
                    <a:srgbClr val="A00FE9"/>
                  </a:solidFill>
                  <a:latin typeface="Arial"/>
                  <a:cs typeface="Arial"/>
                </a:rPr>
                <a:t>N2</a:t>
              </a:r>
            </a:p>
            <a:p>
              <a:pPr>
                <a:spcAft>
                  <a:spcPts val="400"/>
                </a:spcAft>
              </a:pPr>
              <a:r>
                <a:rPr lang="en-US" sz="3200" b="1" dirty="0" smtClean="0">
                  <a:solidFill>
                    <a:srgbClr val="A00FE9"/>
                  </a:solidFill>
                  <a:latin typeface="Arial"/>
                  <a:cs typeface="Arial"/>
                </a:rPr>
                <a:t>N1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-484809" y="1407258"/>
            <a:ext cx="13318870" cy="11099059"/>
            <a:chOff x="66930" y="1015183"/>
            <a:chExt cx="13318870" cy="11099059"/>
          </a:xfrm>
        </p:grpSpPr>
        <p:pic>
          <p:nvPicPr>
            <p:cNvPr id="5" name="Picture 4" descr="phylo3d.pdf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30" y="1015183"/>
              <a:ext cx="13318870" cy="11099059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9456336" y="2804767"/>
              <a:ext cx="3044684" cy="710963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>
                <a:spcAft>
                  <a:spcPts val="400"/>
                </a:spcAft>
              </a:pPr>
              <a:r>
                <a:rPr lang="en-US" sz="3200" b="1" dirty="0" smtClean="0">
                  <a:solidFill>
                    <a:srgbClr val="A00FE9"/>
                  </a:solidFill>
                  <a:latin typeface="Arial"/>
                  <a:cs typeface="Arial"/>
                </a:rPr>
                <a:t>N2</a:t>
              </a:r>
            </a:p>
            <a:p>
              <a:pPr>
                <a:spcAft>
                  <a:spcPts val="400"/>
                </a:spcAft>
              </a:pPr>
              <a:r>
                <a:rPr lang="en-US" sz="3200" b="1" dirty="0" smtClean="0">
                  <a:solidFill>
                    <a:srgbClr val="A00FE9"/>
                  </a:solidFill>
                  <a:latin typeface="Arial"/>
                  <a:cs typeface="Arial"/>
                </a:rPr>
                <a:t>N1</a:t>
              </a:r>
            </a:p>
            <a:p>
              <a:pPr>
                <a:spcAft>
                  <a:spcPts val="400"/>
                </a:spcAft>
              </a:pPr>
              <a:r>
                <a:rPr lang="en-US" sz="3200" b="1" dirty="0" smtClean="0">
                  <a:solidFill>
                    <a:srgbClr val="A00FE9"/>
                  </a:solidFill>
                  <a:latin typeface="Arial"/>
                  <a:cs typeface="Arial"/>
                </a:rPr>
                <a:t>8 day N CD4T</a:t>
              </a:r>
            </a:p>
            <a:p>
              <a:pPr>
                <a:spcAft>
                  <a:spcPts val="400"/>
                </a:spcAft>
              </a:pPr>
              <a:r>
                <a:rPr lang="en-US" sz="3200" b="1" dirty="0" smtClean="0">
                  <a:solidFill>
                    <a:srgbClr val="58C704"/>
                  </a:solidFill>
                  <a:latin typeface="Arial"/>
                  <a:cs typeface="Arial"/>
                </a:rPr>
                <a:t>8 day TH1 R2</a:t>
              </a:r>
            </a:p>
            <a:p>
              <a:pPr>
                <a:spcAft>
                  <a:spcPts val="400"/>
                </a:spcAft>
              </a:pPr>
              <a:r>
                <a:rPr lang="en-US" sz="3200" b="1" dirty="0" smtClean="0">
                  <a:solidFill>
                    <a:srgbClr val="58C704"/>
                  </a:solidFill>
                  <a:latin typeface="Arial"/>
                  <a:cs typeface="Arial"/>
                </a:rPr>
                <a:t>8 day TH1 R1</a:t>
              </a:r>
            </a:p>
            <a:p>
              <a:pPr>
                <a:spcAft>
                  <a:spcPts val="400"/>
                </a:spcAft>
              </a:pPr>
              <a:r>
                <a:rPr lang="en-US" sz="3200" b="1" dirty="0" smtClean="0">
                  <a:solidFill>
                    <a:srgbClr val="58C704"/>
                  </a:solidFill>
                  <a:latin typeface="Arial"/>
                  <a:cs typeface="Arial"/>
                </a:rPr>
                <a:t>ACT1</a:t>
              </a:r>
            </a:p>
            <a:p>
              <a:pPr>
                <a:spcAft>
                  <a:spcPts val="400"/>
                </a:spcAft>
              </a:pPr>
              <a:r>
                <a:rPr lang="en-US" sz="3200" b="1" dirty="0" smtClean="0">
                  <a:solidFill>
                    <a:srgbClr val="58C704"/>
                  </a:solidFill>
                  <a:latin typeface="Arial"/>
                  <a:cs typeface="Arial"/>
                </a:rPr>
                <a:t>ACT2</a:t>
              </a:r>
            </a:p>
            <a:p>
              <a:pPr>
                <a:spcAft>
                  <a:spcPts val="400"/>
                </a:spcAft>
              </a:pPr>
              <a:r>
                <a:rPr lang="en-US" sz="3200" b="1" dirty="0" smtClean="0">
                  <a:solidFill>
                    <a:srgbClr val="0F6CAE"/>
                  </a:solidFill>
                  <a:latin typeface="Arial"/>
                  <a:cs typeface="Arial"/>
                </a:rPr>
                <a:t>8 day TFH2</a:t>
              </a:r>
            </a:p>
            <a:p>
              <a:pPr>
                <a:spcAft>
                  <a:spcPts val="400"/>
                </a:spcAft>
              </a:pPr>
              <a:r>
                <a:rPr lang="en-US" sz="3200" b="1" dirty="0" smtClean="0">
                  <a:solidFill>
                    <a:srgbClr val="0F6CAE"/>
                  </a:solidFill>
                  <a:latin typeface="Arial"/>
                  <a:cs typeface="Arial"/>
                </a:rPr>
                <a:t>8 day TFH1</a:t>
              </a:r>
            </a:p>
            <a:p>
              <a:pPr>
                <a:spcAft>
                  <a:spcPts val="400"/>
                </a:spcAft>
              </a:pPr>
              <a:r>
                <a:rPr lang="en-US" sz="3200" b="1" dirty="0" smtClean="0">
                  <a:solidFill>
                    <a:srgbClr val="0F6CAE"/>
                  </a:solidFill>
                  <a:latin typeface="Arial"/>
                  <a:cs typeface="Arial"/>
                </a:rPr>
                <a:t>8 day GCTFH2</a:t>
              </a:r>
            </a:p>
            <a:p>
              <a:pPr>
                <a:spcAft>
                  <a:spcPts val="400"/>
                </a:spcAft>
              </a:pPr>
              <a:r>
                <a:rPr lang="en-US" sz="3200" b="1" dirty="0" smtClean="0">
                  <a:solidFill>
                    <a:srgbClr val="0F6CAE"/>
                  </a:solidFill>
                  <a:latin typeface="Arial"/>
                  <a:cs typeface="Arial"/>
                </a:rPr>
                <a:t>8 day GCTFH1</a:t>
              </a:r>
            </a:p>
            <a:p>
              <a:pPr>
                <a:spcAft>
                  <a:spcPts val="400"/>
                </a:spcAft>
              </a:pPr>
              <a:r>
                <a:rPr lang="en-US" sz="3200" b="1" dirty="0" smtClean="0">
                  <a:solidFill>
                    <a:srgbClr val="0F6CAE"/>
                  </a:solidFill>
                  <a:latin typeface="Arial"/>
                  <a:cs typeface="Arial"/>
                </a:rPr>
                <a:t>IL21-ACT1</a:t>
              </a:r>
            </a:p>
            <a:p>
              <a:pPr>
                <a:spcAft>
                  <a:spcPts val="400"/>
                </a:spcAft>
              </a:pPr>
              <a:r>
                <a:rPr lang="en-US" sz="3200" b="1" dirty="0" smtClean="0">
                  <a:solidFill>
                    <a:srgbClr val="0F6CAE"/>
                  </a:solidFill>
                  <a:latin typeface="Arial"/>
                  <a:cs typeface="Arial"/>
                </a:rPr>
                <a:t>IL21-ACT2</a:t>
              </a:r>
            </a:p>
          </p:txBody>
        </p:sp>
      </p:grpSp>
      <p:pic>
        <p:nvPicPr>
          <p:cNvPr id="31" name="Picture 30" descr="heatmap_profile1.pdf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6"/>
          <a:stretch/>
        </p:blipFill>
        <p:spPr>
          <a:xfrm rot="5400000">
            <a:off x="7259276" y="8909927"/>
            <a:ext cx="14198114" cy="307272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61373" y="634045"/>
            <a:ext cx="5294657" cy="923310"/>
          </a:xfrm>
          <a:prstGeom prst="rect">
            <a:avLst/>
          </a:prstGeom>
          <a:noFill/>
        </p:spPr>
        <p:txBody>
          <a:bodyPr wrap="square" lIns="91417" tIns="45710" rIns="91417" bIns="45710" rtlCol="0">
            <a:spAutoFit/>
          </a:bodyPr>
          <a:lstStyle/>
          <a:p>
            <a:r>
              <a:rPr lang="en-US" sz="5400" b="1" dirty="0" smtClean="0">
                <a:latin typeface="Arial"/>
                <a:cs typeface="Arial"/>
              </a:rPr>
              <a:t>FIGURE 3</a:t>
            </a:r>
            <a:endParaRPr lang="en-US" sz="5400" b="1" dirty="0">
              <a:latin typeface="Arial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12349" y="2163849"/>
            <a:ext cx="498432" cy="769421"/>
          </a:xfrm>
          <a:prstGeom prst="rect">
            <a:avLst/>
          </a:prstGeom>
          <a:noFill/>
        </p:spPr>
        <p:txBody>
          <a:bodyPr wrap="none" lIns="91417" tIns="45710" rIns="91417" bIns="45710" rtlCol="0">
            <a:spAutoFit/>
          </a:bodyPr>
          <a:lstStyle/>
          <a:p>
            <a:r>
              <a:rPr lang="en-US" sz="4400" b="1" dirty="0">
                <a:latin typeface="Arial"/>
                <a:cs typeface="Arial"/>
              </a:rPr>
              <a:t>a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2037817" y="2037152"/>
            <a:ext cx="529290" cy="769421"/>
          </a:xfrm>
          <a:prstGeom prst="rect">
            <a:avLst/>
          </a:prstGeom>
          <a:noFill/>
        </p:spPr>
        <p:txBody>
          <a:bodyPr wrap="none" lIns="91417" tIns="45710" rIns="91417" bIns="45710" rtlCol="0">
            <a:spAutoFit/>
          </a:bodyPr>
          <a:lstStyle/>
          <a:p>
            <a:r>
              <a:rPr lang="en-US" sz="4400" b="1" dirty="0" smtClean="0">
                <a:latin typeface="Arial"/>
                <a:cs typeface="Arial"/>
              </a:rPr>
              <a:t>b </a:t>
            </a:r>
            <a:endParaRPr lang="en-US" sz="4400" b="1" dirty="0">
              <a:latin typeface="Arial"/>
              <a:cs typeface="Arial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4925637" y="2134079"/>
            <a:ext cx="498432" cy="769421"/>
          </a:xfrm>
          <a:prstGeom prst="rect">
            <a:avLst/>
          </a:prstGeom>
          <a:noFill/>
        </p:spPr>
        <p:txBody>
          <a:bodyPr wrap="none" lIns="91417" tIns="45710" rIns="91417" bIns="45710" rtlCol="0">
            <a:spAutoFit/>
          </a:bodyPr>
          <a:lstStyle/>
          <a:p>
            <a:r>
              <a:rPr lang="en-US" sz="4400" b="1" dirty="0" smtClean="0">
                <a:latin typeface="Arial"/>
                <a:cs typeface="Arial"/>
              </a:rPr>
              <a:t>c </a:t>
            </a:r>
            <a:endParaRPr lang="en-US" sz="4400" b="1" dirty="0">
              <a:latin typeface="Arial"/>
              <a:cs typeface="Arial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812349" y="17649279"/>
            <a:ext cx="4874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/>
              <a:t>d</a:t>
            </a:r>
            <a:endParaRPr lang="en-US" sz="4400" b="1" dirty="0"/>
          </a:p>
        </p:txBody>
      </p:sp>
      <p:sp>
        <p:nvSpPr>
          <p:cNvPr id="79" name="TextBox 78"/>
          <p:cNvSpPr txBox="1"/>
          <p:nvPr/>
        </p:nvSpPr>
        <p:spPr>
          <a:xfrm flipH="1">
            <a:off x="24804298" y="17769849"/>
            <a:ext cx="3143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latin typeface="Arial"/>
                <a:cs typeface="Arial"/>
              </a:rPr>
              <a:t>e</a:t>
            </a:r>
            <a:endParaRPr lang="en-US" sz="4400" b="1" dirty="0">
              <a:latin typeface="Arial"/>
              <a:cs typeface="Arial"/>
            </a:endParaRPr>
          </a:p>
        </p:txBody>
      </p:sp>
      <p:pic>
        <p:nvPicPr>
          <p:cNvPr id="83" name="Picture 82" descr="phylo_profile1.pdf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696"/>
          <a:stretch/>
        </p:blipFill>
        <p:spPr>
          <a:xfrm>
            <a:off x="13116218" y="1863974"/>
            <a:ext cx="3000549" cy="1486194"/>
          </a:xfrm>
          <a:prstGeom prst="rect">
            <a:avLst/>
          </a:prstGeom>
        </p:spPr>
      </p:pic>
      <p:sp>
        <p:nvSpPr>
          <p:cNvPr id="87" name="TextBox 86"/>
          <p:cNvSpPr txBox="1"/>
          <p:nvPr/>
        </p:nvSpPr>
        <p:spPr>
          <a:xfrm rot="16200000">
            <a:off x="11309804" y="5034072"/>
            <a:ext cx="2689000" cy="713777"/>
          </a:xfrm>
          <a:prstGeom prst="rect">
            <a:avLst/>
          </a:prstGeom>
          <a:noFill/>
        </p:spPr>
        <p:txBody>
          <a:bodyPr wrap="square" lIns="97274" tIns="48637" rIns="97274" bIns="48637" rtlCol="0">
            <a:spAutoFit/>
          </a:bodyPr>
          <a:lstStyle/>
          <a:p>
            <a:r>
              <a:rPr lang="en-US" sz="4000" b="1" dirty="0">
                <a:latin typeface="Arial"/>
                <a:cs typeface="Arial"/>
              </a:rPr>
              <a:t>N (</a:t>
            </a:r>
            <a:r>
              <a:rPr lang="en-US" sz="4000" b="1" dirty="0" smtClean="0">
                <a:latin typeface="Arial"/>
                <a:cs typeface="Arial"/>
              </a:rPr>
              <a:t>149)</a:t>
            </a:r>
            <a:endParaRPr lang="en-US" sz="4000" b="1" dirty="0">
              <a:latin typeface="Arial"/>
              <a:cs typeface="Arial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13141092" y="12183534"/>
            <a:ext cx="267292" cy="4428065"/>
          </a:xfrm>
          <a:prstGeom prst="rect">
            <a:avLst/>
          </a:prstGeom>
          <a:solidFill>
            <a:srgbClr val="165DC1"/>
          </a:solidFill>
          <a:ln>
            <a:solidFill>
              <a:srgbClr val="176FAC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69" tIns="48635" rIns="97269" bIns="48635" rtlCol="0" anchor="ctr"/>
          <a:lstStyle/>
          <a:p>
            <a:pPr algn="ctr"/>
            <a:endParaRPr lang="en-US" dirty="0"/>
          </a:p>
        </p:txBody>
      </p:sp>
      <p:sp>
        <p:nvSpPr>
          <p:cNvPr id="89" name="TextBox 88"/>
          <p:cNvSpPr txBox="1"/>
          <p:nvPr/>
        </p:nvSpPr>
        <p:spPr>
          <a:xfrm rot="16200000">
            <a:off x="10506140" y="13916204"/>
            <a:ext cx="4343260" cy="713777"/>
          </a:xfrm>
          <a:prstGeom prst="rect">
            <a:avLst/>
          </a:prstGeom>
          <a:noFill/>
        </p:spPr>
        <p:txBody>
          <a:bodyPr wrap="square" lIns="97274" tIns="48637" rIns="97274" bIns="48637" rtlCol="0">
            <a:spAutoFit/>
          </a:bodyPr>
          <a:lstStyle/>
          <a:p>
            <a:r>
              <a:rPr lang="en-US" sz="4000" b="1" dirty="0">
                <a:latin typeface="Arial"/>
                <a:cs typeface="Arial"/>
              </a:rPr>
              <a:t>ACT IL21 (</a:t>
            </a:r>
            <a:r>
              <a:rPr lang="en-US" sz="4000" b="1" dirty="0" smtClean="0">
                <a:latin typeface="Arial"/>
                <a:cs typeface="Arial"/>
              </a:rPr>
              <a:t>158)</a:t>
            </a:r>
            <a:endParaRPr lang="en-US" sz="4000" b="1" dirty="0">
              <a:latin typeface="Arial"/>
              <a:cs typeface="Arial"/>
            </a:endParaRPr>
          </a:p>
        </p:txBody>
      </p:sp>
      <p:sp>
        <p:nvSpPr>
          <p:cNvPr id="91" name="TextBox 90"/>
          <p:cNvSpPr txBox="1"/>
          <p:nvPr/>
        </p:nvSpPr>
        <p:spPr>
          <a:xfrm rot="16200000">
            <a:off x="11210349" y="9396656"/>
            <a:ext cx="2902873" cy="713777"/>
          </a:xfrm>
          <a:prstGeom prst="rect">
            <a:avLst/>
          </a:prstGeom>
          <a:noFill/>
        </p:spPr>
        <p:txBody>
          <a:bodyPr wrap="square" lIns="97274" tIns="48637" rIns="97274" bIns="48637" rtlCol="0">
            <a:spAutoFit/>
          </a:bodyPr>
          <a:lstStyle/>
          <a:p>
            <a:r>
              <a:rPr lang="en-US" sz="4000" b="1" dirty="0">
                <a:solidFill>
                  <a:srgbClr val="000000"/>
                </a:solidFill>
                <a:latin typeface="Arial"/>
                <a:cs typeface="Arial"/>
              </a:rPr>
              <a:t>ACT (</a:t>
            </a:r>
            <a:r>
              <a:rPr lang="en-US" sz="4000" b="1" dirty="0" smtClean="0">
                <a:solidFill>
                  <a:srgbClr val="000000"/>
                </a:solidFill>
                <a:latin typeface="Arial"/>
                <a:cs typeface="Arial"/>
              </a:rPr>
              <a:t>165)</a:t>
            </a:r>
            <a:endParaRPr lang="en-US" sz="40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13128985" y="3377272"/>
            <a:ext cx="288000" cy="4166527"/>
          </a:xfrm>
          <a:prstGeom prst="rect">
            <a:avLst/>
          </a:prstGeom>
          <a:solidFill>
            <a:srgbClr val="A00FE9"/>
          </a:solidFill>
          <a:ln>
            <a:solidFill>
              <a:srgbClr val="A00FE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69" tIns="48635" rIns="97269" bIns="48635" rtlCol="0" anchor="ctr"/>
          <a:lstStyle/>
          <a:p>
            <a:pPr algn="ctr"/>
            <a:endParaRPr lang="en-US" dirty="0"/>
          </a:p>
        </p:txBody>
      </p:sp>
      <p:sp>
        <p:nvSpPr>
          <p:cNvPr id="90" name="Rectangle 89"/>
          <p:cNvSpPr/>
          <p:nvPr/>
        </p:nvSpPr>
        <p:spPr>
          <a:xfrm flipH="1">
            <a:off x="13123748" y="7557042"/>
            <a:ext cx="284635" cy="4634958"/>
          </a:xfrm>
          <a:prstGeom prst="rect">
            <a:avLst/>
          </a:prstGeom>
          <a:solidFill>
            <a:srgbClr val="58C704"/>
          </a:solidFill>
          <a:ln>
            <a:solidFill>
              <a:srgbClr val="58C70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69" tIns="48635" rIns="97269" bIns="48635" rtlCol="0" anchor="ctr"/>
          <a:lstStyle/>
          <a:p>
            <a:pPr algn="ctr"/>
            <a:endParaRPr lang="en-US" dirty="0"/>
          </a:p>
        </p:txBody>
      </p:sp>
      <p:sp>
        <p:nvSpPr>
          <p:cNvPr id="96" name="TextBox 95"/>
          <p:cNvSpPr txBox="1"/>
          <p:nvPr/>
        </p:nvSpPr>
        <p:spPr>
          <a:xfrm>
            <a:off x="13803916" y="16916541"/>
            <a:ext cx="1501909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Arial"/>
                <a:cs typeface="Arial"/>
              </a:rPr>
              <a:t>-1   0   1</a:t>
            </a:r>
            <a:endParaRPr lang="en-US" sz="2800" b="1" dirty="0">
              <a:latin typeface="Arial"/>
              <a:cs typeface="Arial"/>
            </a:endParaRPr>
          </a:p>
        </p:txBody>
      </p:sp>
      <p:grpSp>
        <p:nvGrpSpPr>
          <p:cNvPr id="65" name="Group 64"/>
          <p:cNvGrpSpPr/>
          <p:nvPr/>
        </p:nvGrpSpPr>
        <p:grpSpPr>
          <a:xfrm>
            <a:off x="1439251" y="18393152"/>
            <a:ext cx="21700149" cy="9121733"/>
            <a:chOff x="1439251" y="18393152"/>
            <a:chExt cx="21700149" cy="9121733"/>
          </a:xfrm>
        </p:grpSpPr>
        <p:graphicFrame>
          <p:nvGraphicFramePr>
            <p:cNvPr id="72" name="Chart 71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4221582759"/>
                </p:ext>
              </p:extLst>
            </p:nvPr>
          </p:nvGraphicFramePr>
          <p:xfrm>
            <a:off x="1946389" y="18623945"/>
            <a:ext cx="21193011" cy="889094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7"/>
            </a:graphicData>
          </a:graphic>
        </p:graphicFrame>
        <p:sp>
          <p:nvSpPr>
            <p:cNvPr id="8" name="TextBox 7"/>
            <p:cNvSpPr txBox="1"/>
            <p:nvPr/>
          </p:nvSpPr>
          <p:spPr>
            <a:xfrm>
              <a:off x="2848024" y="23154880"/>
              <a:ext cx="46995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 smtClean="0">
                  <a:latin typeface="Arial"/>
                  <a:cs typeface="Arial"/>
                </a:rPr>
                <a:t>0</a:t>
              </a:r>
              <a:endParaRPr lang="en-US" sz="4000" b="1" dirty="0">
                <a:latin typeface="Arial"/>
                <a:cs typeface="Arial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2540128" y="22219807"/>
              <a:ext cx="75523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 smtClean="0">
                  <a:latin typeface="Arial"/>
                  <a:cs typeface="Arial"/>
                </a:rPr>
                <a:t>20</a:t>
              </a:r>
              <a:endParaRPr lang="en-US" sz="4000" b="1" dirty="0">
                <a:latin typeface="Arial"/>
                <a:cs typeface="Arial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2564403" y="21280742"/>
              <a:ext cx="75523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 smtClean="0">
                  <a:latin typeface="Arial"/>
                  <a:cs typeface="Arial"/>
                </a:rPr>
                <a:t>40</a:t>
              </a:r>
              <a:endParaRPr lang="en-US" sz="4000" b="1" dirty="0">
                <a:latin typeface="Arial"/>
                <a:cs typeface="Arial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2526013" y="20241927"/>
              <a:ext cx="75523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 smtClean="0">
                  <a:latin typeface="Arial"/>
                  <a:cs typeface="Arial"/>
                </a:rPr>
                <a:t>60</a:t>
              </a:r>
              <a:endParaRPr lang="en-US" sz="4000" b="1" dirty="0">
                <a:latin typeface="Arial"/>
                <a:cs typeface="Arial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2565238" y="19318558"/>
              <a:ext cx="75523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 smtClean="0">
                  <a:latin typeface="Arial"/>
                  <a:cs typeface="Arial"/>
                </a:rPr>
                <a:t>80</a:t>
              </a:r>
              <a:endParaRPr lang="en-US" sz="4000" b="1" dirty="0">
                <a:latin typeface="Arial"/>
                <a:cs typeface="Arial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2264802" y="18393152"/>
              <a:ext cx="104051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 smtClean="0">
                  <a:latin typeface="Arial"/>
                  <a:cs typeface="Arial"/>
                </a:rPr>
                <a:t>100</a:t>
              </a:r>
              <a:endParaRPr lang="en-US" sz="4000" b="1" dirty="0">
                <a:latin typeface="Arial"/>
                <a:cs typeface="Arial"/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 rot="16200000">
              <a:off x="1398" y="20833967"/>
              <a:ext cx="364514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b="1" dirty="0" smtClean="0"/>
                <a:t>% of total TPM</a:t>
              </a:r>
              <a:endParaRPr lang="en-US" sz="4400" b="1" dirty="0"/>
            </a:p>
          </p:txBody>
        </p:sp>
        <p:sp>
          <p:nvSpPr>
            <p:cNvPr id="15" name="TextBox 14"/>
            <p:cNvSpPr txBox="1"/>
            <p:nvPr/>
          </p:nvSpPr>
          <p:spPr>
            <a:xfrm rot="16200000">
              <a:off x="5171948" y="21857755"/>
              <a:ext cx="3022984" cy="65556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i="1" dirty="0" smtClean="0">
                  <a:latin typeface="Arial"/>
                  <a:cs typeface="Arial"/>
                </a:rPr>
                <a:t>Bcl6</a:t>
              </a:r>
            </a:p>
            <a:p>
              <a:pPr algn="r"/>
              <a:r>
                <a:rPr lang="en-US" sz="2800" b="1" i="1" dirty="0" smtClean="0">
                  <a:latin typeface="Arial"/>
                  <a:cs typeface="Arial"/>
                </a:rPr>
                <a:t>E2f2</a:t>
              </a:r>
            </a:p>
            <a:p>
              <a:pPr algn="r"/>
              <a:r>
                <a:rPr lang="en-US" sz="2800" b="1" i="1" dirty="0" smtClean="0">
                  <a:latin typeface="Arial"/>
                  <a:cs typeface="Arial"/>
                </a:rPr>
                <a:t>Id3</a:t>
              </a:r>
            </a:p>
            <a:p>
              <a:pPr algn="r"/>
              <a:r>
                <a:rPr lang="en-US" sz="2800" b="1" i="1" dirty="0" err="1" smtClean="0">
                  <a:latin typeface="Arial"/>
                  <a:cs typeface="Arial"/>
                </a:rPr>
                <a:t>Fosb</a:t>
              </a:r>
              <a:endParaRPr lang="en-US" sz="2800" b="1" i="1" dirty="0" smtClean="0">
                <a:latin typeface="Arial"/>
                <a:cs typeface="Arial"/>
              </a:endParaRPr>
            </a:p>
            <a:p>
              <a:pPr algn="r"/>
              <a:r>
                <a:rPr lang="en-US" sz="2800" b="1" i="1" dirty="0" err="1" smtClean="0">
                  <a:latin typeface="Arial"/>
                  <a:cs typeface="Arial"/>
                </a:rPr>
                <a:t>Tox</a:t>
              </a:r>
              <a:endParaRPr lang="en-US" sz="2800" b="1" i="1" dirty="0" smtClean="0">
                <a:latin typeface="Arial"/>
                <a:cs typeface="Arial"/>
              </a:endParaRPr>
            </a:p>
            <a:p>
              <a:pPr algn="r"/>
              <a:r>
                <a:rPr lang="en-US" sz="2800" b="1" i="1" dirty="0" smtClean="0">
                  <a:latin typeface="Arial"/>
                  <a:cs typeface="Arial"/>
                </a:rPr>
                <a:t>Tox2</a:t>
              </a:r>
            </a:p>
            <a:p>
              <a:pPr algn="r"/>
              <a:r>
                <a:rPr lang="en-US" sz="2800" b="1" i="1" dirty="0" smtClean="0">
                  <a:latin typeface="Arial"/>
                  <a:cs typeface="Arial"/>
                </a:rPr>
                <a:t>Egr2</a:t>
              </a:r>
            </a:p>
            <a:p>
              <a:pPr algn="r"/>
              <a:r>
                <a:rPr lang="en-US" sz="2800" b="1" i="1" dirty="0" smtClean="0">
                  <a:latin typeface="Arial"/>
                  <a:cs typeface="Arial"/>
                </a:rPr>
                <a:t>Maf</a:t>
              </a:r>
            </a:p>
            <a:p>
              <a:pPr algn="r"/>
              <a:r>
                <a:rPr lang="en-US" sz="2800" b="1" i="1" dirty="0" smtClean="0">
                  <a:latin typeface="Arial"/>
                  <a:cs typeface="Arial"/>
                </a:rPr>
                <a:t>Nfatc1</a:t>
              </a:r>
            </a:p>
            <a:p>
              <a:pPr algn="r"/>
              <a:r>
                <a:rPr lang="en-US" sz="2800" b="1" i="1" dirty="0" smtClean="0">
                  <a:latin typeface="Arial"/>
                  <a:cs typeface="Arial"/>
                </a:rPr>
                <a:t>Pou2af1</a:t>
              </a:r>
            </a:p>
            <a:p>
              <a:pPr algn="r"/>
              <a:r>
                <a:rPr lang="en-US" sz="2800" b="1" i="1" dirty="0" smtClean="0">
                  <a:latin typeface="Arial"/>
                  <a:cs typeface="Arial"/>
                </a:rPr>
                <a:t>Tcf7</a:t>
              </a:r>
            </a:p>
            <a:p>
              <a:pPr algn="r"/>
              <a:r>
                <a:rPr lang="en-US" sz="2800" b="1" i="1" dirty="0" smtClean="0">
                  <a:latin typeface="Arial"/>
                  <a:cs typeface="Arial"/>
                </a:rPr>
                <a:t>Lef1</a:t>
              </a:r>
            </a:p>
            <a:p>
              <a:pPr algn="r"/>
              <a:r>
                <a:rPr lang="en-US" sz="2800" b="1" i="1" dirty="0" smtClean="0">
                  <a:latin typeface="Arial"/>
                  <a:cs typeface="Arial"/>
                </a:rPr>
                <a:t>Prdm1</a:t>
              </a:r>
            </a:p>
            <a:p>
              <a:pPr algn="r"/>
              <a:r>
                <a:rPr lang="en-US" sz="2800" b="1" i="1" dirty="0" smtClean="0">
                  <a:latin typeface="Arial"/>
                  <a:cs typeface="Arial"/>
                </a:rPr>
                <a:t>Foxp1</a:t>
              </a:r>
            </a:p>
            <a:p>
              <a:pPr algn="r"/>
              <a:r>
                <a:rPr lang="en-US" sz="2800" b="1" i="1" dirty="0" smtClean="0">
                  <a:latin typeface="Arial"/>
                  <a:cs typeface="Arial"/>
                </a:rPr>
                <a:t>Foxo1</a:t>
              </a:r>
              <a:endParaRPr lang="en-US" sz="2800" b="1" i="1" dirty="0">
                <a:latin typeface="Arial"/>
                <a:cs typeface="Arial"/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 rot="16200000">
              <a:off x="10246317" y="23598423"/>
              <a:ext cx="3022984" cy="31085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i="1" dirty="0" smtClean="0">
                  <a:latin typeface="Arial"/>
                  <a:cs typeface="Arial"/>
                </a:rPr>
                <a:t>Il21</a:t>
              </a:r>
            </a:p>
            <a:p>
              <a:pPr algn="r"/>
              <a:r>
                <a:rPr lang="en-US" sz="2800" b="1" i="1" dirty="0" smtClean="0">
                  <a:latin typeface="Arial"/>
                  <a:cs typeface="Arial"/>
                </a:rPr>
                <a:t>Tnfsf8</a:t>
              </a:r>
            </a:p>
            <a:p>
              <a:pPr algn="r"/>
              <a:r>
                <a:rPr lang="en-US" sz="2800" b="1" i="1" dirty="0" smtClean="0">
                  <a:latin typeface="Arial"/>
                  <a:cs typeface="Arial"/>
                </a:rPr>
                <a:t>Tgfb3</a:t>
              </a:r>
            </a:p>
            <a:p>
              <a:pPr algn="r"/>
              <a:r>
                <a:rPr lang="en-US" sz="2800" b="1" i="1" dirty="0" smtClean="0">
                  <a:latin typeface="Arial"/>
                  <a:cs typeface="Arial"/>
                </a:rPr>
                <a:t>Angptl2</a:t>
              </a:r>
            </a:p>
            <a:p>
              <a:pPr algn="r"/>
              <a:r>
                <a:rPr lang="en-US" sz="2800" b="1" i="1" dirty="0" smtClean="0">
                  <a:latin typeface="Arial"/>
                  <a:cs typeface="Arial"/>
                </a:rPr>
                <a:t>Il6ra</a:t>
              </a:r>
            </a:p>
            <a:p>
              <a:pPr algn="r"/>
              <a:r>
                <a:rPr lang="en-US" sz="2800" b="1" i="1" dirty="0" smtClean="0">
                  <a:latin typeface="Arial"/>
                  <a:cs typeface="Arial"/>
                </a:rPr>
                <a:t>Il6st</a:t>
              </a:r>
            </a:p>
            <a:p>
              <a:pPr algn="r"/>
              <a:r>
                <a:rPr lang="en-US" sz="2800" b="1" i="1" dirty="0" smtClean="0">
                  <a:latin typeface="Arial"/>
                  <a:cs typeface="Arial"/>
                </a:rPr>
                <a:t>Il21r</a:t>
              </a:r>
              <a:endParaRPr lang="en-US" sz="2800" b="1" i="1" dirty="0">
                <a:latin typeface="Arial"/>
                <a:cs typeface="Arial"/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 rot="16200000">
              <a:off x="13495603" y="23813867"/>
              <a:ext cx="3022984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i="1" dirty="0" smtClean="0">
                  <a:latin typeface="Arial"/>
                  <a:cs typeface="Arial"/>
                </a:rPr>
                <a:t>Sostdc1</a:t>
              </a:r>
            </a:p>
            <a:p>
              <a:pPr algn="r"/>
              <a:r>
                <a:rPr lang="en-US" sz="2800" b="1" i="1" dirty="0" smtClean="0">
                  <a:latin typeface="Arial"/>
                  <a:cs typeface="Arial"/>
                </a:rPr>
                <a:t>Cxcr5</a:t>
              </a:r>
            </a:p>
            <a:p>
              <a:pPr algn="r"/>
              <a:r>
                <a:rPr lang="en-US" sz="2800" b="1" i="1" dirty="0" err="1" smtClean="0">
                  <a:latin typeface="Arial"/>
                  <a:cs typeface="Arial"/>
                </a:rPr>
                <a:t>Btla</a:t>
              </a:r>
              <a:endParaRPr lang="en-US" sz="2800" b="1" i="1" dirty="0" smtClean="0">
                <a:latin typeface="Arial"/>
                <a:cs typeface="Arial"/>
              </a:endParaRPr>
            </a:p>
            <a:p>
              <a:pPr algn="r"/>
              <a:r>
                <a:rPr lang="en-US" sz="2800" b="1" i="1" dirty="0" smtClean="0">
                  <a:latin typeface="Arial"/>
                  <a:cs typeface="Arial"/>
                </a:rPr>
                <a:t>Cd200</a:t>
              </a:r>
            </a:p>
            <a:p>
              <a:pPr algn="r"/>
              <a:r>
                <a:rPr lang="en-US" sz="2800" b="1" i="1" dirty="0" smtClean="0">
                  <a:latin typeface="Arial"/>
                  <a:cs typeface="Arial"/>
                </a:rPr>
                <a:t>Slamf6</a:t>
              </a:r>
            </a:p>
            <a:p>
              <a:pPr algn="r"/>
              <a:r>
                <a:rPr lang="en-US" sz="2800" b="1" i="1" dirty="0" smtClean="0">
                  <a:latin typeface="Arial"/>
                  <a:cs typeface="Arial"/>
                </a:rPr>
                <a:t>Gpm6b</a:t>
              </a:r>
              <a:endParaRPr lang="en-US" sz="2800" b="1" i="1" dirty="0">
                <a:latin typeface="Arial"/>
                <a:cs typeface="Arial"/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 rot="16200000">
              <a:off x="15852155" y="24460197"/>
              <a:ext cx="3022984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i="1" dirty="0" smtClean="0">
                  <a:latin typeface="Arial"/>
                  <a:cs typeface="Arial"/>
                </a:rPr>
                <a:t>Cd4</a:t>
              </a:r>
            </a:p>
            <a:p>
              <a:pPr algn="r"/>
              <a:r>
                <a:rPr lang="en-US" sz="2800" b="1" i="1" dirty="0" smtClean="0">
                  <a:latin typeface="Arial"/>
                  <a:cs typeface="Arial"/>
                </a:rPr>
                <a:t>Cd28</a:t>
              </a:r>
            </a:p>
            <a:p>
              <a:pPr algn="r"/>
              <a:r>
                <a:rPr lang="en-US" sz="2800" b="1" i="1" dirty="0" smtClean="0">
                  <a:latin typeface="Arial"/>
                  <a:cs typeface="Arial"/>
                </a:rPr>
                <a:t>Lag3</a:t>
              </a:r>
              <a:endParaRPr lang="en-US" sz="2800" b="1" i="1" dirty="0">
                <a:latin typeface="Arial"/>
                <a:cs typeface="Arial"/>
              </a:endParaRPr>
            </a:p>
          </p:txBody>
        </p:sp>
        <p:sp>
          <p:nvSpPr>
            <p:cNvPr id="116" name="TextBox 115"/>
            <p:cNvSpPr txBox="1"/>
            <p:nvPr/>
          </p:nvSpPr>
          <p:spPr>
            <a:xfrm rot="16200000">
              <a:off x="18195914" y="23786891"/>
              <a:ext cx="3022984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i="1" dirty="0" smtClean="0">
                  <a:latin typeface="Arial"/>
                  <a:cs typeface="Arial"/>
                </a:rPr>
                <a:t>Mki67</a:t>
              </a:r>
            </a:p>
            <a:p>
              <a:pPr algn="r"/>
              <a:r>
                <a:rPr lang="en-US" sz="2800" b="1" i="1" dirty="0" smtClean="0">
                  <a:latin typeface="Arial"/>
                  <a:cs typeface="Arial"/>
                </a:rPr>
                <a:t>Cdc25b</a:t>
              </a:r>
            </a:p>
            <a:p>
              <a:pPr algn="r"/>
              <a:r>
                <a:rPr lang="en-US" sz="2800" b="1" i="1" dirty="0" smtClean="0">
                  <a:latin typeface="Arial"/>
                  <a:cs typeface="Arial"/>
                </a:rPr>
                <a:t>Ccdc12</a:t>
              </a:r>
            </a:p>
            <a:p>
              <a:pPr algn="r"/>
              <a:r>
                <a:rPr lang="en-US" sz="2800" b="1" i="1" dirty="0" smtClean="0">
                  <a:latin typeface="Arial"/>
                  <a:cs typeface="Arial"/>
                </a:rPr>
                <a:t>Ccdc28b</a:t>
              </a:r>
            </a:p>
            <a:p>
              <a:pPr algn="r"/>
              <a:r>
                <a:rPr lang="en-US" sz="2800" b="1" i="1" dirty="0" smtClean="0">
                  <a:latin typeface="Arial"/>
                  <a:cs typeface="Arial"/>
                </a:rPr>
                <a:t>Tbc1d4</a:t>
              </a:r>
            </a:p>
            <a:p>
              <a:pPr algn="r"/>
              <a:r>
                <a:rPr lang="en-US" sz="2800" b="1" i="1" dirty="0" smtClean="0">
                  <a:latin typeface="Arial"/>
                  <a:cs typeface="Arial"/>
                </a:rPr>
                <a:t>Myo1g</a:t>
              </a:r>
              <a:endParaRPr lang="en-US" sz="2800" b="1" i="1" dirty="0">
                <a:latin typeface="Arial"/>
                <a:cs typeface="Arial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963926" y="25398357"/>
              <a:ext cx="211924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/>
                <a:t>Tx Factors</a:t>
              </a:r>
              <a:endParaRPr lang="en-US" sz="3600" b="1" dirty="0"/>
            </a:p>
          </p:txBody>
        </p:sp>
        <p:cxnSp>
          <p:nvCxnSpPr>
            <p:cNvPr id="20" name="Straight Connector 19"/>
            <p:cNvCxnSpPr/>
            <p:nvPr/>
          </p:nvCxnSpPr>
          <p:spPr>
            <a:xfrm flipV="1">
              <a:off x="3405619" y="25321389"/>
              <a:ext cx="6555642" cy="45080"/>
            </a:xfrm>
            <a:prstGeom prst="line">
              <a:avLst/>
            </a:prstGeom>
            <a:ln w="5715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>
              <a:off x="10203537" y="25319856"/>
              <a:ext cx="3108544" cy="1533"/>
            </a:xfrm>
            <a:prstGeom prst="line">
              <a:avLst/>
            </a:prstGeom>
            <a:ln w="5715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TextBox 119"/>
            <p:cNvSpPr txBox="1"/>
            <p:nvPr/>
          </p:nvSpPr>
          <p:spPr>
            <a:xfrm>
              <a:off x="10515130" y="25398357"/>
              <a:ext cx="2262158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/>
                <a:t>Cytokines/</a:t>
              </a:r>
            </a:p>
            <a:p>
              <a:r>
                <a:rPr lang="en-US" sz="3600" b="1" dirty="0" smtClean="0"/>
                <a:t>Receptors</a:t>
              </a:r>
            </a:p>
          </p:txBody>
        </p:sp>
        <p:cxnSp>
          <p:nvCxnSpPr>
            <p:cNvPr id="125" name="Straight Connector 124"/>
            <p:cNvCxnSpPr/>
            <p:nvPr/>
          </p:nvCxnSpPr>
          <p:spPr>
            <a:xfrm>
              <a:off x="13668267" y="25286440"/>
              <a:ext cx="2730716" cy="0"/>
            </a:xfrm>
            <a:prstGeom prst="line">
              <a:avLst/>
            </a:prstGeom>
            <a:ln w="5715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/>
          </p:nvCxnSpPr>
          <p:spPr>
            <a:xfrm>
              <a:off x="16551383" y="25286440"/>
              <a:ext cx="1504762" cy="0"/>
            </a:xfrm>
            <a:prstGeom prst="line">
              <a:avLst/>
            </a:prstGeom>
            <a:ln w="5715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/>
          </p:nvCxnSpPr>
          <p:spPr>
            <a:xfrm>
              <a:off x="18368578" y="25286440"/>
              <a:ext cx="2677656" cy="0"/>
            </a:xfrm>
            <a:prstGeom prst="line">
              <a:avLst/>
            </a:prstGeom>
            <a:ln w="5715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TextBox 131"/>
            <p:cNvSpPr txBox="1"/>
            <p:nvPr/>
          </p:nvSpPr>
          <p:spPr>
            <a:xfrm>
              <a:off x="14086132" y="25398357"/>
              <a:ext cx="178245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/>
                <a:t>Markers</a:t>
              </a: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16190611" y="25483097"/>
              <a:ext cx="239989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/>
                <a:t>TCR related</a:t>
              </a:r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18566869" y="25475321"/>
              <a:ext cx="234218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/>
                <a:t>Cell Cycling</a:t>
              </a:r>
            </a:p>
          </p:txBody>
        </p:sp>
      </p:grpSp>
      <p:sp>
        <p:nvSpPr>
          <p:cNvPr id="86" name="TextBox 85"/>
          <p:cNvSpPr txBox="1"/>
          <p:nvPr/>
        </p:nvSpPr>
        <p:spPr>
          <a:xfrm>
            <a:off x="26806012" y="23301018"/>
            <a:ext cx="4699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latin typeface="Arial"/>
                <a:cs typeface="Arial"/>
              </a:rPr>
              <a:t>0</a:t>
            </a:r>
            <a:endParaRPr lang="en-US" sz="4000" b="1" dirty="0">
              <a:latin typeface="Arial"/>
              <a:cs typeface="Arial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26498116" y="22365945"/>
            <a:ext cx="7552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latin typeface="Arial"/>
                <a:cs typeface="Arial"/>
              </a:rPr>
              <a:t>20</a:t>
            </a:r>
            <a:endParaRPr lang="en-US" sz="4000" b="1" dirty="0">
              <a:latin typeface="Arial"/>
              <a:cs typeface="Arial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26522391" y="21426880"/>
            <a:ext cx="7552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latin typeface="Arial"/>
                <a:cs typeface="Arial"/>
              </a:rPr>
              <a:t>40</a:t>
            </a:r>
            <a:endParaRPr lang="en-US" sz="4000" b="1" dirty="0">
              <a:latin typeface="Arial"/>
              <a:cs typeface="Arial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26484001" y="20388065"/>
            <a:ext cx="7552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latin typeface="Arial"/>
                <a:cs typeface="Arial"/>
              </a:rPr>
              <a:t>60</a:t>
            </a:r>
            <a:endParaRPr lang="en-US" sz="4000" b="1" dirty="0">
              <a:latin typeface="Arial"/>
              <a:cs typeface="Arial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26523226" y="19464696"/>
            <a:ext cx="7552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latin typeface="Arial"/>
                <a:cs typeface="Arial"/>
              </a:rPr>
              <a:t>80</a:t>
            </a:r>
            <a:endParaRPr lang="en-US" sz="4000" b="1" dirty="0">
              <a:latin typeface="Arial"/>
              <a:cs typeface="Arial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26222790" y="18539290"/>
            <a:ext cx="10405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latin typeface="Arial"/>
                <a:cs typeface="Arial"/>
              </a:rPr>
              <a:t>100</a:t>
            </a:r>
            <a:endParaRPr lang="en-US" sz="4000" b="1" dirty="0">
              <a:latin typeface="Arial"/>
              <a:cs typeface="Arial"/>
            </a:endParaRPr>
          </a:p>
        </p:txBody>
      </p:sp>
      <p:sp>
        <p:nvSpPr>
          <p:cNvPr id="10" name="TextBox 9"/>
          <p:cNvSpPr txBox="1"/>
          <p:nvPr/>
        </p:nvSpPr>
        <p:spPr>
          <a:xfrm rot="16200000">
            <a:off x="23895605" y="20896021"/>
            <a:ext cx="364514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/>
              <a:t>% of total TPM</a:t>
            </a:r>
            <a:endParaRPr lang="en-US" sz="4400" b="1" dirty="0"/>
          </a:p>
        </p:txBody>
      </p:sp>
      <p:sp>
        <p:nvSpPr>
          <p:cNvPr id="155" name="TextBox 154"/>
          <p:cNvSpPr txBox="1"/>
          <p:nvPr/>
        </p:nvSpPr>
        <p:spPr>
          <a:xfrm rot="16200000">
            <a:off x="27249712" y="24024576"/>
            <a:ext cx="302298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i="1" dirty="0" smtClean="0">
                <a:latin typeface="Arial"/>
                <a:cs typeface="Arial"/>
              </a:rPr>
              <a:t>Ifng</a:t>
            </a:r>
          </a:p>
          <a:p>
            <a:pPr algn="r"/>
            <a:r>
              <a:rPr lang="en-US" sz="2800" b="1" i="1" dirty="0" smtClean="0">
                <a:latin typeface="Arial"/>
                <a:cs typeface="Arial"/>
              </a:rPr>
              <a:t>Tbx21</a:t>
            </a:r>
          </a:p>
          <a:p>
            <a:pPr algn="r"/>
            <a:r>
              <a:rPr lang="en-US" sz="2800" b="1" i="1" dirty="0" smtClean="0">
                <a:latin typeface="Arial"/>
                <a:cs typeface="Arial"/>
              </a:rPr>
              <a:t>Id2</a:t>
            </a:r>
          </a:p>
          <a:p>
            <a:pPr algn="r"/>
            <a:r>
              <a:rPr lang="en-US" sz="2800" b="1" i="1" dirty="0" err="1" smtClean="0">
                <a:latin typeface="Arial"/>
                <a:cs typeface="Arial"/>
              </a:rPr>
              <a:t>Gzmb</a:t>
            </a:r>
            <a:endParaRPr lang="en-US" sz="2800" b="1" i="1" dirty="0" smtClean="0">
              <a:latin typeface="Arial"/>
              <a:cs typeface="Arial"/>
            </a:endParaRPr>
          </a:p>
          <a:p>
            <a:pPr algn="r"/>
            <a:r>
              <a:rPr lang="en-US" sz="2800" b="1" i="1" dirty="0" smtClean="0">
                <a:latin typeface="Arial"/>
                <a:cs typeface="Arial"/>
              </a:rPr>
              <a:t>Il12rb2</a:t>
            </a:r>
          </a:p>
          <a:p>
            <a:pPr algn="r"/>
            <a:r>
              <a:rPr lang="en-US" sz="2800" b="1" i="1" dirty="0" smtClean="0">
                <a:latin typeface="Arial"/>
                <a:cs typeface="Arial"/>
              </a:rPr>
              <a:t>Nkg7</a:t>
            </a:r>
            <a:endParaRPr lang="en-US" sz="2800" b="1" i="1" dirty="0">
              <a:latin typeface="Arial"/>
              <a:cs typeface="Arial"/>
            </a:endParaRPr>
          </a:p>
        </p:txBody>
      </p:sp>
      <p:sp>
        <p:nvSpPr>
          <p:cNvPr id="158" name="TextBox 157"/>
          <p:cNvSpPr txBox="1"/>
          <p:nvPr/>
        </p:nvSpPr>
        <p:spPr>
          <a:xfrm rot="16200000">
            <a:off x="29418234" y="24866497"/>
            <a:ext cx="30229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i="1" dirty="0" smtClean="0">
                <a:latin typeface="Arial"/>
                <a:cs typeface="Arial"/>
              </a:rPr>
              <a:t>Il4</a:t>
            </a:r>
          </a:p>
          <a:p>
            <a:pPr algn="r"/>
            <a:r>
              <a:rPr lang="en-US" sz="2800" b="1" i="1" dirty="0" smtClean="0">
                <a:latin typeface="Arial"/>
                <a:cs typeface="Arial"/>
              </a:rPr>
              <a:t>Gata3</a:t>
            </a:r>
            <a:endParaRPr lang="en-US" sz="2800" b="1" i="1" dirty="0">
              <a:latin typeface="Arial"/>
              <a:cs typeface="Arial"/>
            </a:endParaRPr>
          </a:p>
        </p:txBody>
      </p:sp>
      <p:sp>
        <p:nvSpPr>
          <p:cNvPr id="159" name="TextBox 158"/>
          <p:cNvSpPr txBox="1"/>
          <p:nvPr/>
        </p:nvSpPr>
        <p:spPr>
          <a:xfrm rot="16200000">
            <a:off x="31091594" y="24435610"/>
            <a:ext cx="302298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i="1" dirty="0" smtClean="0">
                <a:latin typeface="Arial"/>
                <a:cs typeface="Arial"/>
              </a:rPr>
              <a:t>Asb2</a:t>
            </a:r>
          </a:p>
          <a:p>
            <a:pPr algn="r"/>
            <a:r>
              <a:rPr lang="en-US" sz="2800" b="1" i="1" dirty="0" smtClean="0">
                <a:latin typeface="Arial"/>
                <a:cs typeface="Arial"/>
              </a:rPr>
              <a:t>Klrg1</a:t>
            </a:r>
          </a:p>
          <a:p>
            <a:pPr algn="r"/>
            <a:r>
              <a:rPr lang="en-US" sz="2800" b="1" i="1" dirty="0" smtClean="0">
                <a:latin typeface="Arial"/>
                <a:cs typeface="Arial"/>
              </a:rPr>
              <a:t>Serpina3g</a:t>
            </a:r>
          </a:p>
          <a:p>
            <a:pPr algn="r"/>
            <a:r>
              <a:rPr lang="en-US" sz="2800" b="1" i="1" dirty="0" smtClean="0">
                <a:latin typeface="Arial"/>
                <a:cs typeface="Arial"/>
              </a:rPr>
              <a:t>Ccl5</a:t>
            </a:r>
          </a:p>
        </p:txBody>
      </p:sp>
      <p:sp>
        <p:nvSpPr>
          <p:cNvPr id="160" name="TextBox 159"/>
          <p:cNvSpPr txBox="1"/>
          <p:nvPr/>
        </p:nvSpPr>
        <p:spPr>
          <a:xfrm rot="16200000">
            <a:off x="33300653" y="24378499"/>
            <a:ext cx="302298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i="1" dirty="0" smtClean="0">
                <a:latin typeface="Arial"/>
                <a:cs typeface="Arial"/>
              </a:rPr>
              <a:t>Foxp3</a:t>
            </a:r>
          </a:p>
          <a:p>
            <a:pPr algn="r"/>
            <a:r>
              <a:rPr lang="en-US" sz="2800" b="1" i="1" dirty="0" smtClean="0">
                <a:latin typeface="Arial"/>
                <a:cs typeface="Arial"/>
              </a:rPr>
              <a:t>Il2ra</a:t>
            </a:r>
          </a:p>
          <a:p>
            <a:pPr algn="r"/>
            <a:r>
              <a:rPr lang="en-US" sz="2800" b="1" i="1" dirty="0" smtClean="0">
                <a:latin typeface="Arial"/>
                <a:cs typeface="Arial"/>
              </a:rPr>
              <a:t>Il21rb</a:t>
            </a:r>
          </a:p>
          <a:p>
            <a:pPr algn="r"/>
            <a:r>
              <a:rPr lang="en-US" sz="2800" b="1" i="1" dirty="0" smtClean="0">
                <a:latin typeface="Arial"/>
                <a:cs typeface="Arial"/>
              </a:rPr>
              <a:t>Tnfrsf18</a:t>
            </a:r>
          </a:p>
        </p:txBody>
      </p:sp>
      <p:cxnSp>
        <p:nvCxnSpPr>
          <p:cNvPr id="161" name="Straight Connector 160"/>
          <p:cNvCxnSpPr/>
          <p:nvPr/>
        </p:nvCxnSpPr>
        <p:spPr>
          <a:xfrm>
            <a:off x="27504652" y="25747075"/>
            <a:ext cx="2455245" cy="3151"/>
          </a:xfrm>
          <a:prstGeom prst="line">
            <a:avLst/>
          </a:prstGeom>
          <a:ln w="571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2" name="TextBox 161"/>
          <p:cNvSpPr txBox="1"/>
          <p:nvPr/>
        </p:nvSpPr>
        <p:spPr>
          <a:xfrm>
            <a:off x="28340731" y="25858518"/>
            <a:ext cx="8604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TH</a:t>
            </a:r>
            <a:r>
              <a:rPr lang="en-US" sz="3600" b="1" baseline="-25000" dirty="0" smtClean="0"/>
              <a:t>1</a:t>
            </a:r>
            <a:endParaRPr lang="en-US" sz="3600" b="1" dirty="0" smtClean="0"/>
          </a:p>
        </p:txBody>
      </p:sp>
      <p:cxnSp>
        <p:nvCxnSpPr>
          <p:cNvPr id="163" name="Straight Connector 162"/>
          <p:cNvCxnSpPr/>
          <p:nvPr/>
        </p:nvCxnSpPr>
        <p:spPr>
          <a:xfrm>
            <a:off x="30529772" y="25747075"/>
            <a:ext cx="1016829" cy="0"/>
          </a:xfrm>
          <a:prstGeom prst="line">
            <a:avLst/>
          </a:prstGeom>
          <a:ln w="571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8" name="TextBox 167"/>
          <p:cNvSpPr txBox="1"/>
          <p:nvPr/>
        </p:nvSpPr>
        <p:spPr>
          <a:xfrm>
            <a:off x="30571301" y="25815700"/>
            <a:ext cx="8604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TH</a:t>
            </a:r>
            <a:r>
              <a:rPr lang="en-US" sz="3600" b="1" baseline="-25000" dirty="0"/>
              <a:t>2</a:t>
            </a:r>
            <a:endParaRPr lang="en-US" sz="3600" b="1" dirty="0" smtClean="0"/>
          </a:p>
        </p:txBody>
      </p:sp>
      <p:cxnSp>
        <p:nvCxnSpPr>
          <p:cNvPr id="170" name="Straight Connector 169"/>
          <p:cNvCxnSpPr/>
          <p:nvPr/>
        </p:nvCxnSpPr>
        <p:spPr>
          <a:xfrm>
            <a:off x="31890347" y="25713991"/>
            <a:ext cx="1620680" cy="0"/>
          </a:xfrm>
          <a:prstGeom prst="line">
            <a:avLst/>
          </a:prstGeom>
          <a:ln w="571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2" name="TextBox 171"/>
          <p:cNvSpPr txBox="1"/>
          <p:nvPr/>
        </p:nvSpPr>
        <p:spPr>
          <a:xfrm>
            <a:off x="32271277" y="25835345"/>
            <a:ext cx="9698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NKT</a:t>
            </a:r>
          </a:p>
        </p:txBody>
      </p:sp>
      <p:cxnSp>
        <p:nvCxnSpPr>
          <p:cNvPr id="173" name="Straight Connector 172"/>
          <p:cNvCxnSpPr/>
          <p:nvPr/>
        </p:nvCxnSpPr>
        <p:spPr>
          <a:xfrm>
            <a:off x="34019665" y="25750944"/>
            <a:ext cx="1620680" cy="0"/>
          </a:xfrm>
          <a:prstGeom prst="line">
            <a:avLst/>
          </a:prstGeom>
          <a:ln w="571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5" name="TextBox 174"/>
          <p:cNvSpPr txBox="1"/>
          <p:nvPr/>
        </p:nvSpPr>
        <p:spPr>
          <a:xfrm>
            <a:off x="34334093" y="25721522"/>
            <a:ext cx="8235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T</a:t>
            </a:r>
            <a:r>
              <a:rPr lang="en-US" sz="3600" b="1" baseline="-25000" dirty="0" smtClean="0"/>
              <a:t>reg</a:t>
            </a:r>
            <a:endParaRPr lang="en-US" sz="3600" b="1" dirty="0" smtClean="0"/>
          </a:p>
        </p:txBody>
      </p:sp>
      <p:graphicFrame>
        <p:nvGraphicFramePr>
          <p:cNvPr id="150" name="Chart 14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31111847"/>
              </p:ext>
            </p:extLst>
          </p:nvPr>
        </p:nvGraphicFramePr>
        <p:xfrm>
          <a:off x="27110922" y="18477807"/>
          <a:ext cx="10962029" cy="53849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pSp>
        <p:nvGrpSpPr>
          <p:cNvPr id="151" name="Group 150"/>
          <p:cNvGrpSpPr/>
          <p:nvPr/>
        </p:nvGrpSpPr>
        <p:grpSpPr>
          <a:xfrm>
            <a:off x="24644956" y="2702341"/>
            <a:ext cx="10944552" cy="14460401"/>
            <a:chOff x="23952280" y="2702341"/>
            <a:chExt cx="10944552" cy="14460401"/>
          </a:xfrm>
        </p:grpSpPr>
        <p:pic>
          <p:nvPicPr>
            <p:cNvPr id="164" name="Picture 163" descr="scatterplot.pdf"/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45" r="25400" b="5809"/>
            <a:stretch/>
          </p:blipFill>
          <p:spPr>
            <a:xfrm>
              <a:off x="24598611" y="2702341"/>
              <a:ext cx="10050439" cy="13768431"/>
            </a:xfrm>
            <a:prstGeom prst="rect">
              <a:avLst/>
            </a:prstGeom>
          </p:spPr>
        </p:pic>
        <p:grpSp>
          <p:nvGrpSpPr>
            <p:cNvPr id="165" name="Group 164"/>
            <p:cNvGrpSpPr/>
            <p:nvPr/>
          </p:nvGrpSpPr>
          <p:grpSpPr>
            <a:xfrm>
              <a:off x="32776248" y="11739188"/>
              <a:ext cx="1584378" cy="1102866"/>
              <a:chOff x="33408759" y="14416645"/>
              <a:chExt cx="1584378" cy="1102866"/>
            </a:xfrm>
          </p:grpSpPr>
          <p:sp>
            <p:nvSpPr>
              <p:cNvPr id="209" name="TextBox 208"/>
              <p:cNvSpPr txBox="1"/>
              <p:nvPr/>
            </p:nvSpPr>
            <p:spPr>
              <a:xfrm>
                <a:off x="33696889" y="14416645"/>
                <a:ext cx="1296248" cy="11028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en-US" sz="2000" b="1" dirty="0" smtClean="0">
                    <a:solidFill>
                      <a:srgbClr val="000000"/>
                    </a:solidFill>
                    <a:latin typeface="Arial"/>
                    <a:cs typeface="Arial"/>
                  </a:rPr>
                  <a:t>N       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sz="2000" b="1" dirty="0" smtClean="0">
                    <a:solidFill>
                      <a:srgbClr val="000000"/>
                    </a:solidFill>
                    <a:latin typeface="Arial"/>
                    <a:cs typeface="Arial"/>
                  </a:rPr>
                  <a:t>ACT      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sz="2000" b="1" dirty="0" smtClean="0">
                    <a:solidFill>
                      <a:srgbClr val="000000"/>
                    </a:solidFill>
                    <a:latin typeface="Arial"/>
                    <a:cs typeface="Arial"/>
                  </a:rPr>
                  <a:t>ACT </a:t>
                </a:r>
                <a:r>
                  <a:rPr lang="en-US" sz="2000" b="1" dirty="0">
                    <a:solidFill>
                      <a:srgbClr val="000000"/>
                    </a:solidFill>
                    <a:latin typeface="Arial"/>
                    <a:cs typeface="Arial"/>
                  </a:rPr>
                  <a:t>IL21</a:t>
                </a:r>
              </a:p>
            </p:txBody>
          </p:sp>
          <p:sp>
            <p:nvSpPr>
              <p:cNvPr id="210" name="Oval 209"/>
              <p:cNvSpPr>
                <a:spLocks/>
              </p:cNvSpPr>
              <p:nvPr/>
            </p:nvSpPr>
            <p:spPr>
              <a:xfrm>
                <a:off x="33408759" y="14571272"/>
                <a:ext cx="176998" cy="180277"/>
              </a:xfrm>
              <a:prstGeom prst="ellipse">
                <a:avLst/>
              </a:prstGeom>
              <a:solidFill>
                <a:srgbClr val="A00FE9"/>
              </a:solidFill>
              <a:ln>
                <a:solidFill>
                  <a:srgbClr val="A00FE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1" name="Isosceles Triangle 210"/>
              <p:cNvSpPr>
                <a:spLocks noChangeAspect="1"/>
              </p:cNvSpPr>
              <p:nvPr/>
            </p:nvSpPr>
            <p:spPr>
              <a:xfrm>
                <a:off x="33421348" y="14878773"/>
                <a:ext cx="177109" cy="180267"/>
              </a:xfrm>
              <a:prstGeom prst="triangle">
                <a:avLst/>
              </a:prstGeom>
              <a:solidFill>
                <a:srgbClr val="58C704"/>
              </a:solidFill>
              <a:ln>
                <a:solidFill>
                  <a:srgbClr val="58C704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rgbClr val="58C704"/>
                    </a:solidFill>
                  </a:ln>
                </a:endParaRPr>
              </a:p>
            </p:txBody>
          </p:sp>
          <p:sp>
            <p:nvSpPr>
              <p:cNvPr id="212" name="Parallelogram 211"/>
              <p:cNvSpPr>
                <a:spLocks/>
              </p:cNvSpPr>
              <p:nvPr/>
            </p:nvSpPr>
            <p:spPr>
              <a:xfrm>
                <a:off x="33408759" y="15231991"/>
                <a:ext cx="178549" cy="180267"/>
              </a:xfrm>
              <a:prstGeom prst="parallelogram">
                <a:avLst>
                  <a:gd name="adj" fmla="val 0"/>
                </a:avLst>
              </a:prstGeom>
              <a:solidFill>
                <a:srgbClr val="165DC1"/>
              </a:solidFill>
              <a:ln>
                <a:solidFill>
                  <a:srgbClr val="165DC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66" name="Straight Connector 165"/>
            <p:cNvCxnSpPr/>
            <p:nvPr/>
          </p:nvCxnSpPr>
          <p:spPr>
            <a:xfrm>
              <a:off x="32913347" y="5553633"/>
              <a:ext cx="1034675" cy="0"/>
            </a:xfrm>
            <a:prstGeom prst="line">
              <a:avLst/>
            </a:prstGeom>
            <a:ln w="12700" cmpd="sng"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TextBox 166"/>
            <p:cNvSpPr txBox="1"/>
            <p:nvPr/>
          </p:nvSpPr>
          <p:spPr>
            <a:xfrm>
              <a:off x="33948022" y="5295568"/>
              <a:ext cx="709810" cy="467556"/>
            </a:xfrm>
            <a:prstGeom prst="rect">
              <a:avLst/>
            </a:prstGeom>
            <a:noFill/>
          </p:spPr>
          <p:txBody>
            <a:bodyPr wrap="none" lIns="97274" tIns="48637" rIns="97274" bIns="48637" rtlCol="0">
              <a:spAutoFit/>
            </a:bodyPr>
            <a:lstStyle/>
            <a:p>
              <a:r>
                <a:rPr lang="en-US" sz="2400" dirty="0" err="1" smtClean="0">
                  <a:latin typeface="Arial"/>
                  <a:cs typeface="Arial"/>
                </a:rPr>
                <a:t>Ifng</a:t>
              </a:r>
              <a:endParaRPr lang="en-US" sz="2000" dirty="0">
                <a:latin typeface="Arial"/>
                <a:cs typeface="Arial"/>
              </a:endParaRPr>
            </a:p>
          </p:txBody>
        </p:sp>
        <p:cxnSp>
          <p:nvCxnSpPr>
            <p:cNvPr id="169" name="Straight Connector 168"/>
            <p:cNvCxnSpPr/>
            <p:nvPr/>
          </p:nvCxnSpPr>
          <p:spPr>
            <a:xfrm>
              <a:off x="32289098" y="4806453"/>
              <a:ext cx="1034675" cy="0"/>
            </a:xfrm>
            <a:prstGeom prst="line">
              <a:avLst/>
            </a:prstGeom>
            <a:ln w="12700" cmpd="sng"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TextBox 170"/>
            <p:cNvSpPr txBox="1"/>
            <p:nvPr/>
          </p:nvSpPr>
          <p:spPr>
            <a:xfrm>
              <a:off x="33357639" y="4548388"/>
              <a:ext cx="722233" cy="467556"/>
            </a:xfrm>
            <a:prstGeom prst="rect">
              <a:avLst/>
            </a:prstGeom>
            <a:noFill/>
          </p:spPr>
          <p:txBody>
            <a:bodyPr wrap="none" lIns="97274" tIns="48637" rIns="97274" bIns="48637" rtlCol="0">
              <a:spAutoFit/>
            </a:bodyPr>
            <a:lstStyle/>
            <a:p>
              <a:r>
                <a:rPr lang="en-US" sz="2400" dirty="0" err="1" smtClean="0">
                  <a:latin typeface="Arial"/>
                  <a:cs typeface="Arial"/>
                </a:rPr>
                <a:t>Maf</a:t>
              </a:r>
              <a:endParaRPr lang="en-US" sz="2000" dirty="0">
                <a:latin typeface="Arial"/>
                <a:cs typeface="Arial"/>
              </a:endParaRPr>
            </a:p>
          </p:txBody>
        </p:sp>
        <p:cxnSp>
          <p:nvCxnSpPr>
            <p:cNvPr id="174" name="Straight Connector 173"/>
            <p:cNvCxnSpPr/>
            <p:nvPr/>
          </p:nvCxnSpPr>
          <p:spPr>
            <a:xfrm rot="16200000">
              <a:off x="28775264" y="4068697"/>
              <a:ext cx="1034675" cy="0"/>
            </a:xfrm>
            <a:prstGeom prst="line">
              <a:avLst/>
            </a:prstGeom>
            <a:ln w="12700" cmpd="sng"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TextBox 175"/>
            <p:cNvSpPr txBox="1"/>
            <p:nvPr/>
          </p:nvSpPr>
          <p:spPr>
            <a:xfrm>
              <a:off x="28987615" y="3106531"/>
              <a:ext cx="692677" cy="467556"/>
            </a:xfrm>
            <a:prstGeom prst="rect">
              <a:avLst/>
            </a:prstGeom>
            <a:noFill/>
          </p:spPr>
          <p:txBody>
            <a:bodyPr wrap="none" lIns="97274" tIns="48637" rIns="97274" bIns="48637" rtlCol="0">
              <a:spAutoFit/>
            </a:bodyPr>
            <a:lstStyle/>
            <a:p>
              <a:r>
                <a:rPr lang="en-US" sz="2400" dirty="0" smtClean="0">
                  <a:latin typeface="Arial"/>
                  <a:cs typeface="Arial"/>
                </a:rPr>
                <a:t>Il21</a:t>
              </a:r>
              <a:endParaRPr lang="en-US" sz="2000" dirty="0">
                <a:latin typeface="Arial"/>
                <a:cs typeface="Arial"/>
              </a:endParaRPr>
            </a:p>
          </p:txBody>
        </p:sp>
        <p:cxnSp>
          <p:nvCxnSpPr>
            <p:cNvPr id="177" name="Straight Connector 176"/>
            <p:cNvCxnSpPr/>
            <p:nvPr/>
          </p:nvCxnSpPr>
          <p:spPr>
            <a:xfrm rot="16200000">
              <a:off x="29492815" y="4292487"/>
              <a:ext cx="1034675" cy="0"/>
            </a:xfrm>
            <a:prstGeom prst="line">
              <a:avLst/>
            </a:prstGeom>
            <a:ln w="12700" cmpd="sng"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8" name="TextBox 177"/>
            <p:cNvSpPr txBox="1"/>
            <p:nvPr/>
          </p:nvSpPr>
          <p:spPr>
            <a:xfrm>
              <a:off x="29491391" y="3318349"/>
              <a:ext cx="1205739" cy="467556"/>
            </a:xfrm>
            <a:prstGeom prst="rect">
              <a:avLst/>
            </a:prstGeom>
            <a:noFill/>
          </p:spPr>
          <p:txBody>
            <a:bodyPr wrap="none" lIns="97274" tIns="48637" rIns="97274" bIns="48637" rtlCol="0">
              <a:spAutoFit/>
            </a:bodyPr>
            <a:lstStyle/>
            <a:p>
              <a:r>
                <a:rPr lang="en-US" sz="2400" dirty="0" smtClean="0">
                  <a:latin typeface="Arial"/>
                  <a:cs typeface="Arial"/>
                </a:rPr>
                <a:t>Gpm6b</a:t>
              </a:r>
              <a:endParaRPr lang="en-US" sz="2000" dirty="0">
                <a:latin typeface="Arial"/>
                <a:cs typeface="Arial"/>
              </a:endParaRPr>
            </a:p>
          </p:txBody>
        </p:sp>
        <p:cxnSp>
          <p:nvCxnSpPr>
            <p:cNvPr id="179" name="Straight Connector 178"/>
            <p:cNvCxnSpPr/>
            <p:nvPr/>
          </p:nvCxnSpPr>
          <p:spPr>
            <a:xfrm rot="16200000">
              <a:off x="29878230" y="4784424"/>
              <a:ext cx="1034675" cy="0"/>
            </a:xfrm>
            <a:prstGeom prst="line">
              <a:avLst/>
            </a:prstGeom>
            <a:ln w="12700" cmpd="sng"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TextBox 179"/>
            <p:cNvSpPr txBox="1"/>
            <p:nvPr/>
          </p:nvSpPr>
          <p:spPr>
            <a:xfrm>
              <a:off x="30107514" y="3873057"/>
              <a:ext cx="846566" cy="467556"/>
            </a:xfrm>
            <a:prstGeom prst="rect">
              <a:avLst/>
            </a:prstGeom>
            <a:noFill/>
          </p:spPr>
          <p:txBody>
            <a:bodyPr wrap="none" lIns="97274" tIns="48637" rIns="97274" bIns="48637" rtlCol="0">
              <a:spAutoFit/>
            </a:bodyPr>
            <a:lstStyle/>
            <a:p>
              <a:r>
                <a:rPr lang="en-US" sz="2400" dirty="0" smtClean="0">
                  <a:latin typeface="Arial"/>
                  <a:cs typeface="Arial"/>
                </a:rPr>
                <a:t>Tox2</a:t>
              </a:r>
              <a:endParaRPr lang="en-US" sz="2000" dirty="0">
                <a:latin typeface="Arial"/>
                <a:cs typeface="Arial"/>
              </a:endParaRPr>
            </a:p>
          </p:txBody>
        </p:sp>
        <p:cxnSp>
          <p:nvCxnSpPr>
            <p:cNvPr id="181" name="Straight Connector 180"/>
            <p:cNvCxnSpPr/>
            <p:nvPr/>
          </p:nvCxnSpPr>
          <p:spPr>
            <a:xfrm>
              <a:off x="27815561" y="5570566"/>
              <a:ext cx="1034675" cy="0"/>
            </a:xfrm>
            <a:prstGeom prst="line">
              <a:avLst/>
            </a:prstGeom>
            <a:ln w="12700" cmpd="sng"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2" name="TextBox 181"/>
            <p:cNvSpPr txBox="1"/>
            <p:nvPr/>
          </p:nvSpPr>
          <p:spPr>
            <a:xfrm>
              <a:off x="26590189" y="5314649"/>
              <a:ext cx="1308531" cy="467556"/>
            </a:xfrm>
            <a:prstGeom prst="rect">
              <a:avLst/>
            </a:prstGeom>
            <a:noFill/>
          </p:spPr>
          <p:txBody>
            <a:bodyPr wrap="none" lIns="97274" tIns="48637" rIns="97274" bIns="48637" rtlCol="0">
              <a:spAutoFit/>
            </a:bodyPr>
            <a:lstStyle/>
            <a:p>
              <a:r>
                <a:rPr lang="en-US" sz="2400" dirty="0" smtClean="0">
                  <a:latin typeface="Arial"/>
                  <a:cs typeface="Arial"/>
                </a:rPr>
                <a:t>Sostdc1</a:t>
              </a:r>
              <a:endParaRPr lang="en-US" sz="2400" dirty="0">
                <a:latin typeface="Arial"/>
                <a:cs typeface="Arial"/>
              </a:endParaRPr>
            </a:p>
          </p:txBody>
        </p:sp>
        <p:cxnSp>
          <p:nvCxnSpPr>
            <p:cNvPr id="183" name="Straight Connector 182"/>
            <p:cNvCxnSpPr/>
            <p:nvPr/>
          </p:nvCxnSpPr>
          <p:spPr>
            <a:xfrm>
              <a:off x="32028954" y="7625841"/>
              <a:ext cx="1034675" cy="0"/>
            </a:xfrm>
            <a:prstGeom prst="line">
              <a:avLst/>
            </a:prstGeom>
            <a:ln w="12700" cmpd="sng"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4" name="TextBox 183"/>
            <p:cNvSpPr txBox="1"/>
            <p:nvPr/>
          </p:nvSpPr>
          <p:spPr>
            <a:xfrm>
              <a:off x="33012830" y="7367776"/>
              <a:ext cx="1051850" cy="467556"/>
            </a:xfrm>
            <a:prstGeom prst="rect">
              <a:avLst/>
            </a:prstGeom>
            <a:noFill/>
          </p:spPr>
          <p:txBody>
            <a:bodyPr wrap="none" lIns="97274" tIns="48637" rIns="97274" bIns="48637" rtlCol="0">
              <a:spAutoFit/>
            </a:bodyPr>
            <a:lstStyle/>
            <a:p>
              <a:r>
                <a:rPr lang="en-US" sz="2400" dirty="0" smtClean="0">
                  <a:latin typeface="Arial"/>
                  <a:cs typeface="Arial"/>
                </a:rPr>
                <a:t>Tbx21</a:t>
              </a:r>
              <a:endParaRPr lang="en-US" sz="2000" dirty="0">
                <a:latin typeface="Arial"/>
                <a:cs typeface="Arial"/>
              </a:endParaRPr>
            </a:p>
          </p:txBody>
        </p:sp>
        <p:cxnSp>
          <p:nvCxnSpPr>
            <p:cNvPr id="185" name="Straight Connector 184"/>
            <p:cNvCxnSpPr/>
            <p:nvPr/>
          </p:nvCxnSpPr>
          <p:spPr>
            <a:xfrm>
              <a:off x="29922296" y="13224920"/>
              <a:ext cx="1034675" cy="0"/>
            </a:xfrm>
            <a:prstGeom prst="line">
              <a:avLst/>
            </a:prstGeom>
            <a:ln w="12700" cmpd="sng"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6" name="TextBox 185"/>
            <p:cNvSpPr txBox="1"/>
            <p:nvPr/>
          </p:nvSpPr>
          <p:spPr>
            <a:xfrm>
              <a:off x="30956971" y="12966855"/>
              <a:ext cx="1051850" cy="467556"/>
            </a:xfrm>
            <a:prstGeom prst="rect">
              <a:avLst/>
            </a:prstGeom>
            <a:noFill/>
          </p:spPr>
          <p:txBody>
            <a:bodyPr wrap="none" lIns="97274" tIns="48637" rIns="97274" bIns="48637" rtlCol="0">
              <a:spAutoFit/>
            </a:bodyPr>
            <a:lstStyle/>
            <a:p>
              <a:r>
                <a:rPr lang="en-US" sz="2400" dirty="0" smtClean="0">
                  <a:latin typeface="Arial"/>
                  <a:cs typeface="Arial"/>
                </a:rPr>
                <a:t>Foxp3</a:t>
              </a:r>
              <a:endParaRPr lang="en-US" sz="2400" dirty="0">
                <a:latin typeface="Arial"/>
                <a:cs typeface="Arial"/>
              </a:endParaRPr>
            </a:p>
          </p:txBody>
        </p:sp>
        <p:cxnSp>
          <p:nvCxnSpPr>
            <p:cNvPr id="187" name="Straight Connector 186"/>
            <p:cNvCxnSpPr/>
            <p:nvPr/>
          </p:nvCxnSpPr>
          <p:spPr>
            <a:xfrm>
              <a:off x="28859385" y="13058903"/>
              <a:ext cx="836866" cy="0"/>
            </a:xfrm>
            <a:prstGeom prst="line">
              <a:avLst/>
            </a:prstGeom>
            <a:ln w="12700" cmpd="sng"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8" name="TextBox 187"/>
            <p:cNvSpPr txBox="1"/>
            <p:nvPr/>
          </p:nvSpPr>
          <p:spPr>
            <a:xfrm>
              <a:off x="28130136" y="12777728"/>
              <a:ext cx="795169" cy="467556"/>
            </a:xfrm>
            <a:prstGeom prst="rect">
              <a:avLst/>
            </a:prstGeom>
            <a:noFill/>
          </p:spPr>
          <p:txBody>
            <a:bodyPr wrap="none" lIns="97274" tIns="48637" rIns="97274" bIns="48637" rtlCol="0">
              <a:spAutoFit/>
            </a:bodyPr>
            <a:lstStyle/>
            <a:p>
              <a:r>
                <a:rPr lang="en-US" sz="2400" dirty="0" smtClean="0">
                  <a:latin typeface="Arial"/>
                  <a:cs typeface="Arial"/>
                </a:rPr>
                <a:t>Il2ra</a:t>
              </a:r>
              <a:endParaRPr lang="en-US" sz="2400" dirty="0">
                <a:latin typeface="Arial"/>
                <a:cs typeface="Arial"/>
              </a:endParaRPr>
            </a:p>
          </p:txBody>
        </p:sp>
        <p:cxnSp>
          <p:nvCxnSpPr>
            <p:cNvPr id="189" name="Straight Connector 188"/>
            <p:cNvCxnSpPr/>
            <p:nvPr/>
          </p:nvCxnSpPr>
          <p:spPr>
            <a:xfrm>
              <a:off x="26764049" y="11712667"/>
              <a:ext cx="815602" cy="0"/>
            </a:xfrm>
            <a:prstGeom prst="line">
              <a:avLst/>
            </a:prstGeom>
            <a:ln w="12700" cmpd="sng"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0" name="TextBox 189"/>
            <p:cNvSpPr txBox="1"/>
            <p:nvPr/>
          </p:nvSpPr>
          <p:spPr>
            <a:xfrm>
              <a:off x="26045614" y="11439817"/>
              <a:ext cx="795470" cy="467556"/>
            </a:xfrm>
            <a:prstGeom prst="rect">
              <a:avLst/>
            </a:prstGeom>
            <a:noFill/>
          </p:spPr>
          <p:txBody>
            <a:bodyPr wrap="none" lIns="97274" tIns="48637" rIns="97274" bIns="48637" rtlCol="0">
              <a:spAutoFit/>
            </a:bodyPr>
            <a:lstStyle/>
            <a:p>
              <a:r>
                <a:rPr lang="en-US" sz="2400" dirty="0" smtClean="0">
                  <a:latin typeface="Arial"/>
                  <a:cs typeface="Arial"/>
                </a:rPr>
                <a:t>Lef1</a:t>
              </a:r>
              <a:endParaRPr lang="en-US" sz="2400" dirty="0">
                <a:latin typeface="Arial"/>
                <a:cs typeface="Arial"/>
              </a:endParaRPr>
            </a:p>
          </p:txBody>
        </p:sp>
        <p:cxnSp>
          <p:nvCxnSpPr>
            <p:cNvPr id="191" name="Straight Connector 190"/>
            <p:cNvCxnSpPr/>
            <p:nvPr/>
          </p:nvCxnSpPr>
          <p:spPr>
            <a:xfrm flipV="1">
              <a:off x="27803110" y="9253025"/>
              <a:ext cx="31021" cy="1220548"/>
            </a:xfrm>
            <a:prstGeom prst="line">
              <a:avLst/>
            </a:prstGeom>
            <a:ln w="12700" cmpd="sng"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2" name="TextBox 191"/>
            <p:cNvSpPr txBox="1"/>
            <p:nvPr/>
          </p:nvSpPr>
          <p:spPr>
            <a:xfrm>
              <a:off x="27470611" y="8829700"/>
              <a:ext cx="760905" cy="467556"/>
            </a:xfrm>
            <a:prstGeom prst="rect">
              <a:avLst/>
            </a:prstGeom>
            <a:noFill/>
          </p:spPr>
          <p:txBody>
            <a:bodyPr wrap="none" lIns="97274" tIns="48637" rIns="97274" bIns="48637" rtlCol="0">
              <a:spAutoFit/>
            </a:bodyPr>
            <a:lstStyle/>
            <a:p>
              <a:r>
                <a:rPr lang="en-US" sz="2400" dirty="0" smtClean="0">
                  <a:latin typeface="Arial"/>
                  <a:cs typeface="Arial"/>
                </a:rPr>
                <a:t>Tcf7</a:t>
              </a:r>
              <a:endParaRPr lang="en-US" sz="2400" dirty="0">
                <a:latin typeface="Arial"/>
                <a:cs typeface="Arial"/>
              </a:endParaRPr>
            </a:p>
          </p:txBody>
        </p:sp>
        <p:cxnSp>
          <p:nvCxnSpPr>
            <p:cNvPr id="193" name="Straight Connector 192"/>
            <p:cNvCxnSpPr/>
            <p:nvPr/>
          </p:nvCxnSpPr>
          <p:spPr>
            <a:xfrm>
              <a:off x="28775264" y="9230036"/>
              <a:ext cx="703052" cy="0"/>
            </a:xfrm>
            <a:prstGeom prst="line">
              <a:avLst/>
            </a:prstGeom>
            <a:ln w="12700" cmpd="sng"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4" name="TextBox 193"/>
            <p:cNvSpPr txBox="1"/>
            <p:nvPr/>
          </p:nvSpPr>
          <p:spPr>
            <a:xfrm>
              <a:off x="29427517" y="8976236"/>
              <a:ext cx="795169" cy="467556"/>
            </a:xfrm>
            <a:prstGeom prst="rect">
              <a:avLst/>
            </a:prstGeom>
            <a:noFill/>
          </p:spPr>
          <p:txBody>
            <a:bodyPr wrap="none" lIns="97274" tIns="48637" rIns="97274" bIns="48637" rtlCol="0">
              <a:spAutoFit/>
            </a:bodyPr>
            <a:lstStyle/>
            <a:p>
              <a:r>
                <a:rPr lang="en-US" sz="2400" dirty="0" smtClean="0">
                  <a:latin typeface="Arial"/>
                  <a:cs typeface="Arial"/>
                </a:rPr>
                <a:t>Bcl6</a:t>
              </a:r>
              <a:endParaRPr lang="en-US" sz="2000" dirty="0">
                <a:latin typeface="Arial"/>
                <a:cs typeface="Arial"/>
              </a:endParaRPr>
            </a:p>
          </p:txBody>
        </p:sp>
        <p:cxnSp>
          <p:nvCxnSpPr>
            <p:cNvPr id="195" name="Straight Connector 194"/>
            <p:cNvCxnSpPr/>
            <p:nvPr/>
          </p:nvCxnSpPr>
          <p:spPr>
            <a:xfrm>
              <a:off x="28655308" y="10564963"/>
              <a:ext cx="806075" cy="0"/>
            </a:xfrm>
            <a:prstGeom prst="line">
              <a:avLst/>
            </a:prstGeom>
            <a:ln w="12700" cmpd="sng"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6" name="TextBox 195"/>
            <p:cNvSpPr txBox="1"/>
            <p:nvPr/>
          </p:nvSpPr>
          <p:spPr>
            <a:xfrm>
              <a:off x="29446566" y="10306898"/>
              <a:ext cx="799177" cy="467556"/>
            </a:xfrm>
            <a:prstGeom prst="rect">
              <a:avLst/>
            </a:prstGeom>
            <a:noFill/>
          </p:spPr>
          <p:txBody>
            <a:bodyPr wrap="none" lIns="97274" tIns="48637" rIns="97274" bIns="48637" rtlCol="0">
              <a:spAutoFit/>
            </a:bodyPr>
            <a:lstStyle/>
            <a:p>
              <a:r>
                <a:rPr lang="en-US" sz="2400" dirty="0" smtClean="0">
                  <a:latin typeface="Arial"/>
                  <a:cs typeface="Arial"/>
                </a:rPr>
                <a:t>Il21r</a:t>
              </a:r>
              <a:endParaRPr lang="en-US" sz="2000" dirty="0">
                <a:latin typeface="Arial"/>
                <a:cs typeface="Arial"/>
              </a:endParaRPr>
            </a:p>
          </p:txBody>
        </p:sp>
        <p:cxnSp>
          <p:nvCxnSpPr>
            <p:cNvPr id="197" name="Straight Connector 196"/>
            <p:cNvCxnSpPr/>
            <p:nvPr/>
          </p:nvCxnSpPr>
          <p:spPr>
            <a:xfrm flipH="1">
              <a:off x="28176048" y="10846597"/>
              <a:ext cx="1" cy="831048"/>
            </a:xfrm>
            <a:prstGeom prst="line">
              <a:avLst/>
            </a:prstGeom>
            <a:ln w="12700" cmpd="sng"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8" name="TextBox 197"/>
            <p:cNvSpPr txBox="1"/>
            <p:nvPr/>
          </p:nvSpPr>
          <p:spPr>
            <a:xfrm>
              <a:off x="27726342" y="11633791"/>
              <a:ext cx="1051850" cy="467556"/>
            </a:xfrm>
            <a:prstGeom prst="rect">
              <a:avLst/>
            </a:prstGeom>
            <a:noFill/>
          </p:spPr>
          <p:txBody>
            <a:bodyPr wrap="none" lIns="97274" tIns="48637" rIns="97274" bIns="48637" rtlCol="0">
              <a:spAutoFit/>
            </a:bodyPr>
            <a:lstStyle/>
            <a:p>
              <a:r>
                <a:rPr lang="en-US" sz="2400" dirty="0" smtClean="0">
                  <a:latin typeface="Arial"/>
                  <a:cs typeface="Arial"/>
                </a:rPr>
                <a:t>Foxo1</a:t>
              </a:r>
              <a:endParaRPr lang="en-US" sz="2000" dirty="0">
                <a:latin typeface="Arial"/>
                <a:cs typeface="Arial"/>
              </a:endParaRPr>
            </a:p>
          </p:txBody>
        </p:sp>
        <p:cxnSp>
          <p:nvCxnSpPr>
            <p:cNvPr id="199" name="Straight Connector 198"/>
            <p:cNvCxnSpPr/>
            <p:nvPr/>
          </p:nvCxnSpPr>
          <p:spPr>
            <a:xfrm rot="16200000" flipH="1">
              <a:off x="27514016" y="10417181"/>
              <a:ext cx="1" cy="831048"/>
            </a:xfrm>
            <a:prstGeom prst="line">
              <a:avLst/>
            </a:prstGeom>
            <a:ln w="12700" cmpd="sng"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0" name="TextBox 199"/>
            <p:cNvSpPr txBox="1"/>
            <p:nvPr/>
          </p:nvSpPr>
          <p:spPr>
            <a:xfrm>
              <a:off x="26112304" y="10576789"/>
              <a:ext cx="1051850" cy="467556"/>
            </a:xfrm>
            <a:prstGeom prst="rect">
              <a:avLst/>
            </a:prstGeom>
            <a:noFill/>
          </p:spPr>
          <p:txBody>
            <a:bodyPr wrap="none" lIns="97274" tIns="48637" rIns="97274" bIns="48637" rtlCol="0">
              <a:spAutoFit/>
            </a:bodyPr>
            <a:lstStyle/>
            <a:p>
              <a:r>
                <a:rPr lang="en-US" sz="2400" dirty="0" smtClean="0">
                  <a:latin typeface="Arial"/>
                  <a:cs typeface="Arial"/>
                </a:rPr>
                <a:t>Foxp1</a:t>
              </a:r>
              <a:endParaRPr lang="en-US" sz="2000" dirty="0">
                <a:latin typeface="Arial"/>
                <a:cs typeface="Arial"/>
              </a:endParaRPr>
            </a:p>
          </p:txBody>
        </p:sp>
        <p:cxnSp>
          <p:nvCxnSpPr>
            <p:cNvPr id="201" name="Straight Connector 200"/>
            <p:cNvCxnSpPr/>
            <p:nvPr/>
          </p:nvCxnSpPr>
          <p:spPr>
            <a:xfrm>
              <a:off x="32930280" y="6424582"/>
              <a:ext cx="1034675" cy="0"/>
            </a:xfrm>
            <a:prstGeom prst="line">
              <a:avLst/>
            </a:prstGeom>
            <a:ln w="12700" cmpd="sng"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2" name="TextBox 201"/>
            <p:cNvSpPr txBox="1"/>
            <p:nvPr/>
          </p:nvSpPr>
          <p:spPr>
            <a:xfrm>
              <a:off x="33981888" y="6149584"/>
              <a:ext cx="914944" cy="467556"/>
            </a:xfrm>
            <a:prstGeom prst="rect">
              <a:avLst/>
            </a:prstGeom>
            <a:noFill/>
          </p:spPr>
          <p:txBody>
            <a:bodyPr wrap="none" lIns="97274" tIns="48637" rIns="97274" bIns="48637" rtlCol="0">
              <a:spAutoFit/>
            </a:bodyPr>
            <a:lstStyle/>
            <a:p>
              <a:r>
                <a:rPr lang="en-US" sz="2400" dirty="0" smtClean="0">
                  <a:latin typeface="Arial"/>
                  <a:cs typeface="Arial"/>
                </a:rPr>
                <a:t>Nkg7</a:t>
              </a:r>
              <a:endParaRPr lang="en-US" sz="2000" dirty="0">
                <a:latin typeface="Arial"/>
                <a:cs typeface="Arial"/>
              </a:endParaRPr>
            </a:p>
          </p:txBody>
        </p:sp>
        <p:cxnSp>
          <p:nvCxnSpPr>
            <p:cNvPr id="203" name="Straight Connector 202"/>
            <p:cNvCxnSpPr/>
            <p:nvPr/>
          </p:nvCxnSpPr>
          <p:spPr>
            <a:xfrm>
              <a:off x="30443104" y="9893868"/>
              <a:ext cx="1034675" cy="0"/>
            </a:xfrm>
            <a:prstGeom prst="line">
              <a:avLst/>
            </a:prstGeom>
            <a:ln w="12700" cmpd="sng"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TextBox 203"/>
            <p:cNvSpPr txBox="1"/>
            <p:nvPr/>
          </p:nvSpPr>
          <p:spPr>
            <a:xfrm>
              <a:off x="31477779" y="9669669"/>
              <a:ext cx="1102946" cy="467556"/>
            </a:xfrm>
            <a:prstGeom prst="rect">
              <a:avLst/>
            </a:prstGeom>
            <a:noFill/>
          </p:spPr>
          <p:txBody>
            <a:bodyPr wrap="none" lIns="97274" tIns="48637" rIns="97274" bIns="48637" rtlCol="0">
              <a:spAutoFit/>
            </a:bodyPr>
            <a:lstStyle/>
            <a:p>
              <a:r>
                <a:rPr lang="en-US" sz="2400" dirty="0" smtClean="0">
                  <a:latin typeface="Arial"/>
                  <a:cs typeface="Arial"/>
                </a:rPr>
                <a:t>Prdm1</a:t>
              </a:r>
              <a:endParaRPr lang="en-US" sz="2400" dirty="0">
                <a:latin typeface="Arial"/>
                <a:cs typeface="Arial"/>
              </a:endParaRPr>
            </a:p>
          </p:txBody>
        </p:sp>
        <p:cxnSp>
          <p:nvCxnSpPr>
            <p:cNvPr id="205" name="Straight Connector 204"/>
            <p:cNvCxnSpPr/>
            <p:nvPr/>
          </p:nvCxnSpPr>
          <p:spPr>
            <a:xfrm rot="16200000" flipH="1">
              <a:off x="27243091" y="10112390"/>
              <a:ext cx="1" cy="831048"/>
            </a:xfrm>
            <a:prstGeom prst="line">
              <a:avLst/>
            </a:prstGeom>
            <a:ln w="12700" cmpd="sng"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6" name="TextBox 205"/>
            <p:cNvSpPr txBox="1"/>
            <p:nvPr/>
          </p:nvSpPr>
          <p:spPr>
            <a:xfrm>
              <a:off x="26105249" y="10243336"/>
              <a:ext cx="795169" cy="467556"/>
            </a:xfrm>
            <a:prstGeom prst="rect">
              <a:avLst/>
            </a:prstGeom>
            <a:noFill/>
          </p:spPr>
          <p:txBody>
            <a:bodyPr wrap="none" lIns="97274" tIns="48637" rIns="97274" bIns="48637" rtlCol="0">
              <a:spAutoFit/>
            </a:bodyPr>
            <a:lstStyle/>
            <a:p>
              <a:r>
                <a:rPr lang="en-US" sz="2400" dirty="0" smtClean="0">
                  <a:latin typeface="Arial"/>
                  <a:cs typeface="Arial"/>
                </a:rPr>
                <a:t>Il6ra</a:t>
              </a:r>
              <a:endParaRPr lang="en-US" sz="2000" dirty="0">
                <a:latin typeface="Arial"/>
                <a:cs typeface="Arial"/>
              </a:endParaRPr>
            </a:p>
          </p:txBody>
        </p:sp>
        <p:sp>
          <p:nvSpPr>
            <p:cNvPr id="207" name="TextBox 206"/>
            <p:cNvSpPr txBox="1"/>
            <p:nvPr/>
          </p:nvSpPr>
          <p:spPr>
            <a:xfrm>
              <a:off x="28874986" y="16516411"/>
              <a:ext cx="223691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>
                  <a:latin typeface="Arial"/>
                  <a:cs typeface="Arial"/>
                </a:rPr>
                <a:t>ACT </a:t>
              </a:r>
              <a:r>
                <a:rPr lang="en-US" sz="3600" b="1" dirty="0" err="1" smtClean="0">
                  <a:latin typeface="Arial"/>
                  <a:cs typeface="Arial"/>
                </a:rPr>
                <a:t>vs</a:t>
              </a:r>
              <a:r>
                <a:rPr lang="en-US" sz="3600" b="1" dirty="0" smtClean="0">
                  <a:latin typeface="Arial"/>
                  <a:cs typeface="Arial"/>
                </a:rPr>
                <a:t> N</a:t>
              </a:r>
              <a:endParaRPr lang="en-US" sz="3600" b="1" dirty="0">
                <a:latin typeface="Arial"/>
                <a:cs typeface="Arial"/>
              </a:endParaRPr>
            </a:p>
          </p:txBody>
        </p:sp>
        <p:sp>
          <p:nvSpPr>
            <p:cNvPr id="208" name="TextBox 207"/>
            <p:cNvSpPr txBox="1"/>
            <p:nvPr/>
          </p:nvSpPr>
          <p:spPr>
            <a:xfrm rot="16200000">
              <a:off x="22630968" y="9633973"/>
              <a:ext cx="328895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>
                  <a:latin typeface="Arial"/>
                  <a:cs typeface="Arial"/>
                </a:rPr>
                <a:t>ACT IL21 </a:t>
              </a:r>
              <a:r>
                <a:rPr lang="en-US" sz="3600" b="1" dirty="0" err="1" smtClean="0">
                  <a:latin typeface="Arial"/>
                  <a:cs typeface="Arial"/>
                </a:rPr>
                <a:t>vs</a:t>
              </a:r>
              <a:r>
                <a:rPr lang="en-US" sz="3600" b="1" dirty="0" smtClean="0">
                  <a:latin typeface="Arial"/>
                  <a:cs typeface="Arial"/>
                </a:rPr>
                <a:t> N</a:t>
              </a:r>
              <a:endParaRPr lang="en-US" sz="3600" b="1" dirty="0"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09329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3100" y="12935731"/>
            <a:ext cx="466623" cy="646311"/>
          </a:xfrm>
          <a:prstGeom prst="rect">
            <a:avLst/>
          </a:prstGeom>
          <a:noFill/>
        </p:spPr>
        <p:txBody>
          <a:bodyPr wrap="none" lIns="91417" tIns="45710" rIns="91417" bIns="45710" rtlCol="0">
            <a:spAutoFit/>
          </a:bodyPr>
          <a:lstStyle/>
          <a:p>
            <a:r>
              <a:rPr lang="en-US" sz="3600" b="1" dirty="0">
                <a:latin typeface="Arial"/>
                <a:cs typeface="Arial"/>
              </a:rPr>
              <a:t>b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0650" y="14783446"/>
            <a:ext cx="7949413" cy="857217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665876" y="18418520"/>
            <a:ext cx="1271828" cy="769433"/>
          </a:xfrm>
          <a:prstGeom prst="rect">
            <a:avLst/>
          </a:prstGeom>
          <a:noFill/>
        </p:spPr>
        <p:txBody>
          <a:bodyPr wrap="none" lIns="91428" tIns="45716" rIns="91428" bIns="45716" rtlCol="0">
            <a:spAutoFit/>
          </a:bodyPr>
          <a:lstStyle/>
          <a:p>
            <a:r>
              <a:rPr lang="en-US" sz="4400" b="1" dirty="0">
                <a:latin typeface="Arial"/>
                <a:cs typeface="Arial"/>
              </a:rPr>
              <a:t>VFP</a:t>
            </a:r>
          </a:p>
        </p:txBody>
      </p:sp>
      <p:cxnSp>
        <p:nvCxnSpPr>
          <p:cNvPr id="6" name="Straight Arrow Connector 5"/>
          <p:cNvCxnSpPr>
            <a:stCxn id="5" idx="3"/>
          </p:cNvCxnSpPr>
          <p:nvPr/>
        </p:nvCxnSpPr>
        <p:spPr>
          <a:xfrm>
            <a:off x="3937704" y="18803237"/>
            <a:ext cx="5953383" cy="0"/>
          </a:xfrm>
          <a:prstGeom prst="straightConnector1">
            <a:avLst/>
          </a:prstGeom>
          <a:ln w="57150" cmpd="sng">
            <a:solidFill>
              <a:srgbClr val="000000"/>
            </a:solidFill>
            <a:headEnd type="none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858311" y="23482632"/>
            <a:ext cx="1564151" cy="769433"/>
          </a:xfrm>
          <a:prstGeom prst="rect">
            <a:avLst/>
          </a:prstGeom>
          <a:noFill/>
        </p:spPr>
        <p:txBody>
          <a:bodyPr wrap="none" lIns="91428" tIns="45716" rIns="91428" bIns="45716" rtlCol="0">
            <a:spAutoFit/>
          </a:bodyPr>
          <a:lstStyle/>
          <a:p>
            <a:r>
              <a:rPr lang="en-US" sz="4400" b="1" dirty="0">
                <a:latin typeface="Arial"/>
                <a:cs typeface="Arial"/>
              </a:rPr>
              <a:t>ICOS</a:t>
            </a:r>
          </a:p>
        </p:txBody>
      </p:sp>
      <p:cxnSp>
        <p:nvCxnSpPr>
          <p:cNvPr id="8" name="Straight Arrow Connector 7"/>
          <p:cNvCxnSpPr>
            <a:stCxn id="7" idx="3"/>
          </p:cNvCxnSpPr>
          <p:nvPr/>
        </p:nvCxnSpPr>
        <p:spPr>
          <a:xfrm>
            <a:off x="4422462" y="23867349"/>
            <a:ext cx="5661060" cy="0"/>
          </a:xfrm>
          <a:prstGeom prst="straightConnector1">
            <a:avLst/>
          </a:prstGeom>
          <a:ln w="57150" cmpd="sng">
            <a:solidFill>
              <a:srgbClr val="000000"/>
            </a:solidFill>
            <a:headEnd type="none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 rot="16200000">
            <a:off x="1412224" y="21938834"/>
            <a:ext cx="1313431" cy="769433"/>
          </a:xfrm>
          <a:prstGeom prst="rect">
            <a:avLst/>
          </a:prstGeom>
          <a:noFill/>
        </p:spPr>
        <p:txBody>
          <a:bodyPr wrap="none" lIns="91428" tIns="45716" rIns="91428" bIns="45716" rtlCol="0">
            <a:spAutoFit/>
          </a:bodyPr>
          <a:lstStyle/>
          <a:p>
            <a:r>
              <a:rPr lang="en-US" sz="4400" b="1" dirty="0">
                <a:latin typeface="Arial"/>
                <a:cs typeface="Arial"/>
              </a:rPr>
              <a:t>CD4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2068940" y="14976971"/>
            <a:ext cx="0" cy="6728347"/>
          </a:xfrm>
          <a:prstGeom prst="straightConnector1">
            <a:avLst/>
          </a:prstGeom>
          <a:ln w="57150" cmpd="sng">
            <a:solidFill>
              <a:srgbClr val="000000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895111" y="13483008"/>
            <a:ext cx="3667586" cy="1446530"/>
          </a:xfrm>
          <a:prstGeom prst="rect">
            <a:avLst/>
          </a:prstGeom>
          <a:noFill/>
        </p:spPr>
        <p:txBody>
          <a:bodyPr wrap="none" lIns="91417" tIns="45710" rIns="91417" bIns="45710" rtlCol="0">
            <a:spAutoFit/>
          </a:bodyPr>
          <a:lstStyle/>
          <a:p>
            <a:pPr algn="ctr"/>
            <a:r>
              <a:rPr lang="en-US" sz="4400" b="1" i="1" dirty="0">
                <a:latin typeface="Arial"/>
                <a:cs typeface="Arial"/>
              </a:rPr>
              <a:t>TCRα</a:t>
            </a:r>
            <a:r>
              <a:rPr lang="en-US" sz="4400" b="1" dirty="0">
                <a:latin typeface="Arial"/>
                <a:cs typeface="Arial"/>
              </a:rPr>
              <a:t> -/- OT2</a:t>
            </a:r>
          </a:p>
          <a:p>
            <a:pPr algn="ctr"/>
            <a:r>
              <a:rPr lang="en-US" sz="4400" b="1" dirty="0">
                <a:latin typeface="Arial"/>
                <a:cs typeface="Arial"/>
              </a:rPr>
              <a:t> IL21-VFP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918668" y="13836933"/>
            <a:ext cx="2588773" cy="769421"/>
          </a:xfrm>
          <a:prstGeom prst="rect">
            <a:avLst/>
          </a:prstGeom>
          <a:noFill/>
        </p:spPr>
        <p:txBody>
          <a:bodyPr wrap="none" lIns="91417" tIns="45710" rIns="91417" bIns="45710" rtlCol="0">
            <a:spAutoFit/>
          </a:bodyPr>
          <a:lstStyle/>
          <a:p>
            <a:pPr algn="ctr"/>
            <a:r>
              <a:rPr lang="en-US" sz="4400" b="1" dirty="0">
                <a:latin typeface="Arial"/>
                <a:cs typeface="Arial"/>
              </a:rPr>
              <a:t>IL21-VFP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19201" y="1576568"/>
            <a:ext cx="322692" cy="586967"/>
          </a:xfrm>
          <a:prstGeom prst="rect">
            <a:avLst/>
          </a:prstGeom>
          <a:noFill/>
        </p:spPr>
        <p:txBody>
          <a:bodyPr wrap="none" lIns="32649" tIns="16325" rIns="32649" bIns="16325" rtlCol="0">
            <a:spAutoFit/>
          </a:bodyPr>
          <a:lstStyle/>
          <a:p>
            <a:r>
              <a:rPr lang="en-US" sz="3600" b="1" dirty="0">
                <a:latin typeface="Arial"/>
                <a:cs typeface="Arial"/>
              </a:rPr>
              <a:t>a 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748810" y="2163536"/>
            <a:ext cx="24987363" cy="10304745"/>
            <a:chOff x="767336" y="637340"/>
            <a:chExt cx="18411269" cy="8122751"/>
          </a:xfrm>
        </p:grpSpPr>
        <p:pic>
          <p:nvPicPr>
            <p:cNvPr id="47" name="Picture 46" descr="TCR.pdf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1623" b="26354"/>
            <a:stretch/>
          </p:blipFill>
          <p:spPr>
            <a:xfrm>
              <a:off x="1237370" y="637340"/>
              <a:ext cx="17941235" cy="5674219"/>
            </a:xfrm>
            <a:prstGeom prst="rect">
              <a:avLst/>
            </a:prstGeom>
          </p:spPr>
        </p:pic>
        <p:sp>
          <p:nvSpPr>
            <p:cNvPr id="48" name="Rectangle 47"/>
            <p:cNvSpPr/>
            <p:nvPr/>
          </p:nvSpPr>
          <p:spPr>
            <a:xfrm rot="16200000">
              <a:off x="9060219" y="-936732"/>
              <a:ext cx="2481749" cy="169118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90000"/>
                </a:lnSpc>
              </a:pPr>
              <a:r>
                <a:rPr lang="en-US" sz="3000" b="1" dirty="0">
                  <a:latin typeface="Arial"/>
                  <a:cs typeface="Arial"/>
                </a:rPr>
                <a:t>Trav10</a:t>
              </a:r>
            </a:p>
            <a:p>
              <a:pPr algn="r">
                <a:lnSpc>
                  <a:spcPct val="90000"/>
                </a:lnSpc>
              </a:pPr>
              <a:r>
                <a:rPr lang="en-US" sz="3000" b="1" dirty="0">
                  <a:latin typeface="Arial"/>
                  <a:cs typeface="Arial"/>
                </a:rPr>
                <a:t>Trav10d</a:t>
              </a:r>
            </a:p>
            <a:p>
              <a:pPr algn="r">
                <a:lnSpc>
                  <a:spcPct val="90000"/>
                </a:lnSpc>
              </a:pPr>
              <a:r>
                <a:rPr lang="en-US" sz="3000" b="1" dirty="0">
                  <a:latin typeface="Arial"/>
                  <a:cs typeface="Arial"/>
                </a:rPr>
                <a:t>Trav11</a:t>
              </a:r>
            </a:p>
            <a:p>
              <a:pPr algn="r">
                <a:lnSpc>
                  <a:spcPct val="90000"/>
                </a:lnSpc>
              </a:pPr>
              <a:r>
                <a:rPr lang="en-US" sz="3000" b="1" dirty="0">
                  <a:latin typeface="Arial"/>
                  <a:cs typeface="Arial"/>
                </a:rPr>
                <a:t>Trav11d</a:t>
              </a:r>
            </a:p>
            <a:p>
              <a:pPr algn="r">
                <a:lnSpc>
                  <a:spcPct val="90000"/>
                </a:lnSpc>
              </a:pPr>
              <a:r>
                <a:rPr lang="en-US" sz="3000" b="1" dirty="0">
                  <a:latin typeface="Arial"/>
                  <a:cs typeface="Arial"/>
                </a:rPr>
                <a:t>Trav12−2</a:t>
              </a:r>
            </a:p>
            <a:p>
              <a:pPr algn="r">
                <a:lnSpc>
                  <a:spcPct val="90000"/>
                </a:lnSpc>
              </a:pPr>
              <a:r>
                <a:rPr lang="en-US" sz="3000" b="1" dirty="0">
                  <a:latin typeface="Arial"/>
                  <a:cs typeface="Arial"/>
                </a:rPr>
                <a:t>Trav12−3</a:t>
              </a:r>
            </a:p>
            <a:p>
              <a:pPr algn="r">
                <a:lnSpc>
                  <a:spcPct val="90000"/>
                </a:lnSpc>
              </a:pPr>
              <a:r>
                <a:rPr lang="en-US" sz="3000" b="1" dirty="0">
                  <a:latin typeface="Arial"/>
                  <a:cs typeface="Arial"/>
                </a:rPr>
                <a:t>Trav12d−3</a:t>
              </a:r>
            </a:p>
            <a:p>
              <a:pPr algn="r">
                <a:lnSpc>
                  <a:spcPct val="90000"/>
                </a:lnSpc>
              </a:pPr>
              <a:r>
                <a:rPr lang="en-US" sz="3000" b="1" dirty="0">
                  <a:latin typeface="Arial"/>
                  <a:cs typeface="Arial"/>
                </a:rPr>
                <a:t>Trav12n−3</a:t>
              </a:r>
            </a:p>
            <a:p>
              <a:pPr algn="r">
                <a:lnSpc>
                  <a:spcPct val="90000"/>
                </a:lnSpc>
              </a:pPr>
              <a:r>
                <a:rPr lang="en-US" sz="3000" b="1" dirty="0">
                  <a:latin typeface="Arial"/>
                  <a:cs typeface="Arial"/>
                </a:rPr>
                <a:t>Trav13−1</a:t>
              </a:r>
            </a:p>
            <a:p>
              <a:pPr algn="r">
                <a:lnSpc>
                  <a:spcPct val="90000"/>
                </a:lnSpc>
              </a:pPr>
              <a:r>
                <a:rPr lang="en-US" sz="3000" b="1" dirty="0">
                  <a:latin typeface="Arial"/>
                  <a:cs typeface="Arial"/>
                </a:rPr>
                <a:t>Trav13−4−dv7</a:t>
              </a:r>
            </a:p>
            <a:p>
              <a:pPr algn="r">
                <a:lnSpc>
                  <a:spcPct val="90000"/>
                </a:lnSpc>
              </a:pPr>
              <a:r>
                <a:rPr lang="en-US" sz="3000" b="1" dirty="0">
                  <a:latin typeface="Arial"/>
                  <a:cs typeface="Arial"/>
                </a:rPr>
                <a:t>Trav14−1</a:t>
              </a:r>
            </a:p>
            <a:p>
              <a:pPr algn="r">
                <a:lnSpc>
                  <a:spcPct val="90000"/>
                </a:lnSpc>
              </a:pPr>
              <a:r>
                <a:rPr lang="en-US" sz="3000" b="1" dirty="0">
                  <a:latin typeface="Arial"/>
                  <a:cs typeface="Arial"/>
                </a:rPr>
                <a:t>Trav14−2</a:t>
              </a:r>
            </a:p>
            <a:p>
              <a:pPr algn="r">
                <a:lnSpc>
                  <a:spcPct val="90000"/>
                </a:lnSpc>
              </a:pPr>
              <a:r>
                <a:rPr lang="en-US" sz="3000" b="1" dirty="0">
                  <a:latin typeface="Arial"/>
                  <a:cs typeface="Arial"/>
                </a:rPr>
                <a:t>Trav14−3</a:t>
              </a:r>
            </a:p>
            <a:p>
              <a:pPr algn="r">
                <a:lnSpc>
                  <a:spcPct val="90000"/>
                </a:lnSpc>
              </a:pPr>
              <a:r>
                <a:rPr lang="en-US" sz="3000" b="1" dirty="0">
                  <a:latin typeface="Arial"/>
                  <a:cs typeface="Arial"/>
                </a:rPr>
                <a:t>Trav14d−1</a:t>
              </a:r>
            </a:p>
            <a:p>
              <a:pPr algn="r">
                <a:lnSpc>
                  <a:spcPct val="90000"/>
                </a:lnSpc>
              </a:pPr>
              <a:r>
                <a:rPr lang="en-US" sz="3000" b="1" dirty="0">
                  <a:latin typeface="Arial"/>
                  <a:cs typeface="Arial"/>
                </a:rPr>
                <a:t>Trav14d−2</a:t>
              </a:r>
            </a:p>
            <a:p>
              <a:pPr algn="r">
                <a:lnSpc>
                  <a:spcPct val="90000"/>
                </a:lnSpc>
              </a:pPr>
              <a:r>
                <a:rPr lang="en-US" sz="3000" b="1" dirty="0">
                  <a:latin typeface="Arial"/>
                  <a:cs typeface="Arial"/>
                </a:rPr>
                <a:t>Trav14d−3−dv8</a:t>
              </a:r>
            </a:p>
            <a:p>
              <a:pPr algn="r">
                <a:lnSpc>
                  <a:spcPct val="90000"/>
                </a:lnSpc>
              </a:pPr>
              <a:r>
                <a:rPr lang="en-US" sz="3000" b="1" dirty="0">
                  <a:latin typeface="Arial"/>
                  <a:cs typeface="Arial"/>
                </a:rPr>
                <a:t>Trav14n−1</a:t>
              </a:r>
            </a:p>
            <a:p>
              <a:pPr algn="r">
                <a:lnSpc>
                  <a:spcPct val="90000"/>
                </a:lnSpc>
              </a:pPr>
              <a:r>
                <a:rPr lang="en-US" sz="3000" b="1" dirty="0">
                  <a:latin typeface="Arial"/>
                  <a:cs typeface="Arial"/>
                </a:rPr>
                <a:t>Trav14n−2</a:t>
              </a:r>
            </a:p>
            <a:p>
              <a:pPr algn="r">
                <a:lnSpc>
                  <a:spcPct val="90000"/>
                </a:lnSpc>
              </a:pPr>
              <a:r>
                <a:rPr lang="en-US" sz="3000" b="1" dirty="0">
                  <a:latin typeface="Arial"/>
                  <a:cs typeface="Arial"/>
                </a:rPr>
                <a:t>Trav14n−3</a:t>
              </a:r>
            </a:p>
            <a:p>
              <a:pPr algn="r">
                <a:lnSpc>
                  <a:spcPct val="90000"/>
                </a:lnSpc>
              </a:pPr>
              <a:r>
                <a:rPr lang="en-US" sz="3000" b="1" dirty="0">
                  <a:latin typeface="Arial"/>
                  <a:cs typeface="Arial"/>
                </a:rPr>
                <a:t>Trav16</a:t>
              </a:r>
            </a:p>
            <a:p>
              <a:pPr algn="r">
                <a:lnSpc>
                  <a:spcPct val="90000"/>
                </a:lnSpc>
              </a:pPr>
              <a:r>
                <a:rPr lang="en-US" sz="3000" b="1" dirty="0">
                  <a:latin typeface="Arial"/>
                  <a:cs typeface="Arial"/>
                </a:rPr>
                <a:t>Trav16n</a:t>
              </a:r>
            </a:p>
            <a:p>
              <a:pPr algn="r">
                <a:lnSpc>
                  <a:spcPct val="90000"/>
                </a:lnSpc>
              </a:pPr>
              <a:r>
                <a:rPr lang="en-US" sz="3000" b="1" dirty="0">
                  <a:latin typeface="Arial"/>
                  <a:cs typeface="Arial"/>
                </a:rPr>
                <a:t>Trav17</a:t>
              </a:r>
            </a:p>
            <a:p>
              <a:pPr algn="r">
                <a:lnSpc>
                  <a:spcPct val="90000"/>
                </a:lnSpc>
              </a:pPr>
              <a:r>
                <a:rPr lang="en-US" sz="3000" b="1" dirty="0">
                  <a:latin typeface="Arial"/>
                  <a:cs typeface="Arial"/>
                </a:rPr>
                <a:t>Trav3−3</a:t>
              </a:r>
            </a:p>
            <a:p>
              <a:pPr algn="r">
                <a:lnSpc>
                  <a:spcPct val="90000"/>
                </a:lnSpc>
              </a:pPr>
              <a:r>
                <a:rPr lang="en-US" sz="3000" b="1" dirty="0">
                  <a:latin typeface="Arial"/>
                  <a:cs typeface="Arial"/>
                </a:rPr>
                <a:t>Trav4−2</a:t>
              </a:r>
            </a:p>
            <a:p>
              <a:pPr algn="r">
                <a:lnSpc>
                  <a:spcPct val="90000"/>
                </a:lnSpc>
              </a:pPr>
              <a:r>
                <a:rPr lang="en-US" sz="3000" b="1" dirty="0">
                  <a:latin typeface="Arial"/>
                  <a:cs typeface="Arial"/>
                </a:rPr>
                <a:t>Trav4−4−dv10</a:t>
              </a:r>
            </a:p>
            <a:p>
              <a:pPr algn="r">
                <a:lnSpc>
                  <a:spcPct val="90000"/>
                </a:lnSpc>
              </a:pPr>
              <a:r>
                <a:rPr lang="en-US" sz="3000" b="1" dirty="0">
                  <a:latin typeface="Arial"/>
                  <a:cs typeface="Arial"/>
                </a:rPr>
                <a:t>Trav5−4</a:t>
              </a:r>
            </a:p>
            <a:p>
              <a:pPr algn="r">
                <a:lnSpc>
                  <a:spcPct val="90000"/>
                </a:lnSpc>
              </a:pPr>
              <a:r>
                <a:rPr lang="en-US" sz="3000" b="1" dirty="0">
                  <a:latin typeface="Arial"/>
                  <a:cs typeface="Arial"/>
                </a:rPr>
                <a:t>Trav6−5</a:t>
              </a:r>
            </a:p>
            <a:p>
              <a:pPr algn="r">
                <a:lnSpc>
                  <a:spcPct val="90000"/>
                </a:lnSpc>
              </a:pPr>
              <a:r>
                <a:rPr lang="en-US" sz="3000" b="1" dirty="0">
                  <a:latin typeface="Arial"/>
                  <a:cs typeface="Arial"/>
                </a:rPr>
                <a:t>Trav6−6</a:t>
              </a:r>
            </a:p>
            <a:p>
              <a:pPr algn="r">
                <a:lnSpc>
                  <a:spcPct val="90000"/>
                </a:lnSpc>
              </a:pPr>
              <a:r>
                <a:rPr lang="en-US" sz="3000" b="1" dirty="0">
                  <a:latin typeface="Arial"/>
                  <a:cs typeface="Arial"/>
                </a:rPr>
                <a:t>Trav6−7−dv9</a:t>
              </a:r>
            </a:p>
            <a:p>
              <a:pPr algn="r">
                <a:lnSpc>
                  <a:spcPct val="90000"/>
                </a:lnSpc>
              </a:pPr>
              <a:r>
                <a:rPr lang="en-US" sz="3000" b="1" dirty="0">
                  <a:latin typeface="Arial"/>
                  <a:cs typeface="Arial"/>
                </a:rPr>
                <a:t>Trav7−2</a:t>
              </a:r>
            </a:p>
            <a:p>
              <a:pPr algn="r">
                <a:lnSpc>
                  <a:spcPct val="90000"/>
                </a:lnSpc>
              </a:pPr>
              <a:r>
                <a:rPr lang="en-US" sz="3000" b="1" dirty="0">
                  <a:latin typeface="Arial"/>
                  <a:cs typeface="Arial"/>
                </a:rPr>
                <a:t>Trav7−3</a:t>
              </a:r>
            </a:p>
            <a:p>
              <a:pPr algn="r">
                <a:lnSpc>
                  <a:spcPct val="90000"/>
                </a:lnSpc>
              </a:pPr>
              <a:r>
                <a:rPr lang="en-US" sz="3000" b="1" dirty="0">
                  <a:latin typeface="Arial"/>
                  <a:cs typeface="Arial"/>
                </a:rPr>
                <a:t>Trav7−4</a:t>
              </a:r>
            </a:p>
            <a:p>
              <a:pPr algn="r">
                <a:lnSpc>
                  <a:spcPct val="90000"/>
                </a:lnSpc>
              </a:pPr>
              <a:r>
                <a:rPr lang="en-US" sz="3000" b="1" dirty="0">
                  <a:latin typeface="Arial"/>
                  <a:cs typeface="Arial"/>
                </a:rPr>
                <a:t>Trav7−6</a:t>
              </a:r>
            </a:p>
            <a:p>
              <a:pPr algn="r">
                <a:lnSpc>
                  <a:spcPct val="90000"/>
                </a:lnSpc>
              </a:pPr>
              <a:r>
                <a:rPr lang="en-US" sz="3000" b="1" dirty="0">
                  <a:latin typeface="Arial"/>
                  <a:cs typeface="Arial"/>
                </a:rPr>
                <a:t>Trav7d−3</a:t>
              </a:r>
            </a:p>
            <a:p>
              <a:pPr algn="r">
                <a:lnSpc>
                  <a:spcPct val="90000"/>
                </a:lnSpc>
              </a:pPr>
              <a:r>
                <a:rPr lang="en-US" sz="3000" b="1" dirty="0">
                  <a:latin typeface="Arial"/>
                  <a:cs typeface="Arial"/>
                </a:rPr>
                <a:t>Trav7d−4</a:t>
              </a:r>
            </a:p>
            <a:p>
              <a:pPr algn="r">
                <a:lnSpc>
                  <a:spcPct val="90000"/>
                </a:lnSpc>
              </a:pPr>
              <a:r>
                <a:rPr lang="en-US" sz="3000" b="1" dirty="0">
                  <a:latin typeface="Arial"/>
                  <a:cs typeface="Arial"/>
                </a:rPr>
                <a:t>Trav7d−5</a:t>
              </a:r>
            </a:p>
            <a:p>
              <a:pPr algn="r">
                <a:lnSpc>
                  <a:spcPct val="90000"/>
                </a:lnSpc>
              </a:pPr>
              <a:r>
                <a:rPr lang="en-US" sz="3000" b="1" dirty="0">
                  <a:latin typeface="Arial"/>
                  <a:cs typeface="Arial"/>
                </a:rPr>
                <a:t>Trav8−1</a:t>
              </a:r>
            </a:p>
            <a:p>
              <a:pPr algn="r">
                <a:lnSpc>
                  <a:spcPct val="90000"/>
                </a:lnSpc>
              </a:pPr>
              <a:r>
                <a:rPr lang="en-US" sz="3000" b="1" dirty="0">
                  <a:latin typeface="Arial"/>
                  <a:cs typeface="Arial"/>
                </a:rPr>
                <a:t>Trav8−2</a:t>
              </a:r>
            </a:p>
            <a:p>
              <a:pPr algn="r">
                <a:lnSpc>
                  <a:spcPct val="90000"/>
                </a:lnSpc>
              </a:pPr>
              <a:r>
                <a:rPr lang="en-US" sz="3000" b="1" dirty="0">
                  <a:latin typeface="Arial"/>
                  <a:cs typeface="Arial"/>
                </a:rPr>
                <a:t>Trav9−1</a:t>
              </a:r>
            </a:p>
            <a:p>
              <a:pPr algn="r">
                <a:lnSpc>
                  <a:spcPct val="90000"/>
                </a:lnSpc>
              </a:pPr>
              <a:r>
                <a:rPr lang="en-US" sz="3000" b="1" dirty="0">
                  <a:latin typeface="Arial"/>
                  <a:cs typeface="Arial"/>
                </a:rPr>
                <a:t>Trav9−2</a:t>
              </a:r>
            </a:p>
            <a:p>
              <a:pPr algn="r">
                <a:lnSpc>
                  <a:spcPct val="90000"/>
                </a:lnSpc>
              </a:pPr>
              <a:r>
                <a:rPr lang="en-US" sz="3000" b="1" dirty="0">
                  <a:latin typeface="Arial"/>
                  <a:cs typeface="Arial"/>
                </a:rPr>
                <a:t>Trav9−4</a:t>
              </a:r>
            </a:p>
            <a:p>
              <a:pPr algn="r">
                <a:lnSpc>
                  <a:spcPct val="90000"/>
                </a:lnSpc>
              </a:pPr>
              <a:r>
                <a:rPr lang="en-US" sz="3000" b="1" dirty="0">
                  <a:latin typeface="Arial"/>
                  <a:cs typeface="Arial"/>
                </a:rPr>
                <a:t>Trav9d−1</a:t>
              </a:r>
            </a:p>
            <a:p>
              <a:pPr algn="r">
                <a:lnSpc>
                  <a:spcPct val="90000"/>
                </a:lnSpc>
              </a:pPr>
              <a:r>
                <a:rPr lang="cs-CZ" sz="3000" b="1" dirty="0">
                  <a:latin typeface="Arial"/>
                  <a:cs typeface="Arial"/>
                </a:rPr>
                <a:t>Trbv12−2</a:t>
              </a:r>
            </a:p>
            <a:p>
              <a:pPr algn="r">
                <a:lnSpc>
                  <a:spcPct val="90000"/>
                </a:lnSpc>
              </a:pPr>
              <a:r>
                <a:rPr lang="cs-CZ" sz="3000" b="1" dirty="0">
                  <a:latin typeface="Arial"/>
                  <a:cs typeface="Arial"/>
                </a:rPr>
                <a:t>Trbv13−2</a:t>
              </a:r>
            </a:p>
            <a:p>
              <a:pPr algn="r">
                <a:lnSpc>
                  <a:spcPct val="90000"/>
                </a:lnSpc>
              </a:pPr>
              <a:r>
                <a:rPr lang="cs-CZ" sz="3000" b="1" dirty="0">
                  <a:latin typeface="Arial"/>
                  <a:cs typeface="Arial"/>
                </a:rPr>
                <a:t>Trbv13−3</a:t>
              </a:r>
            </a:p>
            <a:p>
              <a:pPr algn="r">
                <a:lnSpc>
                  <a:spcPct val="90000"/>
                </a:lnSpc>
              </a:pPr>
              <a:r>
                <a:rPr lang="cs-CZ" sz="3000" b="1" dirty="0">
                  <a:latin typeface="Arial"/>
                  <a:cs typeface="Arial"/>
                </a:rPr>
                <a:t>Trbv15</a:t>
              </a:r>
            </a:p>
            <a:p>
              <a:pPr algn="r">
                <a:lnSpc>
                  <a:spcPct val="90000"/>
                </a:lnSpc>
              </a:pPr>
              <a:r>
                <a:rPr lang="cs-CZ" sz="3000" b="1" dirty="0">
                  <a:latin typeface="Arial"/>
                  <a:cs typeface="Arial"/>
                </a:rPr>
                <a:t>Trbv16</a:t>
              </a:r>
            </a:p>
            <a:p>
              <a:pPr algn="r">
                <a:lnSpc>
                  <a:spcPct val="90000"/>
                </a:lnSpc>
              </a:pPr>
              <a:r>
                <a:rPr lang="cs-CZ" sz="3000" b="1" dirty="0">
                  <a:latin typeface="Arial"/>
                  <a:cs typeface="Arial"/>
                </a:rPr>
                <a:t>Trbv19</a:t>
              </a:r>
            </a:p>
            <a:p>
              <a:pPr algn="r">
                <a:lnSpc>
                  <a:spcPct val="90000"/>
                </a:lnSpc>
              </a:pPr>
              <a:r>
                <a:rPr lang="cs-CZ" sz="3000" b="1" dirty="0">
                  <a:latin typeface="Arial"/>
                  <a:cs typeface="Arial"/>
                </a:rPr>
                <a:t>Trbv2</a:t>
              </a:r>
            </a:p>
            <a:p>
              <a:pPr algn="r">
                <a:lnSpc>
                  <a:spcPct val="90000"/>
                </a:lnSpc>
              </a:pPr>
              <a:r>
                <a:rPr lang="cs-CZ" sz="3000" b="1" dirty="0">
                  <a:latin typeface="Arial"/>
                  <a:cs typeface="Arial"/>
                </a:rPr>
                <a:t>Trbv20</a:t>
              </a:r>
            </a:p>
            <a:p>
              <a:pPr algn="r">
                <a:lnSpc>
                  <a:spcPct val="90000"/>
                </a:lnSpc>
              </a:pPr>
              <a:r>
                <a:rPr lang="cs-CZ" sz="3000" b="1" dirty="0">
                  <a:latin typeface="Arial"/>
                  <a:cs typeface="Arial"/>
                </a:rPr>
                <a:t>Trbv29</a:t>
              </a:r>
            </a:p>
            <a:p>
              <a:pPr algn="r">
                <a:lnSpc>
                  <a:spcPct val="90000"/>
                </a:lnSpc>
              </a:pPr>
              <a:r>
                <a:rPr lang="cs-CZ" sz="3000" b="1" dirty="0">
                  <a:latin typeface="Arial"/>
                  <a:cs typeface="Arial"/>
                </a:rPr>
                <a:t>Trbv3</a:t>
              </a:r>
            </a:p>
            <a:p>
              <a:pPr algn="r">
                <a:lnSpc>
                  <a:spcPct val="90000"/>
                </a:lnSpc>
              </a:pPr>
              <a:r>
                <a:rPr lang="cs-CZ" sz="3000" b="1" dirty="0">
                  <a:latin typeface="Arial"/>
                  <a:cs typeface="Arial"/>
                </a:rPr>
                <a:t>Trbv31</a:t>
              </a:r>
            </a:p>
            <a:p>
              <a:pPr algn="r">
                <a:lnSpc>
                  <a:spcPct val="90000"/>
                </a:lnSpc>
              </a:pPr>
              <a:r>
                <a:rPr lang="cs-CZ" sz="3000" b="1" dirty="0">
                  <a:latin typeface="Arial"/>
                  <a:cs typeface="Arial"/>
                </a:rPr>
                <a:t>Trbv4</a:t>
              </a:r>
            </a:p>
            <a:p>
              <a:pPr algn="r">
                <a:lnSpc>
                  <a:spcPct val="90000"/>
                </a:lnSpc>
              </a:pPr>
              <a:r>
                <a:rPr lang="cs-CZ" sz="3000" b="1" dirty="0">
                  <a:latin typeface="Arial"/>
                  <a:cs typeface="Arial"/>
                </a:rPr>
                <a:t>Trbv5</a:t>
              </a:r>
              <a:endParaRPr lang="en-US" sz="3000" dirty="0">
                <a:latin typeface="Arial"/>
                <a:cs typeface="Arial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 rot="16200000">
              <a:off x="506125" y="3302307"/>
              <a:ext cx="1093705" cy="571283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lIns="97274" tIns="48637" rIns="97274" bIns="48637" rtlCol="0">
              <a:spAutoFit/>
            </a:bodyPr>
            <a:lstStyle/>
            <a:p>
              <a:r>
                <a:rPr lang="en-US" sz="4400" b="1" dirty="0">
                  <a:latin typeface="Arial"/>
                  <a:cs typeface="Arial"/>
                </a:rPr>
                <a:t>TPM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4894471" y="6883035"/>
            <a:ext cx="707886" cy="2407830"/>
            <a:chOff x="8367193" y="3957333"/>
            <a:chExt cx="254455" cy="913201"/>
          </a:xfrm>
        </p:grpSpPr>
        <p:sp>
          <p:nvSpPr>
            <p:cNvPr id="45" name="Rectangle 44"/>
            <p:cNvSpPr/>
            <p:nvPr/>
          </p:nvSpPr>
          <p:spPr>
            <a:xfrm>
              <a:off x="8374772" y="4002558"/>
              <a:ext cx="225228" cy="827632"/>
            </a:xfrm>
            <a:prstGeom prst="rect">
              <a:avLst/>
            </a:prstGeom>
            <a:solidFill>
              <a:srgbClr val="00009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TextBox 45"/>
            <p:cNvSpPr txBox="1"/>
            <p:nvPr/>
          </p:nvSpPr>
          <p:spPr>
            <a:xfrm rot="5400000">
              <a:off x="8037820" y="4286706"/>
              <a:ext cx="913201" cy="2544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900" b="1" dirty="0" smtClean="0">
                  <a:solidFill>
                    <a:schemeClr val="bg1"/>
                  </a:solidFill>
                  <a:latin typeface="Arial"/>
                  <a:cs typeface="Arial"/>
                </a:rPr>
                <a:t>ACT IL21</a:t>
              </a:r>
              <a:endParaRPr lang="en-US" sz="3900" b="1" baseline="-250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4834244" y="4855442"/>
            <a:ext cx="707887" cy="2079612"/>
            <a:chOff x="8333989" y="3036667"/>
            <a:chExt cx="254454" cy="788722"/>
          </a:xfrm>
        </p:grpSpPr>
        <p:sp>
          <p:nvSpPr>
            <p:cNvPr id="43" name="Rectangle 42"/>
            <p:cNvSpPr/>
            <p:nvPr/>
          </p:nvSpPr>
          <p:spPr>
            <a:xfrm>
              <a:off x="8373968" y="3036667"/>
              <a:ext cx="211861" cy="788722"/>
            </a:xfrm>
            <a:prstGeom prst="rect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TextBox 43"/>
            <p:cNvSpPr txBox="1"/>
            <p:nvPr/>
          </p:nvSpPr>
          <p:spPr>
            <a:xfrm rot="5400000">
              <a:off x="8226282" y="3295776"/>
              <a:ext cx="469867" cy="2544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>
                  <a:solidFill>
                    <a:schemeClr val="bg1"/>
                  </a:solidFill>
                  <a:latin typeface="Arial"/>
                  <a:cs typeface="Arial"/>
                </a:rPr>
                <a:t>ACT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4826965" y="2609338"/>
            <a:ext cx="707887" cy="2125965"/>
            <a:chOff x="8333975" y="2106803"/>
            <a:chExt cx="254454" cy="826962"/>
          </a:xfrm>
        </p:grpSpPr>
        <p:sp>
          <p:nvSpPr>
            <p:cNvPr id="41" name="Rectangle 40"/>
            <p:cNvSpPr/>
            <p:nvPr/>
          </p:nvSpPr>
          <p:spPr>
            <a:xfrm>
              <a:off x="8373970" y="2106803"/>
              <a:ext cx="198329" cy="826962"/>
            </a:xfrm>
            <a:prstGeom prst="rect">
              <a:avLst/>
            </a:prstGeom>
            <a:solidFill>
              <a:srgbClr val="66006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TextBox 41"/>
            <p:cNvSpPr txBox="1"/>
            <p:nvPr/>
          </p:nvSpPr>
          <p:spPr>
            <a:xfrm rot="5400000">
              <a:off x="8324680" y="2444779"/>
              <a:ext cx="273043" cy="2544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>
                  <a:solidFill>
                    <a:schemeClr val="bg1"/>
                  </a:solidFill>
                  <a:latin typeface="Arial"/>
                  <a:cs typeface="Arial"/>
                </a:rPr>
                <a:t>N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5836360" y="3719084"/>
            <a:ext cx="301470" cy="878053"/>
            <a:chOff x="23948573" y="1985674"/>
            <a:chExt cx="222130" cy="692128"/>
          </a:xfrm>
        </p:grpSpPr>
        <p:cxnSp>
          <p:nvCxnSpPr>
            <p:cNvPr id="39" name="Straight Connector 38"/>
            <p:cNvCxnSpPr/>
            <p:nvPr/>
          </p:nvCxnSpPr>
          <p:spPr>
            <a:xfrm>
              <a:off x="23948573" y="1995460"/>
              <a:ext cx="222130" cy="0"/>
            </a:xfrm>
            <a:prstGeom prst="line">
              <a:avLst/>
            </a:prstGeom>
            <a:ln w="5715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H="1">
              <a:off x="24150201" y="1985674"/>
              <a:ext cx="10248" cy="692128"/>
            </a:xfrm>
            <a:prstGeom prst="line">
              <a:avLst/>
            </a:prstGeom>
            <a:ln w="5715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25794304" y="5139227"/>
            <a:ext cx="301470" cy="619102"/>
            <a:chOff x="23928379" y="3305238"/>
            <a:chExt cx="222130" cy="488009"/>
          </a:xfrm>
        </p:grpSpPr>
        <p:cxnSp>
          <p:nvCxnSpPr>
            <p:cNvPr id="37" name="Straight Connector 36"/>
            <p:cNvCxnSpPr/>
            <p:nvPr/>
          </p:nvCxnSpPr>
          <p:spPr>
            <a:xfrm>
              <a:off x="23928379" y="3783943"/>
              <a:ext cx="222130" cy="0"/>
            </a:xfrm>
            <a:prstGeom prst="line">
              <a:avLst/>
            </a:prstGeom>
            <a:ln w="5715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H="1">
              <a:off x="24150506" y="3305238"/>
              <a:ext cx="3" cy="488009"/>
            </a:xfrm>
            <a:prstGeom prst="line">
              <a:avLst/>
            </a:prstGeom>
            <a:ln w="5715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25722976" y="4431341"/>
            <a:ext cx="14936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latin typeface="Arial"/>
                <a:cs typeface="Arial"/>
              </a:rPr>
              <a:t>-0.004</a:t>
            </a:r>
          </a:p>
        </p:txBody>
      </p:sp>
      <p:grpSp>
        <p:nvGrpSpPr>
          <p:cNvPr id="52" name="Group 51"/>
          <p:cNvGrpSpPr/>
          <p:nvPr/>
        </p:nvGrpSpPr>
        <p:grpSpPr>
          <a:xfrm>
            <a:off x="26491526" y="2654003"/>
            <a:ext cx="1339955" cy="6530488"/>
            <a:chOff x="28300415" y="2269183"/>
            <a:chExt cx="1339955" cy="6530488"/>
          </a:xfrm>
        </p:grpSpPr>
        <p:grpSp>
          <p:nvGrpSpPr>
            <p:cNvPr id="22" name="Group 21"/>
            <p:cNvGrpSpPr/>
            <p:nvPr/>
          </p:nvGrpSpPr>
          <p:grpSpPr>
            <a:xfrm>
              <a:off x="28754820" y="2269183"/>
              <a:ext cx="420470" cy="6530488"/>
              <a:chOff x="19746203" y="1023952"/>
              <a:chExt cx="309812" cy="5147680"/>
            </a:xfrm>
          </p:grpSpPr>
          <p:grpSp>
            <p:nvGrpSpPr>
              <p:cNvPr id="31" name="Group 30"/>
              <p:cNvGrpSpPr/>
              <p:nvPr/>
            </p:nvGrpSpPr>
            <p:grpSpPr>
              <a:xfrm>
                <a:off x="19833885" y="1023952"/>
                <a:ext cx="222130" cy="2129642"/>
                <a:chOff x="24601450" y="2215831"/>
                <a:chExt cx="222130" cy="2129642"/>
              </a:xfrm>
            </p:grpSpPr>
            <p:cxnSp>
              <p:nvCxnSpPr>
                <p:cNvPr id="35" name="Straight Connector 34"/>
                <p:cNvCxnSpPr/>
                <p:nvPr/>
              </p:nvCxnSpPr>
              <p:spPr>
                <a:xfrm>
                  <a:off x="24601450" y="2225620"/>
                  <a:ext cx="222130" cy="0"/>
                </a:xfrm>
                <a:prstGeom prst="line">
                  <a:avLst/>
                </a:prstGeom>
                <a:ln w="57150" cmpd="sng">
                  <a:solidFill>
                    <a:srgbClr val="00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/>
                <p:cNvCxnSpPr/>
                <p:nvPr/>
              </p:nvCxnSpPr>
              <p:spPr>
                <a:xfrm flipH="1">
                  <a:off x="24803074" y="2215831"/>
                  <a:ext cx="10248" cy="2129642"/>
                </a:xfrm>
                <a:prstGeom prst="line">
                  <a:avLst/>
                </a:prstGeom>
                <a:ln w="57150" cmpd="sng">
                  <a:solidFill>
                    <a:srgbClr val="00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2" name="Group 31"/>
              <p:cNvGrpSpPr/>
              <p:nvPr/>
            </p:nvGrpSpPr>
            <p:grpSpPr>
              <a:xfrm>
                <a:off x="19746203" y="3970795"/>
                <a:ext cx="253095" cy="2200837"/>
                <a:chOff x="24496182" y="3373858"/>
                <a:chExt cx="253095" cy="2200837"/>
              </a:xfrm>
            </p:grpSpPr>
            <p:cxnSp>
              <p:nvCxnSpPr>
                <p:cNvPr id="33" name="Straight Connector 32"/>
                <p:cNvCxnSpPr/>
                <p:nvPr/>
              </p:nvCxnSpPr>
              <p:spPr>
                <a:xfrm>
                  <a:off x="24496182" y="5556346"/>
                  <a:ext cx="222130" cy="0"/>
                </a:xfrm>
                <a:prstGeom prst="line">
                  <a:avLst/>
                </a:prstGeom>
                <a:ln w="57150" cmpd="sng">
                  <a:solidFill>
                    <a:srgbClr val="00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/>
                <p:cNvCxnSpPr/>
                <p:nvPr/>
              </p:nvCxnSpPr>
              <p:spPr>
                <a:xfrm flipH="1">
                  <a:off x="24746974" y="3373858"/>
                  <a:ext cx="2303" cy="2200837"/>
                </a:xfrm>
                <a:prstGeom prst="line">
                  <a:avLst/>
                </a:prstGeom>
                <a:ln w="57150" cmpd="sng">
                  <a:solidFill>
                    <a:srgbClr val="00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3" name="TextBox 22"/>
            <p:cNvSpPr txBox="1"/>
            <p:nvPr/>
          </p:nvSpPr>
          <p:spPr>
            <a:xfrm>
              <a:off x="28300415" y="5146351"/>
              <a:ext cx="133995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>
                  <a:latin typeface="Arial"/>
                  <a:cs typeface="Arial"/>
                </a:rPr>
                <a:t>0.866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5786370" y="6027706"/>
            <a:ext cx="351459" cy="647426"/>
            <a:chOff x="23948268" y="4187732"/>
            <a:chExt cx="222130" cy="383261"/>
          </a:xfrm>
        </p:grpSpPr>
        <p:cxnSp>
          <p:nvCxnSpPr>
            <p:cNvPr id="29" name="Straight Connector 28"/>
            <p:cNvCxnSpPr/>
            <p:nvPr/>
          </p:nvCxnSpPr>
          <p:spPr>
            <a:xfrm>
              <a:off x="23948268" y="4189442"/>
              <a:ext cx="222130" cy="0"/>
            </a:xfrm>
            <a:prstGeom prst="line">
              <a:avLst/>
            </a:prstGeom>
            <a:ln w="5715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H="1">
              <a:off x="24149311" y="4187732"/>
              <a:ext cx="10834" cy="383261"/>
            </a:xfrm>
            <a:prstGeom prst="line">
              <a:avLst/>
            </a:prstGeom>
            <a:ln w="5715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25836360" y="7364908"/>
            <a:ext cx="301470" cy="780569"/>
            <a:chOff x="20092626" y="5213064"/>
            <a:chExt cx="222130" cy="615286"/>
          </a:xfrm>
        </p:grpSpPr>
        <p:cxnSp>
          <p:nvCxnSpPr>
            <p:cNvPr id="27" name="Straight Connector 26"/>
            <p:cNvCxnSpPr/>
            <p:nvPr/>
          </p:nvCxnSpPr>
          <p:spPr>
            <a:xfrm>
              <a:off x="20092626" y="5828350"/>
              <a:ext cx="222130" cy="0"/>
            </a:xfrm>
            <a:prstGeom prst="line">
              <a:avLst/>
            </a:prstGeom>
            <a:ln w="5715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20314756" y="5213064"/>
              <a:ext cx="0" cy="615286"/>
            </a:xfrm>
            <a:prstGeom prst="line">
              <a:avLst/>
            </a:prstGeom>
            <a:ln w="5715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/>
          <p:cNvSpPr txBox="1"/>
          <p:nvPr/>
        </p:nvSpPr>
        <p:spPr>
          <a:xfrm>
            <a:off x="25741550" y="6681396"/>
            <a:ext cx="13399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latin typeface="Arial"/>
                <a:cs typeface="Arial"/>
              </a:rPr>
              <a:t>0.076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109723" y="286765"/>
            <a:ext cx="5294657" cy="923310"/>
          </a:xfrm>
          <a:prstGeom prst="rect">
            <a:avLst/>
          </a:prstGeom>
          <a:noFill/>
        </p:spPr>
        <p:txBody>
          <a:bodyPr wrap="square" lIns="91417" tIns="45710" rIns="91417" bIns="45710" rtlCol="0">
            <a:spAutoFit/>
          </a:bodyPr>
          <a:lstStyle/>
          <a:p>
            <a:r>
              <a:rPr lang="en-US" sz="5400" b="1" dirty="0" smtClean="0">
                <a:latin typeface="Arial"/>
                <a:cs typeface="Arial"/>
              </a:rPr>
              <a:t>FIGURE 4 </a:t>
            </a:r>
            <a:endParaRPr lang="en-US" sz="5400" b="1" dirty="0">
              <a:latin typeface="Arial"/>
              <a:cs typeface="Arial"/>
            </a:endParaRPr>
          </a:p>
        </p:txBody>
      </p:sp>
      <p:pic>
        <p:nvPicPr>
          <p:cNvPr id="3" name="Picture 2" descr="Fig 6b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5819" y="14783445"/>
            <a:ext cx="15317293" cy="9720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872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1373" y="634045"/>
            <a:ext cx="14225107" cy="923310"/>
          </a:xfrm>
          <a:prstGeom prst="rect">
            <a:avLst/>
          </a:prstGeom>
          <a:noFill/>
        </p:spPr>
        <p:txBody>
          <a:bodyPr wrap="square" lIns="91417" tIns="45710" rIns="91417" bIns="45710" rtlCol="0">
            <a:spAutoFit/>
          </a:bodyPr>
          <a:lstStyle/>
          <a:p>
            <a:r>
              <a:rPr lang="en-US" sz="5400" b="1" dirty="0" smtClean="0">
                <a:latin typeface="Arial"/>
                <a:cs typeface="Arial"/>
              </a:rPr>
              <a:t>FIGURE 5 – Adoptive Transfer Data </a:t>
            </a:r>
            <a:endParaRPr lang="en-US" sz="5400" b="1" dirty="0">
              <a:latin typeface="Arial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67998" y="1779068"/>
            <a:ext cx="408277" cy="771633"/>
          </a:xfrm>
          <a:prstGeom prst="rect">
            <a:avLst/>
          </a:prstGeom>
          <a:noFill/>
        </p:spPr>
        <p:txBody>
          <a:bodyPr wrap="none" lIns="32649" tIns="16325" rIns="32649" bIns="16325" rtlCol="0">
            <a:spAutoFit/>
          </a:bodyPr>
          <a:lstStyle/>
          <a:p>
            <a:r>
              <a:rPr lang="en-US" sz="4800" b="1" dirty="0">
                <a:latin typeface="Arial"/>
                <a:cs typeface="Arial"/>
              </a:rPr>
              <a:t>a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67998" y="8722664"/>
            <a:ext cx="441940" cy="771633"/>
          </a:xfrm>
          <a:prstGeom prst="rect">
            <a:avLst/>
          </a:prstGeom>
          <a:noFill/>
        </p:spPr>
        <p:txBody>
          <a:bodyPr wrap="none" lIns="32649" tIns="16325" rIns="32649" bIns="16325" rtlCol="0">
            <a:spAutoFit/>
          </a:bodyPr>
          <a:lstStyle/>
          <a:p>
            <a:r>
              <a:rPr lang="en-US" sz="4800" b="1" dirty="0">
                <a:latin typeface="Arial"/>
                <a:cs typeface="Arial"/>
              </a:rPr>
              <a:t>b</a:t>
            </a:r>
            <a:r>
              <a:rPr lang="en-US" sz="4800" b="1" dirty="0" smtClean="0">
                <a:latin typeface="Arial"/>
                <a:cs typeface="Arial"/>
              </a:rPr>
              <a:t> </a:t>
            </a:r>
            <a:endParaRPr lang="en-US" sz="4800" b="1" dirty="0">
              <a:latin typeface="Arial"/>
              <a:cs typeface="Arial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8374" y="9197944"/>
            <a:ext cx="11634424" cy="8147027"/>
          </a:xfrm>
          <a:prstGeom prst="rect">
            <a:avLst/>
          </a:prstGeom>
        </p:spPr>
      </p:pic>
      <p:grpSp>
        <p:nvGrpSpPr>
          <p:cNvPr id="23" name="Group 22"/>
          <p:cNvGrpSpPr/>
          <p:nvPr/>
        </p:nvGrpSpPr>
        <p:grpSpPr>
          <a:xfrm>
            <a:off x="1580593" y="2026876"/>
            <a:ext cx="15482613" cy="6813196"/>
            <a:chOff x="17634469" y="3893680"/>
            <a:chExt cx="15482613" cy="6813196"/>
          </a:xfrm>
        </p:grpSpPr>
        <p:grpSp>
          <p:nvGrpSpPr>
            <p:cNvPr id="11" name="Group 10"/>
            <p:cNvGrpSpPr/>
            <p:nvPr/>
          </p:nvGrpSpPr>
          <p:grpSpPr>
            <a:xfrm>
              <a:off x="18413913" y="4754503"/>
              <a:ext cx="14549779" cy="5344462"/>
              <a:chOff x="10635202" y="4891844"/>
              <a:chExt cx="14549779" cy="5344462"/>
            </a:xfrm>
          </p:grpSpPr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088226" y="4925234"/>
                <a:ext cx="4517590" cy="4653118"/>
              </a:xfrm>
              <a:prstGeom prst="rect">
                <a:avLst/>
              </a:prstGeom>
            </p:spPr>
          </p:pic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599938" y="4891844"/>
                <a:ext cx="4585043" cy="4719898"/>
              </a:xfrm>
              <a:prstGeom prst="rect">
                <a:avLst/>
              </a:prstGeom>
            </p:spPr>
          </p:pic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635202" y="4925234"/>
                <a:ext cx="5288471" cy="5311072"/>
              </a:xfrm>
              <a:prstGeom prst="rect">
                <a:avLst/>
              </a:prstGeom>
            </p:spPr>
          </p:pic>
        </p:grpSp>
        <p:cxnSp>
          <p:nvCxnSpPr>
            <p:cNvPr id="13" name="Straight Arrow Connector 12"/>
            <p:cNvCxnSpPr/>
            <p:nvPr/>
          </p:nvCxnSpPr>
          <p:spPr>
            <a:xfrm>
              <a:off x="20325391" y="10483788"/>
              <a:ext cx="12791691" cy="0"/>
            </a:xfrm>
            <a:prstGeom prst="straightConnector1">
              <a:avLst/>
            </a:prstGeom>
            <a:ln w="57150" cmpd="sng"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19209275" y="9937435"/>
              <a:ext cx="1282047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b="1" dirty="0" smtClean="0">
                  <a:latin typeface="Arial"/>
                  <a:cs typeface="Arial"/>
                </a:rPr>
                <a:t>VFP</a:t>
              </a:r>
              <a:endParaRPr lang="en-US" sz="4400" b="1" baseline="30000" dirty="0">
                <a:latin typeface="Arial"/>
                <a:cs typeface="Arial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 rot="16200000">
              <a:off x="17362462" y="8228996"/>
              <a:ext cx="1313456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b="1" dirty="0" smtClean="0">
                  <a:latin typeface="Arial"/>
                  <a:cs typeface="Arial"/>
                </a:rPr>
                <a:t>CD4</a:t>
              </a:r>
              <a:endParaRPr lang="en-US" sz="4400" b="1" baseline="30000" dirty="0">
                <a:latin typeface="Arial"/>
                <a:cs typeface="Arial"/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V="1">
              <a:off x="17937665" y="4787893"/>
              <a:ext cx="0" cy="3220528"/>
            </a:xfrm>
            <a:prstGeom prst="straightConnector1">
              <a:avLst/>
            </a:prstGeom>
            <a:ln w="57150" cmpd="sng"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20967513" y="3893680"/>
              <a:ext cx="172177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b="1" dirty="0" smtClean="0">
                  <a:latin typeface="Arial"/>
                  <a:cs typeface="Arial"/>
                </a:rPr>
                <a:t>2 wks</a:t>
              </a:r>
              <a:endParaRPr lang="en-US" sz="4400" b="1" baseline="30000" dirty="0">
                <a:latin typeface="Arial"/>
                <a:cs typeface="Arial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5353455" y="3893680"/>
              <a:ext cx="172177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b="1" dirty="0" smtClean="0">
                  <a:latin typeface="Arial"/>
                  <a:cs typeface="Arial"/>
                </a:rPr>
                <a:t>4 wks</a:t>
              </a:r>
              <a:endParaRPr lang="en-US" sz="4400" b="1" baseline="30000" dirty="0">
                <a:latin typeface="Arial"/>
                <a:cs typeface="Arial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9816370" y="3904084"/>
              <a:ext cx="172177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b="1" dirty="0" smtClean="0">
                  <a:latin typeface="Arial"/>
                  <a:cs typeface="Arial"/>
                </a:rPr>
                <a:t>6 wks</a:t>
              </a:r>
              <a:endParaRPr lang="en-US" sz="4400" b="1" baseline="30000" dirty="0">
                <a:latin typeface="Arial"/>
                <a:cs typeface="Arial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17471483" y="9108480"/>
            <a:ext cx="408277" cy="771633"/>
          </a:xfrm>
          <a:prstGeom prst="rect">
            <a:avLst/>
          </a:prstGeom>
          <a:noFill/>
        </p:spPr>
        <p:txBody>
          <a:bodyPr wrap="none" lIns="32649" tIns="16325" rIns="32649" bIns="16325" rtlCol="0">
            <a:spAutoFit/>
          </a:bodyPr>
          <a:lstStyle/>
          <a:p>
            <a:r>
              <a:rPr lang="en-US" sz="4800" b="1" dirty="0" smtClean="0">
                <a:latin typeface="Arial"/>
                <a:cs typeface="Arial"/>
              </a:rPr>
              <a:t>c</a:t>
            </a:r>
            <a:endParaRPr lang="en-US" sz="4800" b="1" dirty="0">
              <a:latin typeface="Arial"/>
              <a:cs typeface="Arial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39983" y="9919589"/>
            <a:ext cx="14453496" cy="7242701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821041" y="17639498"/>
            <a:ext cx="441940" cy="771633"/>
          </a:xfrm>
          <a:prstGeom prst="rect">
            <a:avLst/>
          </a:prstGeom>
          <a:noFill/>
        </p:spPr>
        <p:txBody>
          <a:bodyPr wrap="none" lIns="32649" tIns="16325" rIns="32649" bIns="16325" rtlCol="0">
            <a:spAutoFit/>
          </a:bodyPr>
          <a:lstStyle/>
          <a:p>
            <a:r>
              <a:rPr lang="en-US" sz="4800" b="1" dirty="0" smtClean="0">
                <a:latin typeface="Arial"/>
                <a:cs typeface="Arial"/>
              </a:rPr>
              <a:t>d</a:t>
            </a:r>
            <a:endParaRPr lang="en-US" sz="4800" b="1" dirty="0">
              <a:latin typeface="Arial"/>
              <a:cs typeface="Arial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83266" y="18778940"/>
            <a:ext cx="16825131" cy="6657898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9873" y="18495238"/>
            <a:ext cx="4388022" cy="445287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8028" y="23300235"/>
            <a:ext cx="4938443" cy="500202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 rot="16200000">
            <a:off x="1624140" y="20376011"/>
            <a:ext cx="388374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>
                <a:latin typeface="Arial"/>
                <a:cs typeface="Arial"/>
              </a:rPr>
              <a:t>Unimmunized</a:t>
            </a:r>
            <a:endParaRPr lang="en-US" sz="4400" b="1" dirty="0">
              <a:latin typeface="Arial"/>
              <a:cs typeface="Arial"/>
            </a:endParaRPr>
          </a:p>
        </p:txBody>
      </p:sp>
      <p:sp>
        <p:nvSpPr>
          <p:cNvPr id="29" name="TextBox 28"/>
          <p:cNvSpPr txBox="1"/>
          <p:nvPr/>
        </p:nvSpPr>
        <p:spPr>
          <a:xfrm rot="16200000">
            <a:off x="3572980" y="27249286"/>
            <a:ext cx="131345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>
                <a:latin typeface="Arial"/>
                <a:cs typeface="Arial"/>
              </a:rPr>
              <a:t>CD4</a:t>
            </a:r>
            <a:endParaRPr lang="en-US" sz="4400" b="1" baseline="30000" dirty="0">
              <a:latin typeface="Arial"/>
              <a:cs typeface="Arial"/>
            </a:endParaRPr>
          </a:p>
        </p:txBody>
      </p:sp>
      <p:cxnSp>
        <p:nvCxnSpPr>
          <p:cNvPr id="30" name="Straight Arrow Connector 29"/>
          <p:cNvCxnSpPr>
            <a:stCxn id="29" idx="3"/>
          </p:cNvCxnSpPr>
          <p:nvPr/>
        </p:nvCxnSpPr>
        <p:spPr>
          <a:xfrm flipV="1">
            <a:off x="4229709" y="18341310"/>
            <a:ext cx="75259" cy="8635969"/>
          </a:xfrm>
          <a:prstGeom prst="straightConnector1">
            <a:avLst/>
          </a:prstGeom>
          <a:ln w="57150" cmpd="sng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5751044" y="28740376"/>
            <a:ext cx="3346167" cy="0"/>
          </a:xfrm>
          <a:prstGeom prst="straightConnector1">
            <a:avLst/>
          </a:prstGeom>
          <a:ln w="57150" cmpd="sng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634928" y="28194023"/>
            <a:ext cx="128204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>
                <a:latin typeface="Arial"/>
                <a:cs typeface="Arial"/>
              </a:rPr>
              <a:t>VFP</a:t>
            </a:r>
            <a:endParaRPr lang="en-US" sz="4400" b="1" baseline="30000" dirty="0">
              <a:latin typeface="Arial"/>
              <a:cs typeface="Arial"/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11930689" y="28587976"/>
            <a:ext cx="2547072" cy="0"/>
          </a:xfrm>
          <a:prstGeom prst="straightConnector1">
            <a:avLst/>
          </a:prstGeom>
          <a:ln w="57150" cmpd="sng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9882878" y="28111026"/>
            <a:ext cx="209729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>
                <a:latin typeface="Arial"/>
                <a:cs typeface="Arial"/>
              </a:rPr>
              <a:t>CXCR5</a:t>
            </a:r>
            <a:endParaRPr lang="en-US" sz="4400" b="1" baseline="30000" dirty="0">
              <a:latin typeface="Arial"/>
              <a:cs typeface="Arial"/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8430739" y="20492538"/>
            <a:ext cx="1149591" cy="0"/>
          </a:xfrm>
          <a:prstGeom prst="straightConnector1">
            <a:avLst/>
          </a:prstGeom>
          <a:ln w="57150" cmpd="sng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 rot="16200000">
            <a:off x="2006066" y="24470192"/>
            <a:ext cx="313158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latin typeface="Arial"/>
                <a:cs typeface="Arial"/>
              </a:rPr>
              <a:t>I</a:t>
            </a:r>
            <a:r>
              <a:rPr lang="en-US" sz="4400" b="1" dirty="0" smtClean="0">
                <a:latin typeface="Arial"/>
                <a:cs typeface="Arial"/>
              </a:rPr>
              <a:t>mmunized</a:t>
            </a:r>
            <a:endParaRPr lang="en-US" sz="4400" b="1" dirty="0">
              <a:latin typeface="Arial"/>
              <a:cs typeface="Arial"/>
            </a:endParaRPr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8111" y="18515054"/>
            <a:ext cx="4411322" cy="4433053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4252" y="23276598"/>
            <a:ext cx="4463509" cy="4485282"/>
          </a:xfrm>
          <a:prstGeom prst="rect">
            <a:avLst/>
          </a:prstGeom>
        </p:spPr>
      </p:pic>
      <p:cxnSp>
        <p:nvCxnSpPr>
          <p:cNvPr id="34" name="Straight Arrow Connector 33"/>
          <p:cNvCxnSpPr/>
          <p:nvPr/>
        </p:nvCxnSpPr>
        <p:spPr>
          <a:xfrm flipV="1">
            <a:off x="9737287" y="18624187"/>
            <a:ext cx="0" cy="7544513"/>
          </a:xfrm>
          <a:prstGeom prst="straightConnector1">
            <a:avLst/>
          </a:prstGeom>
          <a:ln w="57150" cmpd="sng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 rot="16200000">
            <a:off x="9072229" y="26389650"/>
            <a:ext cx="128232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>
                <a:latin typeface="Arial"/>
                <a:cs typeface="Arial"/>
              </a:rPr>
              <a:t>PD1</a:t>
            </a:r>
            <a:endParaRPr lang="en-US" sz="4400" b="1" baseline="30000" dirty="0">
              <a:latin typeface="Arial"/>
              <a:cs typeface="Arial"/>
            </a:endParaRP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8546200" y="25274213"/>
            <a:ext cx="1149591" cy="0"/>
          </a:xfrm>
          <a:prstGeom prst="straightConnector1">
            <a:avLst/>
          </a:prstGeom>
          <a:ln w="57150" cmpd="sng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62263" y="1202326"/>
            <a:ext cx="13597203" cy="8158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7992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780636" y="1644680"/>
            <a:ext cx="498432" cy="769421"/>
          </a:xfrm>
          <a:prstGeom prst="rect">
            <a:avLst/>
          </a:prstGeom>
          <a:noFill/>
        </p:spPr>
        <p:txBody>
          <a:bodyPr wrap="none" lIns="91417" tIns="45710" rIns="91417" bIns="45710" rtlCol="0">
            <a:spAutoFit/>
          </a:bodyPr>
          <a:lstStyle/>
          <a:p>
            <a:r>
              <a:rPr lang="en-US" sz="4400" b="1" dirty="0" smtClean="0">
                <a:latin typeface="Arial"/>
                <a:cs typeface="Arial"/>
              </a:rPr>
              <a:t>a</a:t>
            </a:r>
            <a:endParaRPr lang="en-US" sz="4400" b="1" dirty="0">
              <a:latin typeface="Arial"/>
              <a:cs typeface="Arial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5717152" y="1644680"/>
            <a:ext cx="1027040" cy="769421"/>
          </a:xfrm>
          <a:prstGeom prst="rect">
            <a:avLst/>
          </a:prstGeom>
          <a:noFill/>
        </p:spPr>
        <p:txBody>
          <a:bodyPr wrap="square" lIns="91417" tIns="45710" rIns="91417" bIns="45710" rtlCol="0">
            <a:spAutoFit/>
          </a:bodyPr>
          <a:lstStyle/>
          <a:p>
            <a:r>
              <a:rPr lang="en-US" sz="4400" b="1" dirty="0">
                <a:latin typeface="Arial"/>
                <a:cs typeface="Arial"/>
              </a:rPr>
              <a:t>b</a:t>
            </a: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2978" y="2895682"/>
            <a:ext cx="9748670" cy="5451396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361373" y="310889"/>
            <a:ext cx="6929284" cy="923310"/>
          </a:xfrm>
          <a:prstGeom prst="rect">
            <a:avLst/>
          </a:prstGeom>
          <a:noFill/>
        </p:spPr>
        <p:txBody>
          <a:bodyPr wrap="square" lIns="91417" tIns="45710" rIns="91417" bIns="45710" rtlCol="0">
            <a:spAutoFit/>
          </a:bodyPr>
          <a:lstStyle/>
          <a:p>
            <a:r>
              <a:rPr lang="en-US" sz="5400" b="1" dirty="0" smtClean="0">
                <a:latin typeface="Arial"/>
                <a:cs typeface="Arial"/>
              </a:rPr>
              <a:t>FIGURE 6  - Thymus </a:t>
            </a:r>
            <a:endParaRPr lang="en-US" sz="5400" b="1" dirty="0">
              <a:latin typeface="Arial"/>
              <a:cs typeface="Arial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57461" y="2980909"/>
            <a:ext cx="905921" cy="769421"/>
          </a:xfrm>
          <a:prstGeom prst="rect">
            <a:avLst/>
          </a:prstGeom>
          <a:noFill/>
        </p:spPr>
        <p:txBody>
          <a:bodyPr wrap="none" lIns="91417" tIns="45710" rIns="91417" bIns="45710" rtlCol="0">
            <a:spAutoFit/>
          </a:bodyPr>
          <a:lstStyle/>
          <a:p>
            <a:r>
              <a:rPr lang="en-US" sz="4400" b="1" dirty="0">
                <a:latin typeface="Arial"/>
                <a:cs typeface="Arial"/>
              </a:rPr>
              <a:t>B6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357794" y="2948950"/>
            <a:ext cx="1633734" cy="769421"/>
          </a:xfrm>
          <a:prstGeom prst="rect">
            <a:avLst/>
          </a:prstGeom>
          <a:noFill/>
        </p:spPr>
        <p:txBody>
          <a:bodyPr wrap="none" lIns="91417" tIns="45710" rIns="91417" bIns="45710" rtlCol="0">
            <a:spAutoFit/>
          </a:bodyPr>
          <a:lstStyle/>
          <a:p>
            <a:r>
              <a:rPr lang="en-US" sz="4400" b="1" dirty="0">
                <a:latin typeface="Arial"/>
                <a:cs typeface="Arial"/>
              </a:rPr>
              <a:t>2 </a:t>
            </a:r>
            <a:r>
              <a:rPr lang="en-US" sz="4400" b="1" dirty="0" smtClean="0">
                <a:latin typeface="Arial"/>
                <a:cs typeface="Arial"/>
              </a:rPr>
              <a:t>day</a:t>
            </a:r>
            <a:endParaRPr lang="en-US" sz="4400" b="1" dirty="0">
              <a:latin typeface="Arial"/>
              <a:cs typeface="Arial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784658" y="2108278"/>
            <a:ext cx="3466843" cy="769421"/>
          </a:xfrm>
          <a:prstGeom prst="rect">
            <a:avLst/>
          </a:prstGeom>
          <a:noFill/>
        </p:spPr>
        <p:txBody>
          <a:bodyPr wrap="none" lIns="91417" tIns="45710" rIns="91417" bIns="45710" rtlCol="0">
            <a:spAutoFit/>
          </a:bodyPr>
          <a:lstStyle/>
          <a:p>
            <a:r>
              <a:rPr lang="en-US" sz="4400" b="1" dirty="0">
                <a:latin typeface="Arial"/>
                <a:cs typeface="Arial"/>
              </a:rPr>
              <a:t>B6.IL21-VFP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5539278" y="2916181"/>
            <a:ext cx="9741577" cy="0"/>
          </a:xfrm>
          <a:prstGeom prst="line">
            <a:avLst/>
          </a:prstGeom>
          <a:ln w="571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9731315" y="2948950"/>
            <a:ext cx="1407911" cy="769421"/>
          </a:xfrm>
          <a:prstGeom prst="rect">
            <a:avLst/>
          </a:prstGeom>
          <a:noFill/>
        </p:spPr>
        <p:txBody>
          <a:bodyPr wrap="none" lIns="91417" tIns="45710" rIns="91417" bIns="45710" rtlCol="0">
            <a:spAutoFit/>
          </a:bodyPr>
          <a:lstStyle/>
          <a:p>
            <a:r>
              <a:rPr lang="en-US" sz="4400" b="1" dirty="0">
                <a:latin typeface="Arial"/>
                <a:cs typeface="Arial"/>
              </a:rPr>
              <a:t>2 </a:t>
            </a:r>
            <a:r>
              <a:rPr lang="en-US" sz="4400" b="1" dirty="0" smtClean="0">
                <a:latin typeface="Arial"/>
                <a:cs typeface="Arial"/>
              </a:rPr>
              <a:t>wk</a:t>
            </a:r>
            <a:endParaRPr lang="en-US" sz="4400" b="1" dirty="0">
              <a:latin typeface="Arial"/>
              <a:cs typeface="Arial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2830115" y="2910468"/>
            <a:ext cx="1407911" cy="769421"/>
          </a:xfrm>
          <a:prstGeom prst="rect">
            <a:avLst/>
          </a:prstGeom>
          <a:noFill/>
        </p:spPr>
        <p:txBody>
          <a:bodyPr wrap="none" lIns="91417" tIns="45710" rIns="91417" bIns="45710" rtlCol="0">
            <a:spAutoFit/>
          </a:bodyPr>
          <a:lstStyle/>
          <a:p>
            <a:r>
              <a:rPr lang="en-US" sz="4400" b="1" dirty="0" smtClean="0">
                <a:latin typeface="Arial"/>
                <a:cs typeface="Arial"/>
              </a:rPr>
              <a:t>4 wk</a:t>
            </a:r>
            <a:endParaRPr lang="en-US" sz="4400" b="1" dirty="0">
              <a:latin typeface="Arial"/>
              <a:cs typeface="Arial"/>
            </a:endParaRPr>
          </a:p>
        </p:txBody>
      </p:sp>
      <p:sp>
        <p:nvSpPr>
          <p:cNvPr id="44" name="TextBox 43"/>
          <p:cNvSpPr txBox="1"/>
          <p:nvPr/>
        </p:nvSpPr>
        <p:spPr>
          <a:xfrm rot="16200000">
            <a:off x="945999" y="9439610"/>
            <a:ext cx="1313431" cy="769433"/>
          </a:xfrm>
          <a:prstGeom prst="rect">
            <a:avLst/>
          </a:prstGeom>
          <a:noFill/>
        </p:spPr>
        <p:txBody>
          <a:bodyPr wrap="none" lIns="91428" tIns="45716" rIns="91428" bIns="45716" rtlCol="0">
            <a:spAutoFit/>
          </a:bodyPr>
          <a:lstStyle/>
          <a:p>
            <a:r>
              <a:rPr lang="en-US" sz="4400" b="1" dirty="0">
                <a:latin typeface="Arial"/>
                <a:cs typeface="Arial"/>
              </a:rPr>
              <a:t>CD4</a:t>
            </a:r>
          </a:p>
        </p:txBody>
      </p:sp>
      <p:cxnSp>
        <p:nvCxnSpPr>
          <p:cNvPr id="45" name="Straight Arrow Connector 44"/>
          <p:cNvCxnSpPr>
            <a:stCxn id="44" idx="3"/>
          </p:cNvCxnSpPr>
          <p:nvPr/>
        </p:nvCxnSpPr>
        <p:spPr>
          <a:xfrm flipV="1">
            <a:off x="1602715" y="3578860"/>
            <a:ext cx="0" cy="5588751"/>
          </a:xfrm>
          <a:prstGeom prst="straightConnector1">
            <a:avLst/>
          </a:prstGeom>
          <a:ln w="57150" cmpd="sng">
            <a:solidFill>
              <a:srgbClr val="000000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3993881" y="8226971"/>
            <a:ext cx="643653" cy="523211"/>
          </a:xfrm>
          <a:prstGeom prst="rect">
            <a:avLst/>
          </a:prstGeom>
          <a:noFill/>
        </p:spPr>
        <p:txBody>
          <a:bodyPr wrap="none" lIns="91417" tIns="45710" rIns="91417" bIns="45710" rtlCol="0">
            <a:spAutoFit/>
          </a:bodyPr>
          <a:lstStyle/>
          <a:p>
            <a:r>
              <a:rPr lang="en-US" sz="2800" b="1" dirty="0">
                <a:latin typeface="Arial"/>
                <a:cs typeface="Arial"/>
              </a:rPr>
              <a:t>B6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7144559" y="8226971"/>
            <a:ext cx="1120773" cy="523200"/>
          </a:xfrm>
          <a:prstGeom prst="rect">
            <a:avLst/>
          </a:prstGeom>
          <a:noFill/>
        </p:spPr>
        <p:txBody>
          <a:bodyPr wrap="none" lIns="91417" tIns="45710" rIns="91417" bIns="45710" rtlCol="0">
            <a:spAutoFit/>
          </a:bodyPr>
          <a:lstStyle/>
          <a:p>
            <a:r>
              <a:rPr lang="en-US" sz="2800" b="1" dirty="0">
                <a:latin typeface="Arial"/>
                <a:cs typeface="Arial"/>
              </a:rPr>
              <a:t>2 </a:t>
            </a:r>
            <a:r>
              <a:rPr lang="en-US" sz="2800" b="1" dirty="0" smtClean="0">
                <a:latin typeface="Arial"/>
                <a:cs typeface="Arial"/>
              </a:rPr>
              <a:t>day</a:t>
            </a:r>
            <a:endParaRPr lang="en-US" sz="2800" b="1" dirty="0">
              <a:latin typeface="Arial"/>
              <a:cs typeface="Arial"/>
            </a:endParaRPr>
          </a:p>
        </p:txBody>
      </p:sp>
      <p:pic>
        <p:nvPicPr>
          <p:cNvPr id="58" name="Picture 5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411" y="6887164"/>
            <a:ext cx="13470297" cy="3781420"/>
          </a:xfrm>
          <a:prstGeom prst="rect">
            <a:avLst/>
          </a:prstGeom>
        </p:spPr>
      </p:pic>
      <p:sp>
        <p:nvSpPr>
          <p:cNvPr id="63" name="TextBox 62"/>
          <p:cNvSpPr txBox="1"/>
          <p:nvPr/>
        </p:nvSpPr>
        <p:spPr>
          <a:xfrm>
            <a:off x="2254308" y="10577433"/>
            <a:ext cx="1271828" cy="769433"/>
          </a:xfrm>
          <a:prstGeom prst="rect">
            <a:avLst/>
          </a:prstGeom>
          <a:noFill/>
        </p:spPr>
        <p:txBody>
          <a:bodyPr wrap="none" lIns="91428" tIns="45716" rIns="91428" bIns="45716" rtlCol="0">
            <a:spAutoFit/>
          </a:bodyPr>
          <a:lstStyle/>
          <a:p>
            <a:r>
              <a:rPr lang="en-US" sz="4400" b="1" dirty="0">
                <a:latin typeface="Arial"/>
                <a:cs typeface="Arial"/>
              </a:rPr>
              <a:t>VFP</a:t>
            </a: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4026467" y="10962150"/>
            <a:ext cx="11677772" cy="0"/>
          </a:xfrm>
          <a:prstGeom prst="straightConnector1">
            <a:avLst/>
          </a:prstGeom>
          <a:ln w="57150" cmpd="sng">
            <a:solidFill>
              <a:srgbClr val="000000"/>
            </a:solidFill>
            <a:headEnd type="none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5282504" y="1830406"/>
            <a:ext cx="1027040" cy="769421"/>
          </a:xfrm>
          <a:prstGeom prst="rect">
            <a:avLst/>
          </a:prstGeom>
          <a:noFill/>
        </p:spPr>
        <p:txBody>
          <a:bodyPr wrap="square" lIns="91417" tIns="45710" rIns="91417" bIns="45710" rtlCol="0">
            <a:spAutoFit/>
          </a:bodyPr>
          <a:lstStyle/>
          <a:p>
            <a:r>
              <a:rPr lang="en-US" sz="4400" b="1" dirty="0" smtClean="0">
                <a:latin typeface="Arial"/>
                <a:cs typeface="Arial"/>
              </a:rPr>
              <a:t>c</a:t>
            </a:r>
            <a:endParaRPr lang="en-US" sz="4400" b="1" dirty="0">
              <a:latin typeface="Arial"/>
              <a:cs typeface="Arial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80636" y="11523267"/>
            <a:ext cx="1027040" cy="769421"/>
          </a:xfrm>
          <a:prstGeom prst="rect">
            <a:avLst/>
          </a:prstGeom>
          <a:noFill/>
        </p:spPr>
        <p:txBody>
          <a:bodyPr wrap="square" lIns="91417" tIns="45710" rIns="91417" bIns="45710" rtlCol="0">
            <a:spAutoFit/>
          </a:bodyPr>
          <a:lstStyle/>
          <a:p>
            <a:r>
              <a:rPr lang="en-US" sz="4400" b="1" dirty="0" smtClean="0">
                <a:latin typeface="Arial"/>
                <a:cs typeface="Arial"/>
              </a:rPr>
              <a:t>d</a:t>
            </a:r>
            <a:endParaRPr lang="en-US" sz="4400" b="1" dirty="0">
              <a:latin typeface="Arial"/>
              <a:cs typeface="Arial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3086" y="16150396"/>
            <a:ext cx="15088731" cy="355029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4678" y="12628661"/>
            <a:ext cx="15097140" cy="357118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 rot="16200000">
            <a:off x="14528407" y="8365450"/>
            <a:ext cx="176364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/>
              <a:t>Spleen</a:t>
            </a:r>
            <a:endParaRPr lang="en-US" sz="4400" b="1" dirty="0"/>
          </a:p>
        </p:txBody>
      </p:sp>
      <p:sp>
        <p:nvSpPr>
          <p:cNvPr id="48" name="TextBox 47"/>
          <p:cNvSpPr txBox="1"/>
          <p:nvPr/>
        </p:nvSpPr>
        <p:spPr>
          <a:xfrm rot="16200000">
            <a:off x="238321" y="14234914"/>
            <a:ext cx="21879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/>
              <a:t>Thymus</a:t>
            </a:r>
            <a:endParaRPr lang="en-US" sz="480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6722567" y="19680076"/>
            <a:ext cx="1271828" cy="769433"/>
          </a:xfrm>
          <a:prstGeom prst="rect">
            <a:avLst/>
          </a:prstGeom>
          <a:noFill/>
        </p:spPr>
        <p:txBody>
          <a:bodyPr wrap="none" lIns="91428" tIns="45716" rIns="91428" bIns="45716" rtlCol="0">
            <a:spAutoFit/>
          </a:bodyPr>
          <a:lstStyle/>
          <a:p>
            <a:r>
              <a:rPr lang="en-US" sz="4400" b="1" dirty="0">
                <a:latin typeface="Arial"/>
                <a:cs typeface="Arial"/>
              </a:rPr>
              <a:t>VFP</a:t>
            </a:r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8022612" y="20203533"/>
            <a:ext cx="13650827" cy="0"/>
          </a:xfrm>
          <a:prstGeom prst="straightConnector1">
            <a:avLst/>
          </a:prstGeom>
          <a:ln w="57150" cmpd="sng">
            <a:solidFill>
              <a:srgbClr val="000000"/>
            </a:solidFill>
            <a:headEnd type="none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 rot="16200000">
            <a:off x="5641002" y="18520923"/>
            <a:ext cx="1564151" cy="769433"/>
          </a:xfrm>
          <a:prstGeom prst="rect">
            <a:avLst/>
          </a:prstGeom>
          <a:noFill/>
        </p:spPr>
        <p:txBody>
          <a:bodyPr wrap="none" lIns="91428" tIns="45716" rIns="91428" bIns="45716" rtlCol="0">
            <a:spAutoFit/>
          </a:bodyPr>
          <a:lstStyle/>
          <a:p>
            <a:r>
              <a:rPr lang="en-US" sz="4400" b="1" dirty="0" smtClean="0">
                <a:latin typeface="Arial"/>
                <a:cs typeface="Arial"/>
              </a:rPr>
              <a:t>ICOS</a:t>
            </a:r>
            <a:endParaRPr lang="en-US" sz="4400" b="1" dirty="0">
              <a:latin typeface="Arial"/>
              <a:cs typeface="Arial"/>
            </a:endParaRPr>
          </a:p>
        </p:txBody>
      </p:sp>
      <p:cxnSp>
        <p:nvCxnSpPr>
          <p:cNvPr id="57" name="Straight Arrow Connector 56"/>
          <p:cNvCxnSpPr/>
          <p:nvPr/>
        </p:nvCxnSpPr>
        <p:spPr>
          <a:xfrm flipV="1">
            <a:off x="6381585" y="12721241"/>
            <a:ext cx="0" cy="5394106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 rot="16200000">
            <a:off x="9507777" y="18497945"/>
            <a:ext cx="1627244" cy="769433"/>
          </a:xfrm>
          <a:prstGeom prst="rect">
            <a:avLst/>
          </a:prstGeom>
          <a:noFill/>
        </p:spPr>
        <p:txBody>
          <a:bodyPr wrap="none" lIns="91428" tIns="45716" rIns="91428" bIns="45716" rtlCol="0">
            <a:spAutoFit/>
          </a:bodyPr>
          <a:lstStyle/>
          <a:p>
            <a:r>
              <a:rPr lang="en-US" sz="4400" b="1" dirty="0" smtClean="0">
                <a:latin typeface="Arial"/>
                <a:cs typeface="Arial"/>
              </a:rPr>
              <a:t>CD44</a:t>
            </a:r>
            <a:endParaRPr lang="en-US" sz="4400" b="1" dirty="0">
              <a:latin typeface="Arial"/>
              <a:cs typeface="Arial"/>
            </a:endParaRPr>
          </a:p>
        </p:txBody>
      </p:sp>
      <p:cxnSp>
        <p:nvCxnSpPr>
          <p:cNvPr id="62" name="Straight Arrow Connector 61"/>
          <p:cNvCxnSpPr/>
          <p:nvPr/>
        </p:nvCxnSpPr>
        <p:spPr>
          <a:xfrm flipV="1">
            <a:off x="10321397" y="12721241"/>
            <a:ext cx="0" cy="5294033"/>
          </a:xfrm>
          <a:prstGeom prst="straightConnector1">
            <a:avLst/>
          </a:prstGeom>
          <a:ln w="57150" cmpd="sng">
            <a:solidFill>
              <a:srgbClr val="000000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 rot="16200000">
            <a:off x="13500181" y="18786221"/>
            <a:ext cx="1313431" cy="769433"/>
          </a:xfrm>
          <a:prstGeom prst="rect">
            <a:avLst/>
          </a:prstGeom>
          <a:noFill/>
        </p:spPr>
        <p:txBody>
          <a:bodyPr wrap="none" lIns="91428" tIns="45716" rIns="91428" bIns="45716" rtlCol="0">
            <a:spAutoFit/>
          </a:bodyPr>
          <a:lstStyle/>
          <a:p>
            <a:r>
              <a:rPr lang="en-US" sz="4400" b="1" dirty="0" smtClean="0">
                <a:latin typeface="Arial"/>
                <a:cs typeface="Arial"/>
              </a:rPr>
              <a:t>CD5</a:t>
            </a:r>
            <a:endParaRPr lang="en-US" sz="4400" b="1" dirty="0">
              <a:latin typeface="Arial"/>
              <a:cs typeface="Arial"/>
            </a:endParaRPr>
          </a:p>
        </p:txBody>
      </p:sp>
      <p:cxnSp>
        <p:nvCxnSpPr>
          <p:cNvPr id="66" name="Straight Arrow Connector 65"/>
          <p:cNvCxnSpPr/>
          <p:nvPr/>
        </p:nvCxnSpPr>
        <p:spPr>
          <a:xfrm flipV="1">
            <a:off x="14154636" y="12721241"/>
            <a:ext cx="0" cy="5727279"/>
          </a:xfrm>
          <a:prstGeom prst="straightConnector1">
            <a:avLst/>
          </a:prstGeom>
          <a:ln w="57150" cmpd="sng">
            <a:solidFill>
              <a:srgbClr val="000000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 rot="16200000">
            <a:off x="17260716" y="18532220"/>
            <a:ext cx="1627244" cy="769433"/>
          </a:xfrm>
          <a:prstGeom prst="rect">
            <a:avLst/>
          </a:prstGeom>
          <a:noFill/>
        </p:spPr>
        <p:txBody>
          <a:bodyPr wrap="none" lIns="91428" tIns="45716" rIns="91428" bIns="45716" rtlCol="0">
            <a:spAutoFit/>
          </a:bodyPr>
          <a:lstStyle/>
          <a:p>
            <a:r>
              <a:rPr lang="en-US" sz="4400" b="1" dirty="0" smtClean="0">
                <a:latin typeface="Arial"/>
                <a:cs typeface="Arial"/>
              </a:rPr>
              <a:t>CD3e</a:t>
            </a:r>
            <a:endParaRPr lang="en-US" sz="4400" b="1" dirty="0">
              <a:latin typeface="Arial"/>
              <a:cs typeface="Arial"/>
            </a:endParaRPr>
          </a:p>
        </p:txBody>
      </p:sp>
      <p:cxnSp>
        <p:nvCxnSpPr>
          <p:cNvPr id="68" name="Straight Arrow Connector 67"/>
          <p:cNvCxnSpPr/>
          <p:nvPr/>
        </p:nvCxnSpPr>
        <p:spPr>
          <a:xfrm flipV="1">
            <a:off x="18056944" y="12721241"/>
            <a:ext cx="0" cy="5282327"/>
          </a:xfrm>
          <a:prstGeom prst="straightConnector1">
            <a:avLst/>
          </a:prstGeom>
          <a:ln w="57150" cmpd="sng">
            <a:solidFill>
              <a:srgbClr val="000000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7672929" y="12014139"/>
            <a:ext cx="1564129" cy="769421"/>
          </a:xfrm>
          <a:prstGeom prst="rect">
            <a:avLst/>
          </a:prstGeom>
          <a:noFill/>
        </p:spPr>
        <p:txBody>
          <a:bodyPr wrap="none" lIns="91417" tIns="45710" rIns="91417" bIns="45710" rtlCol="0">
            <a:spAutoFit/>
          </a:bodyPr>
          <a:lstStyle/>
          <a:p>
            <a:r>
              <a:rPr lang="en-US" sz="4400" b="1" dirty="0" smtClean="0">
                <a:latin typeface="Arial"/>
                <a:cs typeface="Arial"/>
              </a:rPr>
              <a:t>ICOS</a:t>
            </a:r>
            <a:endParaRPr lang="en-US" sz="4400" b="1" dirty="0">
              <a:latin typeface="Arial"/>
              <a:cs typeface="Arial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1534226" y="12054151"/>
            <a:ext cx="1627222" cy="769421"/>
          </a:xfrm>
          <a:prstGeom prst="rect">
            <a:avLst/>
          </a:prstGeom>
          <a:noFill/>
        </p:spPr>
        <p:txBody>
          <a:bodyPr wrap="none" lIns="91417" tIns="45710" rIns="91417" bIns="45710" rtlCol="0">
            <a:spAutoFit/>
          </a:bodyPr>
          <a:lstStyle/>
          <a:p>
            <a:r>
              <a:rPr lang="en-US" sz="4400" b="1" dirty="0" smtClean="0">
                <a:latin typeface="Arial"/>
                <a:cs typeface="Arial"/>
              </a:rPr>
              <a:t>CD44</a:t>
            </a:r>
            <a:endParaRPr lang="en-US" sz="4400" b="1" dirty="0">
              <a:latin typeface="Arial"/>
              <a:cs typeface="Arial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15658433" y="12052621"/>
            <a:ext cx="1313409" cy="769421"/>
          </a:xfrm>
          <a:prstGeom prst="rect">
            <a:avLst/>
          </a:prstGeom>
          <a:noFill/>
        </p:spPr>
        <p:txBody>
          <a:bodyPr wrap="none" lIns="91417" tIns="45710" rIns="91417" bIns="45710" rtlCol="0">
            <a:spAutoFit/>
          </a:bodyPr>
          <a:lstStyle/>
          <a:p>
            <a:r>
              <a:rPr lang="en-US" sz="4400" b="1" dirty="0" smtClean="0">
                <a:latin typeface="Arial"/>
                <a:cs typeface="Arial"/>
              </a:rPr>
              <a:t>CD5</a:t>
            </a:r>
            <a:endParaRPr lang="en-US" sz="4400" b="1" dirty="0">
              <a:latin typeface="Arial"/>
              <a:cs typeface="Arial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9143837" y="12092633"/>
            <a:ext cx="1627222" cy="769421"/>
          </a:xfrm>
          <a:prstGeom prst="rect">
            <a:avLst/>
          </a:prstGeom>
          <a:noFill/>
        </p:spPr>
        <p:txBody>
          <a:bodyPr wrap="none" lIns="91417" tIns="45710" rIns="91417" bIns="45710" rtlCol="0">
            <a:spAutoFit/>
          </a:bodyPr>
          <a:lstStyle/>
          <a:p>
            <a:r>
              <a:rPr lang="en-US" sz="4400" b="1" dirty="0" smtClean="0">
                <a:latin typeface="Arial"/>
                <a:cs typeface="Arial"/>
              </a:rPr>
              <a:t>CD3e</a:t>
            </a:r>
            <a:endParaRPr lang="en-US" sz="4400" b="1" dirty="0">
              <a:latin typeface="Arial"/>
              <a:cs typeface="Arial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25178" y="2180945"/>
            <a:ext cx="10405470" cy="80168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20291" y="12763135"/>
            <a:ext cx="15310508" cy="7686372"/>
          </a:xfrm>
          <a:prstGeom prst="rect">
            <a:avLst/>
          </a:prstGeom>
        </p:spPr>
      </p:pic>
      <p:sp>
        <p:nvSpPr>
          <p:cNvPr id="86" name="TextBox 85"/>
          <p:cNvSpPr txBox="1"/>
          <p:nvPr/>
        </p:nvSpPr>
        <p:spPr>
          <a:xfrm>
            <a:off x="863051" y="21044393"/>
            <a:ext cx="630416" cy="769421"/>
          </a:xfrm>
          <a:prstGeom prst="rect">
            <a:avLst/>
          </a:prstGeom>
          <a:noFill/>
        </p:spPr>
        <p:txBody>
          <a:bodyPr wrap="square" lIns="91417" tIns="45710" rIns="91417" bIns="45710" rtlCol="0">
            <a:spAutoFit/>
          </a:bodyPr>
          <a:lstStyle/>
          <a:p>
            <a:r>
              <a:rPr lang="en-US" sz="4400" b="1" dirty="0" smtClean="0">
                <a:latin typeface="Arial"/>
                <a:cs typeface="Arial"/>
              </a:rPr>
              <a:t>e</a:t>
            </a:r>
            <a:endParaRPr lang="en-US" sz="4400" b="1" dirty="0">
              <a:latin typeface="Arial"/>
              <a:cs typeface="Arial"/>
            </a:endParaRPr>
          </a:p>
        </p:txBody>
      </p:sp>
      <p:pic>
        <p:nvPicPr>
          <p:cNvPr id="87" name="Picture 8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4958" y="12711009"/>
            <a:ext cx="3412375" cy="3514236"/>
          </a:xfrm>
          <a:prstGeom prst="rect">
            <a:avLst/>
          </a:prstGeom>
        </p:spPr>
      </p:pic>
      <p:sp>
        <p:nvSpPr>
          <p:cNvPr id="89" name="TextBox 88"/>
          <p:cNvSpPr txBox="1"/>
          <p:nvPr/>
        </p:nvSpPr>
        <p:spPr>
          <a:xfrm>
            <a:off x="2775482" y="19740118"/>
            <a:ext cx="1271828" cy="769433"/>
          </a:xfrm>
          <a:prstGeom prst="rect">
            <a:avLst/>
          </a:prstGeom>
          <a:noFill/>
        </p:spPr>
        <p:txBody>
          <a:bodyPr wrap="none" lIns="91428" tIns="45716" rIns="91428" bIns="45716" rtlCol="0">
            <a:spAutoFit/>
          </a:bodyPr>
          <a:lstStyle/>
          <a:p>
            <a:r>
              <a:rPr lang="en-US" sz="4400" b="1" dirty="0">
                <a:latin typeface="Arial"/>
                <a:cs typeface="Arial"/>
              </a:rPr>
              <a:t>VFP</a:t>
            </a:r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4152501" y="20186611"/>
            <a:ext cx="2087861" cy="0"/>
          </a:xfrm>
          <a:prstGeom prst="straightConnector1">
            <a:avLst/>
          </a:prstGeom>
          <a:ln w="57150" cmpd="sng">
            <a:solidFill>
              <a:srgbClr val="000000"/>
            </a:solidFill>
            <a:headEnd type="none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 rot="16200000">
            <a:off x="1471503" y="18900430"/>
            <a:ext cx="1313431" cy="769433"/>
          </a:xfrm>
          <a:prstGeom prst="rect">
            <a:avLst/>
          </a:prstGeom>
          <a:noFill/>
        </p:spPr>
        <p:txBody>
          <a:bodyPr wrap="none" lIns="91428" tIns="45716" rIns="91428" bIns="45716" rtlCol="0">
            <a:spAutoFit/>
          </a:bodyPr>
          <a:lstStyle/>
          <a:p>
            <a:r>
              <a:rPr lang="en-US" sz="4400" b="1" dirty="0" smtClean="0">
                <a:latin typeface="Arial"/>
                <a:cs typeface="Arial"/>
              </a:rPr>
              <a:t>CD4</a:t>
            </a:r>
            <a:endParaRPr lang="en-US" sz="4400" b="1" dirty="0">
              <a:latin typeface="Arial"/>
              <a:cs typeface="Arial"/>
            </a:endParaRPr>
          </a:p>
        </p:txBody>
      </p:sp>
      <p:cxnSp>
        <p:nvCxnSpPr>
          <p:cNvPr id="92" name="Straight Arrow Connector 91"/>
          <p:cNvCxnSpPr/>
          <p:nvPr/>
        </p:nvCxnSpPr>
        <p:spPr>
          <a:xfrm flipV="1">
            <a:off x="2128220" y="12721241"/>
            <a:ext cx="0" cy="5915105"/>
          </a:xfrm>
          <a:prstGeom prst="straightConnector1">
            <a:avLst/>
          </a:prstGeom>
          <a:ln w="57150" cmpd="sng">
            <a:solidFill>
              <a:srgbClr val="000000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3" name="Picture 9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059" y="16194293"/>
            <a:ext cx="3372952" cy="3473638"/>
          </a:xfrm>
          <a:prstGeom prst="rect">
            <a:avLst/>
          </a:prstGeom>
        </p:spPr>
      </p:pic>
      <p:cxnSp>
        <p:nvCxnSpPr>
          <p:cNvPr id="98" name="Straight Arrow Connector 97"/>
          <p:cNvCxnSpPr/>
          <p:nvPr/>
        </p:nvCxnSpPr>
        <p:spPr>
          <a:xfrm>
            <a:off x="5283200" y="14056742"/>
            <a:ext cx="851423" cy="0"/>
          </a:xfrm>
          <a:prstGeom prst="straightConnector1">
            <a:avLst/>
          </a:prstGeom>
          <a:ln w="57150" cmpd="sng">
            <a:solidFill>
              <a:srgbClr val="000000"/>
            </a:solidFill>
            <a:headEnd type="none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 rot="16200000">
            <a:off x="14499384" y="4453417"/>
            <a:ext cx="202098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/>
              <a:t>Thymus</a:t>
            </a:r>
            <a:endParaRPr lang="en-US" sz="4400" b="1" dirty="0"/>
          </a:p>
        </p:txBody>
      </p:sp>
      <p:sp>
        <p:nvSpPr>
          <p:cNvPr id="75" name="TextBox 74"/>
          <p:cNvSpPr txBox="1"/>
          <p:nvPr/>
        </p:nvSpPr>
        <p:spPr>
          <a:xfrm rot="16200000">
            <a:off x="378684" y="17259336"/>
            <a:ext cx="19071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/>
              <a:t>Spleen</a:t>
            </a:r>
            <a:endParaRPr lang="en-US" sz="4800" b="1" dirty="0"/>
          </a:p>
        </p:txBody>
      </p:sp>
      <p:cxnSp>
        <p:nvCxnSpPr>
          <p:cNvPr id="76" name="Straight Arrow Connector 75"/>
          <p:cNvCxnSpPr/>
          <p:nvPr/>
        </p:nvCxnSpPr>
        <p:spPr>
          <a:xfrm>
            <a:off x="4852048" y="17326213"/>
            <a:ext cx="1434975" cy="0"/>
          </a:xfrm>
          <a:prstGeom prst="straightConnector1">
            <a:avLst/>
          </a:prstGeom>
          <a:ln w="57150" cmpd="sng">
            <a:solidFill>
              <a:srgbClr val="000000"/>
            </a:solidFill>
            <a:headEnd type="none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355" y="21813813"/>
            <a:ext cx="19672543" cy="6547682"/>
          </a:xfrm>
          <a:prstGeom prst="rect">
            <a:avLst/>
          </a:prstGeom>
        </p:spPr>
      </p:pic>
      <p:pic>
        <p:nvPicPr>
          <p:cNvPr id="77" name="Picture 76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908" y="3588775"/>
            <a:ext cx="13102000" cy="3397416"/>
          </a:xfrm>
          <a:prstGeom prst="rect">
            <a:avLst/>
          </a:prstGeom>
        </p:spPr>
      </p:pic>
      <p:sp>
        <p:nvSpPr>
          <p:cNvPr id="59" name="TextBox 58"/>
          <p:cNvSpPr txBox="1"/>
          <p:nvPr/>
        </p:nvSpPr>
        <p:spPr>
          <a:xfrm>
            <a:off x="20653038" y="21429102"/>
            <a:ext cx="630416" cy="769421"/>
          </a:xfrm>
          <a:prstGeom prst="rect">
            <a:avLst/>
          </a:prstGeom>
          <a:noFill/>
        </p:spPr>
        <p:txBody>
          <a:bodyPr wrap="square" lIns="91417" tIns="45710" rIns="91417" bIns="45710" rtlCol="0">
            <a:spAutoFit/>
          </a:bodyPr>
          <a:lstStyle/>
          <a:p>
            <a:r>
              <a:rPr lang="en-US" sz="4400" b="1" dirty="0">
                <a:latin typeface="Arial"/>
                <a:cs typeface="Arial"/>
              </a:rPr>
              <a:t>f</a:t>
            </a:r>
          </a:p>
        </p:txBody>
      </p:sp>
      <p:pic>
        <p:nvPicPr>
          <p:cNvPr id="60" name="Picture 59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4423" y="21813813"/>
            <a:ext cx="17018932" cy="5397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7883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1373" y="172182"/>
            <a:ext cx="5294657" cy="923310"/>
          </a:xfrm>
          <a:prstGeom prst="rect">
            <a:avLst/>
          </a:prstGeom>
          <a:noFill/>
        </p:spPr>
        <p:txBody>
          <a:bodyPr wrap="square" lIns="91417" tIns="45710" rIns="91417" bIns="45710" rtlCol="0">
            <a:spAutoFit/>
          </a:bodyPr>
          <a:lstStyle/>
          <a:p>
            <a:r>
              <a:rPr lang="en-US" sz="5400" b="1" dirty="0" smtClean="0">
                <a:latin typeface="Arial"/>
                <a:cs typeface="Arial"/>
              </a:rPr>
              <a:t>FIGURE 7</a:t>
            </a:r>
            <a:endParaRPr lang="en-US" sz="5400" b="1" dirty="0">
              <a:latin typeface="Arial"/>
              <a:cs typeface="Arial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959942" y="22212670"/>
            <a:ext cx="23416301" cy="6768290"/>
            <a:chOff x="996929" y="20275911"/>
            <a:chExt cx="23416301" cy="6768290"/>
          </a:xfrm>
        </p:grpSpPr>
        <p:grpSp>
          <p:nvGrpSpPr>
            <p:cNvPr id="3" name="Group 2"/>
            <p:cNvGrpSpPr/>
            <p:nvPr/>
          </p:nvGrpSpPr>
          <p:grpSpPr>
            <a:xfrm>
              <a:off x="2348284" y="20435732"/>
              <a:ext cx="9208716" cy="6608469"/>
              <a:chOff x="1131870" y="12656003"/>
              <a:chExt cx="9208716" cy="6608469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6962353" y="12656003"/>
                <a:ext cx="2775465" cy="1446530"/>
              </a:xfrm>
              <a:prstGeom prst="rect">
                <a:avLst/>
              </a:prstGeom>
              <a:noFill/>
            </p:spPr>
            <p:txBody>
              <a:bodyPr wrap="none" lIns="91417" tIns="45710" rIns="91417" bIns="45710" rtlCol="0">
                <a:spAutoFit/>
              </a:bodyPr>
              <a:lstStyle/>
              <a:p>
                <a:r>
                  <a:rPr lang="en-US" sz="4400" b="1" i="1" dirty="0" smtClean="0">
                    <a:latin typeface="Arial"/>
                    <a:cs typeface="Arial"/>
                  </a:rPr>
                  <a:t>FoxP3-</a:t>
                </a:r>
                <a:r>
                  <a:rPr lang="en-US" sz="4400" b="1" i="1" dirty="0">
                    <a:latin typeface="Arial"/>
                    <a:cs typeface="Arial"/>
                  </a:rPr>
                  <a:t>/</a:t>
                </a:r>
                <a:r>
                  <a:rPr lang="en-US" sz="4400" b="1" i="1" dirty="0" smtClean="0">
                    <a:latin typeface="Arial"/>
                    <a:cs typeface="Arial"/>
                  </a:rPr>
                  <a:t>-</a:t>
                </a:r>
              </a:p>
              <a:p>
                <a:r>
                  <a:rPr lang="en-US" sz="4400" b="1" i="1" dirty="0" smtClean="0">
                    <a:latin typeface="Arial"/>
                    <a:cs typeface="Arial"/>
                  </a:rPr>
                  <a:t> </a:t>
                </a:r>
                <a:r>
                  <a:rPr lang="en-US" sz="4400" b="1" dirty="0">
                    <a:latin typeface="Arial"/>
                    <a:cs typeface="Arial"/>
                  </a:rPr>
                  <a:t>IL21-VFP</a:t>
                </a:r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3253951" y="13176297"/>
                <a:ext cx="2745542" cy="769421"/>
              </a:xfrm>
              <a:prstGeom prst="rect">
                <a:avLst/>
              </a:prstGeom>
              <a:noFill/>
            </p:spPr>
            <p:txBody>
              <a:bodyPr wrap="none" lIns="91417" tIns="45710" rIns="91417" bIns="45710" rtlCol="0">
                <a:spAutoFit/>
              </a:bodyPr>
              <a:lstStyle/>
              <a:p>
                <a:r>
                  <a:rPr lang="en-US" sz="4400" b="1" dirty="0">
                    <a:latin typeface="Arial"/>
                    <a:cs typeface="Arial"/>
                  </a:rPr>
                  <a:t> IL21-VFP</a:t>
                </a:r>
              </a:p>
            </p:txBody>
          </p:sp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42086" y="13945718"/>
                <a:ext cx="8398500" cy="4574011"/>
              </a:xfrm>
              <a:prstGeom prst="rect">
                <a:avLst/>
              </a:prstGeom>
            </p:spPr>
          </p:pic>
          <p:sp>
            <p:nvSpPr>
              <p:cNvPr id="7" name="TextBox 6"/>
              <p:cNvSpPr txBox="1"/>
              <p:nvPr/>
            </p:nvSpPr>
            <p:spPr>
              <a:xfrm>
                <a:off x="2203122" y="18495039"/>
                <a:ext cx="1271828" cy="769433"/>
              </a:xfrm>
              <a:prstGeom prst="rect">
                <a:avLst/>
              </a:prstGeom>
              <a:noFill/>
            </p:spPr>
            <p:txBody>
              <a:bodyPr wrap="none" lIns="91428" tIns="45716" rIns="91428" bIns="45716" rtlCol="0">
                <a:spAutoFit/>
              </a:bodyPr>
              <a:lstStyle/>
              <a:p>
                <a:r>
                  <a:rPr lang="en-US" sz="4400" b="1" dirty="0">
                    <a:latin typeface="Arial"/>
                    <a:cs typeface="Arial"/>
                  </a:rPr>
                  <a:t>VFP</a:t>
                </a:r>
              </a:p>
            </p:txBody>
          </p:sp>
          <p:cxnSp>
            <p:nvCxnSpPr>
              <p:cNvPr id="8" name="Straight Arrow Connector 7"/>
              <p:cNvCxnSpPr>
                <a:stCxn id="7" idx="3"/>
              </p:cNvCxnSpPr>
              <p:nvPr/>
            </p:nvCxnSpPr>
            <p:spPr>
              <a:xfrm>
                <a:off x="3474950" y="18879756"/>
                <a:ext cx="6438860" cy="0"/>
              </a:xfrm>
              <a:prstGeom prst="straightConnector1">
                <a:avLst/>
              </a:prstGeom>
              <a:ln w="57150" cmpd="sng">
                <a:solidFill>
                  <a:srgbClr val="000000"/>
                </a:solidFill>
                <a:headEnd type="none"/>
                <a:tailEnd type="arrow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/>
              <p:cNvSpPr txBox="1"/>
              <p:nvPr/>
            </p:nvSpPr>
            <p:spPr>
              <a:xfrm rot="16200000">
                <a:off x="859871" y="17014455"/>
                <a:ext cx="1313431" cy="769433"/>
              </a:xfrm>
              <a:prstGeom prst="rect">
                <a:avLst/>
              </a:prstGeom>
              <a:noFill/>
            </p:spPr>
            <p:txBody>
              <a:bodyPr wrap="none" lIns="91428" tIns="45716" rIns="91428" bIns="45716" rtlCol="0">
                <a:spAutoFit/>
              </a:bodyPr>
              <a:lstStyle/>
              <a:p>
                <a:r>
                  <a:rPr lang="en-US" sz="4400" b="1" dirty="0">
                    <a:latin typeface="Arial"/>
                    <a:cs typeface="Arial"/>
                  </a:rPr>
                  <a:t>CD4</a:t>
                </a:r>
              </a:p>
            </p:txBody>
          </p:sp>
          <p:cxnSp>
            <p:nvCxnSpPr>
              <p:cNvPr id="10" name="Straight Arrow Connector 9"/>
              <p:cNvCxnSpPr>
                <a:stCxn id="9" idx="3"/>
              </p:cNvCxnSpPr>
              <p:nvPr/>
            </p:nvCxnSpPr>
            <p:spPr>
              <a:xfrm flipH="1" flipV="1">
                <a:off x="1516583" y="14159143"/>
                <a:ext cx="4" cy="2583313"/>
              </a:xfrm>
              <a:prstGeom prst="straightConnector1">
                <a:avLst/>
              </a:prstGeom>
              <a:ln w="57150" cmpd="sng">
                <a:solidFill>
                  <a:srgbClr val="000000"/>
                </a:solidFill>
                <a:headEnd type="none"/>
                <a:tailEnd type="triangl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TextBox 23"/>
            <p:cNvSpPr txBox="1"/>
            <p:nvPr/>
          </p:nvSpPr>
          <p:spPr>
            <a:xfrm>
              <a:off x="996929" y="20275911"/>
              <a:ext cx="498432" cy="769421"/>
            </a:xfrm>
            <a:prstGeom prst="rect">
              <a:avLst/>
            </a:prstGeom>
            <a:noFill/>
          </p:spPr>
          <p:txBody>
            <a:bodyPr wrap="none" lIns="91417" tIns="45710" rIns="91417" bIns="45710" rtlCol="0">
              <a:spAutoFit/>
            </a:bodyPr>
            <a:lstStyle/>
            <a:p>
              <a:r>
                <a:rPr lang="en-US" sz="4400" b="1" dirty="0">
                  <a:latin typeface="Arial"/>
                  <a:cs typeface="Arial"/>
                </a:rPr>
                <a:t>e</a:t>
              </a:r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277274" y="20523328"/>
              <a:ext cx="12135956" cy="6136157"/>
            </a:xfrm>
            <a:prstGeom prst="rect">
              <a:avLst/>
            </a:prstGeom>
          </p:spPr>
        </p:pic>
      </p:grpSp>
      <p:grpSp>
        <p:nvGrpSpPr>
          <p:cNvPr id="12" name="Group 11"/>
          <p:cNvGrpSpPr/>
          <p:nvPr/>
        </p:nvGrpSpPr>
        <p:grpSpPr>
          <a:xfrm>
            <a:off x="855327" y="10165856"/>
            <a:ext cx="37158158" cy="11277373"/>
            <a:chOff x="-498432" y="2035155"/>
            <a:chExt cx="37158158" cy="11277373"/>
          </a:xfrm>
        </p:grpSpPr>
        <p:sp>
          <p:nvSpPr>
            <p:cNvPr id="15" name="TextBox 14"/>
            <p:cNvSpPr txBox="1"/>
            <p:nvPr/>
          </p:nvSpPr>
          <p:spPr>
            <a:xfrm>
              <a:off x="-498432" y="2035155"/>
              <a:ext cx="498432" cy="769421"/>
            </a:xfrm>
            <a:prstGeom prst="rect">
              <a:avLst/>
            </a:prstGeom>
            <a:noFill/>
          </p:spPr>
          <p:txBody>
            <a:bodyPr wrap="none" lIns="91417" tIns="45710" rIns="91417" bIns="45710" rtlCol="0">
              <a:spAutoFit/>
            </a:bodyPr>
            <a:lstStyle/>
            <a:p>
              <a:r>
                <a:rPr lang="en-US" sz="4400" b="1" dirty="0">
                  <a:latin typeface="Arial"/>
                  <a:cs typeface="Arial"/>
                </a:rPr>
                <a:t>c</a:t>
              </a:r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18669129" y="3072805"/>
              <a:ext cx="17990597" cy="10215971"/>
              <a:chOff x="32054904" y="12523171"/>
              <a:chExt cx="17990597" cy="10215971"/>
            </a:xfrm>
          </p:grpSpPr>
          <p:sp>
            <p:nvSpPr>
              <p:cNvPr id="22" name="TextBox 21"/>
              <p:cNvSpPr txBox="1"/>
              <p:nvPr/>
            </p:nvSpPr>
            <p:spPr>
              <a:xfrm>
                <a:off x="32054904" y="12523171"/>
                <a:ext cx="184619" cy="769421"/>
              </a:xfrm>
              <a:prstGeom prst="rect">
                <a:avLst/>
              </a:prstGeom>
              <a:noFill/>
            </p:spPr>
            <p:txBody>
              <a:bodyPr wrap="none" lIns="91417" tIns="45710" rIns="91417" bIns="45710" rtlCol="0">
                <a:spAutoFit/>
              </a:bodyPr>
              <a:lstStyle/>
              <a:p>
                <a:endParaRPr lang="en-US" sz="4400" b="1" dirty="0">
                  <a:latin typeface="Arial"/>
                  <a:cs typeface="Arial"/>
                </a:endParaRPr>
              </a:p>
            </p:txBody>
          </p:sp>
          <p:pic>
            <p:nvPicPr>
              <p:cNvPr id="13" name="Picture 12" descr="Fig 7d.pdf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637057" y="13170945"/>
                <a:ext cx="17408444" cy="9568197"/>
              </a:xfrm>
              <a:prstGeom prst="rect">
                <a:avLst/>
              </a:prstGeom>
            </p:spPr>
          </p:pic>
        </p:grpSp>
        <p:sp>
          <p:nvSpPr>
            <p:cNvPr id="21" name="TextBox 20"/>
            <p:cNvSpPr txBox="1"/>
            <p:nvPr/>
          </p:nvSpPr>
          <p:spPr>
            <a:xfrm>
              <a:off x="19092446" y="2419865"/>
              <a:ext cx="529290" cy="769421"/>
            </a:xfrm>
            <a:prstGeom prst="rect">
              <a:avLst/>
            </a:prstGeom>
            <a:noFill/>
          </p:spPr>
          <p:txBody>
            <a:bodyPr wrap="none" lIns="91417" tIns="45710" rIns="91417" bIns="45710" rtlCol="0">
              <a:spAutoFit/>
            </a:bodyPr>
            <a:lstStyle/>
            <a:p>
              <a:r>
                <a:rPr lang="en-US" sz="4400" b="1" dirty="0">
                  <a:latin typeface="Arial"/>
                  <a:cs typeface="Arial"/>
                </a:rPr>
                <a:t>d</a:t>
              </a:r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-401781" y="3072805"/>
              <a:ext cx="9770816" cy="10239723"/>
              <a:chOff x="13176391" y="1519382"/>
              <a:chExt cx="7838582" cy="9063007"/>
            </a:xfrm>
          </p:grpSpPr>
          <p:pic>
            <p:nvPicPr>
              <p:cNvPr id="27" name="Picture 26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673633" y="2158175"/>
                <a:ext cx="7264471" cy="7733087"/>
              </a:xfrm>
              <a:prstGeom prst="rect">
                <a:avLst/>
              </a:prstGeom>
            </p:spPr>
          </p:pic>
          <p:sp>
            <p:nvSpPr>
              <p:cNvPr id="28" name="TextBox 27"/>
              <p:cNvSpPr txBox="1"/>
              <p:nvPr/>
            </p:nvSpPr>
            <p:spPr>
              <a:xfrm rot="16200000">
                <a:off x="12903772" y="8549449"/>
                <a:ext cx="1162518" cy="6172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b="1" dirty="0">
                    <a:latin typeface="Arial"/>
                    <a:cs typeface="Arial"/>
                  </a:rPr>
                  <a:t>CD4</a:t>
                </a:r>
              </a:p>
            </p:txBody>
          </p:sp>
          <p:cxnSp>
            <p:nvCxnSpPr>
              <p:cNvPr id="29" name="Straight Arrow Connector 28"/>
              <p:cNvCxnSpPr>
                <a:stCxn id="28" idx="3"/>
              </p:cNvCxnSpPr>
              <p:nvPr/>
            </p:nvCxnSpPr>
            <p:spPr>
              <a:xfrm flipV="1">
                <a:off x="13485032" y="2200384"/>
                <a:ext cx="0" cy="6076447"/>
              </a:xfrm>
              <a:prstGeom prst="straightConnector1">
                <a:avLst/>
              </a:prstGeom>
              <a:ln w="57150" cmpd="sng">
                <a:solidFill>
                  <a:srgbClr val="000000"/>
                </a:solidFill>
                <a:headEnd type="none"/>
                <a:tailEnd type="triangl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/>
              <p:cNvSpPr txBox="1"/>
              <p:nvPr/>
            </p:nvSpPr>
            <p:spPr>
              <a:xfrm>
                <a:off x="14271769" y="9901370"/>
                <a:ext cx="1020337" cy="6810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b="1" dirty="0">
                    <a:latin typeface="Arial"/>
                    <a:cs typeface="Arial"/>
                  </a:rPr>
                  <a:t>VFP</a:t>
                </a:r>
              </a:p>
            </p:txBody>
          </p:sp>
          <p:cxnSp>
            <p:nvCxnSpPr>
              <p:cNvPr id="31" name="Straight Arrow Connector 30"/>
              <p:cNvCxnSpPr>
                <a:stCxn id="30" idx="3"/>
              </p:cNvCxnSpPr>
              <p:nvPr/>
            </p:nvCxnSpPr>
            <p:spPr>
              <a:xfrm>
                <a:off x="15292106" y="10241881"/>
                <a:ext cx="2013763" cy="0"/>
              </a:xfrm>
              <a:prstGeom prst="straightConnector1">
                <a:avLst/>
              </a:prstGeom>
              <a:ln w="57150" cmpd="sng">
                <a:solidFill>
                  <a:srgbClr val="000000"/>
                </a:solidFill>
                <a:headEnd type="none"/>
                <a:tailEnd type="arrow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TextBox 31"/>
              <p:cNvSpPr txBox="1"/>
              <p:nvPr/>
            </p:nvSpPr>
            <p:spPr>
              <a:xfrm rot="16200000">
                <a:off x="17009146" y="8717001"/>
                <a:ext cx="1134962" cy="6172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b="1" dirty="0">
                    <a:latin typeface="Arial"/>
                    <a:cs typeface="Arial"/>
                  </a:rPr>
                  <a:t>PD1</a:t>
                </a:r>
              </a:p>
            </p:txBody>
          </p:sp>
          <p:cxnSp>
            <p:nvCxnSpPr>
              <p:cNvPr id="33" name="Straight Arrow Connector 32"/>
              <p:cNvCxnSpPr>
                <a:stCxn id="32" idx="3"/>
              </p:cNvCxnSpPr>
              <p:nvPr/>
            </p:nvCxnSpPr>
            <p:spPr>
              <a:xfrm flipH="1" flipV="1">
                <a:off x="17576627" y="2200401"/>
                <a:ext cx="1" cy="6257759"/>
              </a:xfrm>
              <a:prstGeom prst="straightConnector1">
                <a:avLst/>
              </a:prstGeom>
              <a:ln w="57150" cmpd="sng">
                <a:solidFill>
                  <a:srgbClr val="000000"/>
                </a:solidFill>
                <a:headEnd type="none"/>
                <a:tailEnd type="triangl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TextBox 33"/>
              <p:cNvSpPr txBox="1"/>
              <p:nvPr/>
            </p:nvSpPr>
            <p:spPr>
              <a:xfrm>
                <a:off x="17980873" y="9813953"/>
                <a:ext cx="1682546" cy="6810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b="1" dirty="0">
                    <a:latin typeface="Arial"/>
                    <a:cs typeface="Arial"/>
                  </a:rPr>
                  <a:t>CXCR5</a:t>
                </a:r>
              </a:p>
            </p:txBody>
          </p:sp>
          <p:cxnSp>
            <p:nvCxnSpPr>
              <p:cNvPr id="35" name="Straight Arrow Connector 34"/>
              <p:cNvCxnSpPr/>
              <p:nvPr/>
            </p:nvCxnSpPr>
            <p:spPr>
              <a:xfrm>
                <a:off x="19663419" y="10241881"/>
                <a:ext cx="1351554" cy="0"/>
              </a:xfrm>
              <a:prstGeom prst="straightConnector1">
                <a:avLst/>
              </a:prstGeom>
              <a:ln w="57150" cmpd="sng">
                <a:solidFill>
                  <a:srgbClr val="000000"/>
                </a:solidFill>
                <a:headEnd type="none"/>
                <a:tailEnd type="arrow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TextBox 35"/>
              <p:cNvSpPr txBox="1"/>
              <p:nvPr/>
            </p:nvSpPr>
            <p:spPr>
              <a:xfrm>
                <a:off x="14166873" y="5547974"/>
                <a:ext cx="2955820" cy="6810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b="1" i="1" dirty="0" smtClean="0">
                    <a:latin typeface="Arial"/>
                    <a:cs typeface="Arial"/>
                  </a:rPr>
                  <a:t>FoxP3</a:t>
                </a:r>
                <a:r>
                  <a:rPr lang="en-US" sz="4400" b="1" dirty="0">
                    <a:latin typeface="Arial"/>
                    <a:cs typeface="Arial"/>
                  </a:rPr>
                  <a:t>-/</a:t>
                </a:r>
                <a:r>
                  <a:rPr lang="en-US" sz="4400" b="1" dirty="0" smtClean="0">
                    <a:latin typeface="Arial"/>
                    <a:cs typeface="Arial"/>
                  </a:rPr>
                  <a:t>- VFP</a:t>
                </a:r>
                <a:endParaRPr lang="en-US" sz="4400" b="1" dirty="0">
                  <a:latin typeface="Arial"/>
                  <a:cs typeface="Arial"/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14400890" y="1519382"/>
                <a:ext cx="2051889" cy="6810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b="1" dirty="0">
                    <a:latin typeface="Arial"/>
                    <a:cs typeface="Arial"/>
                  </a:rPr>
                  <a:t>IL21 VFP</a:t>
                </a:r>
              </a:p>
            </p:txBody>
          </p:sp>
        </p:grp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01065" y="3526308"/>
              <a:ext cx="8215194" cy="7390832"/>
            </a:xfrm>
            <a:prstGeom prst="rect">
              <a:avLst/>
            </a:prstGeom>
          </p:spPr>
        </p:pic>
      </p:grpSp>
      <p:sp>
        <p:nvSpPr>
          <p:cNvPr id="38" name="TextBox 37"/>
          <p:cNvSpPr txBox="1"/>
          <p:nvPr/>
        </p:nvSpPr>
        <p:spPr>
          <a:xfrm>
            <a:off x="855327" y="2637497"/>
            <a:ext cx="1820333" cy="769421"/>
          </a:xfrm>
          <a:prstGeom prst="rect">
            <a:avLst/>
          </a:prstGeom>
          <a:noFill/>
        </p:spPr>
        <p:txBody>
          <a:bodyPr wrap="square" lIns="91417" tIns="45710" rIns="91417" bIns="45710" rtlCol="0">
            <a:spAutoFit/>
          </a:bodyPr>
          <a:lstStyle/>
          <a:p>
            <a:r>
              <a:rPr lang="en-US" sz="4400" b="1" dirty="0">
                <a:latin typeface="Arial"/>
                <a:cs typeface="Arial"/>
              </a:rPr>
              <a:t>a</a:t>
            </a:r>
          </a:p>
        </p:txBody>
      </p:sp>
      <p:pic>
        <p:nvPicPr>
          <p:cNvPr id="11" name="Picture 10" descr="Fig 7b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759" y="3174607"/>
            <a:ext cx="18895699" cy="6910783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17959705" y="2405186"/>
            <a:ext cx="1820333" cy="769421"/>
          </a:xfrm>
          <a:prstGeom prst="rect">
            <a:avLst/>
          </a:prstGeom>
          <a:noFill/>
        </p:spPr>
        <p:txBody>
          <a:bodyPr wrap="square" lIns="91417" tIns="45710" rIns="91417" bIns="45710" rtlCol="0">
            <a:spAutoFit/>
          </a:bodyPr>
          <a:lstStyle/>
          <a:p>
            <a:r>
              <a:rPr lang="en-US" sz="4400" b="1" dirty="0">
                <a:latin typeface="Arial"/>
                <a:cs typeface="Arial"/>
              </a:rPr>
              <a:t>b</a:t>
            </a:r>
          </a:p>
        </p:txBody>
      </p:sp>
      <p:pic>
        <p:nvPicPr>
          <p:cNvPr id="17" name="Picture 16" descr="Copy of AIRE.pd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69872" y="2902583"/>
            <a:ext cx="17342262" cy="7241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953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9584</TotalTime>
  <Words>775</Words>
  <Application>Microsoft Macintosh PowerPoint</Application>
  <PresentationFormat>Custom</PresentationFormat>
  <Paragraphs>334</Paragraphs>
  <Slides>7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Elisabeth Adkins</dc:creator>
  <cp:lastModifiedBy>Xulong Wang</cp:lastModifiedBy>
  <cp:revision>273</cp:revision>
  <cp:lastPrinted>2016-01-30T13:41:43Z</cp:lastPrinted>
  <dcterms:created xsi:type="dcterms:W3CDTF">2015-08-10T19:32:25Z</dcterms:created>
  <dcterms:modified xsi:type="dcterms:W3CDTF">2016-02-11T19:09:26Z</dcterms:modified>
</cp:coreProperties>
</file>