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4" r:id="rId4"/>
    <p:sldId id="259" r:id="rId5"/>
    <p:sldId id="260" r:id="rId6"/>
    <p:sldId id="258" r:id="rId7"/>
    <p:sldId id="262" r:id="rId8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5DC1"/>
    <a:srgbClr val="18C704"/>
    <a:srgbClr val="1FC704"/>
    <a:srgbClr val="A00FE9"/>
    <a:srgbClr val="31C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4286" autoAdjust="0"/>
    <p:restoredTop sz="98074" autoAdjust="0"/>
  </p:normalViewPr>
  <p:slideViewPr>
    <p:cSldViewPr snapToGrid="0" snapToObjects="1">
      <p:cViewPr>
        <p:scale>
          <a:sx n="33" d="100"/>
          <a:sy n="33" d="100"/>
        </p:scale>
        <p:origin x="-104" y="1776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Immunity%20submission:heatmap%20figu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Library:Caches:TemporaryItems:Outlook%20Temp:new%20DCRrev%20summary%20for%20heatmap%20Viz%20MS%201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70816608878337"/>
          <c:y val="0.0214285714285714"/>
          <c:w val="0.864722274412011"/>
          <c:h val="0.56034955005624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3">
                    <c:v>Cxcr5</c:v>
                  </c:pt>
                  <c:pt idx="25">
                    <c:v>Sostdc1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5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6.319999999999998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0">
                  <c:v>1084.715</c:v>
                </c:pt>
                <c:pt idx="11">
                  <c:v>403.605</c:v>
                </c:pt>
                <c:pt idx="12">
                  <c:v>8.425</c:v>
                </c:pt>
                <c:pt idx="13">
                  <c:v>333.0</c:v>
                </c:pt>
                <c:pt idx="14">
                  <c:v>296.0</c:v>
                </c:pt>
                <c:pt idx="16">
                  <c:v>0.0</c:v>
                </c:pt>
                <c:pt idx="17">
                  <c:v>1.105</c:v>
                </c:pt>
                <c:pt idx="18">
                  <c:v>36.975</c:v>
                </c:pt>
                <c:pt idx="19">
                  <c:v>0.595</c:v>
                </c:pt>
                <c:pt idx="20">
                  <c:v>104.0</c:v>
                </c:pt>
                <c:pt idx="21">
                  <c:v>216.355</c:v>
                </c:pt>
                <c:pt idx="22">
                  <c:v>33.19</c:v>
                </c:pt>
                <c:pt idx="23">
                  <c:v>2.695</c:v>
                </c:pt>
                <c:pt idx="25">
                  <c:v>0.0</c:v>
                </c:pt>
                <c:pt idx="26">
                  <c:v>137.905</c:v>
                </c:pt>
                <c:pt idx="27">
                  <c:v>20.765</c:v>
                </c:pt>
                <c:pt idx="28">
                  <c:v>90.925</c:v>
                </c:pt>
                <c:pt idx="29">
                  <c:v>1.895</c:v>
                </c:pt>
                <c:pt idx="31">
                  <c:v>336.745</c:v>
                </c:pt>
                <c:pt idx="32">
                  <c:v>433.875</c:v>
                </c:pt>
                <c:pt idx="33">
                  <c:v>0.505</c:v>
                </c:pt>
                <c:pt idx="35">
                  <c:v>3.3</c:v>
                </c:pt>
                <c:pt idx="36">
                  <c:v>16.4</c:v>
                </c:pt>
                <c:pt idx="37">
                  <c:v>60.69</c:v>
                </c:pt>
                <c:pt idx="38">
                  <c:v>10.955</c:v>
                </c:pt>
                <c:pt idx="39">
                  <c:v>18.65</c:v>
                </c:pt>
                <c:pt idx="40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3">
                    <c:v>Cxcr5</c:v>
                  </c:pt>
                  <c:pt idx="25">
                    <c:v>Sostdc1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5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3">
                  <c:v>135.4</c:v>
                </c:pt>
                <c:pt idx="14">
                  <c:v>152.0</c:v>
                </c:pt>
                <c:pt idx="16">
                  <c:v>0.63</c:v>
                </c:pt>
                <c:pt idx="17">
                  <c:v>4.245</c:v>
                </c:pt>
                <c:pt idx="18">
                  <c:v>16.81</c:v>
                </c:pt>
                <c:pt idx="19">
                  <c:v>10.16</c:v>
                </c:pt>
                <c:pt idx="20">
                  <c:v>31.065</c:v>
                </c:pt>
                <c:pt idx="21">
                  <c:v>123.015</c:v>
                </c:pt>
                <c:pt idx="22">
                  <c:v>27.235</c:v>
                </c:pt>
                <c:pt idx="23">
                  <c:v>16.41</c:v>
                </c:pt>
                <c:pt idx="25">
                  <c:v>0.0</c:v>
                </c:pt>
                <c:pt idx="26">
                  <c:v>119.885</c:v>
                </c:pt>
                <c:pt idx="27">
                  <c:v>62.09</c:v>
                </c:pt>
                <c:pt idx="28">
                  <c:v>117.43</c:v>
                </c:pt>
                <c:pt idx="29">
                  <c:v>8.04</c:v>
                </c:pt>
                <c:pt idx="31">
                  <c:v>251.835</c:v>
                </c:pt>
                <c:pt idx="32">
                  <c:v>572.14</c:v>
                </c:pt>
                <c:pt idx="33">
                  <c:v>3.97</c:v>
                </c:pt>
                <c:pt idx="35">
                  <c:v>36.62</c:v>
                </c:pt>
                <c:pt idx="36">
                  <c:v>21.765</c:v>
                </c:pt>
                <c:pt idx="37">
                  <c:v>64.45</c:v>
                </c:pt>
                <c:pt idx="38">
                  <c:v>22.025</c:v>
                </c:pt>
                <c:pt idx="39">
                  <c:v>45.42</c:v>
                </c:pt>
                <c:pt idx="40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3">
                    <c:v>Cxcr5</c:v>
                  </c:pt>
                  <c:pt idx="25">
                    <c:v>Sostdc1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5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0">
                  <c:v>1021.615</c:v>
                </c:pt>
                <c:pt idx="11">
                  <c:v>160.38</c:v>
                </c:pt>
                <c:pt idx="12">
                  <c:v>11.9</c:v>
                </c:pt>
                <c:pt idx="13">
                  <c:v>237.7</c:v>
                </c:pt>
                <c:pt idx="14">
                  <c:v>212.0</c:v>
                </c:pt>
                <c:pt idx="16">
                  <c:v>48.175</c:v>
                </c:pt>
                <c:pt idx="17">
                  <c:v>17.945</c:v>
                </c:pt>
                <c:pt idx="18">
                  <c:v>142.89</c:v>
                </c:pt>
                <c:pt idx="19">
                  <c:v>53.875</c:v>
                </c:pt>
                <c:pt idx="20">
                  <c:v>88.91</c:v>
                </c:pt>
                <c:pt idx="21">
                  <c:v>221.96</c:v>
                </c:pt>
                <c:pt idx="22">
                  <c:v>28.345</c:v>
                </c:pt>
                <c:pt idx="23">
                  <c:v>93.47</c:v>
                </c:pt>
                <c:pt idx="25">
                  <c:v>26.14</c:v>
                </c:pt>
                <c:pt idx="26">
                  <c:v>287.445</c:v>
                </c:pt>
                <c:pt idx="27">
                  <c:v>137.02</c:v>
                </c:pt>
                <c:pt idx="28">
                  <c:v>330.955</c:v>
                </c:pt>
                <c:pt idx="29">
                  <c:v>120.28</c:v>
                </c:pt>
                <c:pt idx="31">
                  <c:v>550.04</c:v>
                </c:pt>
                <c:pt idx="32">
                  <c:v>834.79</c:v>
                </c:pt>
                <c:pt idx="33">
                  <c:v>23.285</c:v>
                </c:pt>
                <c:pt idx="35">
                  <c:v>57.53</c:v>
                </c:pt>
                <c:pt idx="36">
                  <c:v>55.84</c:v>
                </c:pt>
                <c:pt idx="37">
                  <c:v>125.96</c:v>
                </c:pt>
                <c:pt idx="38">
                  <c:v>84.015</c:v>
                </c:pt>
                <c:pt idx="39">
                  <c:v>142.58</c:v>
                </c:pt>
                <c:pt idx="40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28523192"/>
        <c:axId val="-2128526232"/>
        <c:axId val="0"/>
      </c:bar3DChart>
      <c:catAx>
        <c:axId val="-212852319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8526232"/>
        <c:crosses val="autoZero"/>
        <c:auto val="1"/>
        <c:lblAlgn val="ctr"/>
        <c:lblOffset val="100"/>
        <c:noMultiLvlLbl val="0"/>
      </c:catAx>
      <c:valAx>
        <c:axId val="-2128526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-212852319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4150028305726"/>
          <c:y val="0.065347997826298"/>
          <c:w val="0.0953151404940153"/>
          <c:h val="0.40799430348924"/>
        </c:manualLayout>
      </c:layout>
      <c:overlay val="0"/>
      <c:txPr>
        <a:bodyPr/>
        <a:lstStyle/>
        <a:p>
          <a:pPr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144902923379178"/>
          <c:y val="0.0284309001694833"/>
          <c:w val="0.785219814048562"/>
          <c:h val="0.94313819966103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Sheet1!$D$46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Sheet1!$D$47:$D$65</c:f>
              <c:numCache>
                <c:formatCode>General</c:formatCode>
                <c:ptCount val="19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8.45</c:v>
                </c:pt>
                <c:pt idx="7">
                  <c:v>0.255</c:v>
                </c:pt>
                <c:pt idx="8">
                  <c:v>18.54</c:v>
                </c:pt>
                <c:pt idx="10">
                  <c:v>0.1</c:v>
                </c:pt>
                <c:pt idx="11">
                  <c:v>0.62</c:v>
                </c:pt>
                <c:pt idx="12">
                  <c:v>0.495</c:v>
                </c:pt>
                <c:pt idx="13">
                  <c:v>14.88</c:v>
                </c:pt>
                <c:pt idx="15">
                  <c:v>20.785</c:v>
                </c:pt>
                <c:pt idx="16">
                  <c:v>55.155</c:v>
                </c:pt>
                <c:pt idx="17">
                  <c:v>56.505</c:v>
                </c:pt>
                <c:pt idx="18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Sheet1!$E$47:$E$65</c:f>
              <c:numCache>
                <c:formatCode>General</c:formatCode>
                <c:ptCount val="19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468.965</c:v>
                </c:pt>
                <c:pt idx="7">
                  <c:v>76.015</c:v>
                </c:pt>
                <c:pt idx="8">
                  <c:v>41.935</c:v>
                </c:pt>
                <c:pt idx="10">
                  <c:v>31.31</c:v>
                </c:pt>
                <c:pt idx="11">
                  <c:v>85.41</c:v>
                </c:pt>
                <c:pt idx="12">
                  <c:v>51.075</c:v>
                </c:pt>
                <c:pt idx="13">
                  <c:v>329.4349999999989</c:v>
                </c:pt>
                <c:pt idx="15">
                  <c:v>58.65</c:v>
                </c:pt>
                <c:pt idx="16">
                  <c:v>124.44</c:v>
                </c:pt>
                <c:pt idx="17">
                  <c:v>554.765</c:v>
                </c:pt>
                <c:pt idx="18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Sheet1!$F$46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Nkg7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Sheet1!$F$47:$F$65</c:f>
              <c:numCache>
                <c:formatCode>General</c:formatCode>
                <c:ptCount val="19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7.319999999999998</c:v>
                </c:pt>
                <c:pt idx="5">
                  <c:v>136.6</c:v>
                </c:pt>
                <c:pt idx="7">
                  <c:v>13.655</c:v>
                </c:pt>
                <c:pt idx="8">
                  <c:v>37.03</c:v>
                </c:pt>
                <c:pt idx="10">
                  <c:v>5.5</c:v>
                </c:pt>
                <c:pt idx="11">
                  <c:v>2.78</c:v>
                </c:pt>
                <c:pt idx="12">
                  <c:v>11.76</c:v>
                </c:pt>
                <c:pt idx="13">
                  <c:v>113.895</c:v>
                </c:pt>
                <c:pt idx="15">
                  <c:v>2.13</c:v>
                </c:pt>
                <c:pt idx="16">
                  <c:v>7.819999999999998</c:v>
                </c:pt>
                <c:pt idx="17">
                  <c:v>201.61</c:v>
                </c:pt>
                <c:pt idx="18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25111064"/>
        <c:axId val="-2125107928"/>
        <c:axId val="0"/>
      </c:bar3DChart>
      <c:catAx>
        <c:axId val="-212511106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100" b="1"/>
            </a:pPr>
            <a:endParaRPr lang="en-US"/>
          </a:p>
        </c:txPr>
        <c:crossAx val="-2125107928"/>
        <c:crosses val="autoZero"/>
        <c:auto val="1"/>
        <c:lblAlgn val="ctr"/>
        <c:lblOffset val="100"/>
        <c:noMultiLvlLbl val="0"/>
      </c:catAx>
      <c:valAx>
        <c:axId val="-212510792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-212511106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781675164784094"/>
          <c:y val="0.0962651549954875"/>
          <c:w val="0.18995096909864"/>
          <c:h val="0.772271955775351"/>
        </c:manualLayout>
      </c:layout>
      <c:overlay val="0"/>
      <c:txPr>
        <a:bodyPr/>
        <a:lstStyle/>
        <a:p>
          <a:pPr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HISTOGRAM OF VFP</a:t>
            </a:r>
            <a:r>
              <a:rPr lang="en-US" baseline="0" dirty="0" smtClean="0"/>
              <a:t> for spleen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thymus **** = &lt; 0.0001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knockout and reporter data</a:t>
            </a:r>
            <a:r>
              <a:rPr lang="en-US" baseline="0" dirty="0" smtClean="0"/>
              <a:t>. Put reporter data first. Add FoxP3. Look at FoxP3 in the thymus. Genes and cytokines that </a:t>
            </a:r>
            <a:r>
              <a:rPr lang="en-US" baseline="0" smtClean="0"/>
              <a:t>drive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 nkg7 correct legend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 repertoire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5.</a:t>
            </a:r>
            <a:r>
              <a:rPr lang="en-US" baseline="0" dirty="0" smtClean="0"/>
              <a:t> Adoptive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6. Thymus Histogram graph? Look at the activation profile</a:t>
            </a:r>
            <a:r>
              <a:rPr lang="en-US" baseline="0" dirty="0" smtClean="0"/>
              <a:t> of spleen and thymus and compare.  Lymph node spleen and blood. No thymus. CFSE labeled. Thymic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 thymic cells. Present transfer data that is pertinent to the thymus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chart" Target="../charts/chart1.xml"/><Relationship Id="rId9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emf"/><Relationship Id="rId13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emf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png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1287336" y="2166088"/>
            <a:ext cx="60781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A </a:t>
            </a:r>
            <a:endParaRPr lang="en-US" sz="4800" b="1" dirty="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0349" y="3203901"/>
            <a:ext cx="13106272" cy="6711311"/>
            <a:chOff x="2315541" y="2873701"/>
            <a:chExt cx="13106272" cy="6711311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450" y="4290300"/>
              <a:ext cx="11775149" cy="4590629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36132" y="881557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>
            <a:xfrm>
              <a:off x="4807960" y="9200296"/>
              <a:ext cx="10613853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6200000">
              <a:off x="2043542" y="7120992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2680292" y="4160299"/>
              <a:ext cx="19966" cy="2688695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311778" y="3818275"/>
              <a:ext cx="90592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770622" y="3818275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2 wk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429293" y="377558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4 wk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587972" y="2873701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B6.IL21-VFP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732155" y="3818275"/>
              <a:ext cx="7178476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1333334" y="10844022"/>
            <a:ext cx="338901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B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7037174" y="11027240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33334" y="20419797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7192394" y="1621897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902" y="12801252"/>
            <a:ext cx="15124715" cy="4798604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9020864" y="17646091"/>
            <a:ext cx="127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0292717" y="18025861"/>
            <a:ext cx="285192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118775" y="17602248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8" idx="3"/>
          </p:cNvCxnSpPr>
          <p:nvPr/>
        </p:nvCxnSpPr>
        <p:spPr>
          <a:xfrm>
            <a:off x="31216074" y="17986969"/>
            <a:ext cx="198638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4074342" y="17602248"/>
            <a:ext cx="16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1" name="Straight Arrow Connector 180"/>
          <p:cNvCxnSpPr>
            <a:stCxn id="180" idx="3"/>
          </p:cNvCxnSpPr>
          <p:nvPr/>
        </p:nvCxnSpPr>
        <p:spPr>
          <a:xfrm>
            <a:off x="25701610" y="17986969"/>
            <a:ext cx="2458434" cy="49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17899681" y="13053804"/>
            <a:ext cx="2" cy="27715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28092893" y="15893463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8730851" y="13053804"/>
            <a:ext cx="1" cy="265157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22792073" y="15859744"/>
            <a:ext cx="156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3535674" y="13026921"/>
            <a:ext cx="1" cy="2435456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2099313" y="14095740"/>
            <a:ext cx="901089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07" y="3203901"/>
            <a:ext cx="8155818" cy="765133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26" y="11512545"/>
            <a:ext cx="13307933" cy="8208631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61373" y="272060"/>
            <a:ext cx="5294657" cy="1107975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6600" b="1" dirty="0" smtClean="0">
                <a:latin typeface="Arial"/>
                <a:cs typeface="Arial"/>
              </a:rPr>
              <a:t>FIGURE 1 </a:t>
            </a:r>
            <a:endParaRPr lang="en-US" sz="6600" b="1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2837" y="21189190"/>
            <a:ext cx="17105642" cy="6180118"/>
            <a:chOff x="16214212" y="20858990"/>
            <a:chExt cx="17105642" cy="6180118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4242" y="21638200"/>
              <a:ext cx="4030679" cy="415099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rot="16200000">
              <a:off x="15942205" y="24736740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6573535" y="21628440"/>
              <a:ext cx="0" cy="2836293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432304" y="26269667"/>
              <a:ext cx="25442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Reporter</a:t>
              </a:r>
              <a:endParaRPr lang="en-US" sz="4400" b="1" dirty="0"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9910922" y="26805803"/>
              <a:ext cx="13192545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78120" y="20920574"/>
              <a:ext cx="3560519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.IFNγ-YFP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6475" y="21658867"/>
              <a:ext cx="8564474" cy="461771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1555209" y="20920574"/>
              <a:ext cx="3529385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.IL10-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10534" y="20883834"/>
              <a:ext cx="40936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.FoxP3-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9682" y="21628440"/>
              <a:ext cx="4010172" cy="412987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589971" y="20858990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.IL21-</a:t>
              </a:r>
              <a:r>
                <a:rPr lang="en-US" sz="4400" b="1" dirty="0">
                  <a:latin typeface="Arial"/>
                  <a:cs typeface="Arial"/>
                </a:rPr>
                <a:t>V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ure 1E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717" y="21007270"/>
            <a:ext cx="16014424" cy="79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39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>
                <a:latin typeface="Arial"/>
                <a:cs typeface="Arial"/>
              </a:rPr>
              <a:t>FIGURE </a:t>
            </a:r>
            <a:r>
              <a:rPr lang="en-US" sz="5400" b="1" dirty="0" smtClean="0">
                <a:latin typeface="Arial"/>
                <a:cs typeface="Arial"/>
              </a:rPr>
              <a:t>2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17582" y="1847258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B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469212" y="9595985"/>
            <a:ext cx="654273" cy="64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6" rIns="91428" bIns="45716"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186" y="2544159"/>
            <a:ext cx="12986887" cy="862184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2529552" y="1785847"/>
            <a:ext cx="487655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Cxcr5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29551" y="6292574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141978" y="10525412"/>
            <a:ext cx="1637929" cy="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38897" y="18691707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395703" y="18927647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7815" y="1554442"/>
            <a:ext cx="60781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A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16" y="2409542"/>
            <a:ext cx="13240084" cy="857453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813754" y="1615421"/>
            <a:ext cx="465586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Ighm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72511" y="6084955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3754" y="1081571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4085582" y="11200430"/>
            <a:ext cx="2070711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1105353" y="9339048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 flipV="1">
            <a:off x="1762069" y="2316292"/>
            <a:ext cx="0" cy="675075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09770" y="248054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979387" y="248054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606" y="19697068"/>
            <a:ext cx="16347236" cy="96217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5998489" y="9404811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</p:cNvCxnSpPr>
          <p:nvPr/>
        </p:nvCxnSpPr>
        <p:spPr>
          <a:xfrm flipV="1">
            <a:off x="6780565" y="2382058"/>
            <a:ext cx="0" cy="662539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65281" y="10815713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87" idx="3"/>
          </p:cNvCxnSpPr>
          <p:nvPr/>
        </p:nvCxnSpPr>
        <p:spPr>
          <a:xfrm>
            <a:off x="8792525" y="11200430"/>
            <a:ext cx="1715295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557911" y="10815713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13655186" y="11200430"/>
            <a:ext cx="1245264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10478923" y="9303175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H="1" flipV="1">
            <a:off x="11120072" y="2280423"/>
            <a:ext cx="1" cy="676632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2526243" y="11233971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11" name="Straight Arrow Connector 110"/>
          <p:cNvCxnSpPr>
            <a:stCxn id="110" idx="3"/>
          </p:cNvCxnSpPr>
          <p:nvPr/>
        </p:nvCxnSpPr>
        <p:spPr>
          <a:xfrm>
            <a:off x="23798071" y="11618688"/>
            <a:ext cx="2070711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20817842" y="9757306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21474558" y="2734550"/>
            <a:ext cx="0" cy="675075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25710978" y="9823069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114" idx="3"/>
          </p:cNvCxnSpPr>
          <p:nvPr/>
        </p:nvCxnSpPr>
        <p:spPr>
          <a:xfrm flipV="1">
            <a:off x="26493054" y="2800316"/>
            <a:ext cx="0" cy="662539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877770" y="11233971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</p:cNvCxnSpPr>
          <p:nvPr/>
        </p:nvCxnSpPr>
        <p:spPr>
          <a:xfrm>
            <a:off x="28505014" y="11618688"/>
            <a:ext cx="1715295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1270400" y="11233971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33367675" y="11618688"/>
            <a:ext cx="1245264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30191412" y="9721433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H="1" flipV="1">
            <a:off x="30832561" y="2698681"/>
            <a:ext cx="1" cy="676632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164" y="12388114"/>
            <a:ext cx="11407700" cy="73089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58" y="11837767"/>
            <a:ext cx="11741585" cy="76247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15" y="19697068"/>
            <a:ext cx="17049187" cy="101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43693"/>
              </p:ext>
            </p:extLst>
          </p:nvPr>
        </p:nvGraphicFramePr>
        <p:xfrm>
          <a:off x="15240000" y="2286000"/>
          <a:ext cx="8760723" cy="14325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60723"/>
              </a:tblGrid>
              <a:tr h="107510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40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40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40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32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KEGG:</a:t>
                      </a:r>
                      <a:r>
                        <a:rPr lang="en-US" sz="3200" b="1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3200" b="0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GO BP: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Cellular macromolecule metabolic process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4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3200" b="1" dirty="0" smtClean="0">
                          <a:solidFill>
                            <a:srgbClr val="18C704"/>
                          </a:solidFill>
                          <a:latin typeface="Arial"/>
                          <a:cs typeface="Arial"/>
                        </a:rPr>
                        <a:t>KEGG</a:t>
                      </a:r>
                      <a:r>
                        <a:rPr lang="en-US" sz="3200" b="0" dirty="0" smtClean="0">
                          <a:solidFill>
                            <a:srgbClr val="18C704"/>
                          </a:solidFill>
                          <a:latin typeface="Arial"/>
                          <a:cs typeface="Arial"/>
                        </a:rPr>
                        <a:t>: Cytokine-cytokine receptor interaction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0" dirty="0" smtClean="0">
                          <a:solidFill>
                            <a:srgbClr val="18C704"/>
                          </a:solidFill>
                          <a:latin typeface="Arial"/>
                          <a:cs typeface="Arial"/>
                        </a:rPr>
                        <a:t>GO BP</a:t>
                      </a:r>
                      <a:r>
                        <a:rPr lang="en-US" sz="3200" b="0" baseline="0" dirty="0" smtClean="0">
                          <a:solidFill>
                            <a:srgbClr val="18C704"/>
                          </a:solidFill>
                          <a:latin typeface="Arial"/>
                          <a:cs typeface="Arial"/>
                        </a:rPr>
                        <a:t>: 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baseline="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Lymphocyte </a:t>
                      </a: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and leukocyte activation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Immune system process,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Cellular metabolic process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Regulation of inflammatory response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Defense response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rgbClr val="18C704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Death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6567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KEGG: </a:t>
                      </a:r>
                      <a:r>
                        <a:rPr lang="en-US" sz="3200" b="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T cell receptor signaling pathway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GO BP: 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Adhesion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Lymphocyte and lymphocyte activation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Developmental process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Positive regulation of cellular process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 cell activation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rgbClr val="165DC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 cell proliferation</a:t>
                      </a:r>
                      <a:endParaRPr lang="en-US" sz="3200" kern="1200" dirty="0">
                        <a:solidFill>
                          <a:srgbClr val="165DC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-1174848" y="93657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31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31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31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31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1397511" y="14072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31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643707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360" y="1758109"/>
            <a:ext cx="60781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15613" y="1758109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99686" y="1758109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C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229401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0487600" y="5034072"/>
            <a:ext cx="268900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N (</a:t>
            </a:r>
            <a:r>
              <a:rPr lang="en-US" sz="4000" b="1" dirty="0" smtClean="0">
                <a:latin typeface="Arial"/>
                <a:cs typeface="Arial"/>
              </a:rPr>
              <a:t>149)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318888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9683936" y="13916204"/>
            <a:ext cx="4343260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ACT IL21 (</a:t>
            </a:r>
            <a:r>
              <a:rPr lang="en-US" sz="4000" b="1" dirty="0" smtClean="0">
                <a:latin typeface="Arial"/>
                <a:cs typeface="Arial"/>
              </a:rPr>
              <a:t>158)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0388145" y="9396656"/>
            <a:ext cx="2902873" cy="713777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4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306781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2301544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298171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4536409" y="2702341"/>
            <a:ext cx="13665191" cy="14460401"/>
            <a:chOff x="24134971" y="2702341"/>
            <a:chExt cx="11046845" cy="14460401"/>
          </a:xfrm>
        </p:grpSpPr>
        <p:pic>
          <p:nvPicPr>
            <p:cNvPr id="164" name="Picture 163" descr="scatterplot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5" r="25400" b="5809"/>
            <a:stretch/>
          </p:blipFill>
          <p:spPr>
            <a:xfrm>
              <a:off x="24598611" y="2702341"/>
              <a:ext cx="10050439" cy="13768431"/>
            </a:xfrm>
            <a:prstGeom prst="rect">
              <a:avLst/>
            </a:prstGeom>
          </p:spPr>
        </p:pic>
        <p:grpSp>
          <p:nvGrpSpPr>
            <p:cNvPr id="165" name="Group 164"/>
            <p:cNvGrpSpPr/>
            <p:nvPr/>
          </p:nvGrpSpPr>
          <p:grpSpPr>
            <a:xfrm>
              <a:off x="32640124" y="11712667"/>
              <a:ext cx="2004527" cy="2250873"/>
              <a:chOff x="33272635" y="14390124"/>
              <a:chExt cx="2004527" cy="2250873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33477177" y="14390124"/>
                <a:ext cx="1799985" cy="225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ACT IL21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ACT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b="1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N       </a:t>
                </a:r>
              </a:p>
              <a:p>
                <a:pPr>
                  <a:lnSpc>
                    <a:spcPct val="110000"/>
                  </a:lnSpc>
                </a:pPr>
                <a:endParaRPr lang="en-US" sz="3200" b="1" dirty="0" smtClean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0" name="Oval 209"/>
              <p:cNvSpPr>
                <a:spLocks/>
              </p:cNvSpPr>
              <p:nvPr/>
            </p:nvSpPr>
            <p:spPr>
              <a:xfrm>
                <a:off x="33292942" y="15690720"/>
                <a:ext cx="182681" cy="228600"/>
              </a:xfrm>
              <a:prstGeom prst="ellipse">
                <a:avLst/>
              </a:prstGeom>
              <a:solidFill>
                <a:srgbClr val="A00FE9"/>
              </a:solidFill>
              <a:ln>
                <a:solidFill>
                  <a:srgbClr val="A00FE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sp>
            <p:nvSpPr>
              <p:cNvPr id="211" name="Isosceles Triangle 210"/>
              <p:cNvSpPr>
                <a:spLocks noChangeAspect="1"/>
              </p:cNvSpPr>
              <p:nvPr/>
            </p:nvSpPr>
            <p:spPr>
              <a:xfrm>
                <a:off x="33272635" y="15175991"/>
                <a:ext cx="202988" cy="206605"/>
              </a:xfrm>
              <a:prstGeom prst="triangle">
                <a:avLst/>
              </a:prstGeom>
              <a:solidFill>
                <a:srgbClr val="58C704"/>
              </a:solidFill>
              <a:ln>
                <a:solidFill>
                  <a:srgbClr val="58C70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>
                  <a:ln>
                    <a:solidFill>
                      <a:srgbClr val="58C704"/>
                    </a:solidFill>
                  </a:ln>
                </a:endParaRPr>
              </a:p>
            </p:txBody>
          </p:sp>
          <p:sp>
            <p:nvSpPr>
              <p:cNvPr id="212" name="Parallelogram 211"/>
              <p:cNvSpPr>
                <a:spLocks/>
              </p:cNvSpPr>
              <p:nvPr/>
            </p:nvSpPr>
            <p:spPr>
              <a:xfrm>
                <a:off x="33292943" y="14656460"/>
                <a:ext cx="154502" cy="179465"/>
              </a:xfrm>
              <a:prstGeom prst="parallelogram">
                <a:avLst>
                  <a:gd name="adj" fmla="val 0"/>
                </a:avLst>
              </a:prstGeom>
              <a:solidFill>
                <a:srgbClr val="165DC1"/>
              </a:solidFill>
              <a:ln>
                <a:solidFill>
                  <a:srgbClr val="165DC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</p:grpSp>
        <p:cxnSp>
          <p:nvCxnSpPr>
            <p:cNvPr id="166" name="Straight Connector 165"/>
            <p:cNvCxnSpPr/>
            <p:nvPr/>
          </p:nvCxnSpPr>
          <p:spPr>
            <a:xfrm>
              <a:off x="32913347" y="5553633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3948022" y="5180122"/>
              <a:ext cx="948457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err="1" smtClean="0">
                  <a:latin typeface="Arial"/>
                  <a:cs typeface="Arial"/>
                </a:rPr>
                <a:t>Ifng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32289098" y="4806453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3357639" y="4432942"/>
              <a:ext cx="901769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err="1" smtClean="0">
                  <a:latin typeface="Arial"/>
                  <a:cs typeface="Arial"/>
                </a:rPr>
                <a:t>Maf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16200000">
              <a:off x="28775264" y="4068697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8833667" y="2798675"/>
              <a:ext cx="880930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Il21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16200000">
              <a:off x="29492815" y="4292487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9337443" y="3125939"/>
              <a:ext cx="1610096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Gpm6b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16200000">
              <a:off x="29878230" y="4784424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0107514" y="3796093"/>
              <a:ext cx="1123785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Tox2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27815561" y="5570566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6128345" y="5276167"/>
              <a:ext cx="1792838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Sostdc1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2028954" y="7625841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3051317" y="7290812"/>
              <a:ext cx="1382470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Tbx21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29922296" y="13224920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0956971" y="12889891"/>
              <a:ext cx="1404912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Foxp3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28859385" y="13058903"/>
              <a:ext cx="836866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7937701" y="12700764"/>
              <a:ext cx="1040629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Il2ra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6764049" y="11712667"/>
              <a:ext cx="815602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25814692" y="11362853"/>
              <a:ext cx="1040229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Lef1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V="1">
              <a:off x="27803110" y="9253025"/>
              <a:ext cx="31021" cy="12205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27355150" y="8752736"/>
              <a:ext cx="1009771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Tcf7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28775264" y="9230036"/>
              <a:ext cx="703052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29427517" y="8899272"/>
              <a:ext cx="1063272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Bcl6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28655308" y="10564963"/>
              <a:ext cx="8060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9446566" y="10306898"/>
              <a:ext cx="1042833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Il21r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28176048" y="10846597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7726342" y="11633791"/>
              <a:ext cx="1404912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Foxo1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16200000" flipH="1">
              <a:off x="27514016" y="10417181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5765921" y="10576789"/>
              <a:ext cx="1404912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Foxp1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2930280" y="6424582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3981888" y="6072620"/>
              <a:ext cx="1199928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Nkg7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443104" y="9893868"/>
              <a:ext cx="1034675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31477779" y="9554223"/>
              <a:ext cx="1473640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Prdm1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 rot="16200000" flipH="1">
              <a:off x="27243091" y="10112390"/>
              <a:ext cx="1" cy="83104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6105249" y="10127890"/>
              <a:ext cx="1040629" cy="590666"/>
            </a:xfrm>
            <a:prstGeom prst="rect">
              <a:avLst/>
            </a:prstGeom>
            <a:noFill/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3200" b="1" dirty="0" smtClean="0">
                  <a:latin typeface="Arial"/>
                  <a:cs typeface="Arial"/>
                </a:rPr>
                <a:t>Il6ra</a:t>
              </a:r>
              <a:endParaRPr lang="en-US" sz="3200" b="1" dirty="0">
                <a:latin typeface="Arial"/>
                <a:cs typeface="Arial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8874986" y="16516411"/>
              <a:ext cx="2236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Arial"/>
                  <a:cs typeface="Arial"/>
                </a:rPr>
                <a:t>ACT </a:t>
              </a:r>
              <a:r>
                <a:rPr lang="en-US" sz="3600" b="1" dirty="0" err="1" smtClean="0">
                  <a:latin typeface="Arial"/>
                  <a:cs typeface="Arial"/>
                </a:rPr>
                <a:t>vs</a:t>
              </a:r>
              <a:r>
                <a:rPr lang="en-US" sz="3600" b="1" dirty="0" smtClean="0">
                  <a:latin typeface="Arial"/>
                  <a:cs typeface="Arial"/>
                </a:rPr>
                <a:t> N</a:t>
              </a:r>
              <a:endParaRPr lang="en-US" sz="3600" b="1" dirty="0">
                <a:latin typeface="Arial"/>
                <a:cs typeface="Arial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 rot="16200000">
              <a:off x="22813659" y="9633973"/>
              <a:ext cx="3288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Arial"/>
                  <a:cs typeface="Arial"/>
                </a:rPr>
                <a:t>ACT IL21 </a:t>
              </a:r>
              <a:r>
                <a:rPr lang="en-US" sz="3600" b="1" dirty="0" err="1" smtClean="0">
                  <a:latin typeface="Arial"/>
                  <a:cs typeface="Arial"/>
                </a:rPr>
                <a:t>vs</a:t>
              </a:r>
              <a:r>
                <a:rPr lang="en-US" sz="3600" b="1" dirty="0" smtClean="0">
                  <a:latin typeface="Arial"/>
                  <a:cs typeface="Arial"/>
                </a:rPr>
                <a:t> N</a:t>
              </a:r>
              <a:endParaRPr lang="en-US" sz="3600" b="1" dirty="0">
                <a:latin typeface="Arial"/>
                <a:cs typeface="Arial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81567" y="17545348"/>
            <a:ext cx="629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D</a:t>
            </a:r>
          </a:p>
        </p:txBody>
      </p:sp>
      <p:sp>
        <p:nvSpPr>
          <p:cNvPr id="115" name="TextBox 114"/>
          <p:cNvSpPr txBox="1"/>
          <p:nvPr/>
        </p:nvSpPr>
        <p:spPr>
          <a:xfrm flipH="1">
            <a:off x="24525916" y="17545348"/>
            <a:ext cx="31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854521" y="18314789"/>
            <a:ext cx="23818915" cy="9464039"/>
            <a:chOff x="1439251" y="17901175"/>
            <a:chExt cx="21158053" cy="9577452"/>
          </a:xfrm>
        </p:grpSpPr>
        <p:graphicFrame>
          <p:nvGraphicFramePr>
            <p:cNvPr id="118" name="Chart 1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9942895"/>
                </p:ext>
              </p:extLst>
            </p:nvPr>
          </p:nvGraphicFramePr>
          <p:xfrm>
            <a:off x="1503950" y="17901175"/>
            <a:ext cx="21093354" cy="95774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121" name="Group 120"/>
            <p:cNvGrpSpPr/>
            <p:nvPr/>
          </p:nvGrpSpPr>
          <p:grpSpPr>
            <a:xfrm>
              <a:off x="1439251" y="18983564"/>
              <a:ext cx="19289293" cy="7615122"/>
              <a:chOff x="1439251" y="18983564"/>
              <a:chExt cx="19289293" cy="7615122"/>
            </a:xfrm>
          </p:grpSpPr>
          <p:sp>
            <p:nvSpPr>
              <p:cNvPr id="122" name="TextBox 121"/>
              <p:cNvSpPr txBox="1"/>
              <p:nvPr/>
            </p:nvSpPr>
            <p:spPr>
              <a:xfrm rot="16200000">
                <a:off x="1398" y="20421417"/>
                <a:ext cx="36451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/>
                  <a:t>% of total TPM</a:t>
                </a:r>
                <a:endParaRPr lang="en-US" sz="44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4779648" y="21691499"/>
                <a:ext cx="3022984" cy="674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Bcl6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E2f2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Id3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err="1" smtClean="0">
                    <a:latin typeface="Arial"/>
                    <a:cs typeface="Arial"/>
                  </a:rPr>
                  <a:t>Fosb</a:t>
                </a:r>
                <a:endParaRPr lang="en-US" sz="3000" b="1" i="1" dirty="0" smtClean="0">
                  <a:latin typeface="Arial"/>
                  <a:cs typeface="Arial"/>
                </a:endParaRP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err="1" smtClean="0">
                    <a:latin typeface="Arial"/>
                    <a:cs typeface="Arial"/>
                  </a:rPr>
                  <a:t>Tox</a:t>
                </a:r>
                <a:endParaRPr lang="en-US" sz="3000" b="1" i="1" dirty="0" smtClean="0">
                  <a:latin typeface="Arial"/>
                  <a:cs typeface="Arial"/>
                </a:endParaRP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Tox2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Egr2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Maf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Nfatc1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Pou2af1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Tcf1</a:t>
                </a:r>
                <a:endParaRPr lang="en-US" sz="3000" b="1" i="1" dirty="0" smtClean="0">
                  <a:latin typeface="Arial"/>
                  <a:cs typeface="Arial"/>
                </a:endParaRP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Lef1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Prdm1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Foxp1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3000" b="1" i="1" dirty="0" smtClean="0">
                    <a:latin typeface="Arial"/>
                    <a:cs typeface="Arial"/>
                  </a:rPr>
                  <a:t>Foxo1</a:t>
                </a:r>
                <a:endParaRPr lang="en-US" sz="3000" b="1" i="1" dirty="0">
                  <a:latin typeface="Arial"/>
                  <a:cs typeface="Arial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16200000">
                <a:off x="10124927" y="23292095"/>
                <a:ext cx="3022984" cy="359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Il21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Tnfsf8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Tgfb3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Angptl2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Il6ra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Il6st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Il21r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Cxcr5</a:t>
                </a:r>
                <a:endParaRPr lang="en-US" sz="2800" b="1" i="1" dirty="0">
                  <a:latin typeface="Arial"/>
                  <a:cs typeface="Arial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13359039" y="23939275"/>
                <a:ext cx="3022984" cy="227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Sostdc1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Btla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Cd200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Slamf6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Gpm6b</a:t>
                </a:r>
                <a:endParaRPr lang="en-US" sz="2800" b="1" i="1" dirty="0">
                  <a:latin typeface="Arial"/>
                  <a:cs typeface="Arial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6200000">
                <a:off x="15407716" y="24378983"/>
                <a:ext cx="3022984" cy="1391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Cd4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Cd28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Lag3</a:t>
                </a:r>
                <a:endParaRPr lang="en-US" sz="2800" b="1" i="1" dirty="0">
                  <a:latin typeface="Arial"/>
                  <a:cs typeface="Arial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rot="16200000">
                <a:off x="17751476" y="23692444"/>
                <a:ext cx="3022984" cy="2710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Mki67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Cdc25b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Ccdc12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Ccdc28b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Tbc1d4</a:t>
                </a:r>
              </a:p>
              <a:p>
                <a:pPr algn="r">
                  <a:lnSpc>
                    <a:spcPts val="3800"/>
                  </a:lnSpc>
                </a:pPr>
                <a:r>
                  <a:rPr lang="en-US" sz="2800" b="1" i="1" dirty="0" smtClean="0">
                    <a:latin typeface="Arial"/>
                    <a:cs typeface="Arial"/>
                  </a:rPr>
                  <a:t>Myo1g</a:t>
                </a:r>
                <a:endParaRPr lang="en-US" sz="2800" b="1" i="1" dirty="0">
                  <a:latin typeface="Arial"/>
                  <a:cs typeface="Arial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82739" y="25398357"/>
                <a:ext cx="21192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Tx Factors</a:t>
                </a:r>
                <a:endParaRPr lang="en-US" sz="3600" b="1" dirty="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V="1">
                <a:off x="3097932" y="25286440"/>
                <a:ext cx="6212247" cy="8260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9998412" y="25291324"/>
                <a:ext cx="3181136" cy="2364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0803760" y="25242584"/>
                <a:ext cx="28833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Cytokines/</a:t>
                </a:r>
              </a:p>
              <a:p>
                <a:r>
                  <a:rPr lang="en-US" sz="3600" b="1" dirty="0" smtClean="0"/>
                  <a:t>Receptors</a:t>
                </a: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13986457" y="25286440"/>
                <a:ext cx="1833591" cy="2853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16506258" y="25283869"/>
                <a:ext cx="1026075" cy="2572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8210644" y="25286440"/>
                <a:ext cx="2346845" cy="28533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4162708" y="25398357"/>
                <a:ext cx="1782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Markers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6043286" y="25405983"/>
                <a:ext cx="2060308" cy="654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err="1" smtClean="0"/>
                  <a:t>Coreceptor</a:t>
                </a:r>
                <a:endParaRPr lang="en-US" sz="3600" b="1" dirty="0" smtClean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8386361" y="25398208"/>
                <a:ext cx="2342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Cell Cycling</a:t>
                </a:r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 rot="16200000">
            <a:off x="23471613" y="20695214"/>
            <a:ext cx="3645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% of total TPM</a:t>
            </a:r>
            <a:endParaRPr lang="en-US" sz="4400" b="1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26615730" y="23809831"/>
            <a:ext cx="3022984" cy="305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Ifng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Tbx21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Id2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err="1" smtClean="0">
                <a:latin typeface="Arial"/>
                <a:cs typeface="Arial"/>
              </a:rPr>
              <a:t>Gzmb</a:t>
            </a:r>
            <a:endParaRPr lang="en-US" sz="2800" b="1" i="1" dirty="0" smtClean="0">
              <a:latin typeface="Arial"/>
              <a:cs typeface="Arial"/>
            </a:endParaRP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Il12rb2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Nkg7</a:t>
            </a:r>
            <a:endParaRPr lang="en-US" sz="2800" b="1" i="1" dirty="0"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28962052" y="24830792"/>
            <a:ext cx="3022984" cy="107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Il4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Gata3</a:t>
            </a:r>
            <a:endParaRPr lang="en-US" sz="2800" b="1" i="1" dirty="0">
              <a:latin typeface="Arial"/>
              <a:cs typeface="Arial"/>
            </a:endParaRPr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30918668" y="24284984"/>
            <a:ext cx="3022984" cy="206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Asb2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Klrg1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Serpina3g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Ccl5</a:t>
            </a: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33392155" y="24278673"/>
            <a:ext cx="3022984" cy="206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Foxp3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Il2ra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Il12rb</a:t>
            </a:r>
          </a:p>
          <a:p>
            <a:pPr algn="r">
              <a:lnSpc>
                <a:spcPts val="3800"/>
              </a:lnSpc>
            </a:pPr>
            <a:r>
              <a:rPr lang="en-US" sz="2800" b="1" i="1" dirty="0" smtClean="0">
                <a:latin typeface="Arial"/>
                <a:cs typeface="Arial"/>
              </a:rPr>
              <a:t>Tnfrsf18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7073870" y="25635460"/>
            <a:ext cx="2455245" cy="315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062349" y="25635460"/>
            <a:ext cx="86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</a:t>
            </a:r>
            <a:r>
              <a:rPr lang="en-US" sz="3600" b="1" baseline="-25000" dirty="0" smtClean="0"/>
              <a:t>1</a:t>
            </a:r>
            <a:endParaRPr lang="en-US" sz="3600" b="1" dirty="0" smtClean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0098990" y="25635460"/>
            <a:ext cx="1016829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0140519" y="25635460"/>
            <a:ext cx="86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</a:t>
            </a:r>
            <a:r>
              <a:rPr lang="en-US" sz="3600" b="1" baseline="-25000" dirty="0"/>
              <a:t>2</a:t>
            </a:r>
            <a:endParaRPr lang="en-US" sz="3600" b="1" dirty="0" smtClean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780190" y="25635460"/>
            <a:ext cx="162068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146073" y="25635460"/>
            <a:ext cx="103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NKT</a:t>
            </a:r>
          </a:p>
        </p:txBody>
      </p:sp>
      <p:cxnSp>
        <p:nvCxnSpPr>
          <p:cNvPr id="213" name="Straight Connector 212"/>
          <p:cNvCxnSpPr/>
          <p:nvPr/>
        </p:nvCxnSpPr>
        <p:spPr>
          <a:xfrm>
            <a:off x="34153864" y="25635460"/>
            <a:ext cx="1620680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4549134" y="25635460"/>
            <a:ext cx="93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</a:t>
            </a:r>
            <a:r>
              <a:rPr lang="en-US" sz="3600" b="1" baseline="-25000" dirty="0" smtClean="0"/>
              <a:t>REG</a:t>
            </a:r>
            <a:endParaRPr lang="en-US" sz="3600" b="1" dirty="0" smtClean="0"/>
          </a:p>
        </p:txBody>
      </p:sp>
      <p:graphicFrame>
        <p:nvGraphicFramePr>
          <p:cNvPr id="215" name="Chart 2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64365"/>
              </p:ext>
            </p:extLst>
          </p:nvPr>
        </p:nvGraphicFramePr>
        <p:xfrm>
          <a:off x="26339491" y="18401795"/>
          <a:ext cx="12109937" cy="551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1335374" y="18300395"/>
            <a:ext cx="1117016" cy="57144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ts val="3960"/>
              </a:lnSpc>
            </a:pPr>
            <a:r>
              <a:rPr lang="en-US" sz="4000" b="1" dirty="0" smtClean="0"/>
              <a:t>100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80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60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40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20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5422677" y="18268398"/>
            <a:ext cx="1117016" cy="57144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ts val="3960"/>
              </a:lnSpc>
            </a:pPr>
            <a:r>
              <a:rPr lang="en-US" sz="4000" b="1" dirty="0" smtClean="0"/>
              <a:t>100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80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60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40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20</a:t>
            </a:r>
          </a:p>
          <a:p>
            <a:pPr algn="r">
              <a:lnSpc>
                <a:spcPts val="3960"/>
              </a:lnSpc>
            </a:pPr>
            <a:endParaRPr lang="en-US" sz="4000" b="1" dirty="0"/>
          </a:p>
          <a:p>
            <a:pPr algn="r">
              <a:lnSpc>
                <a:spcPts val="3960"/>
              </a:lnSpc>
            </a:pPr>
            <a:r>
              <a:rPr lang="en-US" sz="4000" b="1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9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300" y="13129257"/>
            <a:ext cx="62915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50" y="14976972"/>
            <a:ext cx="7949413" cy="8572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4076" y="1861204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6045904" y="18996763"/>
            <a:ext cx="5953383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6511" y="23676158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6530662" y="24060875"/>
            <a:ext cx="566106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097067" y="2213236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53783" y="15170497"/>
            <a:ext cx="0" cy="672834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3311" y="13676534"/>
            <a:ext cx="3667586" cy="144653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i="1" dirty="0">
                <a:latin typeface="Arial"/>
                <a:cs typeface="Arial"/>
              </a:rPr>
              <a:t>TCRα</a:t>
            </a:r>
            <a:r>
              <a:rPr lang="en-US" sz="4400" b="1" dirty="0">
                <a:latin typeface="Arial"/>
                <a:cs typeface="Arial"/>
              </a:rPr>
              <a:t> -/- OT2</a:t>
            </a:r>
          </a:p>
          <a:p>
            <a:pPr algn="ctr"/>
            <a:r>
              <a:rPr lang="en-US" sz="4400" b="1" dirty="0">
                <a:latin typeface="Arial"/>
                <a:cs typeface="Arial"/>
              </a:rPr>
              <a:t> IL21-VFP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6868" y="14030459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7401" y="1770094"/>
            <a:ext cx="489128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57010" y="2357062"/>
            <a:ext cx="24987363" cy="10304745"/>
            <a:chOff x="767336" y="637340"/>
            <a:chExt cx="18411269" cy="8122751"/>
          </a:xfrm>
        </p:grpSpPr>
        <p:pic>
          <p:nvPicPr>
            <p:cNvPr id="47" name="Picture 46" descr="TCR.pdf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23" b="26354"/>
            <a:stretch/>
          </p:blipFill>
          <p:spPr>
            <a:xfrm>
              <a:off x="1237370" y="637340"/>
              <a:ext cx="17941235" cy="5674219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 rot="16200000">
              <a:off x="9060219" y="-936732"/>
              <a:ext cx="2481749" cy="16911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Trav10d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Trav11d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Trav12n−3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Trav13−4−dv7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Trav14d−3−dv8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Trav14n−3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Trav16n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Trav17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Trav3−3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Trav4−4−dv10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Trav5−4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Trav6−7−dv9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Trav7−6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Trav7d−3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Trav7d−5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Trav8−2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Trav9−1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Trav9−2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Trav9−4</a:t>
              </a:r>
            </a:p>
            <a:p>
              <a:pPr algn="r">
                <a:lnSpc>
                  <a:spcPct val="90000"/>
                </a:lnSpc>
              </a:pPr>
              <a:r>
                <a:rPr lang="en-US" sz="3000" b="1" dirty="0">
                  <a:latin typeface="Arial"/>
                  <a:cs typeface="Arial"/>
                </a:rPr>
                <a:t>Trav9d−1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Trbv12−2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Trbv13−3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Trbv15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Trbv16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Trbv19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Trbv20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Trbv29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Trbv31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Trbv4</a:t>
              </a:r>
            </a:p>
            <a:p>
              <a:pPr algn="r">
                <a:lnSpc>
                  <a:spcPct val="90000"/>
                </a:lnSpc>
              </a:pPr>
              <a:r>
                <a:rPr lang="cs-CZ" sz="3000" b="1" dirty="0">
                  <a:latin typeface="Arial"/>
                  <a:cs typeface="Arial"/>
                </a:rPr>
                <a:t>Trbv5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06125" y="3302307"/>
              <a:ext cx="1093705" cy="57128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97274" tIns="48637" rIns="97274" bIns="48637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TPM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>
          <a:xfrm>
            <a:off x="26929393" y="4967508"/>
            <a:ext cx="656443" cy="2196001"/>
            <a:chOff x="8345052" y="3095776"/>
            <a:chExt cx="235962" cy="773324"/>
          </a:xfrm>
        </p:grpSpPr>
        <p:sp>
          <p:nvSpPr>
            <p:cNvPr id="43" name="Rectangle 42"/>
            <p:cNvSpPr/>
            <p:nvPr/>
          </p:nvSpPr>
          <p:spPr>
            <a:xfrm>
              <a:off x="8373968" y="3095776"/>
              <a:ext cx="207046" cy="773324"/>
            </a:xfrm>
            <a:prstGeom prst="rect">
              <a:avLst/>
            </a:prstGeom>
            <a:solidFill>
              <a:srgbClr val="31C704"/>
            </a:solidFill>
            <a:ln>
              <a:solidFill>
                <a:srgbClr val="31C7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8252938" y="3344171"/>
              <a:ext cx="416555" cy="232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Arial"/>
                  <a:cs typeface="Arial"/>
                </a:rPr>
                <a:t>ACT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26932075" y="2752064"/>
            <a:ext cx="646330" cy="2165861"/>
            <a:chOff x="8345038" y="2106803"/>
            <a:chExt cx="232327" cy="842481"/>
          </a:xfrm>
        </p:grpSpPr>
        <p:sp>
          <p:nvSpPr>
            <p:cNvPr id="41" name="Rectangle 40"/>
            <p:cNvSpPr/>
            <p:nvPr/>
          </p:nvSpPr>
          <p:spPr>
            <a:xfrm>
              <a:off x="8373970" y="2106803"/>
              <a:ext cx="198329" cy="842481"/>
            </a:xfrm>
            <a:prstGeom prst="rect">
              <a:avLst/>
            </a:prstGeom>
            <a:solidFill>
              <a:srgbClr val="A00FE9"/>
            </a:solidFill>
            <a:ln>
              <a:solidFill>
                <a:srgbClr val="A00FE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324680" y="2455842"/>
              <a:ext cx="273043" cy="23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944560" y="3912610"/>
            <a:ext cx="301470" cy="878053"/>
            <a:chOff x="23948573" y="1985674"/>
            <a:chExt cx="222130" cy="69212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3948573" y="199546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4150201" y="1985674"/>
              <a:ext cx="10248" cy="692128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902504" y="5332753"/>
            <a:ext cx="301470" cy="619102"/>
            <a:chOff x="23928379" y="3305238"/>
            <a:chExt cx="222130" cy="48800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928379" y="3783943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150506" y="3305238"/>
              <a:ext cx="3" cy="488009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7831176" y="4709532"/>
            <a:ext cx="149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-0.004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8599726" y="2847529"/>
            <a:ext cx="1339955" cy="6530488"/>
            <a:chOff x="28300415" y="2269183"/>
            <a:chExt cx="1339955" cy="6530488"/>
          </a:xfrm>
        </p:grpSpPr>
        <p:grpSp>
          <p:nvGrpSpPr>
            <p:cNvPr id="22" name="Group 21"/>
            <p:cNvGrpSpPr/>
            <p:nvPr/>
          </p:nvGrpSpPr>
          <p:grpSpPr>
            <a:xfrm>
              <a:off x="28754820" y="2269183"/>
              <a:ext cx="420470" cy="6530488"/>
              <a:chOff x="19746203" y="1023952"/>
              <a:chExt cx="309812" cy="514768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9833885" y="1023952"/>
                <a:ext cx="222130" cy="2129642"/>
                <a:chOff x="24601450" y="2215831"/>
                <a:chExt cx="222130" cy="2129642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4601450" y="2225620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803074" y="2215831"/>
                  <a:ext cx="10248" cy="2129642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9746203" y="3970795"/>
                <a:ext cx="253095" cy="2200837"/>
                <a:chOff x="24496182" y="3373858"/>
                <a:chExt cx="253095" cy="220083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496182" y="5556346"/>
                  <a:ext cx="222130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4746974" y="3373858"/>
                  <a:ext cx="2303" cy="2200837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/>
            <p:cNvSpPr txBox="1"/>
            <p:nvPr/>
          </p:nvSpPr>
          <p:spPr>
            <a:xfrm>
              <a:off x="28300415" y="5146351"/>
              <a:ext cx="133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/>
                  <a:cs typeface="Arial"/>
                </a:rPr>
                <a:t>0.866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894570" y="6221232"/>
            <a:ext cx="351459" cy="647426"/>
            <a:chOff x="23948268" y="4187732"/>
            <a:chExt cx="222130" cy="38326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3948268" y="4189442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149311" y="4187732"/>
              <a:ext cx="10834" cy="38326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944560" y="7558434"/>
            <a:ext cx="301470" cy="780569"/>
            <a:chOff x="20092626" y="5213064"/>
            <a:chExt cx="222130" cy="6152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0092626" y="5828350"/>
              <a:ext cx="222130" cy="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314756" y="5213064"/>
              <a:ext cx="0" cy="615286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7849750" y="6874922"/>
            <a:ext cx="13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0.076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9723" y="28676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4 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3" name="Picture 2" descr="Fig 6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019" y="14976971"/>
            <a:ext cx="15317293" cy="972006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179435" y="2859948"/>
            <a:ext cx="932688" cy="84400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5400000">
            <a:off x="30843648" y="5992976"/>
            <a:ext cx="1182887" cy="646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ACT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26215921" y="7977038"/>
            <a:ext cx="2167886" cy="600206"/>
          </a:xfrm>
          <a:prstGeom prst="rect">
            <a:avLst/>
          </a:prstGeom>
          <a:solidFill>
            <a:srgbClr val="165DC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ACT IL21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1422510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5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998" y="1779068"/>
            <a:ext cx="489128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98" y="8722664"/>
            <a:ext cx="510468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4" y="9197944"/>
            <a:ext cx="11634424" cy="81470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80593" y="2026876"/>
            <a:ext cx="15482613" cy="6813196"/>
            <a:chOff x="17634469" y="3893680"/>
            <a:chExt cx="15482613" cy="6813196"/>
          </a:xfrm>
        </p:grpSpPr>
        <p:grpSp>
          <p:nvGrpSpPr>
            <p:cNvPr id="11" name="Group 10"/>
            <p:cNvGrpSpPr/>
            <p:nvPr/>
          </p:nvGrpSpPr>
          <p:grpSpPr>
            <a:xfrm>
              <a:off x="18413913" y="4754503"/>
              <a:ext cx="14549779" cy="5344462"/>
              <a:chOff x="10635202" y="4891844"/>
              <a:chExt cx="14549779" cy="53444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8226" y="4925234"/>
                <a:ext cx="4517590" cy="465311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99938" y="4891844"/>
                <a:ext cx="4585043" cy="471989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5202" y="4925234"/>
                <a:ext cx="5288471" cy="5311072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20325391" y="10483788"/>
              <a:ext cx="12791691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209275" y="9937435"/>
              <a:ext cx="1282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VFP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362462" y="8228996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CD4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8014639" y="4787893"/>
              <a:ext cx="0" cy="32205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67513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2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53455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4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16370" y="3904084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6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471483" y="9108480"/>
            <a:ext cx="510468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C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83" y="9919589"/>
            <a:ext cx="14453496" cy="72427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041" y="17639498"/>
            <a:ext cx="510468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66" y="18778940"/>
            <a:ext cx="16825131" cy="6657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73" y="18495238"/>
            <a:ext cx="4388022" cy="4452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8" y="23300235"/>
            <a:ext cx="4938443" cy="50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624140" y="20376011"/>
            <a:ext cx="3883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Unimmunized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72980" y="2724928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4229709" y="18341310"/>
            <a:ext cx="75259" cy="8635969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1044" y="28740376"/>
            <a:ext cx="3346167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928" y="28194023"/>
            <a:ext cx="128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VFP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30689" y="28587976"/>
            <a:ext cx="2547072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82878" y="28111026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430739" y="20492538"/>
            <a:ext cx="1149591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2006066" y="24470192"/>
            <a:ext cx="313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</a:t>
            </a:r>
            <a:r>
              <a:rPr lang="en-US" sz="4400" b="1" dirty="0" smtClean="0">
                <a:latin typeface="Arial"/>
                <a:cs typeface="Arial"/>
              </a:rPr>
              <a:t>mmunized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11" y="18515054"/>
            <a:ext cx="4411322" cy="443305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2" y="23276598"/>
            <a:ext cx="4463509" cy="448528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9737287" y="18624187"/>
            <a:ext cx="0" cy="7544513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9072229" y="26389650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46200" y="25274213"/>
            <a:ext cx="1149591" cy="0"/>
          </a:xfrm>
          <a:prstGeom prst="straightConnector1">
            <a:avLst/>
          </a:prstGeom>
          <a:ln w="190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263" y="1202326"/>
            <a:ext cx="13597203" cy="81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0636" y="1644680"/>
            <a:ext cx="607812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717152" y="1644680"/>
            <a:ext cx="1027040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45" y="2895681"/>
            <a:ext cx="9415080" cy="60627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1373" y="310889"/>
            <a:ext cx="6929284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6 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61" y="2980909"/>
            <a:ext cx="90592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7794" y="2948950"/>
            <a:ext cx="1633734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day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4658" y="2108278"/>
            <a:ext cx="346684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39278" y="2916181"/>
            <a:ext cx="97415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31315" y="2948950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0115" y="2910468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4 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945999" y="943961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V="1">
            <a:off x="1602715" y="3578860"/>
            <a:ext cx="0" cy="5588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3881" y="8226971"/>
            <a:ext cx="643653" cy="5232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44559" y="8226971"/>
            <a:ext cx="1120773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day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1" y="6887164"/>
            <a:ext cx="13470297" cy="37814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254308" y="1057743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6467" y="10962150"/>
            <a:ext cx="11677772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82504" y="1830406"/>
            <a:ext cx="1027040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0636" y="11523267"/>
            <a:ext cx="1027040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6" y="16150396"/>
            <a:ext cx="15088731" cy="355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78" y="12628661"/>
            <a:ext cx="15097140" cy="3571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4528407" y="8365450"/>
            <a:ext cx="176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Spleen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38321" y="14234914"/>
            <a:ext cx="218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Thymus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22567" y="1968007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22612" y="20203533"/>
            <a:ext cx="1365082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641002" y="18520923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81585" y="12721241"/>
            <a:ext cx="0" cy="539410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9507777" y="18497945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321397" y="12721241"/>
            <a:ext cx="0" cy="529403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500181" y="18786221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154636" y="12721241"/>
            <a:ext cx="0" cy="5727279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7260716" y="18532220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8056944" y="12721241"/>
            <a:ext cx="0" cy="528232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72929" y="12014139"/>
            <a:ext cx="156412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34226" y="12054151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58433" y="12052621"/>
            <a:ext cx="131340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43837" y="12092633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291" y="12763135"/>
            <a:ext cx="15310508" cy="768637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63051" y="21044393"/>
            <a:ext cx="630416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E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58" y="12711009"/>
            <a:ext cx="3412375" cy="351423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775482" y="19740118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52501" y="20186611"/>
            <a:ext cx="2087861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471503" y="1890043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128220" y="12721241"/>
            <a:ext cx="0" cy="59151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9" y="16194293"/>
            <a:ext cx="3372952" cy="3473638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5283200" y="14056742"/>
            <a:ext cx="851423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4499384" y="4453417"/>
            <a:ext cx="2020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Thymus</a:t>
            </a:r>
            <a:endParaRPr lang="en-US" sz="4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78684" y="17259336"/>
            <a:ext cx="19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Spleen</a:t>
            </a:r>
            <a:endParaRPr lang="en-US" sz="48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852048" y="17326213"/>
            <a:ext cx="1434975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55" y="21813813"/>
            <a:ext cx="19672543" cy="654768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8" y="3588775"/>
            <a:ext cx="13102000" cy="33974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0653038" y="21429102"/>
            <a:ext cx="630416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F</a:t>
            </a:r>
          </a:p>
        </p:txBody>
      </p:sp>
      <p:pic>
        <p:nvPicPr>
          <p:cNvPr id="2" name="Picture 1" descr="Fig 6c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806" y="2204334"/>
            <a:ext cx="10986132" cy="8464250"/>
          </a:xfrm>
          <a:prstGeom prst="rect">
            <a:avLst/>
          </a:prstGeom>
        </p:spPr>
      </p:pic>
      <p:pic>
        <p:nvPicPr>
          <p:cNvPr id="3" name="Picture 2" descr="Fig 7a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453" y="21979450"/>
            <a:ext cx="16847345" cy="53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172182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7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59942" y="22212670"/>
            <a:ext cx="23416301" cy="6768290"/>
            <a:chOff x="996929" y="20275911"/>
            <a:chExt cx="23416301" cy="6768290"/>
          </a:xfrm>
        </p:grpSpPr>
        <p:grpSp>
          <p:nvGrpSpPr>
            <p:cNvPr id="3" name="Group 2"/>
            <p:cNvGrpSpPr/>
            <p:nvPr/>
          </p:nvGrpSpPr>
          <p:grpSpPr>
            <a:xfrm>
              <a:off x="2348284" y="20435732"/>
              <a:ext cx="9208716" cy="6608469"/>
              <a:chOff x="1131870" y="12656003"/>
              <a:chExt cx="9208716" cy="660846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962353" y="12656003"/>
                <a:ext cx="2775465" cy="1446530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r>
                  <a:rPr lang="en-US" sz="4400" b="1" i="1" dirty="0" smtClean="0">
                    <a:latin typeface="Arial"/>
                    <a:cs typeface="Arial"/>
                  </a:rPr>
                  <a:t>FoxP3-</a:t>
                </a:r>
                <a:r>
                  <a:rPr lang="en-US" sz="4400" b="1" i="1" dirty="0">
                    <a:latin typeface="Arial"/>
                    <a:cs typeface="Arial"/>
                  </a:rPr>
                  <a:t>/</a:t>
                </a:r>
                <a:r>
                  <a:rPr lang="en-US" sz="4400" b="1" i="1" dirty="0" smtClean="0">
                    <a:latin typeface="Arial"/>
                    <a:cs typeface="Arial"/>
                  </a:rPr>
                  <a:t>-</a:t>
                </a:r>
              </a:p>
              <a:p>
                <a:r>
                  <a:rPr lang="en-US" sz="4400" b="1" i="1" dirty="0" smtClean="0">
                    <a:latin typeface="Arial"/>
                    <a:cs typeface="Arial"/>
                  </a:rPr>
                  <a:t> </a:t>
                </a:r>
                <a:r>
                  <a:rPr lang="en-US" sz="4400" b="1" dirty="0">
                    <a:latin typeface="Arial"/>
                    <a:cs typeface="Arial"/>
                  </a:rPr>
                  <a:t>IL21-VFP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253951" y="13176297"/>
                <a:ext cx="2745542" cy="769421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 IL21-VFP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2086" y="13945718"/>
                <a:ext cx="8398500" cy="457401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203122" y="18495039"/>
                <a:ext cx="1271828" cy="769433"/>
              </a:xfrm>
              <a:prstGeom prst="rect">
                <a:avLst/>
              </a:prstGeom>
              <a:noFill/>
            </p:spPr>
            <p:txBody>
              <a:bodyPr wrap="none" lIns="91428" tIns="45716" rIns="91428" bIns="45716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VFP</a:t>
                </a:r>
              </a:p>
            </p:txBody>
          </p:sp>
          <p:cxnSp>
            <p:nvCxnSpPr>
              <p:cNvPr id="8" name="Straight Arrow Connector 7"/>
              <p:cNvCxnSpPr>
                <a:stCxn id="7" idx="3"/>
              </p:cNvCxnSpPr>
              <p:nvPr/>
            </p:nvCxnSpPr>
            <p:spPr>
              <a:xfrm>
                <a:off x="3474950" y="18879756"/>
                <a:ext cx="643886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859871" y="17014455"/>
                <a:ext cx="1313431" cy="769433"/>
              </a:xfrm>
              <a:prstGeom prst="rect">
                <a:avLst/>
              </a:prstGeom>
              <a:noFill/>
            </p:spPr>
            <p:txBody>
              <a:bodyPr wrap="none" lIns="91428" tIns="45716" rIns="91428" bIns="45716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CD4</a:t>
                </a:r>
              </a:p>
            </p:txBody>
          </p:sp>
          <p:cxnSp>
            <p:nvCxnSpPr>
              <p:cNvPr id="10" name="Straight Arrow Connector 9"/>
              <p:cNvCxnSpPr>
                <a:stCxn id="9" idx="3"/>
              </p:cNvCxnSpPr>
              <p:nvPr/>
            </p:nvCxnSpPr>
            <p:spPr>
              <a:xfrm flipH="1" flipV="1">
                <a:off x="1516583" y="14159143"/>
                <a:ext cx="4" cy="2583313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96929" y="20275911"/>
              <a:ext cx="595189" cy="830977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800" b="1" dirty="0" smtClean="0">
                  <a:latin typeface="Arial"/>
                  <a:cs typeface="Arial"/>
                </a:rPr>
                <a:t>E</a:t>
              </a:r>
              <a:endParaRPr lang="en-US" sz="4800" b="1" dirty="0">
                <a:latin typeface="Arial"/>
                <a:cs typeface="Arial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274" y="20523328"/>
              <a:ext cx="12135956" cy="613615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55327" y="10165856"/>
            <a:ext cx="37158158" cy="11277373"/>
            <a:chOff x="-498432" y="2035155"/>
            <a:chExt cx="37158158" cy="11277373"/>
          </a:xfrm>
        </p:grpSpPr>
        <p:sp>
          <p:nvSpPr>
            <p:cNvPr id="15" name="TextBox 14"/>
            <p:cNvSpPr txBox="1"/>
            <p:nvPr/>
          </p:nvSpPr>
          <p:spPr>
            <a:xfrm>
              <a:off x="-498432" y="2035155"/>
              <a:ext cx="629152" cy="830977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800" b="1" dirty="0" smtClean="0">
                  <a:latin typeface="Arial"/>
                  <a:cs typeface="Arial"/>
                </a:rPr>
                <a:t>C</a:t>
              </a:r>
              <a:endParaRPr lang="en-US" sz="4800" b="1" dirty="0">
                <a:latin typeface="Arial"/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669129" y="3072805"/>
              <a:ext cx="17990597" cy="10215971"/>
              <a:chOff x="32054904" y="12523171"/>
              <a:chExt cx="17990597" cy="1021597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2054904" y="12523171"/>
                <a:ext cx="184619" cy="769421"/>
              </a:xfrm>
              <a:prstGeom prst="rect">
                <a:avLst/>
              </a:prstGeom>
              <a:noFill/>
            </p:spPr>
            <p:txBody>
              <a:bodyPr wrap="none" lIns="91417" tIns="45710" rIns="91417" bIns="45710" rtlCol="0">
                <a:spAutoFit/>
              </a:bodyPr>
              <a:lstStyle/>
              <a:p>
                <a:endParaRPr lang="en-US" sz="4400" b="1" dirty="0">
                  <a:latin typeface="Arial"/>
                  <a:cs typeface="Arial"/>
                </a:endParaRPr>
              </a:p>
            </p:txBody>
          </p:sp>
          <p:pic>
            <p:nvPicPr>
              <p:cNvPr id="13" name="Picture 12" descr="Fig 7d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37057" y="13170945"/>
                <a:ext cx="17408444" cy="9568197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9092446" y="2419865"/>
              <a:ext cx="629152" cy="830977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800" b="1" dirty="0" smtClean="0">
                  <a:latin typeface="Arial"/>
                  <a:cs typeface="Arial"/>
                </a:rPr>
                <a:t>D</a:t>
              </a:r>
              <a:endParaRPr lang="en-US" sz="4800" b="1" dirty="0">
                <a:latin typeface="Arial"/>
                <a:cs typeface="Arial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401781" y="3072805"/>
              <a:ext cx="9770816" cy="10239723"/>
              <a:chOff x="13176391" y="1519382"/>
              <a:chExt cx="7838582" cy="906300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3633" y="2158175"/>
                <a:ext cx="7264471" cy="7733087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6200000">
                <a:off x="12903772" y="8549449"/>
                <a:ext cx="1162518" cy="617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CD4</a:t>
                </a:r>
              </a:p>
            </p:txBody>
          </p:sp>
          <p:cxnSp>
            <p:nvCxnSpPr>
              <p:cNvPr id="29" name="Straight Arrow Connector 28"/>
              <p:cNvCxnSpPr>
                <a:stCxn id="28" idx="3"/>
              </p:cNvCxnSpPr>
              <p:nvPr/>
            </p:nvCxnSpPr>
            <p:spPr>
              <a:xfrm flipV="1">
                <a:off x="13485032" y="2200384"/>
                <a:ext cx="0" cy="6076447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271769" y="9901370"/>
                <a:ext cx="1020337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VFP</a:t>
                </a:r>
              </a:p>
            </p:txBody>
          </p:sp>
          <p:cxnSp>
            <p:nvCxnSpPr>
              <p:cNvPr id="31" name="Straight Arrow Connector 30"/>
              <p:cNvCxnSpPr>
                <a:stCxn id="30" idx="3"/>
              </p:cNvCxnSpPr>
              <p:nvPr/>
            </p:nvCxnSpPr>
            <p:spPr>
              <a:xfrm>
                <a:off x="15292106" y="10241881"/>
                <a:ext cx="2013763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 rot="16200000">
                <a:off x="17009146" y="8717001"/>
                <a:ext cx="1134962" cy="617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PD1</a:t>
                </a:r>
              </a:p>
            </p:txBody>
          </p:sp>
          <p:cxnSp>
            <p:nvCxnSpPr>
              <p:cNvPr id="33" name="Straight Arrow Connector 32"/>
              <p:cNvCxnSpPr>
                <a:stCxn id="32" idx="3"/>
              </p:cNvCxnSpPr>
              <p:nvPr/>
            </p:nvCxnSpPr>
            <p:spPr>
              <a:xfrm flipH="1" flipV="1">
                <a:off x="17576627" y="2200401"/>
                <a:ext cx="1" cy="6257759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7980873" y="9813953"/>
                <a:ext cx="1682546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CXCR5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19663419" y="10241881"/>
                <a:ext cx="1351554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4166873" y="5547974"/>
                <a:ext cx="2955820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i="1" dirty="0" smtClean="0">
                    <a:latin typeface="Arial"/>
                    <a:cs typeface="Arial"/>
                  </a:rPr>
                  <a:t>FoxP3</a:t>
                </a:r>
                <a:r>
                  <a:rPr lang="en-US" sz="4400" b="1" dirty="0">
                    <a:latin typeface="Arial"/>
                    <a:cs typeface="Arial"/>
                  </a:rPr>
                  <a:t>-/</a:t>
                </a:r>
                <a:r>
                  <a:rPr lang="en-US" sz="4400" b="1" dirty="0" smtClean="0">
                    <a:latin typeface="Arial"/>
                    <a:cs typeface="Arial"/>
                  </a:rPr>
                  <a:t>- VFP</a:t>
                </a:r>
                <a:endParaRPr lang="en-US" sz="44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400890" y="1519382"/>
                <a:ext cx="2051889" cy="6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latin typeface="Arial"/>
                    <a:cs typeface="Arial"/>
                  </a:rPr>
                  <a:t>IL21 VFP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065" y="3526308"/>
              <a:ext cx="8215194" cy="7390832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811253" y="2405186"/>
            <a:ext cx="1820333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59705" y="2405186"/>
            <a:ext cx="1820333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16" name="Picture 15" descr="Fig 7b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66" y="3174607"/>
            <a:ext cx="17738452" cy="64875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625" y="3537891"/>
            <a:ext cx="14261115" cy="61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740</Words>
  <Application>Microsoft Macintosh PowerPoint</Application>
  <PresentationFormat>Custom</PresentationFormat>
  <Paragraphs>359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Elisabeth Adkins</cp:lastModifiedBy>
  <cp:revision>338</cp:revision>
  <cp:lastPrinted>2016-02-16T21:02:07Z</cp:lastPrinted>
  <dcterms:created xsi:type="dcterms:W3CDTF">2015-08-10T19:32:25Z</dcterms:created>
  <dcterms:modified xsi:type="dcterms:W3CDTF">2016-02-23T21:54:26Z</dcterms:modified>
</cp:coreProperties>
</file>