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1" r:id="rId2"/>
    <p:sldId id="273" r:id="rId3"/>
    <p:sldId id="274" r:id="rId4"/>
  </p:sldIdLst>
  <p:sldSz cx="25603200" cy="19202400"/>
  <p:notesSz cx="6858000" cy="9144000"/>
  <p:defaultTextStyle>
    <a:defPPr>
      <a:defRPr lang="en-US"/>
    </a:defPPr>
    <a:lvl1pPr marL="0" algn="l" defTabSz="1279852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1pPr>
    <a:lvl2pPr marL="1279852" algn="l" defTabSz="1279852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2pPr>
    <a:lvl3pPr marL="2559704" algn="l" defTabSz="1279852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3pPr>
    <a:lvl4pPr marL="3839556" algn="l" defTabSz="1279852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4pPr>
    <a:lvl5pPr marL="5119414" algn="l" defTabSz="1279852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5pPr>
    <a:lvl6pPr marL="6399266" algn="l" defTabSz="1279852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6pPr>
    <a:lvl7pPr marL="7679118" algn="l" defTabSz="1279852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7pPr>
    <a:lvl8pPr marL="8958970" algn="l" defTabSz="1279852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8pPr>
    <a:lvl9pPr marL="10238822" algn="l" defTabSz="1279852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21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0" autoAdjust="0"/>
    <p:restoredTop sz="99671" autoAdjust="0"/>
  </p:normalViewPr>
  <p:slideViewPr>
    <p:cSldViewPr snapToGrid="0" snapToObjects="1">
      <p:cViewPr>
        <p:scale>
          <a:sx n="25" d="100"/>
          <a:sy n="25" d="100"/>
        </p:scale>
        <p:origin x="-2096" y="-672"/>
      </p:cViewPr>
      <p:guideLst>
        <p:guide orient="horz" pos="6048"/>
        <p:guide pos="80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4C313-727E-4947-96E0-E82BAA6F2E5A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972BD-B806-D041-8DBE-0DCB176D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8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089" algn="l" defTabSz="45708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180" algn="l" defTabSz="45708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269" algn="l" defTabSz="45708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361" algn="l" defTabSz="45708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452" algn="l" defTabSz="45708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544" algn="l" defTabSz="45708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633" algn="l" defTabSz="45708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722" algn="l" defTabSz="45708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Supplemental Figure 1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vitro &amp;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Vivo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IL21 reporter validation.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IL21-VFP reporter construct design. An IRES-VFP cassette was inserted into non-coding exon 5 of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Il21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along with a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</a:t>
            </a:r>
            <a:r>
              <a:rPr lang="en-US" sz="1200" i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selection cassette flanked by loxP sites. After insertion the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</a:t>
            </a:r>
            <a:r>
              <a:rPr lang="en-US" sz="1200" i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cassette was excised by cre-mediated deletion resulting in mice containing the IRES-VFP reporter.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PCR confirms the excision of the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</a:t>
            </a:r>
            <a:r>
              <a:rPr lang="en-US" sz="1200" i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cassette with the proper band lengths being seen that distinguish wild type and IL21-VFP reporter mice.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verify accurate reporter expression splenocytes from IL21-VFP mice were cultured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vitro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antibodies to CD3 and CD28. FACS performed 24hrs later confirmed increased numbers of VFP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CD4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activated ICOS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CD4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 cells compared to cultures prior to stimulation. Cells were then sorted as being VFP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VFP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RT-qPCR analyses of the sorted cells showed that the cells sorted as being VFP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expressed equivalent levels of the VFP and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Il21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transcripts.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IL21-VFP mice were immunized with DNP-KLH in CFA and analyzed 11 days later. Mice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compared to an unimmunized standard B6 mouse for gating controls.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FACS showed that the CD4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population had the highest frequency of VFP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cells.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 flow analysis shows that the CD4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VFP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cells were predominately ICOS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PD1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CD4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cells were then analyzed for Gr1+ and NK 1.1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Neither population showed appreciable numbers of VFP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cells.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Cells were then FACS sorted as being VFP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VFP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VFP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RT-qPCR on VFP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 cells demonstrated increased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Il21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transcripts compared to VFP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cells, as well as increased expression of other cytokines.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Immunohistochemical staining using anti-GFP/VFP of spleen sections from B6 Sle1 yaa VFP mice showing localization of VFP to the germinal center (circled area).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72BD-B806-D041-8DBE-0DCB176D90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65194"/>
            <a:ext cx="21762720" cy="41160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480" y="10881360"/>
            <a:ext cx="17922240" cy="4907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79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59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839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119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399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679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958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238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D186-C122-F04C-979B-D51A274C8F3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518-4414-D048-8D18-E87E952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2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D186-C122-F04C-979B-D51A274C8F3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518-4414-D048-8D18-E87E952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5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975389" y="2151383"/>
            <a:ext cx="16130906" cy="45876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2674" y="2151383"/>
            <a:ext cx="47965996" cy="45876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D186-C122-F04C-979B-D51A274C8F3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518-4414-D048-8D18-E87E952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D186-C122-F04C-979B-D51A274C8F3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518-4414-D048-8D18-E87E952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476" y="12339321"/>
            <a:ext cx="21762720" cy="3813810"/>
          </a:xfrm>
        </p:spPr>
        <p:txBody>
          <a:bodyPr anchor="t"/>
          <a:lstStyle>
            <a:lvl1pPr algn="l">
              <a:defRPr sz="11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76" y="8138799"/>
            <a:ext cx="21762720" cy="4200526"/>
          </a:xfrm>
        </p:spPr>
        <p:txBody>
          <a:bodyPr anchor="b"/>
          <a:lstStyle>
            <a:lvl1pPr marL="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1pPr>
            <a:lvl2pPr marL="1279852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55970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839556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4pPr>
            <a:lvl5pPr marL="5119414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5pPr>
            <a:lvl6pPr marL="6399266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6pPr>
            <a:lvl7pPr marL="7679118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7pPr>
            <a:lvl8pPr marL="895897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8pPr>
            <a:lvl9pPr marL="1023882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D186-C122-F04C-979B-D51A274C8F3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518-4414-D048-8D18-E87E952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2671" y="12543794"/>
            <a:ext cx="32048450" cy="35484436"/>
          </a:xfrm>
        </p:spPr>
        <p:txBody>
          <a:bodyPr/>
          <a:lstStyle>
            <a:lvl1pPr>
              <a:defRPr sz="7800"/>
            </a:lvl1pPr>
            <a:lvl2pPr>
              <a:defRPr sz="6700"/>
            </a:lvl2pPr>
            <a:lvl3pPr>
              <a:defRPr sz="56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57841" y="12543794"/>
            <a:ext cx="32048450" cy="35484436"/>
          </a:xfrm>
        </p:spPr>
        <p:txBody>
          <a:bodyPr/>
          <a:lstStyle>
            <a:lvl1pPr>
              <a:defRPr sz="7800"/>
            </a:lvl1pPr>
            <a:lvl2pPr>
              <a:defRPr sz="6700"/>
            </a:lvl2pPr>
            <a:lvl3pPr>
              <a:defRPr sz="56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D186-C122-F04C-979B-D51A274C8F3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518-4414-D048-8D18-E87E952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3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768986"/>
            <a:ext cx="23042880" cy="3200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3" y="4298316"/>
            <a:ext cx="11312526" cy="1791334"/>
          </a:xfrm>
        </p:spPr>
        <p:txBody>
          <a:bodyPr anchor="b"/>
          <a:lstStyle>
            <a:lvl1pPr marL="0" indent="0">
              <a:buNone/>
              <a:defRPr sz="6700" b="1"/>
            </a:lvl1pPr>
            <a:lvl2pPr marL="1279852" indent="0">
              <a:buNone/>
              <a:defRPr sz="5600" b="1"/>
            </a:lvl2pPr>
            <a:lvl3pPr marL="2559704" indent="0">
              <a:buNone/>
              <a:defRPr sz="5000" b="1"/>
            </a:lvl3pPr>
            <a:lvl4pPr marL="3839556" indent="0">
              <a:buNone/>
              <a:defRPr sz="4500" b="1"/>
            </a:lvl4pPr>
            <a:lvl5pPr marL="5119414" indent="0">
              <a:buNone/>
              <a:defRPr sz="4500" b="1"/>
            </a:lvl5pPr>
            <a:lvl6pPr marL="6399266" indent="0">
              <a:buNone/>
              <a:defRPr sz="4500" b="1"/>
            </a:lvl6pPr>
            <a:lvl7pPr marL="7679118" indent="0">
              <a:buNone/>
              <a:defRPr sz="4500" b="1"/>
            </a:lvl7pPr>
            <a:lvl8pPr marL="8958970" indent="0">
              <a:buNone/>
              <a:defRPr sz="4500" b="1"/>
            </a:lvl8pPr>
            <a:lvl9pPr marL="10238822" indent="0">
              <a:buNone/>
              <a:defRPr sz="4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3" y="6089650"/>
            <a:ext cx="11312526" cy="11063606"/>
          </a:xfrm>
        </p:spPr>
        <p:txBody>
          <a:bodyPr/>
          <a:lstStyle>
            <a:lvl1pPr>
              <a:defRPr sz="6700"/>
            </a:lvl1pPr>
            <a:lvl2pPr>
              <a:defRPr sz="56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6074" y="4298316"/>
            <a:ext cx="11316970" cy="1791334"/>
          </a:xfrm>
        </p:spPr>
        <p:txBody>
          <a:bodyPr anchor="b"/>
          <a:lstStyle>
            <a:lvl1pPr marL="0" indent="0">
              <a:buNone/>
              <a:defRPr sz="6700" b="1"/>
            </a:lvl1pPr>
            <a:lvl2pPr marL="1279852" indent="0">
              <a:buNone/>
              <a:defRPr sz="5600" b="1"/>
            </a:lvl2pPr>
            <a:lvl3pPr marL="2559704" indent="0">
              <a:buNone/>
              <a:defRPr sz="5000" b="1"/>
            </a:lvl3pPr>
            <a:lvl4pPr marL="3839556" indent="0">
              <a:buNone/>
              <a:defRPr sz="4500" b="1"/>
            </a:lvl4pPr>
            <a:lvl5pPr marL="5119414" indent="0">
              <a:buNone/>
              <a:defRPr sz="4500" b="1"/>
            </a:lvl5pPr>
            <a:lvl6pPr marL="6399266" indent="0">
              <a:buNone/>
              <a:defRPr sz="4500" b="1"/>
            </a:lvl6pPr>
            <a:lvl7pPr marL="7679118" indent="0">
              <a:buNone/>
              <a:defRPr sz="4500" b="1"/>
            </a:lvl7pPr>
            <a:lvl8pPr marL="8958970" indent="0">
              <a:buNone/>
              <a:defRPr sz="4500" b="1"/>
            </a:lvl8pPr>
            <a:lvl9pPr marL="10238822" indent="0">
              <a:buNone/>
              <a:defRPr sz="4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6074" y="6089650"/>
            <a:ext cx="11316970" cy="11063606"/>
          </a:xfrm>
        </p:spPr>
        <p:txBody>
          <a:bodyPr/>
          <a:lstStyle>
            <a:lvl1pPr>
              <a:defRPr sz="6700"/>
            </a:lvl1pPr>
            <a:lvl2pPr>
              <a:defRPr sz="56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D186-C122-F04C-979B-D51A274C8F3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518-4414-D048-8D18-E87E952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8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D186-C122-F04C-979B-D51A274C8F3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518-4414-D048-8D18-E87E952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0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D186-C122-F04C-979B-D51A274C8F3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518-4414-D048-8D18-E87E952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4" y="764540"/>
            <a:ext cx="8423276" cy="3253740"/>
          </a:xfrm>
        </p:spPr>
        <p:txBody>
          <a:bodyPr anchor="b"/>
          <a:lstStyle>
            <a:lvl1pPr algn="l">
              <a:defRPr sz="5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0141" y="764544"/>
            <a:ext cx="14312903" cy="16388716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7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64" y="4018284"/>
            <a:ext cx="8423276" cy="13134976"/>
          </a:xfrm>
        </p:spPr>
        <p:txBody>
          <a:bodyPr/>
          <a:lstStyle>
            <a:lvl1pPr marL="0" indent="0">
              <a:buNone/>
              <a:defRPr sz="3900"/>
            </a:lvl1pPr>
            <a:lvl2pPr marL="1279852" indent="0">
              <a:buNone/>
              <a:defRPr sz="3400"/>
            </a:lvl2pPr>
            <a:lvl3pPr marL="2559704" indent="0">
              <a:buNone/>
              <a:defRPr sz="2800"/>
            </a:lvl3pPr>
            <a:lvl4pPr marL="3839556" indent="0">
              <a:buNone/>
              <a:defRPr sz="2500"/>
            </a:lvl4pPr>
            <a:lvl5pPr marL="5119414" indent="0">
              <a:buNone/>
              <a:defRPr sz="2500"/>
            </a:lvl5pPr>
            <a:lvl6pPr marL="6399266" indent="0">
              <a:buNone/>
              <a:defRPr sz="2500"/>
            </a:lvl6pPr>
            <a:lvl7pPr marL="7679118" indent="0">
              <a:buNone/>
              <a:defRPr sz="2500"/>
            </a:lvl7pPr>
            <a:lvl8pPr marL="8958970" indent="0">
              <a:buNone/>
              <a:defRPr sz="2500"/>
            </a:lvl8pPr>
            <a:lvl9pPr marL="10238822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D186-C122-F04C-979B-D51A274C8F3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518-4414-D048-8D18-E87E952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5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406" y="13441680"/>
            <a:ext cx="15361920" cy="1586866"/>
          </a:xfrm>
        </p:spPr>
        <p:txBody>
          <a:bodyPr anchor="b"/>
          <a:lstStyle>
            <a:lvl1pPr algn="l">
              <a:defRPr sz="5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8406" y="1715770"/>
            <a:ext cx="15361920" cy="11521440"/>
          </a:xfrm>
        </p:spPr>
        <p:txBody>
          <a:bodyPr/>
          <a:lstStyle>
            <a:lvl1pPr marL="0" indent="0">
              <a:buNone/>
              <a:defRPr sz="9000"/>
            </a:lvl1pPr>
            <a:lvl2pPr marL="1279852" indent="0">
              <a:buNone/>
              <a:defRPr sz="7800"/>
            </a:lvl2pPr>
            <a:lvl3pPr marL="2559704" indent="0">
              <a:buNone/>
              <a:defRPr sz="6700"/>
            </a:lvl3pPr>
            <a:lvl4pPr marL="3839556" indent="0">
              <a:buNone/>
              <a:defRPr sz="5600"/>
            </a:lvl4pPr>
            <a:lvl5pPr marL="5119414" indent="0">
              <a:buNone/>
              <a:defRPr sz="5600"/>
            </a:lvl5pPr>
            <a:lvl6pPr marL="6399266" indent="0">
              <a:buNone/>
              <a:defRPr sz="5600"/>
            </a:lvl6pPr>
            <a:lvl7pPr marL="7679118" indent="0">
              <a:buNone/>
              <a:defRPr sz="5600"/>
            </a:lvl7pPr>
            <a:lvl8pPr marL="8958970" indent="0">
              <a:buNone/>
              <a:defRPr sz="5600"/>
            </a:lvl8pPr>
            <a:lvl9pPr marL="10238822" indent="0">
              <a:buNone/>
              <a:defRPr sz="5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8406" y="15028545"/>
            <a:ext cx="15361920" cy="2253616"/>
          </a:xfrm>
        </p:spPr>
        <p:txBody>
          <a:bodyPr/>
          <a:lstStyle>
            <a:lvl1pPr marL="0" indent="0">
              <a:buNone/>
              <a:defRPr sz="3900"/>
            </a:lvl1pPr>
            <a:lvl2pPr marL="1279852" indent="0">
              <a:buNone/>
              <a:defRPr sz="3400"/>
            </a:lvl2pPr>
            <a:lvl3pPr marL="2559704" indent="0">
              <a:buNone/>
              <a:defRPr sz="2800"/>
            </a:lvl3pPr>
            <a:lvl4pPr marL="3839556" indent="0">
              <a:buNone/>
              <a:defRPr sz="2500"/>
            </a:lvl4pPr>
            <a:lvl5pPr marL="5119414" indent="0">
              <a:buNone/>
              <a:defRPr sz="2500"/>
            </a:lvl5pPr>
            <a:lvl6pPr marL="6399266" indent="0">
              <a:buNone/>
              <a:defRPr sz="2500"/>
            </a:lvl6pPr>
            <a:lvl7pPr marL="7679118" indent="0">
              <a:buNone/>
              <a:defRPr sz="2500"/>
            </a:lvl7pPr>
            <a:lvl8pPr marL="8958970" indent="0">
              <a:buNone/>
              <a:defRPr sz="2500"/>
            </a:lvl8pPr>
            <a:lvl9pPr marL="10238822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D186-C122-F04C-979B-D51A274C8F3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518-4414-D048-8D18-E87E952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768986"/>
            <a:ext cx="23042880" cy="3200400"/>
          </a:xfrm>
          <a:prstGeom prst="rect">
            <a:avLst/>
          </a:prstGeom>
        </p:spPr>
        <p:txBody>
          <a:bodyPr vert="horz" lIns="255970" tIns="127988" rIns="255970" bIns="1279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4480564"/>
            <a:ext cx="23042880" cy="12672696"/>
          </a:xfrm>
          <a:prstGeom prst="rect">
            <a:avLst/>
          </a:prstGeom>
        </p:spPr>
        <p:txBody>
          <a:bodyPr vert="horz" lIns="255970" tIns="127988" rIns="255970" bIns="1279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17797784"/>
            <a:ext cx="5974080" cy="1022350"/>
          </a:xfrm>
          <a:prstGeom prst="rect">
            <a:avLst/>
          </a:prstGeom>
        </p:spPr>
        <p:txBody>
          <a:bodyPr vert="horz" lIns="255970" tIns="127988" rIns="255970" bIns="127988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D186-C122-F04C-979B-D51A274C8F3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7760" y="17797784"/>
            <a:ext cx="8107680" cy="1022350"/>
          </a:xfrm>
          <a:prstGeom prst="rect">
            <a:avLst/>
          </a:prstGeom>
        </p:spPr>
        <p:txBody>
          <a:bodyPr vert="horz" lIns="255970" tIns="127988" rIns="255970" bIns="127988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48960" y="17797784"/>
            <a:ext cx="5974080" cy="1022350"/>
          </a:xfrm>
          <a:prstGeom prst="rect">
            <a:avLst/>
          </a:prstGeom>
        </p:spPr>
        <p:txBody>
          <a:bodyPr vert="horz" lIns="255970" tIns="127988" rIns="255970" bIns="127988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3518-4414-D048-8D18-E87E952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9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852" rtl="0" eaLnBrk="1" latinLnBrk="0" hangingPunct="1">
        <a:spcBef>
          <a:spcPct val="0"/>
        </a:spcBef>
        <a:buNone/>
        <a:defRPr sz="1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0" indent="-959890" algn="l" defTabSz="1279852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079762" indent="-799910" algn="l" defTabSz="1279852" rtl="0" eaLnBrk="1" latinLnBrk="0" hangingPunct="1">
        <a:spcBef>
          <a:spcPct val="20000"/>
        </a:spcBef>
        <a:buFont typeface="Arial"/>
        <a:buChar char="–"/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199633" indent="-639926" algn="l" defTabSz="1279852" rtl="0" eaLnBrk="1" latinLnBrk="0" hangingPunct="1">
        <a:spcBef>
          <a:spcPct val="20000"/>
        </a:spcBef>
        <a:buFont typeface="Arial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4479485" indent="-639926" algn="l" defTabSz="1279852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4pPr>
      <a:lvl5pPr marL="5759337" indent="-639926" algn="l" defTabSz="1279852" rtl="0" eaLnBrk="1" latinLnBrk="0" hangingPunct="1">
        <a:spcBef>
          <a:spcPct val="20000"/>
        </a:spcBef>
        <a:buFont typeface="Arial"/>
        <a:buChar char="»"/>
        <a:defRPr sz="5600" kern="1200">
          <a:solidFill>
            <a:schemeClr val="tx1"/>
          </a:solidFill>
          <a:latin typeface="+mn-lt"/>
          <a:ea typeface="+mn-ea"/>
          <a:cs typeface="+mn-cs"/>
        </a:defRPr>
      </a:lvl5pPr>
      <a:lvl6pPr marL="7039189" indent="-639926" algn="l" defTabSz="1279852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6pPr>
      <a:lvl7pPr marL="8319041" indent="-639926" algn="l" defTabSz="1279852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7pPr>
      <a:lvl8pPr marL="9598896" indent="-639926" algn="l" defTabSz="1279852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78750" indent="-639926" algn="l" defTabSz="1279852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79852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279852" algn="l" defTabSz="1279852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559704" algn="l" defTabSz="1279852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839556" algn="l" defTabSz="1279852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119414" algn="l" defTabSz="1279852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399266" algn="l" defTabSz="1279852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679118" algn="l" defTabSz="1279852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958970" algn="l" defTabSz="1279852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10238822" algn="l" defTabSz="1279852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8sRNA-Il21 vs venus expressio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07"/>
          <a:stretch/>
        </p:blipFill>
        <p:spPr>
          <a:xfrm>
            <a:off x="17144708" y="7173057"/>
            <a:ext cx="3436627" cy="3975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" y="152399"/>
            <a:ext cx="6150505" cy="86176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b="1" dirty="0" smtClean="0"/>
              <a:t>Supplemental Figure 1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7466" y="1859704"/>
            <a:ext cx="505220" cy="6463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A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838658" y="1724825"/>
            <a:ext cx="518019" cy="6463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B 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6421297" y="1709439"/>
            <a:ext cx="518019" cy="6463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C</a:t>
            </a:r>
            <a:endParaRPr lang="en-US" sz="3600" b="1" dirty="0">
              <a:latin typeface="Arial"/>
              <a:cs typeface="Arial"/>
            </a:endParaRPr>
          </a:p>
        </p:txBody>
      </p:sp>
      <p:pic>
        <p:nvPicPr>
          <p:cNvPr id="8" name="Picture 7" descr="Screen Shot 2014-12-01 at 1.28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067" y="2447618"/>
            <a:ext cx="4686301" cy="3594100"/>
          </a:xfrm>
          <a:prstGeom prst="rect">
            <a:avLst/>
          </a:prstGeom>
        </p:spPr>
      </p:pic>
      <p:cxnSp>
        <p:nvCxnSpPr>
          <p:cNvPr id="110" name="Straight Arrow Connector 109"/>
          <p:cNvCxnSpPr/>
          <p:nvPr/>
        </p:nvCxnSpPr>
        <p:spPr>
          <a:xfrm flipV="1">
            <a:off x="17104349" y="2579870"/>
            <a:ext cx="0" cy="26282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16656873" y="5333194"/>
            <a:ext cx="873303" cy="4801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pPr algn="ctr"/>
            <a:r>
              <a:rPr lang="en-US" sz="25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8161588" y="6300767"/>
            <a:ext cx="3972777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7324353" y="6073116"/>
            <a:ext cx="837234" cy="4801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pPr algn="ctr"/>
            <a:r>
              <a:rPr lang="en-US" sz="2500" b="1" dirty="0">
                <a:latin typeface="Arial"/>
                <a:cs typeface="Arial"/>
              </a:rPr>
              <a:t>VFP</a:t>
            </a:r>
          </a:p>
        </p:txBody>
      </p:sp>
      <p:pic>
        <p:nvPicPr>
          <p:cNvPr id="5" name="Picture 4" descr="120914 IL21VFP for paper.bmp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47425" y="2371158"/>
            <a:ext cx="3795526" cy="29329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99902" y="2001825"/>
            <a:ext cx="512506" cy="40010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B6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61829" y="1674025"/>
            <a:ext cx="691642" cy="707879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VFP </a:t>
            </a:r>
          </a:p>
          <a:p>
            <a:pPr algn="ctr"/>
            <a:r>
              <a:rPr lang="en-US" sz="2000" b="1" dirty="0">
                <a:latin typeface="Arial"/>
                <a:cs typeface="Arial"/>
              </a:rPr>
              <a:t>het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837762" y="1663279"/>
            <a:ext cx="726009" cy="707866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VFP </a:t>
            </a:r>
          </a:p>
          <a:p>
            <a:pPr algn="ctr"/>
            <a:r>
              <a:rPr lang="en-US" sz="2000" b="1" dirty="0">
                <a:latin typeface="Arial"/>
                <a:cs typeface="Arial"/>
              </a:rPr>
              <a:t>hom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75392" y="1647884"/>
            <a:ext cx="1338907" cy="707866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100 </a:t>
            </a:r>
          </a:p>
          <a:p>
            <a:pPr algn="ctr"/>
            <a:r>
              <a:rPr lang="en-US" sz="2000" b="1" dirty="0" err="1">
                <a:latin typeface="Arial"/>
                <a:cs typeface="Arial"/>
              </a:rPr>
              <a:t>bp</a:t>
            </a:r>
            <a:r>
              <a:rPr lang="en-US" sz="2000" b="1" dirty="0">
                <a:latin typeface="Arial"/>
                <a:cs typeface="Arial"/>
              </a:rPr>
              <a:t> ladder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475321" y="4533785"/>
            <a:ext cx="0" cy="3479801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407864" y="4526665"/>
            <a:ext cx="0" cy="3479801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8611" y="5968194"/>
            <a:ext cx="518019" cy="6463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D</a:t>
            </a:r>
            <a:endParaRPr lang="en-US" sz="3600" b="1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95517" y="14508771"/>
            <a:ext cx="18141" cy="134996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46398" y="17178042"/>
            <a:ext cx="3245325" cy="696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15291" y="16901253"/>
            <a:ext cx="831107" cy="48011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500" b="1" dirty="0">
                <a:latin typeface="Arial"/>
                <a:cs typeface="Arial"/>
              </a:rPr>
              <a:t>CD4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510016" y="15953089"/>
            <a:ext cx="807282" cy="48011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500" b="1" dirty="0">
                <a:latin typeface="Arial"/>
                <a:cs typeface="Arial"/>
              </a:rPr>
              <a:t>VFP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04650" y="13985087"/>
            <a:ext cx="1836265" cy="48011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500" b="1" dirty="0">
                <a:latin typeface="Arial"/>
                <a:cs typeface="Arial"/>
              </a:rPr>
              <a:t>B6 Control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65660" y="14028661"/>
            <a:ext cx="2064440" cy="48011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500" b="1" dirty="0">
                <a:latin typeface="Arial"/>
                <a:cs typeface="Arial"/>
              </a:rPr>
              <a:t>B6.IL21-VFP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590361" y="14876891"/>
            <a:ext cx="0" cy="107765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6200000">
            <a:off x="6076060" y="16140396"/>
            <a:ext cx="974702" cy="48011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500" b="1" dirty="0">
                <a:latin typeface="Arial"/>
                <a:cs typeface="Arial"/>
              </a:rPr>
              <a:t>ICOS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112646" y="17152095"/>
            <a:ext cx="917532" cy="1535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577061" y="13251647"/>
            <a:ext cx="844236" cy="646324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F 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7466" y="13689716"/>
            <a:ext cx="492546" cy="6463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E</a:t>
            </a:r>
            <a:endParaRPr lang="en-US" sz="3600" b="1" dirty="0"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421297" y="13731420"/>
            <a:ext cx="4956557" cy="3732170"/>
            <a:chOff x="17347662" y="14193752"/>
            <a:chExt cx="4956557" cy="3732170"/>
          </a:xfrm>
        </p:grpSpPr>
        <p:pic>
          <p:nvPicPr>
            <p:cNvPr id="68" name="Picture 67" descr="454010-spleen-GFP-400X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7662" y="14193752"/>
              <a:ext cx="4956557" cy="3732170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 rot="20294416">
              <a:off x="18892702" y="15159702"/>
              <a:ext cx="2262565" cy="1968495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8" tIns="45716" rIns="91428" bIns="45716"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390702" y="2579871"/>
            <a:ext cx="475804" cy="609378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1100" b="1" dirty="0"/>
              <a:t>1200</a:t>
            </a:r>
          </a:p>
          <a:p>
            <a:r>
              <a:rPr lang="en-US" sz="1100" b="1" dirty="0"/>
              <a:t>1100</a:t>
            </a:r>
          </a:p>
          <a:p>
            <a:r>
              <a:rPr lang="en-US" sz="1100" b="1" dirty="0"/>
              <a:t>1000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425870" y="3149212"/>
            <a:ext cx="403010" cy="1988216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1100" b="1" dirty="0"/>
              <a:t>900</a:t>
            </a:r>
          </a:p>
          <a:p>
            <a:r>
              <a:rPr lang="en-US" sz="1100" b="1" dirty="0"/>
              <a:t>800</a:t>
            </a:r>
          </a:p>
          <a:p>
            <a:r>
              <a:rPr lang="en-US" sz="1100" b="1" dirty="0"/>
              <a:t>700</a:t>
            </a:r>
          </a:p>
          <a:p>
            <a:r>
              <a:rPr lang="en-US" sz="1100" b="1" dirty="0"/>
              <a:t>600</a:t>
            </a:r>
          </a:p>
          <a:p>
            <a:r>
              <a:rPr lang="en-US" sz="1100" b="1" dirty="0"/>
              <a:t>500</a:t>
            </a:r>
          </a:p>
          <a:p>
            <a:r>
              <a:rPr lang="en-US" sz="1100" b="1" dirty="0"/>
              <a:t>400</a:t>
            </a:r>
          </a:p>
          <a:p>
            <a:r>
              <a:rPr lang="en-US" sz="1100" b="1" dirty="0"/>
              <a:t>300</a:t>
            </a:r>
          </a:p>
          <a:p>
            <a:r>
              <a:rPr lang="en-US" sz="1100" b="1" dirty="0"/>
              <a:t>200</a:t>
            </a:r>
          </a:p>
          <a:p>
            <a:endParaRPr lang="en-US" sz="1100" b="1" dirty="0"/>
          </a:p>
          <a:p>
            <a:r>
              <a:rPr lang="en-US" sz="1100" b="1" dirty="0"/>
              <a:t>100</a:t>
            </a:r>
          </a:p>
          <a:p>
            <a:endParaRPr lang="en-US" sz="11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123081" y="16886640"/>
            <a:ext cx="989565" cy="4801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pPr algn="ctr"/>
            <a:r>
              <a:rPr lang="en-US" sz="2500" b="1" dirty="0">
                <a:latin typeface="Arial"/>
                <a:cs typeface="Arial"/>
              </a:rPr>
              <a:t>CD44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9556401" y="14701973"/>
            <a:ext cx="0" cy="89553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16200000">
            <a:off x="9061877" y="15803386"/>
            <a:ext cx="974702" cy="48011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500" b="1" dirty="0">
                <a:latin typeface="Arial"/>
                <a:cs typeface="Arial"/>
              </a:rPr>
              <a:t>ICOS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10833155" y="17139787"/>
            <a:ext cx="1235102" cy="6154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133770" y="16901252"/>
            <a:ext cx="933834" cy="4801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2500" b="1" dirty="0">
                <a:latin typeface="Arial"/>
                <a:cs typeface="Arial"/>
              </a:rPr>
              <a:t>PD1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12548801" y="14701973"/>
            <a:ext cx="0" cy="84658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 rot="16200000">
            <a:off x="12040790" y="15740817"/>
            <a:ext cx="1010836" cy="48011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500" b="1" dirty="0">
                <a:latin typeface="Arial"/>
                <a:cs typeface="Arial"/>
              </a:rPr>
              <a:t>CD44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4202775" y="17066294"/>
            <a:ext cx="797261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3167656" y="16792170"/>
            <a:ext cx="1340212" cy="4801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2500" b="1" dirty="0">
                <a:latin typeface="Arial"/>
                <a:cs typeface="Arial"/>
              </a:rPr>
              <a:t>NK 1.1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123584" y="2473706"/>
            <a:ext cx="8343899" cy="2111085"/>
            <a:chOff x="165100" y="2092614"/>
            <a:chExt cx="8343900" cy="2111086"/>
          </a:xfrm>
        </p:grpSpPr>
        <p:grpSp>
          <p:nvGrpSpPr>
            <p:cNvPr id="70" name="Group 69"/>
            <p:cNvGrpSpPr/>
            <p:nvPr/>
          </p:nvGrpSpPr>
          <p:grpSpPr>
            <a:xfrm>
              <a:off x="350768" y="2092614"/>
              <a:ext cx="7981221" cy="937321"/>
              <a:chOff x="581389" y="2675121"/>
              <a:chExt cx="7981221" cy="937321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V="1">
                <a:off x="581389" y="3445043"/>
                <a:ext cx="7981221" cy="135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1080698" y="3276170"/>
                <a:ext cx="0" cy="256686"/>
              </a:xfrm>
              <a:prstGeom prst="line">
                <a:avLst/>
              </a:prstGeom>
              <a:ln w="15875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Rectangle 131"/>
              <p:cNvSpPr/>
              <p:nvPr/>
            </p:nvSpPr>
            <p:spPr>
              <a:xfrm flipV="1">
                <a:off x="1080698" y="3378968"/>
                <a:ext cx="194489" cy="15917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 flipH="1">
                <a:off x="1031977" y="3161339"/>
                <a:ext cx="105829" cy="8896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872900" y="2916632"/>
                <a:ext cx="468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Start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038237" y="3287781"/>
                <a:ext cx="2569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1</a:t>
                </a: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394792" y="3378968"/>
                <a:ext cx="118511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19080" y="3291155"/>
                <a:ext cx="2569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2</a:t>
                </a: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2729351" y="3378968"/>
                <a:ext cx="175651" cy="1591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674280" y="3277645"/>
                <a:ext cx="2569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3</a:t>
                </a: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546915" y="3392478"/>
                <a:ext cx="118511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471202" y="3304665"/>
                <a:ext cx="2569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4</a:t>
                </a:r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 flipV="1">
                <a:off x="3704167" y="3188357"/>
                <a:ext cx="0" cy="256686"/>
              </a:xfrm>
              <a:prstGeom prst="line">
                <a:avLst/>
              </a:prstGeom>
              <a:ln w="15875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Oval 142"/>
              <p:cNvSpPr/>
              <p:nvPr/>
            </p:nvSpPr>
            <p:spPr>
              <a:xfrm flipH="1">
                <a:off x="3641941" y="3097583"/>
                <a:ext cx="105829" cy="889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714811" y="3378968"/>
                <a:ext cx="118511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636251" y="3291155"/>
                <a:ext cx="2569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5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3482623" y="2873064"/>
                <a:ext cx="453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Stop</a:t>
                </a:r>
              </a:p>
            </p:txBody>
          </p:sp>
          <p:cxnSp>
            <p:nvCxnSpPr>
              <p:cNvPr id="147" name="Straight Arrow Connector 146"/>
              <p:cNvCxnSpPr/>
              <p:nvPr/>
            </p:nvCxnSpPr>
            <p:spPr>
              <a:xfrm>
                <a:off x="1394792" y="2934849"/>
                <a:ext cx="207641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/>
              <p:cNvSpPr txBox="1"/>
              <p:nvPr/>
            </p:nvSpPr>
            <p:spPr>
              <a:xfrm>
                <a:off x="1890045" y="2675121"/>
                <a:ext cx="11771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5’ homology arm</a:t>
                </a: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860346" y="3378969"/>
                <a:ext cx="395819" cy="1538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833323" y="3313701"/>
                <a:ext cx="549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IRES</a:t>
                </a:r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4269677" y="3311418"/>
                <a:ext cx="485698" cy="287513"/>
              </a:xfrm>
              <a:prstGeom prst="rightArrow">
                <a:avLst/>
              </a:prstGeom>
              <a:solidFill>
                <a:schemeClr val="accent3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219639" y="3304665"/>
                <a:ext cx="549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VFP</a:t>
                </a:r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 flipV="1">
                <a:off x="4743896" y="3178646"/>
                <a:ext cx="0" cy="256686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Right Arrow 153"/>
              <p:cNvSpPr/>
              <p:nvPr/>
            </p:nvSpPr>
            <p:spPr>
              <a:xfrm>
                <a:off x="4768884" y="3296832"/>
                <a:ext cx="456160" cy="302099"/>
              </a:xfrm>
              <a:prstGeom prst="rightArrow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741864" y="3296464"/>
                <a:ext cx="549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PGK</a:t>
                </a:r>
              </a:p>
            </p:txBody>
          </p:sp>
          <p:sp>
            <p:nvSpPr>
              <p:cNvPr id="156" name="Right Arrow 155"/>
              <p:cNvSpPr/>
              <p:nvPr/>
            </p:nvSpPr>
            <p:spPr>
              <a:xfrm>
                <a:off x="5225044" y="3298352"/>
                <a:ext cx="456160" cy="302099"/>
              </a:xfrm>
              <a:prstGeom prst="rightArrow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5228728" y="3296433"/>
                <a:ext cx="549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Neo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5708228" y="3378967"/>
                <a:ext cx="317962" cy="159171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681203" y="3298351"/>
                <a:ext cx="549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pA</a:t>
                </a:r>
              </a:p>
            </p:txBody>
          </p:sp>
          <p:cxnSp>
            <p:nvCxnSpPr>
              <p:cNvPr id="160" name="Straight Connector 159"/>
              <p:cNvCxnSpPr/>
              <p:nvPr/>
            </p:nvCxnSpPr>
            <p:spPr>
              <a:xfrm flipV="1">
                <a:off x="6044785" y="3201867"/>
                <a:ext cx="0" cy="256686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Rectangle 160"/>
              <p:cNvSpPr/>
              <p:nvPr/>
            </p:nvSpPr>
            <p:spPr>
              <a:xfrm>
                <a:off x="6071809" y="3378967"/>
                <a:ext cx="964151" cy="1673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187252" y="3287501"/>
                <a:ext cx="10614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5 </a:t>
                </a:r>
                <a:r>
                  <a:rPr lang="en-US" sz="1100" b="1" dirty="0"/>
                  <a:t>(split)</a:t>
                </a:r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4269677" y="2939026"/>
                <a:ext cx="207641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4764928" y="2679299"/>
                <a:ext cx="11771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3’ homology arm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4558095" y="2991670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loxP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838644" y="2996175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loxP</a:t>
                </a:r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4534308" y="3012772"/>
              <a:ext cx="149971" cy="461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4684279" y="3029934"/>
              <a:ext cx="1111290" cy="444510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385216" y="3199897"/>
              <a:ext cx="129450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/>
                <a:t>X Cre mouse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348551" y="3240972"/>
              <a:ext cx="6701028" cy="739377"/>
              <a:chOff x="924289" y="4056951"/>
              <a:chExt cx="6701028" cy="739377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924289" y="4642439"/>
                <a:ext cx="670102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1423598" y="4460056"/>
                <a:ext cx="0" cy="256686"/>
              </a:xfrm>
              <a:prstGeom prst="line">
                <a:avLst/>
              </a:prstGeom>
              <a:ln w="15875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 flipV="1">
                <a:off x="1423598" y="4562854"/>
                <a:ext cx="194489" cy="15917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 flipH="1">
                <a:off x="1374877" y="4345225"/>
                <a:ext cx="105829" cy="8896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215800" y="4100519"/>
                <a:ext cx="468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Start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374876" y="4475041"/>
                <a:ext cx="2569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1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7692" y="4562854"/>
                <a:ext cx="118511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661980" y="4475041"/>
                <a:ext cx="2569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2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072251" y="4562854"/>
                <a:ext cx="175651" cy="1591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017180" y="4461531"/>
                <a:ext cx="2569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3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889815" y="4576364"/>
                <a:ext cx="118511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814102" y="4488551"/>
                <a:ext cx="2569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4</a:t>
                </a:r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 flipV="1">
                <a:off x="4047067" y="4372243"/>
                <a:ext cx="0" cy="256686"/>
              </a:xfrm>
              <a:prstGeom prst="line">
                <a:avLst/>
              </a:prstGeom>
              <a:ln w="15875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Oval 99"/>
              <p:cNvSpPr/>
              <p:nvPr/>
            </p:nvSpPr>
            <p:spPr>
              <a:xfrm flipH="1">
                <a:off x="3984841" y="4281469"/>
                <a:ext cx="105829" cy="889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057711" y="4562854"/>
                <a:ext cx="118511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979151" y="4475041"/>
                <a:ext cx="2569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5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825523" y="4056951"/>
                <a:ext cx="453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Stop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203246" y="4562855"/>
                <a:ext cx="395819" cy="1538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176223" y="4497587"/>
                <a:ext cx="549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IRES</a:t>
                </a:r>
              </a:p>
            </p:txBody>
          </p:sp>
          <p:sp>
            <p:nvSpPr>
              <p:cNvPr id="124" name="Right Arrow 123"/>
              <p:cNvSpPr/>
              <p:nvPr/>
            </p:nvSpPr>
            <p:spPr>
              <a:xfrm>
                <a:off x="4612577" y="4495304"/>
                <a:ext cx="485698" cy="287513"/>
              </a:xfrm>
              <a:prstGeom prst="rightArrow">
                <a:avLst/>
              </a:prstGeom>
              <a:solidFill>
                <a:schemeClr val="accent3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562539" y="4488549"/>
                <a:ext cx="549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VFP</a:t>
                </a: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 flipV="1">
                <a:off x="5114672" y="4402915"/>
                <a:ext cx="0" cy="256686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5141696" y="4580015"/>
                <a:ext cx="964151" cy="1673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308978" y="4488549"/>
                <a:ext cx="10614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5 </a:t>
                </a:r>
                <a:r>
                  <a:rPr lang="en-US" sz="1100" b="1" dirty="0"/>
                  <a:t>(split)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105846" y="4398955"/>
                <a:ext cx="11732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PGK-Neo excised</a:t>
                </a: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165100" y="2092614"/>
              <a:ext cx="8343900" cy="2111086"/>
            </a:xfrm>
            <a:prstGeom prst="rect">
              <a:avLst/>
            </a:prstGeom>
            <a:noFill/>
            <a:ln w="127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7" name="Picture 166" descr="18sRNA-Il21 vs venus expressio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9" r="-689" b="78364"/>
          <a:stretch/>
        </p:blipFill>
        <p:spPr>
          <a:xfrm>
            <a:off x="20238648" y="7305380"/>
            <a:ext cx="2519751" cy="832070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646" y="6300767"/>
            <a:ext cx="4980809" cy="3564697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4136" y="6300767"/>
            <a:ext cx="5504311" cy="3564697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29621" y="6300766"/>
            <a:ext cx="5321462" cy="3564697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3583" y="10249414"/>
            <a:ext cx="4709385" cy="3002233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6188" y="9931929"/>
            <a:ext cx="5207401" cy="3319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92" y="14497641"/>
            <a:ext cx="4588283" cy="2485319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>
            <a:off x="4914999" y="15149739"/>
            <a:ext cx="1218884" cy="0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Screen Shot 2016-02-08 at 7.30.40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79" y="14550987"/>
            <a:ext cx="2460523" cy="2460523"/>
          </a:xfrm>
          <a:prstGeom prst="rect">
            <a:avLst/>
          </a:prstGeom>
        </p:spPr>
      </p:pic>
      <p:pic>
        <p:nvPicPr>
          <p:cNvPr id="17" name="Picture 16" descr="Screen Shot 2016-02-08 at 7.33.36 P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616" y="14593701"/>
            <a:ext cx="2343552" cy="2383106"/>
          </a:xfrm>
          <a:prstGeom prst="rect">
            <a:avLst/>
          </a:prstGeom>
        </p:spPr>
      </p:pic>
      <p:pic>
        <p:nvPicPr>
          <p:cNvPr id="18" name="Picture 17" descr="Screen Shot 2016-02-08 at 7.36.28 P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962" y="14593701"/>
            <a:ext cx="2243599" cy="21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" y="152399"/>
            <a:ext cx="6150483" cy="861754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b="1" dirty="0" smtClean="0"/>
              <a:t>Supplemental Figure 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5901" y="1580672"/>
            <a:ext cx="441398" cy="646324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a</a:t>
            </a:r>
          </a:p>
        </p:txBody>
      </p:sp>
      <p:pic>
        <p:nvPicPr>
          <p:cNvPr id="13" name="Picture 12" descr="S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79" y="2004348"/>
            <a:ext cx="7734974" cy="44641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85953" y="1903821"/>
            <a:ext cx="466623" cy="6463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b</a:t>
            </a:r>
          </a:p>
        </p:txBody>
      </p:sp>
      <p:pic>
        <p:nvPicPr>
          <p:cNvPr id="15" name="Picture 14" descr="fig5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842" y="1903821"/>
            <a:ext cx="7735585" cy="59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9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" y="152399"/>
            <a:ext cx="6150483" cy="861754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b="1" dirty="0" smtClean="0"/>
              <a:t>Supplemental Figure 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22749" y="7250533"/>
            <a:ext cx="466623" cy="6463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b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12801" y="7573682"/>
            <a:ext cx="441375" cy="6463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c</a:t>
            </a:r>
            <a:endParaRPr lang="en-US" sz="3600" b="1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46" y="8610725"/>
            <a:ext cx="3535037" cy="3519994"/>
          </a:xfrm>
          <a:prstGeom prst="rect">
            <a:avLst/>
          </a:prstGeom>
        </p:spPr>
      </p:pic>
      <p:pic>
        <p:nvPicPr>
          <p:cNvPr id="3" name="Picture 2" descr="Screen Shot 2016-02-10 at 3.24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6" y="8610725"/>
            <a:ext cx="3232874" cy="31430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0629" y="8022466"/>
            <a:ext cx="3419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Negative Control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94111" y="8022466"/>
            <a:ext cx="198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Recipient</a:t>
            </a:r>
            <a:endParaRPr lang="en-US" sz="36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016277" y="8668797"/>
            <a:ext cx="0" cy="23469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621429" y="11111639"/>
            <a:ext cx="825977" cy="477033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500" b="1" dirty="0" smtClean="0">
                <a:latin typeface="Arial"/>
                <a:cs typeface="Arial"/>
              </a:rPr>
              <a:t>CD4</a:t>
            </a:r>
            <a:endParaRPr lang="en-US" sz="2500" b="1" dirty="0">
              <a:latin typeface="Arial"/>
              <a:cs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01088" y="12422683"/>
            <a:ext cx="5453042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1494" y="12145894"/>
            <a:ext cx="802339" cy="477033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500" b="1" dirty="0" smtClean="0">
                <a:latin typeface="Arial"/>
                <a:cs typeface="Arial"/>
              </a:rPr>
              <a:t>VFP</a:t>
            </a:r>
            <a:endParaRPr lang="en-US" sz="2500" b="1" dirty="0">
              <a:latin typeface="Arial"/>
              <a:cs typeface="Arial"/>
            </a:endParaRPr>
          </a:p>
        </p:txBody>
      </p:sp>
      <p:pic>
        <p:nvPicPr>
          <p:cNvPr id="9" name="Picture 8" descr="Supp 3 B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547" y="8022465"/>
            <a:ext cx="7785129" cy="48979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9958" y="2246376"/>
            <a:ext cx="441398" cy="646324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a</a:t>
            </a:r>
          </a:p>
        </p:txBody>
      </p:sp>
      <p:pic>
        <p:nvPicPr>
          <p:cNvPr id="5" name="Picture 4" descr="Screen Shot 2016-02-20 at 7.39.1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193" y="2892700"/>
            <a:ext cx="4407984" cy="3369872"/>
          </a:xfrm>
          <a:prstGeom prst="rect">
            <a:avLst/>
          </a:prstGeom>
        </p:spPr>
      </p:pic>
      <p:pic>
        <p:nvPicPr>
          <p:cNvPr id="6" name="Picture 5" descr="Screen Shot 2016-02-20 at 7.38.48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11" y="2892699"/>
            <a:ext cx="4416922" cy="3343797"/>
          </a:xfrm>
          <a:prstGeom prst="rect">
            <a:avLst/>
          </a:prstGeom>
        </p:spPr>
      </p:pic>
      <p:pic>
        <p:nvPicPr>
          <p:cNvPr id="7" name="Picture 6" descr="Screen Shot 2016-02-20 at 7.38.56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8" y="2892699"/>
            <a:ext cx="4322737" cy="3343124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1831494" y="3027400"/>
            <a:ext cx="0" cy="23469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1445491" y="5470242"/>
            <a:ext cx="808288" cy="477033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500" b="1" dirty="0" smtClean="0">
                <a:latin typeface="Arial"/>
                <a:cs typeface="Arial"/>
              </a:rPr>
              <a:t>PD1</a:t>
            </a:r>
            <a:endParaRPr lang="en-US" sz="2500" b="1" dirty="0"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69268" y="6512612"/>
            <a:ext cx="3027593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53300" y="6235823"/>
            <a:ext cx="1271343" cy="477033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500" b="1" dirty="0" smtClean="0">
                <a:latin typeface="Arial"/>
                <a:cs typeface="Arial"/>
              </a:rPr>
              <a:t>CXCR5</a:t>
            </a:r>
            <a:endParaRPr lang="en-US" sz="2500" b="1" dirty="0"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267875" y="3027399"/>
            <a:ext cx="0" cy="23469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6873028" y="5470241"/>
            <a:ext cx="825977" cy="477033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500" b="1" dirty="0" smtClean="0">
                <a:latin typeface="Arial"/>
                <a:cs typeface="Arial"/>
              </a:rPr>
              <a:t>CD4</a:t>
            </a:r>
            <a:endParaRPr lang="en-US" sz="2500" b="1" dirty="0">
              <a:latin typeface="Arial"/>
              <a:cs typeface="Arial"/>
            </a:endParaRPr>
          </a:p>
        </p:txBody>
      </p:sp>
      <p:cxnSp>
        <p:nvCxnSpPr>
          <p:cNvPr id="26" name="Straight Arrow Connector 25"/>
          <p:cNvCxnSpPr>
            <a:stCxn id="27" idx="3"/>
          </p:cNvCxnSpPr>
          <p:nvPr/>
        </p:nvCxnSpPr>
        <p:spPr>
          <a:xfrm>
            <a:off x="8422967" y="6501089"/>
            <a:ext cx="3415268" cy="3827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96833" y="6262572"/>
            <a:ext cx="826134" cy="477033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500" b="1" dirty="0" smtClean="0">
                <a:latin typeface="Arial"/>
                <a:cs typeface="Arial"/>
              </a:rPr>
              <a:t>IL21</a:t>
            </a:r>
            <a:endParaRPr lang="en-US" sz="2500" b="1" dirty="0">
              <a:latin typeface="Arial"/>
              <a:cs typeface="Arial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2381899" y="3101216"/>
            <a:ext cx="0" cy="23469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>
            <a:off x="11987052" y="5544058"/>
            <a:ext cx="825977" cy="477033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500" b="1" dirty="0" smtClean="0">
                <a:latin typeface="Arial"/>
                <a:cs typeface="Arial"/>
              </a:rPr>
              <a:t>CD4</a:t>
            </a:r>
            <a:endParaRPr lang="en-US" sz="2500" b="1" dirty="0"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>
            <a:stCxn id="33" idx="3"/>
          </p:cNvCxnSpPr>
          <p:nvPr/>
        </p:nvCxnSpPr>
        <p:spPr>
          <a:xfrm>
            <a:off x="13650473" y="6539361"/>
            <a:ext cx="3237122" cy="3827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646193" y="6300844"/>
            <a:ext cx="1004280" cy="477033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500" b="1" dirty="0" smtClean="0">
                <a:latin typeface="Arial"/>
                <a:cs typeface="Arial"/>
              </a:rPr>
              <a:t>CD44</a:t>
            </a:r>
            <a:endParaRPr lang="en-US" sz="2500" b="1" dirty="0">
              <a:latin typeface="Arial"/>
              <a:cs typeface="Arial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7633" y="5295768"/>
            <a:ext cx="2136006" cy="88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983381" y="4389787"/>
            <a:ext cx="3178143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676141" y="2750428"/>
            <a:ext cx="99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nT</a:t>
            </a:r>
            <a:r>
              <a:rPr lang="en-US" sz="3600" b="1" baseline="-25000" dirty="0" smtClean="0"/>
              <a:t>FH</a:t>
            </a:r>
            <a:endParaRPr lang="en-US" sz="3600" b="1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12907469" y="2729531"/>
            <a:ext cx="1224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naive</a:t>
            </a:r>
            <a:endParaRPr lang="en-US" sz="3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65740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13559</TotalTime>
  <Words>121</Words>
  <Application>Microsoft Macintosh PowerPoint</Application>
  <PresentationFormat>Custom</PresentationFormat>
  <Paragraphs>91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Adkins</dc:creator>
  <cp:lastModifiedBy>Elisabeth Adkins</cp:lastModifiedBy>
  <cp:revision>357</cp:revision>
  <cp:lastPrinted>2016-02-09T00:05:52Z</cp:lastPrinted>
  <dcterms:created xsi:type="dcterms:W3CDTF">2014-11-30T22:05:04Z</dcterms:created>
  <dcterms:modified xsi:type="dcterms:W3CDTF">2016-02-20T12:47:55Z</dcterms:modified>
</cp:coreProperties>
</file>