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84" r:id="rId2"/>
    <p:sldId id="315" r:id="rId3"/>
    <p:sldId id="316" r:id="rId4"/>
    <p:sldId id="318" r:id="rId5"/>
    <p:sldId id="319" r:id="rId6"/>
    <p:sldId id="320" r:id="rId7"/>
    <p:sldId id="321" r:id="rId8"/>
    <p:sldId id="322" r:id="rId9"/>
    <p:sldId id="325" r:id="rId10"/>
    <p:sldId id="324" r:id="rId11"/>
    <p:sldId id="326" r:id="rId12"/>
    <p:sldId id="313" r:id="rId13"/>
    <p:sldId id="329" r:id="rId14"/>
    <p:sldId id="330" r:id="rId15"/>
    <p:sldId id="333" r:id="rId16"/>
    <p:sldId id="334" r:id="rId17"/>
    <p:sldId id="335" r:id="rId18"/>
    <p:sldId id="308" r:id="rId19"/>
    <p:sldId id="306" r:id="rId20"/>
    <p:sldId id="332" r:id="rId21"/>
    <p:sldId id="336" r:id="rId22"/>
    <p:sldId id="299" r:id="rId23"/>
    <p:sldId id="303" r:id="rId24"/>
    <p:sldId id="277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66" d="100"/>
          <a:sy n="166" d="100"/>
        </p:scale>
        <p:origin x="-3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9DE22-BE64-F545-B19C-A324FCAF5A53}" type="datetimeFigureOut">
              <a:rPr lang="en-US" smtClean="0"/>
              <a:t>8/13/15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43894-C75F-7F4B-808E-42F66FC78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679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9DE22-BE64-F545-B19C-A324FCAF5A53}" type="datetimeFigureOut">
              <a:rPr lang="en-US" smtClean="0"/>
              <a:t>8/13/15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43894-C75F-7F4B-808E-42F66FC78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270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9DE22-BE64-F545-B19C-A324FCAF5A53}" type="datetimeFigureOut">
              <a:rPr lang="en-US" smtClean="0"/>
              <a:t>8/13/15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43894-C75F-7F4B-808E-42F66FC78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387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9DE22-BE64-F545-B19C-A324FCAF5A53}" type="datetimeFigureOut">
              <a:rPr lang="en-US" smtClean="0"/>
              <a:t>8/13/15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43894-C75F-7F4B-808E-42F66FC78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228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9DE22-BE64-F545-B19C-A324FCAF5A53}" type="datetimeFigureOut">
              <a:rPr lang="en-US" smtClean="0"/>
              <a:t>8/13/15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43894-C75F-7F4B-808E-42F66FC78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66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9DE22-BE64-F545-B19C-A324FCAF5A53}" type="datetimeFigureOut">
              <a:rPr lang="en-US" smtClean="0"/>
              <a:t>8/13/15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43894-C75F-7F4B-808E-42F66FC78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109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9DE22-BE64-F545-B19C-A324FCAF5A53}" type="datetimeFigureOut">
              <a:rPr lang="en-US" smtClean="0"/>
              <a:t>8/13/15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43894-C75F-7F4B-808E-42F66FC78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380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9DE22-BE64-F545-B19C-A324FCAF5A53}" type="datetimeFigureOut">
              <a:rPr lang="en-US" smtClean="0"/>
              <a:t>8/13/15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43894-C75F-7F4B-808E-42F66FC78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297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9DE22-BE64-F545-B19C-A324FCAF5A53}" type="datetimeFigureOut">
              <a:rPr lang="en-US" smtClean="0"/>
              <a:t>8/13/15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43894-C75F-7F4B-808E-42F66FC78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124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9DE22-BE64-F545-B19C-A324FCAF5A53}" type="datetimeFigureOut">
              <a:rPr lang="en-US" smtClean="0"/>
              <a:t>8/13/15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43894-C75F-7F4B-808E-42F66FC78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366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9DE22-BE64-F545-B19C-A324FCAF5A53}" type="datetimeFigureOut">
              <a:rPr lang="en-US" smtClean="0"/>
              <a:t>8/13/15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43894-C75F-7F4B-808E-42F66FC78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528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9DE22-BE64-F545-B19C-A324FCAF5A53}" type="datetimeFigureOut">
              <a:rPr lang="en-US" smtClean="0"/>
              <a:t>8/13/15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43894-C75F-7F4B-808E-42F66FC78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190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emf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Arial"/>
                <a:cs typeface="Arial"/>
              </a:rPr>
              <a:t>Genetic mechanisms of BXSB-mediating SLE acceleration</a:t>
            </a:r>
            <a:endParaRPr lang="en-US" sz="3600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79252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5-08-14 at 8.10.4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6116"/>
            <a:ext cx="9144000" cy="3370324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Arial"/>
                <a:cs typeface="Arial"/>
              </a:rPr>
              <a:t>Differential genes are metabolic</a:t>
            </a:r>
            <a:endParaRPr lang="en-US" sz="3200" b="1" dirty="0">
              <a:latin typeface="Arial"/>
              <a:cs typeface="Arial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831547"/>
            <a:ext cx="9144000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5009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Connector 38"/>
          <p:cNvCxnSpPr/>
          <p:nvPr/>
        </p:nvCxnSpPr>
        <p:spPr>
          <a:xfrm>
            <a:off x="2315728" y="3750695"/>
            <a:ext cx="4317324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315728" y="3439550"/>
            <a:ext cx="4317324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2315728" y="2459512"/>
            <a:ext cx="4317324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315728" y="2121910"/>
            <a:ext cx="4317324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Arial"/>
                <a:cs typeface="Arial"/>
              </a:rPr>
              <a:t>Interaction between YAA and genomic backgrounds</a:t>
            </a:r>
            <a:endParaRPr lang="en-US" sz="3200" b="1" dirty="0">
              <a:latin typeface="Arial"/>
              <a:cs typeface="Arial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153720" y="4389637"/>
            <a:ext cx="7128494" cy="1184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/>
              <a:buChar char="•"/>
            </a:pPr>
            <a:r>
              <a:rPr lang="en-US" sz="1200" dirty="0" smtClean="0">
                <a:latin typeface="Arial"/>
                <a:cs typeface="Arial"/>
              </a:rPr>
              <a:t>Intersection between DE1 and DE2 are </a:t>
            </a:r>
            <a:r>
              <a:rPr lang="en-US" sz="1200" dirty="0" err="1" smtClean="0">
                <a:latin typeface="Arial"/>
                <a:cs typeface="Arial"/>
              </a:rPr>
              <a:t>Yaa</a:t>
            </a:r>
            <a:r>
              <a:rPr lang="en-US" sz="1200" dirty="0" smtClean="0">
                <a:latin typeface="Arial"/>
                <a:cs typeface="Arial"/>
              </a:rPr>
              <a:t>-genes irrelevant of genomic background</a:t>
            </a:r>
          </a:p>
          <a:p>
            <a:pPr marL="171450" indent="-171450">
              <a:lnSpc>
                <a:spcPct val="150000"/>
              </a:lnSpc>
              <a:buFont typeface="Arial"/>
              <a:buChar char="•"/>
            </a:pPr>
            <a:r>
              <a:rPr lang="en-US" sz="1200" dirty="0" smtClean="0">
                <a:latin typeface="Arial"/>
                <a:cs typeface="Arial"/>
              </a:rPr>
              <a:t>DE2-specific genes reflect interaction between </a:t>
            </a:r>
            <a:r>
              <a:rPr lang="en-US" sz="1200" dirty="0" err="1" smtClean="0">
                <a:latin typeface="Arial"/>
                <a:cs typeface="Arial"/>
              </a:rPr>
              <a:t>Yaa</a:t>
            </a:r>
            <a:r>
              <a:rPr lang="en-US" sz="1200" dirty="0" smtClean="0">
                <a:latin typeface="Arial"/>
                <a:cs typeface="Arial"/>
              </a:rPr>
              <a:t> locus and BXSB genomic background</a:t>
            </a:r>
          </a:p>
          <a:p>
            <a:pPr marL="171450" indent="-171450">
              <a:lnSpc>
                <a:spcPct val="150000"/>
              </a:lnSpc>
              <a:buFont typeface="Arial"/>
              <a:buChar char="•"/>
            </a:pPr>
            <a:r>
              <a:rPr lang="en-US" sz="1200" dirty="0" smtClean="0">
                <a:latin typeface="Arial"/>
                <a:cs typeface="Arial"/>
              </a:rPr>
              <a:t>DE1-</a:t>
            </a:r>
            <a:r>
              <a:rPr lang="en-US" sz="1200" dirty="0">
                <a:latin typeface="Arial"/>
                <a:cs typeface="Arial"/>
              </a:rPr>
              <a:t>specific genes reflect interaction between </a:t>
            </a:r>
            <a:r>
              <a:rPr lang="en-US" sz="1200" dirty="0" err="1">
                <a:latin typeface="Arial"/>
                <a:cs typeface="Arial"/>
              </a:rPr>
              <a:t>Yaa</a:t>
            </a:r>
            <a:r>
              <a:rPr lang="en-US" sz="1200" dirty="0">
                <a:latin typeface="Arial"/>
                <a:cs typeface="Arial"/>
              </a:rPr>
              <a:t> locus and </a:t>
            </a:r>
            <a:r>
              <a:rPr lang="en-US" sz="1200" dirty="0" smtClean="0">
                <a:latin typeface="Arial"/>
                <a:cs typeface="Arial"/>
              </a:rPr>
              <a:t>B6 </a:t>
            </a:r>
            <a:r>
              <a:rPr lang="en-US" sz="1200" dirty="0">
                <a:latin typeface="Arial"/>
                <a:cs typeface="Arial"/>
              </a:rPr>
              <a:t>genomic background</a:t>
            </a:r>
          </a:p>
          <a:p>
            <a:pPr marL="171450" indent="-171450">
              <a:lnSpc>
                <a:spcPct val="150000"/>
              </a:lnSpc>
              <a:buFont typeface="Arial"/>
              <a:buChar char="•"/>
            </a:pPr>
            <a:endParaRPr lang="en-US" sz="1200" dirty="0" smtClean="0">
              <a:latin typeface="Arial"/>
              <a:cs typeface="Arial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2822869" y="2042537"/>
            <a:ext cx="2901737" cy="14992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Arial"/>
                <a:cs typeface="Arial"/>
              </a:rPr>
              <a:t>B6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806445" y="2042537"/>
            <a:ext cx="517910" cy="14992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latin typeface="Arial"/>
                <a:cs typeface="Arial"/>
              </a:rPr>
              <a:t>Yaa</a:t>
            </a:r>
            <a:r>
              <a:rPr lang="en-US" sz="1000" dirty="0" smtClean="0">
                <a:latin typeface="Arial"/>
                <a:cs typeface="Arial"/>
              </a:rPr>
              <a:t>-</a:t>
            </a:r>
            <a:endParaRPr lang="en-US" sz="1000" dirty="0">
              <a:latin typeface="Arial"/>
              <a:cs typeface="Arial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2822869" y="2382613"/>
            <a:ext cx="2901737" cy="14992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Arial"/>
                <a:cs typeface="Arial"/>
              </a:rPr>
              <a:t>B6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5806445" y="2382613"/>
            <a:ext cx="517910" cy="149926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latin typeface="Arial"/>
                <a:cs typeface="Arial"/>
              </a:rPr>
              <a:t>Yaa</a:t>
            </a:r>
            <a:r>
              <a:rPr lang="en-US" sz="1000" dirty="0">
                <a:latin typeface="Arial"/>
                <a:cs typeface="Arial"/>
              </a:rPr>
              <a:t>+</a:t>
            </a:r>
            <a:endParaRPr lang="en-US" sz="1000" dirty="0">
              <a:latin typeface="Arial"/>
              <a:cs typeface="Arial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2822869" y="3367060"/>
            <a:ext cx="2901737" cy="149926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Arial"/>
                <a:cs typeface="Arial"/>
              </a:rPr>
              <a:t>BXSB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2822869" y="3669386"/>
            <a:ext cx="2901737" cy="149926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Arial"/>
                <a:cs typeface="Arial"/>
              </a:rPr>
              <a:t>BXSB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5806445" y="3669386"/>
            <a:ext cx="517910" cy="149926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latin typeface="Arial"/>
                <a:cs typeface="Arial"/>
              </a:rPr>
              <a:t>Yaa</a:t>
            </a:r>
            <a:r>
              <a:rPr lang="en-US" sz="1000" dirty="0">
                <a:latin typeface="Arial"/>
                <a:cs typeface="Arial"/>
              </a:rPr>
              <a:t>+</a:t>
            </a:r>
            <a:endParaRPr lang="en-US" sz="1000" dirty="0">
              <a:latin typeface="Arial"/>
              <a:cs typeface="Arial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5806445" y="3367060"/>
            <a:ext cx="517910" cy="14992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latin typeface="Arial"/>
                <a:cs typeface="Arial"/>
              </a:rPr>
              <a:t>Yaa</a:t>
            </a:r>
            <a:r>
              <a:rPr lang="en-US" sz="1000" dirty="0" smtClean="0">
                <a:latin typeface="Arial"/>
                <a:cs typeface="Arial"/>
              </a:rPr>
              <a:t>-</a:t>
            </a:r>
            <a:endParaRPr lang="en-US" sz="1000" dirty="0">
              <a:latin typeface="Arial"/>
              <a:cs typeface="Arial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160359" y="1554533"/>
            <a:ext cx="6121855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/>
              <a:buChar char="•"/>
            </a:pPr>
            <a:r>
              <a:rPr lang="en-US" sz="1200" dirty="0" smtClean="0">
                <a:latin typeface="Arial"/>
                <a:cs typeface="Arial"/>
              </a:rPr>
              <a:t>DE1: </a:t>
            </a:r>
            <a:r>
              <a:rPr lang="en-US" sz="1200" dirty="0" err="1" smtClean="0">
                <a:latin typeface="Arial"/>
                <a:cs typeface="Arial"/>
              </a:rPr>
              <a:t>Yaa</a:t>
            </a:r>
            <a:r>
              <a:rPr lang="en-US" sz="1200" dirty="0" smtClean="0">
                <a:latin typeface="Arial"/>
                <a:cs typeface="Arial"/>
              </a:rPr>
              <a:t>-targeting genes in the B6 background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161265" y="2879686"/>
            <a:ext cx="6120949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/>
              <a:buChar char="•"/>
            </a:pPr>
            <a:r>
              <a:rPr lang="en-US" sz="1200" dirty="0" smtClean="0">
                <a:latin typeface="Arial"/>
                <a:cs typeface="Arial"/>
              </a:rPr>
              <a:t>DE2: </a:t>
            </a:r>
            <a:r>
              <a:rPr lang="en-US" sz="1200" dirty="0" err="1" smtClean="0">
                <a:latin typeface="Arial"/>
                <a:cs typeface="Arial"/>
              </a:rPr>
              <a:t>Yaa</a:t>
            </a:r>
            <a:r>
              <a:rPr lang="en-US" sz="1200" dirty="0" smtClean="0">
                <a:latin typeface="Arial"/>
                <a:cs typeface="Arial"/>
              </a:rPr>
              <a:t>-targeting genes in the BXSB background</a:t>
            </a:r>
          </a:p>
        </p:txBody>
      </p:sp>
    </p:spTree>
    <p:extLst>
      <p:ext uri="{BB962C8B-B14F-4D97-AF65-F5344CB8AC3E}">
        <p14:creationId xmlns:p14="http://schemas.microsoft.com/office/powerpoint/2010/main" val="2553455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ven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000" y="481419"/>
            <a:ext cx="3572932" cy="35729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88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Arial"/>
                <a:cs typeface="Arial"/>
              </a:rPr>
              <a:t>Strong BXSB-specific signal </a:t>
            </a:r>
            <a:endParaRPr lang="en-US" sz="2800" b="1" dirty="0">
              <a:latin typeface="Arial"/>
              <a:cs typeface="Arial"/>
            </a:endParaRPr>
          </a:p>
        </p:txBody>
      </p:sp>
      <p:pic>
        <p:nvPicPr>
          <p:cNvPr id="5" name="Picture 4" descr="Screen Shot 2015-08-14 at 8.38.34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04470"/>
            <a:ext cx="9144000" cy="2784929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0" y="3501790"/>
            <a:ext cx="9144000" cy="0"/>
          </a:xfrm>
          <a:prstGeom prst="line">
            <a:avLst/>
          </a:prstGeom>
          <a:ln w="127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6773333" y="4879879"/>
            <a:ext cx="384848" cy="61575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5316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88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Arial"/>
                <a:cs typeface="Arial"/>
              </a:rPr>
              <a:t>BXSB-specific genes are immunological</a:t>
            </a:r>
            <a:endParaRPr lang="en-US" sz="2800" b="1" dirty="0">
              <a:latin typeface="Arial"/>
              <a:cs typeface="Arial"/>
            </a:endParaRPr>
          </a:p>
        </p:txBody>
      </p:sp>
      <p:pic>
        <p:nvPicPr>
          <p:cNvPr id="3" name="Picture 2" descr="Screen Shot 2015-08-14 at 8.46.49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9" b="-1"/>
          <a:stretch/>
        </p:blipFill>
        <p:spPr>
          <a:xfrm>
            <a:off x="0" y="1617133"/>
            <a:ext cx="9144000" cy="340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5398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88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Arial"/>
                <a:cs typeface="Arial"/>
              </a:rPr>
              <a:t>B6-specific genes are metabolic</a:t>
            </a:r>
            <a:endParaRPr lang="en-US" sz="2800" b="1" dirty="0">
              <a:latin typeface="Arial"/>
              <a:cs typeface="Arial"/>
            </a:endParaRPr>
          </a:p>
        </p:txBody>
      </p:sp>
      <p:pic>
        <p:nvPicPr>
          <p:cNvPr id="4" name="Picture 3" descr="Screen Shot 2015-08-14 at 8.51.2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56536"/>
            <a:ext cx="9144000" cy="3161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842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88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b="1" dirty="0" err="1" smtClean="0">
                <a:latin typeface="Arial"/>
                <a:cs typeface="Arial"/>
              </a:rPr>
              <a:t>ImmGen</a:t>
            </a:r>
            <a:r>
              <a:rPr lang="en-US" sz="2800" b="1" dirty="0" smtClean="0">
                <a:latin typeface="Arial"/>
                <a:cs typeface="Arial"/>
              </a:rPr>
              <a:t> modules</a:t>
            </a:r>
            <a:endParaRPr lang="en-US" sz="2800" b="1" dirty="0">
              <a:latin typeface="Arial"/>
              <a:cs typeface="Arial"/>
            </a:endParaRPr>
          </a:p>
        </p:txBody>
      </p:sp>
      <p:pic>
        <p:nvPicPr>
          <p:cNvPr id="4" name="Picture 3" descr="Screen Shot 2015-08-14 at 9.35.2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2593"/>
            <a:ext cx="9144000" cy="5280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973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88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Arial"/>
                <a:cs typeface="Arial"/>
              </a:rPr>
              <a:t>BXSB-specific genes in </a:t>
            </a:r>
            <a:r>
              <a:rPr lang="en-US" sz="2800" b="1" dirty="0" err="1" smtClean="0">
                <a:latin typeface="Arial"/>
                <a:cs typeface="Arial"/>
              </a:rPr>
              <a:t>Immgen</a:t>
            </a:r>
            <a:r>
              <a:rPr lang="en-US" sz="2800" b="1" dirty="0" smtClean="0">
                <a:latin typeface="Arial"/>
                <a:cs typeface="Arial"/>
              </a:rPr>
              <a:t> modules</a:t>
            </a:r>
            <a:endParaRPr lang="en-US" sz="2800" b="1" dirty="0">
              <a:latin typeface="Arial"/>
              <a:cs typeface="Arial"/>
            </a:endParaRPr>
          </a:p>
        </p:txBody>
      </p:sp>
      <p:pic>
        <p:nvPicPr>
          <p:cNvPr id="3" name="Picture 2" descr="immge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733" y="1150288"/>
            <a:ext cx="7315200" cy="4572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302388" y="5637908"/>
            <a:ext cx="487904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/>
              <a:buChar char="•"/>
            </a:pPr>
            <a:r>
              <a:rPr lang="en-US" sz="1200" dirty="0" smtClean="0">
                <a:latin typeface="Arial"/>
                <a:cs typeface="Arial"/>
              </a:rPr>
              <a:t>Top regulators of module 24: Klf9, </a:t>
            </a:r>
            <a:r>
              <a:rPr lang="en-US" sz="1200" dirty="0" err="1" smtClean="0">
                <a:latin typeface="Arial"/>
                <a:cs typeface="Arial"/>
              </a:rPr>
              <a:t>Tcfec</a:t>
            </a:r>
            <a:r>
              <a:rPr lang="en-US" sz="1200" dirty="0" smtClean="0">
                <a:latin typeface="Arial"/>
                <a:cs typeface="Arial"/>
              </a:rPr>
              <a:t>, Ctbp2, Creg1, Tcfe3</a:t>
            </a:r>
          </a:p>
          <a:p>
            <a:pPr marL="171450" indent="-171450">
              <a:lnSpc>
                <a:spcPct val="150000"/>
              </a:lnSpc>
              <a:buFont typeface="Arial"/>
              <a:buChar char="•"/>
            </a:pPr>
            <a:r>
              <a:rPr lang="en-US" sz="1200" dirty="0">
                <a:latin typeface="Arial"/>
                <a:cs typeface="Arial"/>
              </a:rPr>
              <a:t>Top </a:t>
            </a:r>
            <a:r>
              <a:rPr lang="en-US" sz="1200" dirty="0" smtClean="0">
                <a:latin typeface="Arial"/>
                <a:cs typeface="Arial"/>
              </a:rPr>
              <a:t>regulators </a:t>
            </a:r>
            <a:r>
              <a:rPr lang="en-US" sz="1200" dirty="0">
                <a:latin typeface="Arial"/>
                <a:cs typeface="Arial"/>
              </a:rPr>
              <a:t>of module </a:t>
            </a:r>
            <a:r>
              <a:rPr lang="en-US" sz="1200" dirty="0" smtClean="0">
                <a:latin typeface="Arial"/>
                <a:cs typeface="Arial"/>
              </a:rPr>
              <a:t>25: </a:t>
            </a:r>
            <a:r>
              <a:rPr lang="en-US" sz="1200" dirty="0" err="1" smtClean="0">
                <a:latin typeface="Arial"/>
                <a:cs typeface="Arial"/>
              </a:rPr>
              <a:t>Cebpb</a:t>
            </a:r>
            <a:r>
              <a:rPr lang="en-US" sz="1200" dirty="0" smtClean="0">
                <a:latin typeface="Arial"/>
                <a:cs typeface="Arial"/>
              </a:rPr>
              <a:t>, Irf5, </a:t>
            </a:r>
            <a:r>
              <a:rPr lang="en-US" sz="1200" dirty="0" err="1" smtClean="0">
                <a:latin typeface="Arial"/>
                <a:cs typeface="Arial"/>
              </a:rPr>
              <a:t>Ciita</a:t>
            </a:r>
            <a:r>
              <a:rPr lang="en-US" sz="1200" dirty="0" smtClean="0">
                <a:latin typeface="Arial"/>
                <a:cs typeface="Arial"/>
              </a:rPr>
              <a:t>, Atf6</a:t>
            </a:r>
            <a:endParaRPr lang="en-US" sz="1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10086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88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Arial"/>
                <a:cs typeface="Arial"/>
              </a:rPr>
              <a:t>Module 25 is interesting</a:t>
            </a:r>
            <a:endParaRPr lang="en-US" sz="2800" b="1" dirty="0">
              <a:latin typeface="Arial"/>
              <a:cs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72337" y="1134243"/>
            <a:ext cx="1206905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/>
              <a:buChar char="•"/>
            </a:pPr>
            <a:r>
              <a:rPr lang="en-US" sz="1200" b="1" dirty="0" smtClean="0">
                <a:latin typeface="Arial"/>
                <a:cs typeface="Arial"/>
              </a:rPr>
              <a:t>Module 24</a:t>
            </a:r>
            <a:endParaRPr lang="en-US" sz="1200" b="1" dirty="0">
              <a:latin typeface="Arial"/>
              <a:cs typeface="Arial"/>
            </a:endParaRPr>
          </a:p>
        </p:txBody>
      </p:sp>
      <p:pic>
        <p:nvPicPr>
          <p:cNvPr id="5" name="Picture 4" descr="Screen Shot 2015-08-14 at 9.48.0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727" y="1632877"/>
            <a:ext cx="7229517" cy="1736962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0" y="3562998"/>
            <a:ext cx="9144000" cy="0"/>
          </a:xfrm>
          <a:prstGeom prst="line">
            <a:avLst/>
          </a:prstGeom>
          <a:ln w="127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972337" y="3719602"/>
            <a:ext cx="1206905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/>
              <a:buChar char="•"/>
            </a:pPr>
            <a:r>
              <a:rPr lang="en-US" sz="1200" b="1" dirty="0" smtClean="0">
                <a:latin typeface="Arial"/>
                <a:cs typeface="Arial"/>
              </a:rPr>
              <a:t>Module 25</a:t>
            </a:r>
            <a:endParaRPr lang="en-US" sz="1200" b="1" dirty="0">
              <a:latin typeface="Arial"/>
              <a:cs typeface="Arial"/>
            </a:endParaRPr>
          </a:p>
        </p:txBody>
      </p:sp>
      <p:pic>
        <p:nvPicPr>
          <p:cNvPr id="8" name="Picture 7" descr="Screen Shot 2015-08-14 at 9.55.19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096" y="4246203"/>
            <a:ext cx="8540674" cy="1679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42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88"/>
            <a:ext cx="8229600" cy="912367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Arial"/>
                <a:cs typeface="Arial"/>
              </a:rPr>
              <a:t>Genomic differences of B6 and BXSB</a:t>
            </a:r>
            <a:endParaRPr lang="en-US" sz="2800" b="1" dirty="0">
              <a:latin typeface="Arial"/>
              <a:cs typeface="Arial"/>
            </a:endParaRPr>
          </a:p>
        </p:txBody>
      </p:sp>
      <p:pic>
        <p:nvPicPr>
          <p:cNvPr id="3" name="Picture 2" descr="genom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00"/>
            <a:ext cx="9144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7894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88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Arial"/>
                <a:cs typeface="Arial"/>
              </a:rPr>
              <a:t>Predict variant’s effect</a:t>
            </a:r>
            <a:endParaRPr lang="en-US" sz="2800" b="1" dirty="0">
              <a:latin typeface="Arial"/>
              <a:cs typeface="Arial"/>
            </a:endParaRPr>
          </a:p>
        </p:txBody>
      </p:sp>
      <p:pic>
        <p:nvPicPr>
          <p:cNvPr id="3" name="Picture 2" descr="so.sta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4482"/>
            <a:ext cx="9144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521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88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lang="en-US" sz="2800" b="1" dirty="0" smtClean="0">
                <a:latin typeface="Arial"/>
                <a:cs typeface="Arial"/>
              </a:rPr>
              <a:t>-linked </a:t>
            </a:r>
            <a:r>
              <a:rPr lang="en-US" sz="2800" b="1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lang="en-US" sz="2800" b="1" dirty="0" smtClean="0">
                <a:latin typeface="Arial"/>
                <a:cs typeface="Arial"/>
              </a:rPr>
              <a:t>utoimmune </a:t>
            </a:r>
            <a:r>
              <a:rPr lang="en-US" sz="2800" b="1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lang="en-US" sz="2800" b="1" dirty="0" smtClean="0">
                <a:latin typeface="Arial"/>
                <a:cs typeface="Arial"/>
              </a:rPr>
              <a:t>cceleration</a:t>
            </a:r>
            <a:endParaRPr lang="en-US" sz="2800" b="1" dirty="0">
              <a:latin typeface="Arial"/>
              <a:cs typeface="Arial"/>
            </a:endParaRPr>
          </a:p>
        </p:txBody>
      </p:sp>
      <p:pic>
        <p:nvPicPr>
          <p:cNvPr id="3" name="Picture 2" descr="yaa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2063"/>
            <a:ext cx="9144000" cy="304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56627" y="4485043"/>
            <a:ext cx="8330173" cy="1184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/>
              <a:buChar char="•"/>
            </a:pPr>
            <a:r>
              <a:rPr lang="en-US" sz="1200" dirty="0" smtClean="0">
                <a:latin typeface="Arial"/>
                <a:cs typeface="Arial"/>
              </a:rPr>
              <a:t>The </a:t>
            </a:r>
            <a:r>
              <a:rPr lang="en-US" sz="1200" dirty="0" err="1" smtClean="0">
                <a:latin typeface="Arial"/>
                <a:cs typeface="Arial"/>
              </a:rPr>
              <a:t>Yaa</a:t>
            </a:r>
            <a:r>
              <a:rPr lang="en-US" sz="1200" dirty="0" smtClean="0">
                <a:latin typeface="Arial"/>
                <a:cs typeface="Arial"/>
              </a:rPr>
              <a:t> </a:t>
            </a:r>
            <a:r>
              <a:rPr lang="en-US" sz="1200" dirty="0">
                <a:latin typeface="Arial"/>
                <a:cs typeface="Arial"/>
              </a:rPr>
              <a:t>mutation </a:t>
            </a:r>
            <a:r>
              <a:rPr lang="en-US" sz="1200" dirty="0" smtClean="0">
                <a:latin typeface="Arial"/>
                <a:cs typeface="Arial"/>
              </a:rPr>
              <a:t>is a translocation </a:t>
            </a:r>
            <a:r>
              <a:rPr lang="en-US" sz="1200" dirty="0">
                <a:latin typeface="Arial"/>
                <a:cs typeface="Arial"/>
              </a:rPr>
              <a:t>from the </a:t>
            </a:r>
            <a:r>
              <a:rPr lang="en-US" sz="1200" dirty="0" err="1">
                <a:latin typeface="Arial"/>
                <a:cs typeface="Arial"/>
              </a:rPr>
              <a:t>telomeric</a:t>
            </a:r>
            <a:r>
              <a:rPr lang="en-US" sz="1200" dirty="0">
                <a:latin typeface="Arial"/>
                <a:cs typeface="Arial"/>
              </a:rPr>
              <a:t> end of the X chromosome </a:t>
            </a:r>
            <a:r>
              <a:rPr lang="en-US" sz="1200" dirty="0" smtClean="0">
                <a:latin typeface="Arial"/>
                <a:cs typeface="Arial"/>
              </a:rPr>
              <a:t>onto </a:t>
            </a:r>
            <a:r>
              <a:rPr lang="en-US" sz="1200" dirty="0">
                <a:latin typeface="Arial"/>
                <a:cs typeface="Arial"/>
              </a:rPr>
              <a:t>the Y </a:t>
            </a:r>
            <a:r>
              <a:rPr lang="en-US" sz="1200" dirty="0" smtClean="0">
                <a:latin typeface="Arial"/>
                <a:cs typeface="Arial"/>
              </a:rPr>
              <a:t>chromosome</a:t>
            </a:r>
            <a:endParaRPr lang="en-US" sz="1200" dirty="0" smtClean="0">
              <a:latin typeface="Arial"/>
              <a:cs typeface="Arial"/>
            </a:endParaRPr>
          </a:p>
          <a:p>
            <a:pPr marL="171450" indent="-171450">
              <a:lnSpc>
                <a:spcPct val="150000"/>
              </a:lnSpc>
              <a:buFont typeface="Arial"/>
              <a:buChar char="•"/>
            </a:pPr>
            <a:r>
              <a:rPr lang="en-US" sz="1200" dirty="0" err="1" smtClean="0">
                <a:latin typeface="Arial"/>
                <a:cs typeface="Arial"/>
              </a:rPr>
              <a:t>Yaa</a:t>
            </a:r>
            <a:r>
              <a:rPr lang="en-US" sz="1200" dirty="0" smtClean="0">
                <a:latin typeface="Arial"/>
                <a:cs typeface="Arial"/>
              </a:rPr>
              <a:t> </a:t>
            </a:r>
            <a:r>
              <a:rPr lang="en-US" sz="1200" dirty="0" smtClean="0">
                <a:latin typeface="Arial"/>
                <a:cs typeface="Arial"/>
              </a:rPr>
              <a:t>mutation is associated with the accelerated development of systemic lupus </a:t>
            </a:r>
            <a:r>
              <a:rPr lang="en-US" sz="1200" dirty="0" err="1" smtClean="0">
                <a:latin typeface="Arial"/>
                <a:cs typeface="Arial"/>
              </a:rPr>
              <a:t>erythematosus</a:t>
            </a:r>
            <a:r>
              <a:rPr lang="en-US" sz="1200" dirty="0" smtClean="0">
                <a:latin typeface="Arial"/>
                <a:cs typeface="Arial"/>
              </a:rPr>
              <a:t> (SLE</a:t>
            </a:r>
            <a:r>
              <a:rPr lang="en-US" sz="1200" dirty="0" smtClean="0">
                <a:latin typeface="Arial"/>
                <a:cs typeface="Arial"/>
              </a:rPr>
              <a:t>)</a:t>
            </a:r>
          </a:p>
          <a:p>
            <a:pPr marL="171450" indent="-171450">
              <a:lnSpc>
                <a:spcPct val="150000"/>
              </a:lnSpc>
              <a:buFont typeface="Arial"/>
              <a:buChar char="•"/>
            </a:pPr>
            <a:r>
              <a:rPr lang="en-US" sz="1200" dirty="0" smtClean="0">
                <a:latin typeface="Arial"/>
                <a:cs typeface="Arial"/>
              </a:rPr>
              <a:t>BXSB genome backbone also contributes to SLE acceleration.</a:t>
            </a:r>
          </a:p>
          <a:p>
            <a:pPr marL="171450" indent="-171450">
              <a:lnSpc>
                <a:spcPct val="150000"/>
              </a:lnSpc>
              <a:buFont typeface="Arial"/>
              <a:buChar char="•"/>
            </a:pPr>
            <a:r>
              <a:rPr lang="en-US" sz="1200" dirty="0" smtClean="0">
                <a:latin typeface="Arial"/>
                <a:cs typeface="Arial"/>
              </a:rPr>
              <a:t>Genetic mechanisms are not clear. </a:t>
            </a:r>
            <a:endParaRPr lang="en-US" sz="1200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77002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88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Arial"/>
                <a:cs typeface="Arial"/>
              </a:rPr>
              <a:t>Discussion</a:t>
            </a:r>
            <a:endParaRPr lang="en-US" sz="2800" b="1" dirty="0"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7090" y="1194837"/>
            <a:ext cx="7802136" cy="13157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dirty="0" smtClean="0">
                <a:latin typeface="Arial"/>
                <a:cs typeface="Arial"/>
              </a:rPr>
              <a:t>Biology of </a:t>
            </a:r>
            <a:r>
              <a:rPr lang="en-US" dirty="0" err="1" smtClean="0">
                <a:latin typeface="Arial"/>
                <a:cs typeface="Arial"/>
              </a:rPr>
              <a:t>ImmGen</a:t>
            </a:r>
            <a:r>
              <a:rPr lang="en-US" dirty="0" smtClean="0">
                <a:latin typeface="Arial"/>
                <a:cs typeface="Arial"/>
              </a:rPr>
              <a:t> modules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dirty="0" smtClean="0">
                <a:latin typeface="Arial"/>
                <a:cs typeface="Arial"/>
              </a:rPr>
              <a:t>Map BXSB-specific signal to cell subtypes (</a:t>
            </a:r>
            <a:r>
              <a:rPr lang="en-US" dirty="0" err="1" smtClean="0">
                <a:latin typeface="Arial"/>
                <a:cs typeface="Arial"/>
              </a:rPr>
              <a:t>ImmGen</a:t>
            </a:r>
            <a:r>
              <a:rPr lang="en-US" dirty="0" smtClean="0">
                <a:latin typeface="Arial"/>
                <a:cs typeface="Arial"/>
              </a:rPr>
              <a:t>) and IL21 signaling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dirty="0" smtClean="0">
                <a:latin typeface="Arial"/>
                <a:cs typeface="Arial"/>
              </a:rPr>
              <a:t>BXSB variants-affecting genes</a:t>
            </a:r>
            <a:endParaRPr lang="en-US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13724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62"/>
            <a:ext cx="8229600" cy="1143000"/>
          </a:xfrm>
        </p:spPr>
        <p:txBody>
          <a:bodyPr>
            <a:normAutofit/>
          </a:bodyPr>
          <a:lstStyle/>
          <a:p>
            <a:pPr lvl="1" algn="ctr" defTabSz="457200" rtl="0">
              <a:spcBef>
                <a:spcPct val="0"/>
              </a:spcBef>
            </a:pPr>
            <a:r>
              <a:rPr lang="en-US" sz="2800" b="1" dirty="0" smtClean="0">
                <a:latin typeface="Arial"/>
                <a:cs typeface="Arial"/>
              </a:rPr>
              <a:t>KEGG: SLE</a:t>
            </a:r>
            <a:endParaRPr lang="en-US" sz="5400" b="1" baseline="30000" dirty="0">
              <a:latin typeface="Arial"/>
              <a:cs typeface="Arial"/>
            </a:endParaRPr>
          </a:p>
        </p:txBody>
      </p:sp>
      <p:pic>
        <p:nvPicPr>
          <p:cNvPr id="4" name="Picture 3" descr="mmu0532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4564"/>
            <a:ext cx="9144000" cy="518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154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62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Arial"/>
                <a:cs typeface="Arial"/>
              </a:rPr>
              <a:t>Facts, questions, and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9375"/>
            <a:ext cx="8229600" cy="4916853"/>
          </a:xfrm>
        </p:spPr>
        <p:txBody>
          <a:bodyPr>
            <a:normAutofit lnSpcReduction="10000"/>
          </a:bodyPr>
          <a:lstStyle/>
          <a:p>
            <a:r>
              <a:rPr lang="en-US" sz="1400" b="1" dirty="0" smtClean="0">
                <a:latin typeface="Arial"/>
                <a:cs typeface="Arial"/>
              </a:rPr>
              <a:t>What we know?</a:t>
            </a:r>
          </a:p>
          <a:p>
            <a:pPr lvl="1"/>
            <a:r>
              <a:rPr lang="en-US" sz="1200" dirty="0" smtClean="0">
                <a:latin typeface="Arial"/>
                <a:cs typeface="Arial"/>
              </a:rPr>
              <a:t>YAA </a:t>
            </a:r>
            <a:r>
              <a:rPr lang="en-US" sz="1200" dirty="0">
                <a:latin typeface="Arial"/>
                <a:cs typeface="Arial"/>
              </a:rPr>
              <a:t>mutation was identified to be a translocation from the </a:t>
            </a:r>
            <a:r>
              <a:rPr lang="en-US" sz="1200" dirty="0" err="1">
                <a:latin typeface="Arial"/>
                <a:cs typeface="Arial"/>
              </a:rPr>
              <a:t>telomeric</a:t>
            </a:r>
            <a:r>
              <a:rPr lang="en-US" sz="1200" dirty="0">
                <a:latin typeface="Arial"/>
                <a:cs typeface="Arial"/>
              </a:rPr>
              <a:t> end of the X chromosome </a:t>
            </a:r>
            <a:r>
              <a:rPr lang="en-US" sz="1200" dirty="0" smtClean="0">
                <a:latin typeface="Arial"/>
                <a:cs typeface="Arial"/>
              </a:rPr>
              <a:t>onto </a:t>
            </a:r>
            <a:r>
              <a:rPr lang="en-US" sz="1200" dirty="0">
                <a:latin typeface="Arial"/>
                <a:cs typeface="Arial"/>
              </a:rPr>
              <a:t>the Y </a:t>
            </a:r>
            <a:r>
              <a:rPr lang="en-US" sz="1200" dirty="0" smtClean="0">
                <a:latin typeface="Arial"/>
                <a:cs typeface="Arial"/>
              </a:rPr>
              <a:t>chromosome</a:t>
            </a:r>
          </a:p>
          <a:p>
            <a:pPr lvl="1"/>
            <a:r>
              <a:rPr lang="en-US" sz="1200" dirty="0" smtClean="0">
                <a:latin typeface="Arial"/>
                <a:cs typeface="Arial"/>
              </a:rPr>
              <a:t>YAA locus contains Tlr7 gene, </a:t>
            </a:r>
            <a:r>
              <a:rPr lang="en-US" sz="1200" dirty="0" smtClean="0">
                <a:solidFill>
                  <a:srgbClr val="FF0000"/>
                </a:solidFill>
                <a:latin typeface="Arial"/>
                <a:cs typeface="Arial"/>
              </a:rPr>
              <a:t>but the exact genomic range is unclear</a:t>
            </a:r>
          </a:p>
          <a:p>
            <a:pPr lvl="1"/>
            <a:r>
              <a:rPr lang="en-US" sz="1200" dirty="0">
                <a:latin typeface="Arial"/>
                <a:cs typeface="Arial"/>
              </a:rPr>
              <a:t>The accelerated development of </a:t>
            </a:r>
            <a:r>
              <a:rPr lang="en-US" sz="1200" dirty="0" smtClean="0">
                <a:latin typeface="Arial"/>
                <a:cs typeface="Arial"/>
              </a:rPr>
              <a:t>SLE </a:t>
            </a:r>
            <a:r>
              <a:rPr lang="en-US" sz="1200" dirty="0">
                <a:latin typeface="Arial"/>
                <a:cs typeface="Arial"/>
              </a:rPr>
              <a:t>in male BXSB mice is associated with the </a:t>
            </a:r>
            <a:r>
              <a:rPr lang="en-US" sz="1200" dirty="0" smtClean="0">
                <a:latin typeface="Arial"/>
                <a:cs typeface="Arial"/>
              </a:rPr>
              <a:t>genetically abnormal YAA locus in </a:t>
            </a:r>
            <a:r>
              <a:rPr lang="en-US" sz="1200" dirty="0">
                <a:latin typeface="Arial"/>
                <a:cs typeface="Arial"/>
              </a:rPr>
              <a:t>its Y </a:t>
            </a:r>
            <a:r>
              <a:rPr lang="en-US" sz="1200" dirty="0" smtClean="0">
                <a:latin typeface="Arial"/>
                <a:cs typeface="Arial"/>
              </a:rPr>
              <a:t>chromosome</a:t>
            </a:r>
          </a:p>
          <a:p>
            <a:pPr lvl="1"/>
            <a:r>
              <a:rPr lang="en-US" sz="1200" dirty="0">
                <a:latin typeface="Arial"/>
                <a:cs typeface="Arial"/>
              </a:rPr>
              <a:t>BXSB mice with a B6 Y chromosome do not develop the disease</a:t>
            </a:r>
            <a:endParaRPr lang="en-US" sz="1200" dirty="0" smtClean="0">
              <a:latin typeface="Arial"/>
              <a:cs typeface="Arial"/>
            </a:endParaRPr>
          </a:p>
          <a:p>
            <a:pPr lvl="1"/>
            <a:r>
              <a:rPr lang="en-US" sz="1200" dirty="0" smtClean="0">
                <a:latin typeface="Arial"/>
                <a:cs typeface="Arial"/>
              </a:rPr>
              <a:t>C57BL</a:t>
            </a:r>
            <a:r>
              <a:rPr lang="en-US" sz="1200" dirty="0">
                <a:latin typeface="Arial"/>
                <a:cs typeface="Arial"/>
              </a:rPr>
              <a:t>/6J mice carrying the </a:t>
            </a:r>
            <a:r>
              <a:rPr lang="en-US" sz="1200" dirty="0" smtClean="0">
                <a:latin typeface="Arial"/>
                <a:cs typeface="Arial"/>
              </a:rPr>
              <a:t>YAA </a:t>
            </a:r>
            <a:r>
              <a:rPr lang="en-US" sz="1200" dirty="0">
                <a:latin typeface="Arial"/>
                <a:cs typeface="Arial"/>
              </a:rPr>
              <a:t>gene </a:t>
            </a:r>
            <a:r>
              <a:rPr lang="en-US" sz="1200" dirty="0" smtClean="0">
                <a:latin typeface="Arial"/>
                <a:cs typeface="Arial"/>
              </a:rPr>
              <a:t>are </a:t>
            </a:r>
            <a:r>
              <a:rPr lang="en-US" sz="1200" dirty="0">
                <a:latin typeface="Arial"/>
                <a:cs typeface="Arial"/>
              </a:rPr>
              <a:t>indistinguishable from </a:t>
            </a:r>
            <a:r>
              <a:rPr lang="en-US" sz="1200" dirty="0" smtClean="0">
                <a:latin typeface="Arial"/>
                <a:cs typeface="Arial"/>
              </a:rPr>
              <a:t>wild type controls </a:t>
            </a:r>
          </a:p>
          <a:p>
            <a:pPr lvl="1"/>
            <a:endParaRPr lang="en-US" sz="1200" dirty="0" smtClean="0">
              <a:latin typeface="Arial"/>
              <a:cs typeface="Arial"/>
            </a:endParaRPr>
          </a:p>
          <a:p>
            <a:r>
              <a:rPr lang="en-US" sz="1400" b="1" dirty="0" smtClean="0">
                <a:latin typeface="Arial"/>
                <a:cs typeface="Arial"/>
              </a:rPr>
              <a:t>What we have?</a:t>
            </a:r>
          </a:p>
          <a:p>
            <a:pPr lvl="1"/>
            <a:r>
              <a:rPr lang="en-US" sz="1200" dirty="0" smtClean="0">
                <a:latin typeface="Arial"/>
                <a:cs typeface="Arial"/>
              </a:rPr>
              <a:t>B6 and BXSB genome (Steve </a:t>
            </a:r>
            <a:r>
              <a:rPr lang="en-US" sz="1200" dirty="0" err="1" smtClean="0">
                <a:latin typeface="Arial"/>
                <a:cs typeface="Arial"/>
              </a:rPr>
              <a:t>Munger</a:t>
            </a:r>
            <a:r>
              <a:rPr lang="en-US" sz="1200" dirty="0" smtClean="0">
                <a:latin typeface="Arial"/>
                <a:cs typeface="Arial"/>
              </a:rPr>
              <a:t>)</a:t>
            </a:r>
          </a:p>
          <a:p>
            <a:pPr lvl="1"/>
            <a:r>
              <a:rPr lang="en-US" sz="1200" dirty="0" smtClean="0">
                <a:latin typeface="Arial"/>
                <a:cs typeface="Arial"/>
              </a:rPr>
              <a:t>RNA-</a:t>
            </a:r>
            <a:r>
              <a:rPr lang="en-US" sz="1200" dirty="0" err="1" smtClean="0">
                <a:latin typeface="Arial"/>
                <a:cs typeface="Arial"/>
              </a:rPr>
              <a:t>seq</a:t>
            </a:r>
            <a:r>
              <a:rPr lang="en-US" sz="1200" dirty="0" smtClean="0">
                <a:latin typeface="Arial"/>
                <a:cs typeface="Arial"/>
              </a:rPr>
              <a:t> on wild type BXSB and BXSB with B6 Y chromosome</a:t>
            </a:r>
          </a:p>
          <a:p>
            <a:pPr lvl="1"/>
            <a:r>
              <a:rPr lang="en-US" sz="1200" dirty="0" smtClean="0">
                <a:latin typeface="Arial"/>
                <a:cs typeface="Arial"/>
              </a:rPr>
              <a:t>Microarray on wild type B6, and B6 with BXSB Y chromosome</a:t>
            </a:r>
          </a:p>
          <a:p>
            <a:pPr lvl="1"/>
            <a:r>
              <a:rPr lang="en-US" sz="1200" dirty="0" smtClean="0">
                <a:latin typeface="Arial"/>
                <a:cs typeface="Arial"/>
              </a:rPr>
              <a:t>Differential genes, GO, KEGG, and master regulators</a:t>
            </a:r>
          </a:p>
          <a:p>
            <a:pPr lvl="1"/>
            <a:endParaRPr lang="en-US" sz="1200" dirty="0" smtClean="0">
              <a:latin typeface="Arial"/>
              <a:cs typeface="Arial"/>
            </a:endParaRPr>
          </a:p>
          <a:p>
            <a:r>
              <a:rPr lang="en-US" sz="1400" b="1" dirty="0" smtClean="0">
                <a:latin typeface="Arial"/>
                <a:cs typeface="Arial"/>
              </a:rPr>
              <a:t>What are the questions and how to approach?</a:t>
            </a:r>
          </a:p>
          <a:p>
            <a:pPr lvl="1"/>
            <a:r>
              <a:rPr lang="en-US" sz="1200" dirty="0">
                <a:latin typeface="Arial"/>
                <a:cs typeface="Arial"/>
              </a:rPr>
              <a:t>What are the genomic differences between BXSB and B6 that are functional</a:t>
            </a:r>
            <a:r>
              <a:rPr lang="en-US" sz="1200" dirty="0" smtClean="0">
                <a:latin typeface="Arial"/>
                <a:cs typeface="Arial"/>
              </a:rPr>
              <a:t>?</a:t>
            </a:r>
          </a:p>
          <a:p>
            <a:pPr lvl="1"/>
            <a:r>
              <a:rPr lang="en-US" sz="1200" dirty="0" smtClean="0">
                <a:latin typeface="Arial"/>
                <a:cs typeface="Arial"/>
              </a:rPr>
              <a:t>How to refine the YAA locus?</a:t>
            </a:r>
          </a:p>
          <a:p>
            <a:pPr lvl="1"/>
            <a:r>
              <a:rPr lang="en-US" sz="1200" dirty="0" smtClean="0">
                <a:latin typeface="Arial"/>
                <a:cs typeface="Arial"/>
              </a:rPr>
              <a:t>How to infer a model from the differential genes between BXSB and BXSB</a:t>
            </a:r>
            <a:r>
              <a:rPr lang="en-US" sz="1200" baseline="30000" dirty="0" smtClean="0">
                <a:latin typeface="Arial"/>
                <a:cs typeface="Arial"/>
              </a:rPr>
              <a:t>B6(Y) </a:t>
            </a:r>
            <a:r>
              <a:rPr lang="en-US" sz="1200" dirty="0" smtClean="0">
                <a:latin typeface="Arial"/>
                <a:cs typeface="Arial"/>
              </a:rPr>
              <a:t>in terms of protein cascade?</a:t>
            </a:r>
            <a:endParaRPr lang="en-US" sz="1200" baseline="30000" dirty="0">
              <a:latin typeface="Arial"/>
              <a:cs typeface="Arial"/>
            </a:endParaRPr>
          </a:p>
          <a:p>
            <a:pPr lvl="1"/>
            <a:r>
              <a:rPr lang="en-US" sz="1200" dirty="0" smtClean="0">
                <a:latin typeface="Arial"/>
                <a:cs typeface="Arial"/>
              </a:rPr>
              <a:t>How the BXSB background cooperate with the extra YAA locus on Y chromosome to accelerate SLE development?</a:t>
            </a:r>
          </a:p>
          <a:p>
            <a:pPr lvl="1"/>
            <a:r>
              <a:rPr lang="en-US" sz="1200" i="1" dirty="0" smtClean="0">
                <a:solidFill>
                  <a:srgbClr val="FF0000"/>
                </a:solidFill>
                <a:latin typeface="Arial"/>
                <a:cs typeface="Arial"/>
              </a:rPr>
              <a:t>Identify the differential genes between BXSB WT and B6 with BXSB Y chromosome</a:t>
            </a:r>
          </a:p>
          <a:p>
            <a:pPr lvl="1"/>
            <a:r>
              <a:rPr lang="en-US" sz="1200" dirty="0" smtClean="0">
                <a:latin typeface="Arial"/>
                <a:cs typeface="Arial"/>
              </a:rPr>
              <a:t>Integrate the IL21 data or not? How?</a:t>
            </a:r>
          </a:p>
        </p:txBody>
      </p:sp>
    </p:spTree>
    <p:extLst>
      <p:ext uri="{BB962C8B-B14F-4D97-AF65-F5344CB8AC3E}">
        <p14:creationId xmlns:p14="http://schemas.microsoft.com/office/powerpoint/2010/main" val="40425746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62"/>
            <a:ext cx="8229600" cy="1143000"/>
          </a:xfrm>
        </p:spPr>
        <p:txBody>
          <a:bodyPr>
            <a:normAutofit/>
          </a:bodyPr>
          <a:lstStyle/>
          <a:p>
            <a:pPr lvl="1" algn="ctr" defTabSz="457200" rtl="0">
              <a:spcBef>
                <a:spcPct val="0"/>
              </a:spcBef>
            </a:pPr>
            <a:r>
              <a:rPr lang="en-US" sz="2800" b="1" dirty="0" smtClean="0">
                <a:latin typeface="Arial"/>
                <a:cs typeface="Arial"/>
              </a:rPr>
              <a:t>BXSB</a:t>
            </a:r>
            <a:r>
              <a:rPr lang="en-US" sz="2800" b="1" baseline="30000" dirty="0" smtClean="0">
                <a:latin typeface="Arial"/>
                <a:cs typeface="Arial"/>
              </a:rPr>
              <a:t> </a:t>
            </a:r>
            <a:r>
              <a:rPr lang="en-US" sz="2800" b="1" dirty="0" smtClean="0">
                <a:latin typeface="Arial"/>
                <a:cs typeface="Arial"/>
              </a:rPr>
              <a:t>is the only SLE-causing</a:t>
            </a:r>
            <a:endParaRPr lang="en-US" sz="5400" b="1" baseline="30000" dirty="0">
              <a:latin typeface="Arial"/>
              <a:cs typeface="Arial"/>
            </a:endParaRPr>
          </a:p>
        </p:txBody>
      </p:sp>
      <p:pic>
        <p:nvPicPr>
          <p:cNvPr id="4" name="Picture 3" descr="Screen Shot 2015-05-29 at 9.42.3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597734"/>
            <a:ext cx="6081296" cy="3482266"/>
          </a:xfrm>
          <a:prstGeom prst="rect">
            <a:avLst/>
          </a:prstGeom>
        </p:spPr>
      </p:pic>
      <p:pic>
        <p:nvPicPr>
          <p:cNvPr id="11" name="Picture 10" descr="Screen Shot 2015-05-29 at 9.42.54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3645" y="1561224"/>
            <a:ext cx="3010355" cy="294070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6081297" y="1121109"/>
            <a:ext cx="0" cy="4729652"/>
          </a:xfrm>
          <a:prstGeom prst="line">
            <a:avLst/>
          </a:prstGeom>
          <a:ln w="12700" cmpd="sng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8306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Arial"/>
                <a:cs typeface="Arial"/>
              </a:rPr>
              <a:t>IL21 signaling?</a:t>
            </a:r>
            <a:endParaRPr lang="en-US" sz="3200" b="1" baseline="30000" dirty="0">
              <a:latin typeface="Arial"/>
              <a:cs typeface="Arial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598492"/>
              </p:ext>
            </p:extLst>
          </p:nvPr>
        </p:nvGraphicFramePr>
        <p:xfrm>
          <a:off x="1524000" y="2436051"/>
          <a:ext cx="60960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IL21</a:t>
                      </a:r>
                      <a:r>
                        <a:rPr lang="en-US" i="1" baseline="30000" dirty="0" smtClean="0"/>
                        <a:t>N</a:t>
                      </a:r>
                      <a:r>
                        <a:rPr lang="en-US" dirty="0" smtClean="0"/>
                        <a:t>ICOS</a:t>
                      </a:r>
                      <a:r>
                        <a:rPr lang="en-US" i="1" baseline="30000" dirty="0" smtClean="0"/>
                        <a:t>N</a:t>
                      </a:r>
                      <a:endParaRPr lang="en-US" i="1" baseline="300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IL21</a:t>
                      </a:r>
                      <a:r>
                        <a:rPr lang="en-US" i="1" baseline="30000" dirty="0" smtClean="0"/>
                        <a:t>N</a:t>
                      </a:r>
                      <a:r>
                        <a:rPr lang="en-US" dirty="0" smtClean="0"/>
                        <a:t>ICOS</a:t>
                      </a:r>
                      <a:r>
                        <a:rPr lang="en-US" i="1" baseline="30000" dirty="0" smtClean="0"/>
                        <a:t>P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IL21</a:t>
                      </a:r>
                      <a:r>
                        <a:rPr lang="en-US" i="1" baseline="30000" dirty="0" smtClean="0"/>
                        <a:t>P</a:t>
                      </a:r>
                      <a:r>
                        <a:rPr lang="en-US" dirty="0" smtClean="0"/>
                        <a:t>ICOS</a:t>
                      </a:r>
                      <a:r>
                        <a:rPr lang="en-US" i="1" baseline="30000" dirty="0" smtClean="0"/>
                        <a:t>P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BXSB</a:t>
                      </a:r>
                      <a:r>
                        <a:rPr lang="en-US" i="1" baseline="30000" dirty="0" smtClean="0"/>
                        <a:t>B6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190</a:t>
                      </a:r>
                      <a:r>
                        <a:rPr lang="en-US" baseline="30000" dirty="0" smtClean="0"/>
                        <a:t>***</a:t>
                      </a:r>
                      <a:endParaRPr lang="en-US" baseline="300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68</a:t>
                      </a:r>
                      <a:endParaRPr 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BXSB</a:t>
                      </a:r>
                      <a:r>
                        <a:rPr lang="en-US" i="1" baseline="30000" dirty="0" smtClean="0"/>
                        <a:t>YAA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43</a:t>
                      </a:r>
                      <a:endParaRPr lang="en-US" dirty="0"/>
                    </a:p>
                  </a:txBody>
                  <a:tcP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193</a:t>
                      </a:r>
                      <a:endParaRPr lang="en-US" dirty="0"/>
                    </a:p>
                  </a:txBody>
                  <a:tcP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217</a:t>
                      </a:r>
                      <a:r>
                        <a:rPr lang="en-US" baseline="30000" dirty="0" smtClean="0"/>
                        <a:t>***</a:t>
                      </a:r>
                      <a:endParaRPr lang="en-US" baseline="300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524000" y="3677934"/>
            <a:ext cx="5582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Fisher’s test: p </a:t>
            </a:r>
            <a:r>
              <a:rPr lang="en-US" sz="1200" dirty="0"/>
              <a:t>value equals 2.2e-16</a:t>
            </a:r>
          </a:p>
          <a:p>
            <a:r>
              <a:rPr lang="en-US" sz="1200" dirty="0" smtClean="0"/>
              <a:t>Chi-square test</a:t>
            </a:r>
            <a:r>
              <a:rPr lang="en-US" sz="1200" dirty="0"/>
              <a:t>: p </a:t>
            </a:r>
            <a:r>
              <a:rPr lang="en-US" sz="1200" dirty="0" smtClean="0"/>
              <a:t>values equal 6.613e</a:t>
            </a:r>
            <a:r>
              <a:rPr lang="en-US" sz="1200" dirty="0"/>
              <a:t>-12 and 1.52e-</a:t>
            </a:r>
            <a:r>
              <a:rPr lang="en-US" sz="1200" dirty="0" smtClean="0"/>
              <a:t>13 for BXSB</a:t>
            </a:r>
            <a:r>
              <a:rPr lang="en-US" sz="1200" i="1" baseline="30000" dirty="0" smtClean="0"/>
              <a:t>B6</a:t>
            </a:r>
            <a:r>
              <a:rPr lang="en-US" sz="1200" dirty="0" smtClean="0"/>
              <a:t> and BXSB</a:t>
            </a:r>
            <a:r>
              <a:rPr lang="en-US" sz="1200" i="1" baseline="30000" dirty="0" smtClean="0"/>
              <a:t>YAA</a:t>
            </a:r>
            <a:r>
              <a:rPr lang="en-US" sz="1200" dirty="0" smtClean="0"/>
              <a:t>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21304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627664" y="3819013"/>
            <a:ext cx="2311889" cy="369303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Arial"/>
                <a:cs typeface="Arial"/>
              </a:rPr>
              <a:t>Expression estimation: RSEM</a:t>
            </a:r>
            <a:endParaRPr lang="en-US" sz="1000" dirty="0">
              <a:latin typeface="Arial"/>
              <a:cs typeface="Arial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Arial"/>
                <a:cs typeface="Arial"/>
              </a:rPr>
              <a:t>Materials and Methods</a:t>
            </a:r>
            <a:endParaRPr lang="en-US" sz="3200" b="1" dirty="0"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27664" y="3138010"/>
            <a:ext cx="2311889" cy="369303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Arial"/>
                <a:cs typeface="Arial"/>
              </a:rPr>
              <a:t>Alignment: Bowtie</a:t>
            </a:r>
          </a:p>
          <a:p>
            <a:pPr algn="ctr"/>
            <a:r>
              <a:rPr lang="en-US" sz="1000" dirty="0" smtClean="0">
                <a:latin typeface="Arial"/>
                <a:cs typeface="Arial"/>
              </a:rPr>
              <a:t>B6 and BXSB pseudo-genome</a:t>
            </a:r>
            <a:endParaRPr lang="en-US" sz="1000" dirty="0"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627664" y="2474405"/>
            <a:ext cx="2311889" cy="369303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Arial"/>
                <a:cs typeface="Arial"/>
              </a:rPr>
              <a:t>FASTQ </a:t>
            </a:r>
            <a:r>
              <a:rPr lang="en-US" sz="1000" dirty="0" smtClean="0">
                <a:latin typeface="Arial"/>
                <a:cs typeface="Arial"/>
              </a:rPr>
              <a:t>trim</a:t>
            </a:r>
            <a:endParaRPr lang="en-US" sz="1000" dirty="0">
              <a:latin typeface="Arial"/>
              <a:cs typeface="Arial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4757723" y="2800213"/>
            <a:ext cx="7156" cy="345126"/>
          </a:xfrm>
          <a:prstGeom prst="line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750567" y="3473887"/>
            <a:ext cx="7156" cy="345126"/>
          </a:xfrm>
          <a:prstGeom prst="line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90099" y="3819013"/>
            <a:ext cx="2311889" cy="369303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Arial"/>
                <a:cs typeface="Arial"/>
              </a:rPr>
              <a:t>Variant call </a:t>
            </a:r>
            <a:endParaRPr lang="en-US" sz="1000" dirty="0" smtClean="0">
              <a:latin typeface="Arial"/>
              <a:cs typeface="Arial"/>
            </a:endParaRPr>
          </a:p>
          <a:p>
            <a:pPr algn="ctr"/>
            <a:r>
              <a:rPr lang="en-US" sz="1000" dirty="0" err="1" smtClean="0">
                <a:latin typeface="Arial"/>
                <a:cs typeface="Arial"/>
              </a:rPr>
              <a:t>samtools</a:t>
            </a:r>
            <a:r>
              <a:rPr lang="en-US" sz="1000" dirty="0" smtClean="0">
                <a:latin typeface="Arial"/>
                <a:cs typeface="Arial"/>
              </a:rPr>
              <a:t>, GATK, </a:t>
            </a:r>
            <a:r>
              <a:rPr lang="en-US" sz="1000" dirty="0" err="1" smtClean="0">
                <a:latin typeface="Arial"/>
                <a:cs typeface="Arial"/>
              </a:rPr>
              <a:t>VarScan</a:t>
            </a:r>
            <a:endParaRPr lang="en-US" sz="1000" dirty="0">
              <a:latin typeface="Arial"/>
              <a:cs typeface="Arial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90099" y="3138010"/>
            <a:ext cx="2311889" cy="369303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Arial"/>
                <a:cs typeface="Arial"/>
              </a:rPr>
              <a:t>Alignment: Bowtie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90099" y="2474405"/>
            <a:ext cx="2311889" cy="369303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Arial"/>
                <a:cs typeface="Arial"/>
              </a:rPr>
              <a:t>FASTQ </a:t>
            </a:r>
            <a:r>
              <a:rPr lang="en-US" sz="1000" dirty="0" smtClean="0">
                <a:latin typeface="Arial"/>
                <a:cs typeface="Arial"/>
              </a:rPr>
              <a:t>trim</a:t>
            </a:r>
            <a:endParaRPr lang="en-US" sz="1000" dirty="0">
              <a:latin typeface="Arial"/>
              <a:cs typeface="Arial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1820158" y="2800213"/>
            <a:ext cx="7156" cy="345126"/>
          </a:xfrm>
          <a:prstGeom prst="line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813002" y="3473887"/>
            <a:ext cx="7156" cy="345126"/>
          </a:xfrm>
          <a:prstGeom prst="line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739074" y="1496656"/>
            <a:ext cx="2022985" cy="747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 smtClean="0">
                <a:latin typeface="Arial"/>
                <a:cs typeface="Arial"/>
              </a:rPr>
              <a:t>RNA sequencing</a:t>
            </a:r>
          </a:p>
          <a:p>
            <a:pPr algn="ctr">
              <a:lnSpc>
                <a:spcPct val="150000"/>
              </a:lnSpc>
            </a:pPr>
            <a:r>
              <a:rPr lang="en-US" sz="1100" dirty="0" smtClean="0">
                <a:latin typeface="Arial"/>
                <a:cs typeface="Arial"/>
              </a:rPr>
              <a:t>BXSB, BXSB</a:t>
            </a:r>
            <a:r>
              <a:rPr lang="en-US" sz="1100" baseline="30000" dirty="0" smtClean="0">
                <a:latin typeface="Arial"/>
                <a:cs typeface="Arial"/>
              </a:rPr>
              <a:t>B6Y</a:t>
            </a:r>
            <a:endParaRPr lang="en-US" sz="1100" dirty="0">
              <a:latin typeface="Arial"/>
              <a:cs typeface="Arial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90099" y="4503682"/>
            <a:ext cx="2311889" cy="369303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Arial"/>
                <a:cs typeface="Arial"/>
              </a:rPr>
              <a:t>BXSB pseudo-genome</a:t>
            </a:r>
            <a:endParaRPr lang="en-US" sz="1000" dirty="0">
              <a:latin typeface="Arial"/>
              <a:cs typeface="Arial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1813002" y="4158556"/>
            <a:ext cx="7156" cy="345126"/>
          </a:xfrm>
          <a:prstGeom prst="line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68792" y="1496656"/>
            <a:ext cx="2288419" cy="747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 smtClean="0">
                <a:latin typeface="Arial"/>
                <a:cs typeface="Arial"/>
              </a:rPr>
              <a:t>Exome sequencing</a:t>
            </a:r>
          </a:p>
          <a:p>
            <a:pPr algn="ctr">
              <a:lnSpc>
                <a:spcPct val="150000"/>
              </a:lnSpc>
            </a:pPr>
            <a:r>
              <a:rPr lang="en-US" sz="1100" dirty="0" smtClean="0">
                <a:latin typeface="Arial"/>
                <a:cs typeface="Arial"/>
              </a:rPr>
              <a:t>BXSB</a:t>
            </a:r>
            <a:endParaRPr lang="en-US" sz="1100" dirty="0">
              <a:latin typeface="Arial"/>
              <a:cs typeface="Arial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627664" y="4494549"/>
            <a:ext cx="2311889" cy="369303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Arial"/>
                <a:cs typeface="Arial"/>
              </a:rPr>
              <a:t>DE, pathway, </a:t>
            </a:r>
            <a:r>
              <a:rPr lang="en-US" sz="1000" dirty="0" err="1" smtClean="0">
                <a:latin typeface="Arial"/>
                <a:cs typeface="Arial"/>
              </a:rPr>
              <a:t>Immgen</a:t>
            </a:r>
            <a:endParaRPr lang="en-US" sz="1000" dirty="0">
              <a:latin typeface="Arial"/>
              <a:cs typeface="Arial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4750567" y="4149423"/>
            <a:ext cx="7156" cy="345126"/>
          </a:xfrm>
          <a:prstGeom prst="line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690099" y="4998837"/>
            <a:ext cx="7852768" cy="1184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/>
              <a:buChar char="•"/>
            </a:pPr>
            <a:r>
              <a:rPr lang="en-US" sz="1200" dirty="0">
                <a:latin typeface="Arial"/>
                <a:cs typeface="Arial"/>
              </a:rPr>
              <a:t>Microarray: CD3CD4 T-</a:t>
            </a:r>
            <a:r>
              <a:rPr lang="en-US" sz="1200" dirty="0" smtClean="0">
                <a:latin typeface="Arial"/>
                <a:cs typeface="Arial"/>
              </a:rPr>
              <a:t>cells</a:t>
            </a:r>
          </a:p>
          <a:p>
            <a:pPr marL="171450" indent="-171450">
              <a:lnSpc>
                <a:spcPct val="150000"/>
              </a:lnSpc>
              <a:buFont typeface="Arial"/>
              <a:buChar char="•"/>
            </a:pPr>
            <a:r>
              <a:rPr lang="en-US" sz="1200" dirty="0" smtClean="0">
                <a:latin typeface="Arial"/>
                <a:cs typeface="Arial"/>
              </a:rPr>
              <a:t>RNA sequencing: Splenic cells from 10 week old BXSB and BXSB.B6Y</a:t>
            </a:r>
          </a:p>
          <a:p>
            <a:pPr marL="171450" indent="-171450">
              <a:lnSpc>
                <a:spcPct val="150000"/>
              </a:lnSpc>
              <a:buFont typeface="Arial"/>
              <a:buChar char="•"/>
            </a:pPr>
            <a:r>
              <a:rPr lang="en-US" sz="1200" dirty="0" smtClean="0">
                <a:latin typeface="Arial"/>
                <a:cs typeface="Arial"/>
              </a:rPr>
              <a:t>BXSB.B6Y males carry the B6 Y chromosome in place of the mutant </a:t>
            </a:r>
            <a:r>
              <a:rPr lang="en-US" sz="1200" dirty="0" err="1" smtClean="0">
                <a:latin typeface="Arial"/>
                <a:cs typeface="Arial"/>
              </a:rPr>
              <a:t>Yaa</a:t>
            </a:r>
            <a:r>
              <a:rPr lang="en-US" sz="1200" dirty="0" smtClean="0">
                <a:latin typeface="Arial"/>
                <a:cs typeface="Arial"/>
              </a:rPr>
              <a:t>-containing Y chromosome of BXSB inbred male mice.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425320" y="3131918"/>
            <a:ext cx="2311889" cy="369303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Arial"/>
                <a:cs typeface="Arial"/>
              </a:rPr>
              <a:t>DE genes</a:t>
            </a:r>
            <a:endParaRPr lang="en-US" sz="1000" dirty="0">
              <a:latin typeface="Arial"/>
              <a:cs typeface="Arial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425320" y="2468313"/>
            <a:ext cx="2311889" cy="369303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Arial"/>
                <a:cs typeface="Arial"/>
              </a:rPr>
              <a:t>Normalization (RMA)</a:t>
            </a:r>
            <a:endParaRPr lang="en-US" sz="1000" dirty="0">
              <a:latin typeface="Arial"/>
              <a:cs typeface="Arial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7555379" y="2794121"/>
            <a:ext cx="7156" cy="345126"/>
          </a:xfrm>
          <a:prstGeom prst="line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867472" y="1490564"/>
            <a:ext cx="1390124" cy="747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 smtClean="0">
                <a:latin typeface="Arial"/>
                <a:cs typeface="Arial"/>
              </a:rPr>
              <a:t>Microarray</a:t>
            </a:r>
          </a:p>
          <a:p>
            <a:pPr algn="ctr">
              <a:lnSpc>
                <a:spcPct val="150000"/>
              </a:lnSpc>
            </a:pPr>
            <a:r>
              <a:rPr lang="en-US" sz="1100" dirty="0" smtClean="0">
                <a:latin typeface="Arial"/>
                <a:cs typeface="Arial"/>
              </a:rPr>
              <a:t>B6, B6</a:t>
            </a:r>
            <a:r>
              <a:rPr lang="en-US" sz="1100" baseline="30000" dirty="0" smtClean="0">
                <a:latin typeface="Arial"/>
                <a:cs typeface="Arial"/>
              </a:rPr>
              <a:t>YAA</a:t>
            </a:r>
            <a:endParaRPr lang="en-US" sz="11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78777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Arial"/>
                <a:cs typeface="Arial"/>
              </a:rPr>
              <a:t>RNA sequencing</a:t>
            </a:r>
            <a:endParaRPr lang="en-US" sz="3200" b="1" dirty="0">
              <a:latin typeface="Arial"/>
              <a:cs typeface="Arial"/>
            </a:endParaRPr>
          </a:p>
        </p:txBody>
      </p:sp>
      <p:pic>
        <p:nvPicPr>
          <p:cNvPr id="2" name="Picture 1" descr="pipelin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72" y="1019581"/>
            <a:ext cx="7315200" cy="457200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153720" y="5347177"/>
            <a:ext cx="6539852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/>
              <a:buChar char="•"/>
            </a:pPr>
            <a:r>
              <a:rPr lang="en-US" sz="1200" dirty="0" smtClean="0">
                <a:latin typeface="Arial"/>
                <a:cs typeface="Arial"/>
              </a:rPr>
              <a:t>Aligning to BXSB pseudo-genome increases alignment rate by approximately 1%.</a:t>
            </a:r>
            <a:endParaRPr lang="en-US" sz="1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31218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Arial"/>
                <a:cs typeface="Arial"/>
              </a:rPr>
              <a:t>Outlier genes</a:t>
            </a:r>
            <a:endParaRPr lang="en-US" sz="3200" b="1" dirty="0">
              <a:latin typeface="Arial"/>
              <a:cs typeface="Arial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46010" y="5652514"/>
            <a:ext cx="8077348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/>
              <a:buChar char="•"/>
            </a:pPr>
            <a:r>
              <a:rPr lang="en-US" sz="1200" dirty="0" err="1" smtClean="0">
                <a:latin typeface="Arial"/>
                <a:cs typeface="Arial"/>
              </a:rPr>
              <a:t>Igkc</a:t>
            </a:r>
            <a:r>
              <a:rPr lang="en-US" sz="1200" dirty="0" smtClean="0">
                <a:latin typeface="Arial"/>
                <a:cs typeface="Arial"/>
              </a:rPr>
              <a:t> and Ighg2c are both annotated for Immunoglobulin (</a:t>
            </a:r>
            <a:r>
              <a:rPr lang="en-US" sz="1200" dirty="0" err="1" smtClean="0">
                <a:latin typeface="Arial"/>
                <a:cs typeface="Arial"/>
              </a:rPr>
              <a:t>Ig</a:t>
            </a:r>
            <a:r>
              <a:rPr lang="en-US" sz="1200" dirty="0" smtClean="0">
                <a:latin typeface="Arial"/>
                <a:cs typeface="Arial"/>
              </a:rPr>
              <a:t>) and T-cell receptor (</a:t>
            </a:r>
            <a:r>
              <a:rPr lang="en-US" sz="1200" dirty="0" err="1" smtClean="0">
                <a:latin typeface="Arial"/>
                <a:cs typeface="Arial"/>
              </a:rPr>
              <a:t>TcR</a:t>
            </a:r>
            <a:r>
              <a:rPr lang="en-US" sz="1200" dirty="0" smtClean="0">
                <a:latin typeface="Arial"/>
                <a:cs typeface="Arial"/>
              </a:rPr>
              <a:t>)</a:t>
            </a:r>
            <a:r>
              <a:rPr lang="en-US" sz="1200" dirty="0">
                <a:latin typeface="Arial"/>
                <a:cs typeface="Arial"/>
              </a:rPr>
              <a:t> </a:t>
            </a:r>
            <a:r>
              <a:rPr lang="en-US" sz="1200" dirty="0" err="1" smtClean="0">
                <a:latin typeface="Arial"/>
                <a:cs typeface="Arial"/>
              </a:rPr>
              <a:t>Igkc</a:t>
            </a:r>
            <a:r>
              <a:rPr lang="en-US" sz="1200" dirty="0" smtClean="0">
                <a:latin typeface="Arial"/>
                <a:cs typeface="Arial"/>
              </a:rPr>
              <a:t> high and twice more in BXSB. Ighg2c higher in BXSB.B6Y. What are they doing? </a:t>
            </a:r>
            <a:endParaRPr lang="en-US" sz="1200" dirty="0" smtClean="0">
              <a:latin typeface="Arial"/>
              <a:cs typeface="Arial"/>
            </a:endParaRPr>
          </a:p>
        </p:txBody>
      </p:sp>
      <p:pic>
        <p:nvPicPr>
          <p:cNvPr id="3" name="Picture 2" descr="Igkc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253" y="865549"/>
            <a:ext cx="5220330" cy="3915248"/>
          </a:xfrm>
          <a:prstGeom prst="rect">
            <a:avLst/>
          </a:prstGeom>
        </p:spPr>
      </p:pic>
      <p:pic>
        <p:nvPicPr>
          <p:cNvPr id="8" name="Picture 7" descr="Screen Shot 2015-08-13 at 5.04.4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63" y="4253353"/>
            <a:ext cx="7440639" cy="1315567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62662" y="5289574"/>
            <a:ext cx="7518139" cy="279346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863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Arial"/>
                <a:cs typeface="Arial"/>
              </a:rPr>
              <a:t>Outlier genes</a:t>
            </a:r>
            <a:endParaRPr lang="en-US" sz="3200" b="1" dirty="0">
              <a:latin typeface="Arial"/>
              <a:cs typeface="Arial"/>
            </a:endParaRPr>
          </a:p>
        </p:txBody>
      </p:sp>
      <p:pic>
        <p:nvPicPr>
          <p:cNvPr id="3" name="Picture 2" descr="data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938" y="1210548"/>
            <a:ext cx="6192261" cy="464419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397000" y="5610179"/>
            <a:ext cx="621453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/>
              <a:buChar char="•"/>
            </a:pPr>
            <a:r>
              <a:rPr lang="en-US" sz="1200" dirty="0" smtClean="0">
                <a:latin typeface="Arial"/>
                <a:cs typeface="Arial"/>
              </a:rPr>
              <a:t>I took off the outlier genes and re-normalize the TPM for downstream analysis.</a:t>
            </a:r>
            <a:r>
              <a:rPr lang="en-US" sz="1200" dirty="0" smtClean="0">
                <a:latin typeface="Arial"/>
                <a:cs typeface="Arial"/>
              </a:rPr>
              <a:t> </a:t>
            </a:r>
            <a:endParaRPr lang="en-US" sz="1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199738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Arial"/>
                <a:cs typeface="Arial"/>
              </a:rPr>
              <a:t>T</a:t>
            </a:r>
            <a:r>
              <a:rPr lang="en-US" sz="3200" b="1" dirty="0" smtClean="0">
                <a:latin typeface="Arial"/>
                <a:cs typeface="Arial"/>
              </a:rPr>
              <a:t>ranscriptional processes</a:t>
            </a:r>
            <a:r>
              <a:rPr lang="en-US" sz="3200" b="1" dirty="0" smtClean="0">
                <a:latin typeface="Arial"/>
                <a:cs typeface="Arial"/>
              </a:rPr>
              <a:t> in BXSB and BXSB.B6Y splenic cells are very different</a:t>
            </a:r>
            <a:endParaRPr lang="en-US" sz="3200" b="1" dirty="0">
              <a:latin typeface="Arial"/>
              <a:cs typeface="Arial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725340" y="5262507"/>
            <a:ext cx="3466209" cy="1184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/>
              <a:buChar char="•"/>
            </a:pPr>
            <a:r>
              <a:rPr lang="en-US" sz="1200" dirty="0" smtClean="0">
                <a:latin typeface="Arial"/>
                <a:cs typeface="Arial"/>
              </a:rPr>
              <a:t>q-</a:t>
            </a:r>
            <a:r>
              <a:rPr lang="en-US" sz="1200" dirty="0" smtClean="0">
                <a:latin typeface="Arial"/>
                <a:cs typeface="Arial"/>
              </a:rPr>
              <a:t>value &lt; 0.05, log2 fold change &gt; 0.3</a:t>
            </a:r>
          </a:p>
          <a:p>
            <a:pPr marL="171450" indent="-171450">
              <a:lnSpc>
                <a:spcPct val="150000"/>
              </a:lnSpc>
              <a:buFont typeface="Arial"/>
              <a:buChar char="•"/>
            </a:pPr>
            <a:r>
              <a:rPr lang="en-US" sz="1200" dirty="0" smtClean="0">
                <a:latin typeface="Arial"/>
                <a:cs typeface="Arial"/>
              </a:rPr>
              <a:t>1724 out of 9678 are differential</a:t>
            </a:r>
            <a:endParaRPr lang="en-US" sz="1200" dirty="0" smtClean="0">
              <a:latin typeface="Arial"/>
              <a:cs typeface="Arial"/>
            </a:endParaRPr>
          </a:p>
          <a:p>
            <a:pPr marL="171450" indent="-171450">
              <a:lnSpc>
                <a:spcPct val="150000"/>
              </a:lnSpc>
              <a:buFont typeface="Arial"/>
              <a:buChar char="•"/>
            </a:pPr>
            <a:r>
              <a:rPr lang="en-US" sz="1200" dirty="0" smtClean="0">
                <a:latin typeface="Arial"/>
                <a:cs typeface="Arial"/>
              </a:rPr>
              <a:t>Why the signal so strong?</a:t>
            </a:r>
            <a:endParaRPr lang="en-US" sz="1200" dirty="0">
              <a:latin typeface="Arial"/>
              <a:cs typeface="Arial"/>
            </a:endParaRPr>
          </a:p>
          <a:p>
            <a:pPr marL="171450" indent="-171450">
              <a:lnSpc>
                <a:spcPct val="150000"/>
              </a:lnSpc>
              <a:buFont typeface="Arial"/>
              <a:buChar char="•"/>
            </a:pPr>
            <a:endParaRPr lang="en-US" sz="1200" dirty="0" smtClean="0">
              <a:latin typeface="Arial"/>
              <a:cs typeface="Arial"/>
            </a:endParaRPr>
          </a:p>
        </p:txBody>
      </p:sp>
      <p:pic>
        <p:nvPicPr>
          <p:cNvPr id="5" name="Picture 4" descr="vocan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413" y="1484257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38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Arial"/>
                <a:cs typeface="Arial"/>
              </a:rPr>
              <a:t>Differential genes are also immunological genes</a:t>
            </a:r>
            <a:endParaRPr lang="en-US" sz="3200" b="1" dirty="0">
              <a:latin typeface="Arial"/>
              <a:cs typeface="Arial"/>
            </a:endParaRPr>
          </a:p>
        </p:txBody>
      </p:sp>
      <p:pic>
        <p:nvPicPr>
          <p:cNvPr id="2" name="Picture 1" descr="Screen Shot 2015-08-13 at 5.45.5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5520"/>
            <a:ext cx="9144000" cy="344821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0" y="1831547"/>
            <a:ext cx="9144000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6869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Arial"/>
                <a:cs typeface="Arial"/>
              </a:rPr>
              <a:t>T</a:t>
            </a:r>
            <a:r>
              <a:rPr lang="en-US" sz="3200" b="1" dirty="0" smtClean="0">
                <a:latin typeface="Arial"/>
                <a:cs typeface="Arial"/>
              </a:rPr>
              <a:t>ranscriptional differences between B6 and B6.YAA</a:t>
            </a:r>
            <a:endParaRPr lang="en-US" sz="3200" b="1" dirty="0">
              <a:latin typeface="Arial"/>
              <a:cs typeface="Arial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725340" y="5347177"/>
            <a:ext cx="3466209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/>
              <a:buChar char="•"/>
            </a:pPr>
            <a:r>
              <a:rPr lang="en-US" sz="1200" dirty="0">
                <a:latin typeface="Arial"/>
                <a:cs typeface="Arial"/>
              </a:rPr>
              <a:t>p</a:t>
            </a:r>
            <a:r>
              <a:rPr lang="en-US" sz="1200" dirty="0" smtClean="0">
                <a:latin typeface="Arial"/>
                <a:cs typeface="Arial"/>
              </a:rPr>
              <a:t>-</a:t>
            </a:r>
            <a:r>
              <a:rPr lang="en-US" sz="1200" dirty="0" smtClean="0">
                <a:latin typeface="Arial"/>
                <a:cs typeface="Arial"/>
              </a:rPr>
              <a:t>value &lt; 0.05</a:t>
            </a:r>
          </a:p>
          <a:p>
            <a:pPr marL="171450" indent="-171450">
              <a:lnSpc>
                <a:spcPct val="150000"/>
              </a:lnSpc>
              <a:buFont typeface="Arial"/>
              <a:buChar char="•"/>
            </a:pPr>
            <a:r>
              <a:rPr lang="en-US" sz="1200" dirty="0" smtClean="0">
                <a:latin typeface="Arial"/>
                <a:cs typeface="Arial"/>
              </a:rPr>
              <a:t>977 out of 21755 are differential</a:t>
            </a:r>
            <a:endParaRPr lang="en-US" sz="1200" dirty="0" smtClean="0">
              <a:latin typeface="Arial"/>
              <a:cs typeface="Arial"/>
            </a:endParaRPr>
          </a:p>
          <a:p>
            <a:pPr marL="171450" indent="-171450">
              <a:lnSpc>
                <a:spcPct val="150000"/>
              </a:lnSpc>
              <a:buFont typeface="Arial"/>
              <a:buChar char="•"/>
            </a:pPr>
            <a:endParaRPr lang="en-US" sz="1200" dirty="0" smtClean="0">
              <a:latin typeface="Arial"/>
              <a:cs typeface="Arial"/>
            </a:endParaRPr>
          </a:p>
        </p:txBody>
      </p:sp>
      <p:pic>
        <p:nvPicPr>
          <p:cNvPr id="2" name="Picture 1" descr="vocano_b6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467" y="1498600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989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11073</TotalTime>
  <Words>753</Words>
  <Application>Microsoft Macintosh PowerPoint</Application>
  <PresentationFormat>On-screen Show (4:3)</PresentationFormat>
  <Paragraphs>110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Genetic mechanisms of BXSB-mediating SLE acceleration</vt:lpstr>
      <vt:lpstr>Y-linked autoimmune acceleration</vt:lpstr>
      <vt:lpstr>Materials and Methods</vt:lpstr>
      <vt:lpstr>RNA sequencing</vt:lpstr>
      <vt:lpstr>Outlier genes</vt:lpstr>
      <vt:lpstr>Outlier genes</vt:lpstr>
      <vt:lpstr>Transcriptional processes in BXSB and BXSB.B6Y splenic cells are very different</vt:lpstr>
      <vt:lpstr>Differential genes are also immunological genes</vt:lpstr>
      <vt:lpstr>Transcriptional differences between B6 and B6.YAA</vt:lpstr>
      <vt:lpstr>Differential genes are metabolic</vt:lpstr>
      <vt:lpstr>Interaction between YAA and genomic backgrounds</vt:lpstr>
      <vt:lpstr>Strong BXSB-specific signal </vt:lpstr>
      <vt:lpstr>BXSB-specific genes are immunological</vt:lpstr>
      <vt:lpstr>B6-specific genes are metabolic</vt:lpstr>
      <vt:lpstr>ImmGen modules</vt:lpstr>
      <vt:lpstr>BXSB-specific genes in Immgen modules</vt:lpstr>
      <vt:lpstr>Module 25 is interesting</vt:lpstr>
      <vt:lpstr>Genomic differences of B6 and BXSB</vt:lpstr>
      <vt:lpstr>Predict variant’s effect</vt:lpstr>
      <vt:lpstr>Discussion</vt:lpstr>
      <vt:lpstr>KEGG: SLE</vt:lpstr>
      <vt:lpstr>Facts, questions, and approaches</vt:lpstr>
      <vt:lpstr>BXSB is the only SLE-causing</vt:lpstr>
      <vt:lpstr>IL21 signaling?</vt:lpstr>
    </vt:vector>
  </TitlesOfParts>
  <Company>The Jackson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Xulong Wang</dc:creator>
  <cp:lastModifiedBy>Xulong Wang</cp:lastModifiedBy>
  <cp:revision>337</cp:revision>
  <cp:lastPrinted>2014-03-12T18:05:14Z</cp:lastPrinted>
  <dcterms:created xsi:type="dcterms:W3CDTF">2014-03-11T03:13:27Z</dcterms:created>
  <dcterms:modified xsi:type="dcterms:W3CDTF">2015-08-14T13:56:20Z</dcterms:modified>
</cp:coreProperties>
</file>